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257" r:id="rId3"/>
    <p:sldId id="259" r:id="rId4"/>
    <p:sldId id="260" r:id="rId5"/>
    <p:sldId id="267" r:id="rId6"/>
    <p:sldId id="268" r:id="rId7"/>
    <p:sldId id="269" r:id="rId8"/>
    <p:sldId id="261" r:id="rId9"/>
    <p:sldId id="270" r:id="rId10"/>
    <p:sldId id="271" r:id="rId11"/>
    <p:sldId id="262" r:id="rId12"/>
    <p:sldId id="263" r:id="rId13"/>
    <p:sldId id="272" r:id="rId14"/>
    <p:sldId id="264" r:id="rId15"/>
    <p:sldId id="275" r:id="rId16"/>
    <p:sldId id="265" r:id="rId17"/>
    <p:sldId id="266" r:id="rId18"/>
    <p:sldId id="282" r:id="rId19"/>
    <p:sldId id="276" r:id="rId20"/>
    <p:sldId id="284" r:id="rId21"/>
    <p:sldId id="277" r:id="rId22"/>
    <p:sldId id="278" r:id="rId23"/>
    <p:sldId id="285" r:id="rId24"/>
    <p:sldId id="279" r:id="rId25"/>
    <p:sldId id="280" r:id="rId26"/>
    <p:sldId id="289" r:id="rId27"/>
    <p:sldId id="290" r:id="rId28"/>
    <p:sldId id="291" r:id="rId29"/>
    <p:sldId id="281" r:id="rId30"/>
    <p:sldId id="292" r:id="rId31"/>
    <p:sldId id="297" r:id="rId32"/>
    <p:sldId id="293" r:id="rId33"/>
    <p:sldId id="298" r:id="rId34"/>
    <p:sldId id="294" r:id="rId35"/>
    <p:sldId id="324" r:id="rId36"/>
    <p:sldId id="299" r:id="rId37"/>
    <p:sldId id="323" r:id="rId38"/>
    <p:sldId id="301" r:id="rId39"/>
    <p:sldId id="295" r:id="rId40"/>
    <p:sldId id="296" r:id="rId41"/>
    <p:sldId id="305" r:id="rId42"/>
    <p:sldId id="307" r:id="rId43"/>
    <p:sldId id="302" r:id="rId44"/>
    <p:sldId id="325" r:id="rId45"/>
    <p:sldId id="303" r:id="rId46"/>
    <p:sldId id="308" r:id="rId47"/>
    <p:sldId id="304" r:id="rId48"/>
    <p:sldId id="309" r:id="rId49"/>
    <p:sldId id="312" r:id="rId50"/>
    <p:sldId id="310" r:id="rId51"/>
    <p:sldId id="314" r:id="rId52"/>
    <p:sldId id="311" r:id="rId53"/>
    <p:sldId id="315" r:id="rId54"/>
    <p:sldId id="318" r:id="rId55"/>
    <p:sldId id="316" r:id="rId56"/>
    <p:sldId id="319" r:id="rId57"/>
    <p:sldId id="320" r:id="rId58"/>
    <p:sldId id="321" r:id="rId59"/>
    <p:sldId id="322"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3967"/>
    <a:srgbClr val="7C8BC4"/>
    <a:srgbClr val="30431D"/>
    <a:srgbClr val="30390E"/>
    <a:srgbClr val="064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2801" autoAdjust="0"/>
  </p:normalViewPr>
  <p:slideViewPr>
    <p:cSldViewPr>
      <p:cViewPr varScale="1">
        <p:scale>
          <a:sx n="194" d="100"/>
          <a:sy n="194" d="100"/>
        </p:scale>
        <p:origin x="-2640" y="-96"/>
      </p:cViewPr>
      <p:guideLst>
        <p:guide orient="horz" pos="2160"/>
        <p:guide pos="2880"/>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73" d="100"/>
          <a:sy n="73" d="100"/>
        </p:scale>
        <p:origin x="-26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12/21/15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vulnerability–stress model highlights the interplay between individual differences (in genetics, personality, or cognitive styles) and eliciting situations (stressful life events). The vulnerabilities by themselves may not lead to a diagnosable disorder, just as the stressful events may not be perceived as such by some individuals. But for some people with some vulnerabilities in some stressful situations, the outcome may be a disordered reaction, such as depression.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a:p>
        </p:txBody>
      </p:sp>
    </p:spTree>
    <p:extLst>
      <p:ext uri="{BB962C8B-B14F-4D97-AF65-F5344CB8AC3E}">
        <p14:creationId xmlns:p14="http://schemas.microsoft.com/office/powerpoint/2010/main" val="173085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several experiments, people diagnosed as psychopaths were slow to develop classically conditioned responses to anticipated danger, pain, or shock—responses that indicate normal anxiety. This deficit may be related to the ability of psychopaths to behave in destructive ways without remorse or regard for the consequences (Hare, 1965, 1993).</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a:p>
        </p:txBody>
      </p:sp>
    </p:spTree>
    <p:extLst>
      <p:ext uri="{BB962C8B-B14F-4D97-AF65-F5344CB8AC3E}">
        <p14:creationId xmlns:p14="http://schemas.microsoft.com/office/powerpoint/2010/main" val="2710739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PET studies show that the brains of cocaine addicts have fewer receptors for dopamine, a neurotransmitter involved in pleasurable sensations. (The more yellow and red in the brain image, the more receptors.) The brains of people addicted to methamphetamine, alcohol, and even food show a similar dopamine deficiency.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a:p>
        </p:txBody>
      </p:sp>
    </p:spTree>
    <p:extLst>
      <p:ext uri="{BB962C8B-B14F-4D97-AF65-F5344CB8AC3E}">
        <p14:creationId xmlns:p14="http://schemas.microsoft.com/office/powerpoint/2010/main" val="375587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People with schizophrenia are more likely to have enlarged ventricles (spaces) in the brain. These MRI scans of 28-year-old male identical twins show the difference in the size of ventricles between the twin without schizophrenia (left) and the one with schizophrenia (right).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57</a:t>
            </a:fld>
            <a:endParaRPr lang="en-US"/>
          </a:p>
        </p:txBody>
      </p:sp>
    </p:spTree>
    <p:extLst>
      <p:ext uri="{BB962C8B-B14F-4D97-AF65-F5344CB8AC3E}">
        <p14:creationId xmlns:p14="http://schemas.microsoft.com/office/powerpoint/2010/main" val="171244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graph, based on combined data from 40 European twin and adoption studies conducted over seven decades, shows that the closer the genetic relationship to a person with schizophrenia, the higher the risk of developing the disorder. (Based on </a:t>
            </a:r>
            <a:r>
              <a:rPr lang="en-US" sz="1200" b="0" i="0" u="none" strike="noStrike" kern="1200" baseline="0" dirty="0" err="1" smtClean="0">
                <a:solidFill>
                  <a:schemeClr val="tx1"/>
                </a:solidFill>
                <a:latin typeface="+mn-lt"/>
                <a:ea typeface="+mn-ea"/>
                <a:cs typeface="+mn-cs"/>
              </a:rPr>
              <a:t>Gottesman</a:t>
            </a:r>
            <a:r>
              <a:rPr lang="en-US" sz="1200" b="0" i="0" u="none" strike="noStrike" kern="1200" baseline="0" dirty="0" smtClean="0">
                <a:solidFill>
                  <a:schemeClr val="tx1"/>
                </a:solidFill>
                <a:latin typeface="+mn-lt"/>
                <a:ea typeface="+mn-ea"/>
                <a:cs typeface="+mn-cs"/>
              </a:rPr>
              <a:t>, 1991; see also </a:t>
            </a:r>
            <a:r>
              <a:rPr lang="en-US" sz="1200" b="0" i="0" u="none" strike="noStrike" kern="1200" baseline="0" dirty="0" err="1" smtClean="0">
                <a:solidFill>
                  <a:schemeClr val="tx1"/>
                </a:solidFill>
                <a:latin typeface="+mn-lt"/>
                <a:ea typeface="+mn-ea"/>
                <a:cs typeface="+mn-cs"/>
              </a:rPr>
              <a:t>Gottesman</a:t>
            </a:r>
            <a:r>
              <a:rPr lang="en-US" sz="1200" b="0" i="0" u="none" strike="noStrike" kern="1200" baseline="0" dirty="0" smtClean="0">
                <a:solidFill>
                  <a:schemeClr val="tx1"/>
                </a:solidFill>
                <a:latin typeface="+mn-lt"/>
                <a:ea typeface="+mn-ea"/>
                <a:cs typeface="+mn-cs"/>
              </a:rPr>
              <a:t> </a:t>
            </a:r>
            <a:r>
              <a:rPr lang="da-DK" sz="1200" b="0" i="0" u="none" strike="noStrike" kern="1200" baseline="0" dirty="0" smtClean="0">
                <a:solidFill>
                  <a:schemeClr val="tx1"/>
                </a:solidFill>
                <a:latin typeface="+mn-lt"/>
                <a:ea typeface="+mn-ea"/>
                <a:cs typeface="+mn-cs"/>
              </a:rPr>
              <a:t>et al., 2010.)</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58</a:t>
            </a:fld>
            <a:endParaRPr lang="en-US"/>
          </a:p>
        </p:txBody>
      </p:sp>
    </p:spTree>
    <p:extLst>
      <p:ext uri="{BB962C8B-B14F-4D97-AF65-F5344CB8AC3E}">
        <p14:creationId xmlns:p14="http://schemas.microsoft.com/office/powerpoint/2010/main" val="107820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dramatic images highlight areas of brain-tissue loss in adolescents with schizophrenia over a 5-year span. The areas of greatest tissue loss (regions that control memory, hearing, motor functions, and attention) are shown in red and magenta. The brain of a person without schizophrenia (top) looks almost entirely blue (P. Thompson et al., 2001b).</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59</a:t>
            </a:fld>
            <a:endParaRPr lang="en-US"/>
          </a:p>
        </p:txBody>
      </p:sp>
    </p:spTree>
    <p:extLst>
      <p:ext uri="{BB962C8B-B14F-4D97-AF65-F5344CB8AC3E}">
        <p14:creationId xmlns:p14="http://schemas.microsoft.com/office/powerpoint/2010/main" val="114379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userDrawn="1"/>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33338" y="6400805"/>
            <a:ext cx="9156700" cy="473070"/>
            <a:chOff x="33338" y="6400805"/>
            <a:chExt cx="9156700" cy="473070"/>
          </a:xfrm>
        </p:grpSpPr>
        <p:pic>
          <p:nvPicPr>
            <p:cNvPr id="19"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pyright" descr="Copyright 2015, 2012, 2009"/>
            <p:cNvSpPr txBox="1">
              <a:spLocks noChangeArrowheads="1"/>
            </p:cNvSpPr>
            <p:nvPr/>
          </p:nvSpPr>
          <p:spPr bwMode="auto">
            <a:xfrm>
              <a:off x="1413669" y="6400805"/>
              <a:ext cx="6316663" cy="457195"/>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08738"/>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93969" y="6408738"/>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4F3967"/>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4F396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4F396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Psychology</a:t>
            </a:r>
            <a:endParaRPr lang="en-US" dirty="0"/>
          </a:p>
        </p:txBody>
      </p:sp>
      <p:sp>
        <p:nvSpPr>
          <p:cNvPr id="5" name="Text Placeholder 4"/>
          <p:cNvSpPr>
            <a:spLocks noGrp="1"/>
          </p:cNvSpPr>
          <p:nvPr>
            <p:ph type="body" sz="quarter" idx="13"/>
          </p:nvPr>
        </p:nvSpPr>
        <p:spPr/>
        <p:txBody>
          <a:bodyPr/>
          <a:lstStyle/>
          <a:p>
            <a:r>
              <a:rPr lang="en-US" dirty="0" smtClean="0"/>
              <a:t>Twelfth Edition</a:t>
            </a:r>
            <a:endParaRPr lang="en-US" dirty="0"/>
          </a:p>
        </p:txBody>
      </p:sp>
      <p:sp>
        <p:nvSpPr>
          <p:cNvPr id="6" name="Text Placeholder 5"/>
          <p:cNvSpPr>
            <a:spLocks noGrp="1"/>
          </p:cNvSpPr>
          <p:nvPr>
            <p:ph type="body" sz="quarter" idx="14"/>
          </p:nvPr>
        </p:nvSpPr>
        <p:spPr/>
        <p:txBody>
          <a:bodyPr/>
          <a:lstStyle/>
          <a:p>
            <a:r>
              <a:rPr lang="en-US" dirty="0" smtClean="0"/>
              <a:t>Chapter 15</a:t>
            </a:r>
            <a:endParaRPr lang="en-US" dirty="0"/>
          </a:p>
        </p:txBody>
      </p:sp>
      <p:sp>
        <p:nvSpPr>
          <p:cNvPr id="7" name="Text Placeholder 6"/>
          <p:cNvSpPr>
            <a:spLocks noGrp="1"/>
          </p:cNvSpPr>
          <p:nvPr>
            <p:ph type="body" sz="quarter" idx="15"/>
          </p:nvPr>
        </p:nvSpPr>
        <p:spPr/>
        <p:txBody>
          <a:bodyPr/>
          <a:lstStyle/>
          <a:p>
            <a:r>
              <a:rPr lang="en-US" dirty="0" smtClean="0"/>
              <a:t>Psychological Disorders</a:t>
            </a:r>
            <a:endParaRPr lang="en-US" dirty="0"/>
          </a:p>
        </p:txBody>
      </p:sp>
      <p:pic>
        <p:nvPicPr>
          <p:cNvPr id="3" name="Picture 2"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7422"/>
            <a:ext cx="3886200" cy="4818887"/>
          </a:xfrm>
          <a:prstGeom prst="rect">
            <a:avLst/>
          </a:prstGeom>
        </p:spPr>
      </p:pic>
    </p:spTree>
    <p:extLst>
      <p:ext uri="{BB962C8B-B14F-4D97-AF65-F5344CB8AC3E}">
        <p14:creationId xmlns:p14="http://schemas.microsoft.com/office/powerpoint/2010/main" val="397954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Dilemmas of Determination </a:t>
            </a:r>
            <a:r>
              <a:rPr lang="en-US" sz="2000" dirty="0" smtClean="0"/>
              <a:t>(3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a:t>In general, </a:t>
            </a:r>
            <a:r>
              <a:rPr lang="en-US" i="1" dirty="0"/>
              <a:t>objective tests (inventories)</a:t>
            </a:r>
            <a:r>
              <a:rPr lang="en-US" dirty="0"/>
              <a:t>, such as the </a:t>
            </a:r>
            <a:r>
              <a:rPr lang="en-US" i="1" dirty="0"/>
              <a:t>MMPI</a:t>
            </a:r>
            <a:r>
              <a:rPr lang="en-US" dirty="0"/>
              <a:t>, are more reliable and valid than projective ones</a:t>
            </a:r>
            <a:r>
              <a:rPr lang="en-US" dirty="0" smtClean="0"/>
              <a:t>.</a:t>
            </a:r>
          </a:p>
          <a:p>
            <a:r>
              <a:rPr lang="en-US" dirty="0" smtClean="0"/>
              <a:t>Objective tests involve standardized </a:t>
            </a:r>
            <a:r>
              <a:rPr lang="en-US" dirty="0"/>
              <a:t>objective </a:t>
            </a:r>
            <a:r>
              <a:rPr lang="en-US" dirty="0" smtClean="0"/>
              <a:t>questionnaires requiring </a:t>
            </a:r>
            <a:r>
              <a:rPr lang="en-US" dirty="0"/>
              <a:t>written </a:t>
            </a:r>
            <a:r>
              <a:rPr lang="en-US" dirty="0" smtClean="0"/>
              <a:t>responses.</a:t>
            </a:r>
          </a:p>
          <a:p>
            <a:r>
              <a:rPr lang="en-US" dirty="0" smtClean="0"/>
              <a:t>They typically include </a:t>
            </a:r>
            <a:r>
              <a:rPr lang="en-US" dirty="0"/>
              <a:t>scales on which people </a:t>
            </a:r>
            <a:r>
              <a:rPr lang="en-US" dirty="0" smtClean="0"/>
              <a:t>are asked </a:t>
            </a:r>
            <a:r>
              <a:rPr lang="en-US" dirty="0"/>
              <a:t>to rate themselves</a:t>
            </a:r>
            <a:r>
              <a:rPr lang="en-US" dirty="0" smtClean="0"/>
              <a:t>.</a:t>
            </a:r>
          </a:p>
          <a:p>
            <a:r>
              <a:rPr lang="en-US" dirty="0"/>
              <a:t>Inventories are only as good as their </a:t>
            </a:r>
            <a:r>
              <a:rPr lang="en-US" dirty="0" smtClean="0"/>
              <a:t>questions and </a:t>
            </a:r>
            <a:r>
              <a:rPr lang="en-US" dirty="0"/>
              <a:t>how knowledgeably they are interpreted.</a:t>
            </a:r>
          </a:p>
        </p:txBody>
      </p:sp>
    </p:spTree>
    <p:extLst>
      <p:ext uri="{BB962C8B-B14F-4D97-AF65-F5344CB8AC3E}">
        <p14:creationId xmlns:p14="http://schemas.microsoft.com/office/powerpoint/2010/main" val="137324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Anxiety Disorders</a:t>
            </a:r>
            <a:endParaRPr lang="en-US" dirty="0"/>
          </a:p>
        </p:txBody>
      </p:sp>
      <p:sp>
        <p:nvSpPr>
          <p:cNvPr id="5" name="Content Placeholder 4"/>
          <p:cNvSpPr>
            <a:spLocks noGrp="1"/>
          </p:cNvSpPr>
          <p:nvPr>
            <p:ph idx="1"/>
          </p:nvPr>
        </p:nvSpPr>
        <p:spPr/>
        <p:txBody>
          <a:bodyPr/>
          <a:lstStyle/>
          <a:p>
            <a:r>
              <a:rPr lang="en-US" sz="2800" b="1" dirty="0"/>
              <a:t>LO 15.2.A</a:t>
            </a:r>
            <a:r>
              <a:rPr lang="en-US" sz="2800" dirty="0"/>
              <a:t> Differentiate the major symptoms of generalized anxiety disorder and panic disorder.</a:t>
            </a:r>
          </a:p>
          <a:p>
            <a:r>
              <a:rPr lang="en-US" sz="2800" b="1" dirty="0"/>
              <a:t>LO 15.2.B</a:t>
            </a:r>
            <a:r>
              <a:rPr lang="en-US" sz="2800" dirty="0"/>
              <a:t> Describe the characteristics of a phobia, and explain why agoraphobia can be so disabling. </a:t>
            </a:r>
          </a:p>
        </p:txBody>
      </p:sp>
    </p:spTree>
    <p:extLst>
      <p:ext uri="{BB962C8B-B14F-4D97-AF65-F5344CB8AC3E}">
        <p14:creationId xmlns:p14="http://schemas.microsoft.com/office/powerpoint/2010/main" val="3986122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Anxiety and Panic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i="1" dirty="0"/>
              <a:t>Generalized anxiety disorder</a:t>
            </a:r>
            <a:r>
              <a:rPr lang="en-US" dirty="0"/>
              <a:t> involves continuous, chronic anxiety and worry that interferes with daily functioning</a:t>
            </a:r>
            <a:r>
              <a:rPr lang="en-US" dirty="0" smtClean="0"/>
              <a:t>.</a:t>
            </a:r>
          </a:p>
          <a:p>
            <a:r>
              <a:rPr lang="en-US" dirty="0" smtClean="0"/>
              <a:t>It involves a sense of foreboding and dread that occurs on a majority of days during a 6-month period.</a:t>
            </a:r>
          </a:p>
          <a:p>
            <a:r>
              <a:rPr lang="en-US" dirty="0" smtClean="0"/>
              <a:t>Life experiences and genetics may contribute to the disorder.</a:t>
            </a:r>
            <a:endParaRPr lang="en-US" dirty="0"/>
          </a:p>
        </p:txBody>
      </p:sp>
    </p:spTree>
    <p:extLst>
      <p:ext uri="{BB962C8B-B14F-4D97-AF65-F5344CB8AC3E}">
        <p14:creationId xmlns:p14="http://schemas.microsoft.com/office/powerpoint/2010/main" val="853427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Anxiety and Panic </a:t>
            </a:r>
            <a:r>
              <a:rPr lang="en-US" sz="2000" dirty="0" smtClean="0"/>
              <a:t>(2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i="1" dirty="0"/>
              <a:t>Panic disorder</a:t>
            </a:r>
            <a:r>
              <a:rPr lang="en-US" dirty="0"/>
              <a:t> </a:t>
            </a:r>
            <a:r>
              <a:rPr lang="en-US" dirty="0" smtClean="0"/>
              <a:t>involves sudden</a:t>
            </a:r>
            <a:r>
              <a:rPr lang="en-US" dirty="0"/>
              <a:t>, intense attacks of profound </a:t>
            </a:r>
            <a:r>
              <a:rPr lang="en-US" dirty="0" smtClean="0"/>
              <a:t>fear.</a:t>
            </a:r>
            <a:endParaRPr lang="en-US" dirty="0"/>
          </a:p>
          <a:p>
            <a:r>
              <a:rPr lang="en-US" dirty="0" smtClean="0"/>
              <a:t>Panic </a:t>
            </a:r>
            <a:r>
              <a:rPr lang="en-US" dirty="0"/>
              <a:t>attacks are common in the aftermath </a:t>
            </a:r>
            <a:r>
              <a:rPr lang="en-US" dirty="0" smtClean="0"/>
              <a:t>of:</a:t>
            </a:r>
          </a:p>
          <a:p>
            <a:pPr lvl="1"/>
            <a:r>
              <a:rPr lang="en-US" dirty="0" smtClean="0"/>
              <a:t>stress</a:t>
            </a:r>
          </a:p>
          <a:p>
            <a:pPr lvl="1"/>
            <a:r>
              <a:rPr lang="en-US" dirty="0" smtClean="0"/>
              <a:t>prolonged emotion</a:t>
            </a:r>
          </a:p>
          <a:p>
            <a:pPr lvl="1"/>
            <a:r>
              <a:rPr lang="en-US" dirty="0" smtClean="0"/>
              <a:t>specific worries</a:t>
            </a:r>
          </a:p>
          <a:p>
            <a:pPr lvl="1"/>
            <a:r>
              <a:rPr lang="en-US" dirty="0" smtClean="0"/>
              <a:t>frightening experiences</a:t>
            </a:r>
          </a:p>
          <a:p>
            <a:r>
              <a:rPr lang="en-US" dirty="0" smtClean="0"/>
              <a:t>Those </a:t>
            </a:r>
            <a:r>
              <a:rPr lang="en-US" dirty="0"/>
              <a:t>who go on to develop a disorder tend to interpret the attacks as a sign of impending disaster</a:t>
            </a:r>
            <a:r>
              <a:rPr lang="en-US" dirty="0" smtClean="0"/>
              <a:t>.</a:t>
            </a:r>
            <a:endParaRPr lang="en-US" dirty="0"/>
          </a:p>
        </p:txBody>
      </p:sp>
    </p:spTree>
    <p:extLst>
      <p:ext uri="{BB962C8B-B14F-4D97-AF65-F5344CB8AC3E}">
        <p14:creationId xmlns:p14="http://schemas.microsoft.com/office/powerpoint/2010/main" val="429002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Fears and Phobias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i="1" dirty="0"/>
              <a:t>Phobias</a:t>
            </a:r>
            <a:r>
              <a:rPr lang="en-US" dirty="0"/>
              <a:t> are unrealistic fears of specific situations, activities, or things</a:t>
            </a:r>
            <a:r>
              <a:rPr lang="en-US" dirty="0" smtClean="0"/>
              <a:t>.</a:t>
            </a:r>
          </a:p>
          <a:p>
            <a:pPr lvl="1"/>
            <a:r>
              <a:rPr lang="en-US" dirty="0" smtClean="0"/>
              <a:t>snakes</a:t>
            </a:r>
          </a:p>
          <a:p>
            <a:pPr lvl="1"/>
            <a:r>
              <a:rPr lang="en-US" dirty="0" smtClean="0"/>
              <a:t>insects</a:t>
            </a:r>
          </a:p>
          <a:p>
            <a:pPr lvl="1"/>
            <a:r>
              <a:rPr lang="en-US" dirty="0" smtClean="0"/>
              <a:t>heights</a:t>
            </a:r>
          </a:p>
          <a:p>
            <a:pPr lvl="1"/>
            <a:r>
              <a:rPr lang="en-US" dirty="0" smtClean="0"/>
              <a:t>being trapped in enclosed spaces</a:t>
            </a:r>
          </a:p>
          <a:p>
            <a:r>
              <a:rPr lang="en-US" dirty="0"/>
              <a:t>Common </a:t>
            </a:r>
            <a:r>
              <a:rPr lang="en-US" i="1" dirty="0"/>
              <a:t>social phobias</a:t>
            </a:r>
            <a:r>
              <a:rPr lang="en-US" dirty="0"/>
              <a:t> include fears </a:t>
            </a:r>
            <a:r>
              <a:rPr lang="en-US" dirty="0" smtClean="0"/>
              <a:t>of:</a:t>
            </a:r>
          </a:p>
          <a:p>
            <a:pPr lvl="1"/>
            <a:r>
              <a:rPr lang="en-US" dirty="0" smtClean="0"/>
              <a:t>speaking </a:t>
            </a:r>
            <a:r>
              <a:rPr lang="en-US" dirty="0"/>
              <a:t>in </a:t>
            </a:r>
            <a:r>
              <a:rPr lang="en-US" dirty="0" smtClean="0"/>
              <a:t>public</a:t>
            </a:r>
          </a:p>
          <a:p>
            <a:pPr lvl="1"/>
            <a:r>
              <a:rPr lang="en-US" dirty="0" smtClean="0"/>
              <a:t>eating </a:t>
            </a:r>
            <a:r>
              <a:rPr lang="en-US" dirty="0"/>
              <a:t>in a restaurant, </a:t>
            </a:r>
            <a:r>
              <a:rPr lang="en-US" dirty="0" smtClean="0"/>
              <a:t>or</a:t>
            </a:r>
          </a:p>
          <a:p>
            <a:pPr lvl="1"/>
            <a:r>
              <a:rPr lang="en-US" dirty="0" smtClean="0"/>
              <a:t>having </a:t>
            </a:r>
            <a:r>
              <a:rPr lang="en-US" dirty="0"/>
              <a:t>to perform for an </a:t>
            </a:r>
            <a:r>
              <a:rPr lang="en-US" dirty="0" smtClean="0"/>
              <a:t>audience</a:t>
            </a:r>
            <a:endParaRPr lang="en-US" dirty="0"/>
          </a:p>
          <a:p>
            <a:endParaRPr lang="en-US" dirty="0"/>
          </a:p>
        </p:txBody>
      </p:sp>
    </p:spTree>
    <p:extLst>
      <p:ext uri="{BB962C8B-B14F-4D97-AF65-F5344CB8AC3E}">
        <p14:creationId xmlns:p14="http://schemas.microsoft.com/office/powerpoint/2010/main" val="634517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Fears and Phobias </a:t>
            </a:r>
            <a:r>
              <a:rPr lang="en-US" sz="2000" dirty="0" smtClean="0"/>
              <a:t>(2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i="1" dirty="0" smtClean="0"/>
              <a:t>Agoraphobia </a:t>
            </a:r>
            <a:r>
              <a:rPr lang="en-US" dirty="0" smtClean="0"/>
              <a:t>is </a:t>
            </a:r>
            <a:r>
              <a:rPr lang="en-US" dirty="0"/>
              <a:t>the most disabling phobia—a “fear of fear.</a:t>
            </a:r>
            <a:r>
              <a:rPr lang="en-US" dirty="0" smtClean="0"/>
              <a:t>”</a:t>
            </a:r>
          </a:p>
          <a:p>
            <a:r>
              <a:rPr lang="en-US" dirty="0" smtClean="0"/>
              <a:t>It involves </a:t>
            </a:r>
            <a:r>
              <a:rPr lang="en-US" dirty="0"/>
              <a:t>the fear of being away from a safe place or </a:t>
            </a:r>
            <a:r>
              <a:rPr lang="en-US" dirty="0" smtClean="0"/>
              <a:t>person</a:t>
            </a:r>
            <a:r>
              <a:rPr lang="en-US" dirty="0"/>
              <a:t>.</a:t>
            </a:r>
            <a:endParaRPr lang="en-US" dirty="0" smtClean="0"/>
          </a:p>
          <a:p>
            <a:r>
              <a:rPr lang="en-US" dirty="0" smtClean="0"/>
              <a:t>It </a:t>
            </a:r>
            <a:r>
              <a:rPr lang="en-US" dirty="0"/>
              <a:t>often begins with a panic </a:t>
            </a:r>
            <a:r>
              <a:rPr lang="en-US" dirty="0" smtClean="0"/>
              <a:t>attack that seems to have no cause.</a:t>
            </a:r>
          </a:p>
          <a:p>
            <a:r>
              <a:rPr lang="en-US" dirty="0" smtClean="0"/>
              <a:t>The </a:t>
            </a:r>
            <a:r>
              <a:rPr lang="en-US" dirty="0"/>
              <a:t>person tries to </a:t>
            </a:r>
            <a:r>
              <a:rPr lang="en-US" dirty="0" smtClean="0"/>
              <a:t>avoid it </a:t>
            </a:r>
            <a:r>
              <a:rPr lang="en-US" dirty="0"/>
              <a:t>in the future by staying close to “safe” places or people. </a:t>
            </a:r>
          </a:p>
        </p:txBody>
      </p:sp>
    </p:spTree>
    <p:extLst>
      <p:ext uri="{BB962C8B-B14F-4D97-AF65-F5344CB8AC3E}">
        <p14:creationId xmlns:p14="http://schemas.microsoft.com/office/powerpoint/2010/main" val="62382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Trauma and Obsessive–Compulsive Disorders </a:t>
            </a:r>
          </a:p>
        </p:txBody>
      </p:sp>
      <p:sp>
        <p:nvSpPr>
          <p:cNvPr id="5" name="Content Placeholder 4"/>
          <p:cNvSpPr>
            <a:spLocks noGrp="1"/>
          </p:cNvSpPr>
          <p:nvPr>
            <p:ph idx="1"/>
          </p:nvPr>
        </p:nvSpPr>
        <p:spPr/>
        <p:txBody>
          <a:bodyPr/>
          <a:lstStyle/>
          <a:p>
            <a:r>
              <a:rPr lang="en-US" sz="2800" b="1" dirty="0"/>
              <a:t>LO 15.3.A</a:t>
            </a:r>
            <a:r>
              <a:rPr lang="en-US" sz="2800" dirty="0"/>
              <a:t> Define posttraumatic stress disorder, and discuss its symptoms and origins.</a:t>
            </a:r>
          </a:p>
          <a:p>
            <a:r>
              <a:rPr lang="en-US" sz="2800" b="1" dirty="0"/>
              <a:t>LO 15.3.B</a:t>
            </a:r>
            <a:r>
              <a:rPr lang="en-US" sz="2800" dirty="0"/>
              <a:t> Distinguish between obsessions and compulsions, and discuss the defining elements of obsessive–compulsive disorder. </a:t>
            </a:r>
          </a:p>
        </p:txBody>
      </p:sp>
    </p:spTree>
    <p:extLst>
      <p:ext uri="{BB962C8B-B14F-4D97-AF65-F5344CB8AC3E}">
        <p14:creationId xmlns:p14="http://schemas.microsoft.com/office/powerpoint/2010/main" val="1142660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Posttraumatic Stress Disorder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Most people who live through a traumatic experience eventually </a:t>
            </a:r>
            <a:r>
              <a:rPr lang="en-US" dirty="0" smtClean="0"/>
              <a:t>recover.</a:t>
            </a:r>
          </a:p>
          <a:p>
            <a:r>
              <a:rPr lang="en-US" dirty="0" smtClean="0"/>
              <a:t>But </a:t>
            </a:r>
            <a:r>
              <a:rPr lang="en-US" dirty="0"/>
              <a:t>a minority develop </a:t>
            </a:r>
            <a:r>
              <a:rPr lang="en-US" i="1" dirty="0"/>
              <a:t>posttraumatic stress disorder</a:t>
            </a:r>
            <a:r>
              <a:rPr lang="en-US" dirty="0"/>
              <a:t> </a:t>
            </a:r>
            <a:r>
              <a:rPr lang="en-US" i="1" dirty="0"/>
              <a:t>(PTSD)</a:t>
            </a:r>
            <a:r>
              <a:rPr lang="en-US" dirty="0"/>
              <a:t>, which involves such symptoms </a:t>
            </a:r>
            <a:r>
              <a:rPr lang="en-US" dirty="0" smtClean="0"/>
              <a:t>as:</a:t>
            </a:r>
          </a:p>
          <a:p>
            <a:pPr lvl="1"/>
            <a:r>
              <a:rPr lang="en-US" dirty="0" smtClean="0"/>
              <a:t>nightmares</a:t>
            </a:r>
          </a:p>
          <a:p>
            <a:pPr lvl="1"/>
            <a:r>
              <a:rPr lang="en-US" dirty="0" smtClean="0"/>
              <a:t>flashbacks</a:t>
            </a:r>
          </a:p>
          <a:p>
            <a:pPr lvl="1"/>
            <a:r>
              <a:rPr lang="en-US" dirty="0" smtClean="0"/>
              <a:t>insomnia</a:t>
            </a:r>
            <a:r>
              <a:rPr lang="en-US" dirty="0"/>
              <a:t>, </a:t>
            </a:r>
            <a:r>
              <a:rPr lang="en-US" dirty="0" smtClean="0"/>
              <a:t>and</a:t>
            </a:r>
          </a:p>
          <a:p>
            <a:pPr lvl="1"/>
            <a:r>
              <a:rPr lang="en-US" dirty="0" smtClean="0"/>
              <a:t>increased </a:t>
            </a:r>
            <a:r>
              <a:rPr lang="en-US" dirty="0"/>
              <a:t>physiological </a:t>
            </a:r>
            <a:r>
              <a:rPr lang="en-US" dirty="0" smtClean="0"/>
              <a:t>arousal</a:t>
            </a:r>
            <a:endParaRPr lang="en-US" dirty="0"/>
          </a:p>
        </p:txBody>
      </p:sp>
    </p:spTree>
    <p:extLst>
      <p:ext uri="{BB962C8B-B14F-4D97-AF65-F5344CB8AC3E}">
        <p14:creationId xmlns:p14="http://schemas.microsoft.com/office/powerpoint/2010/main" val="140739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Posttraumatic Stress Disorder </a:t>
            </a:r>
            <a:r>
              <a:rPr lang="en-US" sz="2000" dirty="0" smtClean="0"/>
              <a:t>(2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The reasons for their increased vulnerability to traumatic events </a:t>
            </a:r>
            <a:r>
              <a:rPr lang="en-US" dirty="0" smtClean="0"/>
              <a:t>include:</a:t>
            </a:r>
          </a:p>
          <a:p>
            <a:pPr lvl="1"/>
            <a:r>
              <a:rPr lang="en-US" dirty="0" smtClean="0"/>
              <a:t>genetic vulnerability</a:t>
            </a:r>
          </a:p>
          <a:p>
            <a:pPr lvl="1"/>
            <a:r>
              <a:rPr lang="en-US" dirty="0" smtClean="0"/>
              <a:t>a </a:t>
            </a:r>
            <a:r>
              <a:rPr lang="en-US" dirty="0"/>
              <a:t>history of psychological </a:t>
            </a:r>
            <a:r>
              <a:rPr lang="en-US" dirty="0" smtClean="0"/>
              <a:t>problems</a:t>
            </a:r>
          </a:p>
          <a:p>
            <a:pPr lvl="1"/>
            <a:r>
              <a:rPr lang="en-US" dirty="0" smtClean="0"/>
              <a:t>a </a:t>
            </a:r>
            <a:r>
              <a:rPr lang="en-US" dirty="0"/>
              <a:t>lack of social and cognitive </a:t>
            </a:r>
            <a:r>
              <a:rPr lang="en-US" dirty="0" smtClean="0"/>
              <a:t>resources, and</a:t>
            </a:r>
          </a:p>
          <a:p>
            <a:pPr lvl="1"/>
            <a:r>
              <a:rPr lang="en-US" dirty="0" smtClean="0"/>
              <a:t>having </a:t>
            </a:r>
            <a:r>
              <a:rPr lang="en-US" dirty="0"/>
              <a:t>a smaller hippocampus than </a:t>
            </a:r>
            <a:r>
              <a:rPr lang="en-US" dirty="0" smtClean="0"/>
              <a:t>normal</a:t>
            </a:r>
            <a:endParaRPr lang="en-US" dirty="0"/>
          </a:p>
        </p:txBody>
      </p:sp>
    </p:spTree>
    <p:extLst>
      <p:ext uri="{BB962C8B-B14F-4D97-AF65-F5344CB8AC3E}">
        <p14:creationId xmlns:p14="http://schemas.microsoft.com/office/powerpoint/2010/main" val="1491540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Obsessions and Compulsions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i="1" dirty="0"/>
              <a:t>Obsessive–compulsive disorder (OCD)</a:t>
            </a:r>
            <a:r>
              <a:rPr lang="en-US" dirty="0"/>
              <a:t> </a:t>
            </a:r>
            <a:r>
              <a:rPr lang="en-US" dirty="0" smtClean="0"/>
              <a:t>involves:</a:t>
            </a:r>
          </a:p>
          <a:p>
            <a:pPr lvl="1"/>
            <a:r>
              <a:rPr lang="en-US" dirty="0" smtClean="0"/>
              <a:t>recurrent</a:t>
            </a:r>
            <a:r>
              <a:rPr lang="en-US" dirty="0"/>
              <a:t>, unwished-for thoughts or images (obsessions) </a:t>
            </a:r>
            <a:r>
              <a:rPr lang="en-US" dirty="0" smtClean="0"/>
              <a:t>and</a:t>
            </a:r>
          </a:p>
          <a:p>
            <a:pPr lvl="1"/>
            <a:r>
              <a:rPr lang="en-US" dirty="0" smtClean="0"/>
              <a:t>repetitive</a:t>
            </a:r>
            <a:r>
              <a:rPr lang="en-US" dirty="0"/>
              <a:t>, ritualized behaviors (compulsions) that a person feels unable to </a:t>
            </a:r>
            <a:r>
              <a:rPr lang="en-US" dirty="0" smtClean="0"/>
              <a:t>control</a:t>
            </a:r>
          </a:p>
          <a:p>
            <a:r>
              <a:rPr lang="en-US" dirty="0"/>
              <a:t>Some people with OCD have abnormalities in an area of the prefrontal </a:t>
            </a:r>
            <a:r>
              <a:rPr lang="en-US" dirty="0" smtClean="0"/>
              <a:t>cortex.</a:t>
            </a:r>
          </a:p>
          <a:p>
            <a:r>
              <a:rPr lang="en-US" dirty="0" smtClean="0"/>
              <a:t>These </a:t>
            </a:r>
            <a:r>
              <a:rPr lang="en-US" dirty="0"/>
              <a:t>may contribute to their cognitive and behavioral rigidity</a:t>
            </a:r>
            <a:r>
              <a:rPr lang="en-US" dirty="0" smtClean="0"/>
              <a:t>.</a:t>
            </a:r>
            <a:endParaRPr lang="en-US" dirty="0"/>
          </a:p>
        </p:txBody>
      </p:sp>
    </p:spTree>
    <p:extLst>
      <p:ext uri="{BB962C8B-B14F-4D97-AF65-F5344CB8AC3E}">
        <p14:creationId xmlns:p14="http://schemas.microsoft.com/office/powerpoint/2010/main" val="3295458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Diagnosing Mental Disorders </a:t>
            </a:r>
          </a:p>
        </p:txBody>
      </p:sp>
      <p:sp>
        <p:nvSpPr>
          <p:cNvPr id="6" name="Content Placeholder 5"/>
          <p:cNvSpPr>
            <a:spLocks noGrp="1"/>
          </p:cNvSpPr>
          <p:nvPr>
            <p:ph idx="1"/>
          </p:nvPr>
        </p:nvSpPr>
        <p:spPr/>
        <p:txBody>
          <a:bodyPr/>
          <a:lstStyle/>
          <a:p>
            <a:r>
              <a:rPr lang="en-US" sz="2800" b="1" dirty="0"/>
              <a:t>LO 15.1.A</a:t>
            </a:r>
            <a:r>
              <a:rPr lang="en-US" sz="2800" dirty="0"/>
              <a:t> Consider why it is difficult to obtain a universally agreed-upon definition of “mental disorder.”</a:t>
            </a:r>
          </a:p>
          <a:p>
            <a:r>
              <a:rPr lang="en-US" sz="2800" b="1" dirty="0"/>
              <a:t>LO 15.1.B</a:t>
            </a:r>
            <a:r>
              <a:rPr lang="en-US" sz="2800" dirty="0"/>
              <a:t> Describe four dangers associated with using the DSM for diagnosis of mental disorders, and give an example of each.</a:t>
            </a:r>
          </a:p>
          <a:p>
            <a:r>
              <a:rPr lang="en-US" sz="2800" b="1" dirty="0"/>
              <a:t>LO 15.1.C</a:t>
            </a:r>
            <a:r>
              <a:rPr lang="en-US" sz="2800" dirty="0"/>
              <a:t> Explain the theoretical basis of projective tests, and identify the problems associated with these techniques. </a:t>
            </a:r>
          </a:p>
        </p:txBody>
      </p:sp>
    </p:spTree>
    <p:extLst>
      <p:ext uri="{BB962C8B-B14F-4D97-AF65-F5344CB8AC3E}">
        <p14:creationId xmlns:p14="http://schemas.microsoft.com/office/powerpoint/2010/main" val="409953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Obsessions and Compulsions </a:t>
            </a:r>
            <a:r>
              <a:rPr lang="en-US" sz="2000" dirty="0" smtClean="0"/>
              <a:t>(2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Parts of the brain involved in fear and responses to threat are also more active than normal in people with OCD</a:t>
            </a:r>
            <a:r>
              <a:rPr lang="en-US" dirty="0" smtClean="0"/>
              <a:t>.</a:t>
            </a:r>
            <a:endParaRPr lang="en-US" dirty="0"/>
          </a:p>
          <a:p>
            <a:r>
              <a:rPr lang="en-US" dirty="0" smtClean="0"/>
              <a:t>However, with </a:t>
            </a:r>
            <a:r>
              <a:rPr lang="en-US" i="1" dirty="0" smtClean="0"/>
              <a:t>hoarding disorder</a:t>
            </a:r>
            <a:r>
              <a:rPr lang="en-US" dirty="0" smtClean="0"/>
              <a:t>, </a:t>
            </a:r>
            <a:r>
              <a:rPr lang="en-US" dirty="0"/>
              <a:t>hoarders had less activity in parts of </a:t>
            </a:r>
            <a:r>
              <a:rPr lang="en-US" dirty="0" smtClean="0"/>
              <a:t>the brain </a:t>
            </a:r>
            <a:r>
              <a:rPr lang="en-US" dirty="0"/>
              <a:t>involved </a:t>
            </a:r>
            <a:r>
              <a:rPr lang="en-US" dirty="0" smtClean="0"/>
              <a:t>in:</a:t>
            </a:r>
          </a:p>
          <a:p>
            <a:pPr lvl="1"/>
            <a:r>
              <a:rPr lang="en-US" dirty="0" smtClean="0"/>
              <a:t>decision making</a:t>
            </a:r>
          </a:p>
          <a:p>
            <a:pPr lvl="1"/>
            <a:r>
              <a:rPr lang="en-US" dirty="0" smtClean="0"/>
              <a:t>problem solving</a:t>
            </a:r>
          </a:p>
          <a:p>
            <a:pPr lvl="1"/>
            <a:r>
              <a:rPr lang="en-US" dirty="0" smtClean="0"/>
              <a:t>spatial </a:t>
            </a:r>
            <a:r>
              <a:rPr lang="en-US" dirty="0"/>
              <a:t>orientation, </a:t>
            </a:r>
            <a:r>
              <a:rPr lang="en-US" dirty="0" smtClean="0"/>
              <a:t>and</a:t>
            </a:r>
          </a:p>
          <a:p>
            <a:pPr lvl="1"/>
            <a:r>
              <a:rPr lang="en-US" dirty="0" smtClean="0"/>
              <a:t>memory</a:t>
            </a:r>
          </a:p>
        </p:txBody>
      </p:sp>
    </p:spTree>
    <p:extLst>
      <p:ext uri="{BB962C8B-B14F-4D97-AF65-F5344CB8AC3E}">
        <p14:creationId xmlns:p14="http://schemas.microsoft.com/office/powerpoint/2010/main" val="2354325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Depressive and Bipolar Disorders </a:t>
            </a:r>
          </a:p>
        </p:txBody>
      </p:sp>
      <p:sp>
        <p:nvSpPr>
          <p:cNvPr id="5" name="Content Placeholder 4"/>
          <p:cNvSpPr>
            <a:spLocks noGrp="1"/>
          </p:cNvSpPr>
          <p:nvPr>
            <p:ph idx="1"/>
          </p:nvPr>
        </p:nvSpPr>
        <p:spPr/>
        <p:txBody>
          <a:bodyPr/>
          <a:lstStyle/>
          <a:p>
            <a:r>
              <a:rPr lang="en-US" sz="2800" b="1" dirty="0"/>
              <a:t>LO 15.4.A</a:t>
            </a:r>
            <a:r>
              <a:rPr lang="en-US" sz="2800" dirty="0"/>
              <a:t> Describe how major depression differs from normal feelings of sadness or loneliness.</a:t>
            </a:r>
          </a:p>
          <a:p>
            <a:r>
              <a:rPr lang="en-US" sz="2800" b="1" dirty="0"/>
              <a:t>LO 15.4.B</a:t>
            </a:r>
            <a:r>
              <a:rPr lang="en-US" sz="2800" dirty="0"/>
              <a:t> Explain the main features of bipolar disorder.</a:t>
            </a:r>
          </a:p>
          <a:p>
            <a:r>
              <a:rPr lang="en-US" sz="2800" b="1" dirty="0"/>
              <a:t>LO 15.4.C</a:t>
            </a:r>
            <a:r>
              <a:rPr lang="en-US" sz="2800" dirty="0"/>
              <a:t> Discuss the four major factors that contribute to the onset of depression. </a:t>
            </a:r>
          </a:p>
        </p:txBody>
      </p:sp>
    </p:spTree>
    <p:extLst>
      <p:ext uri="{BB962C8B-B14F-4D97-AF65-F5344CB8AC3E}">
        <p14:creationId xmlns:p14="http://schemas.microsoft.com/office/powerpoint/2010/main" val="184864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i="1" dirty="0"/>
              <a:t>Major depression </a:t>
            </a:r>
            <a:r>
              <a:rPr lang="en-US" dirty="0"/>
              <a:t>involves emotional, behavioral, cognitive, and physical </a:t>
            </a:r>
            <a:r>
              <a:rPr lang="en-US" dirty="0" smtClean="0"/>
              <a:t>changes.</a:t>
            </a:r>
          </a:p>
          <a:p>
            <a:r>
              <a:rPr lang="en-US" dirty="0" smtClean="0"/>
              <a:t>These changes are severe enough </a:t>
            </a:r>
            <a:r>
              <a:rPr lang="en-US" dirty="0"/>
              <a:t>to disrupt a person’s ordinary functioning.</a:t>
            </a:r>
            <a:endParaRPr lang="en-US" dirty="0" smtClean="0"/>
          </a:p>
          <a:p>
            <a:r>
              <a:rPr lang="en-US" dirty="0" smtClean="0"/>
              <a:t>Symptoms include:</a:t>
            </a:r>
          </a:p>
          <a:p>
            <a:pPr lvl="1"/>
            <a:r>
              <a:rPr lang="en-US" dirty="0" smtClean="0"/>
              <a:t>distorted </a:t>
            </a:r>
            <a:r>
              <a:rPr lang="en-US" dirty="0"/>
              <a:t>thinking </a:t>
            </a:r>
            <a:r>
              <a:rPr lang="en-US" dirty="0" smtClean="0"/>
              <a:t>patterns</a:t>
            </a:r>
          </a:p>
          <a:p>
            <a:pPr lvl="1"/>
            <a:r>
              <a:rPr lang="en-US" dirty="0" smtClean="0"/>
              <a:t>feelings </a:t>
            </a:r>
            <a:r>
              <a:rPr lang="en-US" dirty="0"/>
              <a:t>of worthlessness and </a:t>
            </a:r>
            <a:r>
              <a:rPr lang="en-US" dirty="0" smtClean="0"/>
              <a:t>despair</a:t>
            </a:r>
          </a:p>
          <a:p>
            <a:pPr lvl="1"/>
            <a:r>
              <a:rPr lang="en-US" dirty="0" smtClean="0"/>
              <a:t>physical </a:t>
            </a:r>
            <a:r>
              <a:rPr lang="en-US" dirty="0"/>
              <a:t>ailments such as fatigue and loss of </a:t>
            </a:r>
            <a:r>
              <a:rPr lang="en-US" dirty="0" smtClean="0"/>
              <a:t>appetite</a:t>
            </a:r>
          </a:p>
          <a:p>
            <a:pPr lvl="1"/>
            <a:r>
              <a:rPr lang="en-US" dirty="0" smtClean="0"/>
              <a:t>loss </a:t>
            </a:r>
            <a:r>
              <a:rPr lang="en-US" dirty="0"/>
              <a:t>of interest in formerly pleasurable </a:t>
            </a:r>
            <a:r>
              <a:rPr lang="en-US" dirty="0" smtClean="0"/>
              <a:t>activities</a:t>
            </a:r>
            <a:endParaRPr lang="en-US" dirty="0"/>
          </a:p>
          <a:p>
            <a:endParaRPr lang="en-US" dirty="0"/>
          </a:p>
        </p:txBody>
      </p:sp>
    </p:spTree>
    <p:extLst>
      <p:ext uri="{BB962C8B-B14F-4D97-AF65-F5344CB8AC3E}">
        <p14:creationId xmlns:p14="http://schemas.microsoft.com/office/powerpoint/2010/main" val="38414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a:t>
            </a:r>
            <a:r>
              <a:rPr lang="en-US" sz="2000" dirty="0" smtClean="0"/>
              <a:t>(2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Women are twice as likely as men to suffer from major </a:t>
            </a:r>
            <a:r>
              <a:rPr lang="en-US" dirty="0" smtClean="0"/>
              <a:t>depression.</a:t>
            </a:r>
          </a:p>
          <a:p>
            <a:r>
              <a:rPr lang="en-US" dirty="0" smtClean="0"/>
              <a:t>But depression </a:t>
            </a:r>
            <a:r>
              <a:rPr lang="en-US" dirty="0"/>
              <a:t>in men may be underdiagnosed</a:t>
            </a:r>
            <a:r>
              <a:rPr lang="en-US" dirty="0" smtClean="0"/>
              <a:t>.</a:t>
            </a:r>
          </a:p>
          <a:p>
            <a:r>
              <a:rPr lang="en-US" dirty="0"/>
              <a:t>Men who are depressed often try to mask their feelings </a:t>
            </a:r>
            <a:r>
              <a:rPr lang="en-US" dirty="0" smtClean="0"/>
              <a:t>by:</a:t>
            </a:r>
          </a:p>
          <a:p>
            <a:pPr lvl="1"/>
            <a:r>
              <a:rPr lang="en-US" dirty="0" smtClean="0"/>
              <a:t>withdrawing</a:t>
            </a:r>
          </a:p>
          <a:p>
            <a:pPr lvl="1"/>
            <a:r>
              <a:rPr lang="en-US" dirty="0" smtClean="0"/>
              <a:t>abusing </a:t>
            </a:r>
            <a:r>
              <a:rPr lang="en-US" dirty="0"/>
              <a:t>alcohol or other </a:t>
            </a:r>
            <a:r>
              <a:rPr lang="en-US" dirty="0" smtClean="0"/>
              <a:t>drugs</a:t>
            </a:r>
          </a:p>
          <a:p>
            <a:pPr lvl="1"/>
            <a:r>
              <a:rPr lang="en-US" dirty="0" smtClean="0"/>
              <a:t>driving recklessly</a:t>
            </a:r>
          </a:p>
          <a:p>
            <a:pPr lvl="1"/>
            <a:r>
              <a:rPr lang="en-US" dirty="0" smtClean="0"/>
              <a:t>behaving </a:t>
            </a:r>
            <a:r>
              <a:rPr lang="en-US" dirty="0"/>
              <a:t>violently</a:t>
            </a:r>
          </a:p>
        </p:txBody>
      </p:sp>
    </p:spTree>
    <p:extLst>
      <p:ext uri="{BB962C8B-B14F-4D97-AF65-F5344CB8AC3E}">
        <p14:creationId xmlns:p14="http://schemas.microsoft.com/office/powerpoint/2010/main" val="1271556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Bipolar </a:t>
            </a:r>
            <a:r>
              <a:rPr lang="en-US" dirty="0" smtClean="0"/>
              <a:t>Disorder</a:t>
            </a:r>
            <a:r>
              <a:rPr lang="en-US" sz="2000" dirty="0" smtClean="0"/>
              <a:t> </a:t>
            </a:r>
            <a:endParaRPr lang="en-US" dirty="0"/>
          </a:p>
        </p:txBody>
      </p:sp>
      <p:sp>
        <p:nvSpPr>
          <p:cNvPr id="3" name="Content Placeholder 2"/>
          <p:cNvSpPr>
            <a:spLocks noGrp="1"/>
          </p:cNvSpPr>
          <p:nvPr>
            <p:ph idx="1"/>
          </p:nvPr>
        </p:nvSpPr>
        <p:spPr/>
        <p:txBody>
          <a:bodyPr/>
          <a:lstStyle/>
          <a:p>
            <a:r>
              <a:rPr lang="en-US" dirty="0"/>
              <a:t>At the opposite pole from depression is </a:t>
            </a:r>
            <a:r>
              <a:rPr lang="en-US" i="1" dirty="0"/>
              <a:t>mania</a:t>
            </a:r>
            <a:r>
              <a:rPr lang="en-US" dirty="0"/>
              <a:t>, an abnormally high state of exhilaration.</a:t>
            </a:r>
            <a:endParaRPr lang="en-US" dirty="0" smtClean="0"/>
          </a:p>
          <a:p>
            <a:r>
              <a:rPr lang="en-US" dirty="0" smtClean="0"/>
              <a:t>In </a:t>
            </a:r>
            <a:r>
              <a:rPr lang="en-US" i="1" dirty="0"/>
              <a:t>bipolar disorder</a:t>
            </a:r>
            <a:r>
              <a:rPr lang="en-US" dirty="0"/>
              <a:t>, a person experiences episodes of both depression and </a:t>
            </a:r>
            <a:r>
              <a:rPr lang="en-US" dirty="0" smtClean="0"/>
              <a:t>mania, </a:t>
            </a:r>
            <a:r>
              <a:rPr lang="en-US" dirty="0"/>
              <a:t>typically alternating between the two</a:t>
            </a:r>
            <a:r>
              <a:rPr lang="en-US" dirty="0" smtClean="0"/>
              <a:t>.</a:t>
            </a:r>
          </a:p>
          <a:p>
            <a:r>
              <a:rPr lang="en-US" dirty="0" smtClean="0"/>
              <a:t>Writers</a:t>
            </a:r>
            <a:r>
              <a:rPr lang="en-US" dirty="0"/>
              <a:t>, artists, musicians, and scientists have also suffered from this </a:t>
            </a:r>
            <a:r>
              <a:rPr lang="en-US" dirty="0" smtClean="0"/>
              <a:t>disorder.</a:t>
            </a:r>
          </a:p>
          <a:p>
            <a:pPr lvl="1"/>
            <a:r>
              <a:rPr lang="en-US" dirty="0" smtClean="0"/>
              <a:t>Example: Mark Twain</a:t>
            </a:r>
          </a:p>
        </p:txBody>
      </p:sp>
    </p:spTree>
    <p:extLst>
      <p:ext uri="{BB962C8B-B14F-4D97-AF65-F5344CB8AC3E}">
        <p14:creationId xmlns:p14="http://schemas.microsoft.com/office/powerpoint/2010/main" val="413643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Depression </a:t>
            </a:r>
            <a:r>
              <a:rPr lang="en-US" sz="2000" dirty="0" smtClean="0"/>
              <a:t>(1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i="1" dirty="0"/>
              <a:t>Vulnerability–stress models</a:t>
            </a:r>
            <a:r>
              <a:rPr lang="en-US" dirty="0"/>
              <a:t> of depression (or any other disorder) highlight interactions </a:t>
            </a:r>
            <a:r>
              <a:rPr lang="en-US" dirty="0" smtClean="0"/>
              <a:t>between:</a:t>
            </a:r>
          </a:p>
          <a:p>
            <a:pPr lvl="1"/>
            <a:r>
              <a:rPr lang="en-US" dirty="0" smtClean="0"/>
              <a:t>individual </a:t>
            </a:r>
            <a:r>
              <a:rPr lang="en-US" dirty="0"/>
              <a:t>vulnerabilities </a:t>
            </a:r>
            <a:r>
              <a:rPr lang="en-US" dirty="0" smtClean="0"/>
              <a:t>and</a:t>
            </a:r>
          </a:p>
          <a:p>
            <a:pPr lvl="1"/>
            <a:r>
              <a:rPr lang="en-US" dirty="0" smtClean="0"/>
              <a:t>stressful experiences</a:t>
            </a:r>
            <a:endParaRPr lang="en-US" dirty="0"/>
          </a:p>
          <a:p>
            <a:r>
              <a:rPr lang="en-US" dirty="0"/>
              <a:t>Because depression is moderately heritable, the search for specific genes continues</a:t>
            </a:r>
            <a:r>
              <a:rPr lang="en-US" dirty="0" smtClean="0"/>
              <a:t>.</a:t>
            </a:r>
          </a:p>
          <a:p>
            <a:pPr lvl="1"/>
            <a:r>
              <a:rPr lang="en-US" dirty="0" smtClean="0"/>
              <a:t>Studies of serotonin have not been conclusive and their findings have not been successfully replicated.</a:t>
            </a:r>
            <a:endParaRPr lang="en-US" dirty="0"/>
          </a:p>
        </p:txBody>
      </p:sp>
    </p:spTree>
    <p:extLst>
      <p:ext uri="{BB962C8B-B14F-4D97-AF65-F5344CB8AC3E}">
        <p14:creationId xmlns:p14="http://schemas.microsoft.com/office/powerpoint/2010/main" val="213381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Depression </a:t>
            </a:r>
            <a:r>
              <a:rPr lang="en-US" sz="2000" dirty="0" smtClean="0"/>
              <a:t>(2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Experiences with violence and parental neglect, especially in childhood, increase the risk of developing major depression in adulthood</a:t>
            </a:r>
            <a:r>
              <a:rPr lang="en-US" dirty="0" smtClean="0"/>
              <a:t>.</a:t>
            </a:r>
          </a:p>
          <a:p>
            <a:r>
              <a:rPr lang="en-US" dirty="0" smtClean="0"/>
              <a:t>The </a:t>
            </a:r>
            <a:r>
              <a:rPr lang="en-US" dirty="0"/>
              <a:t>loss </a:t>
            </a:r>
            <a:r>
              <a:rPr lang="en-US" dirty="0" smtClean="0"/>
              <a:t>of important </a:t>
            </a:r>
            <a:r>
              <a:rPr lang="en-US" dirty="0"/>
              <a:t>relationships </a:t>
            </a:r>
            <a:r>
              <a:rPr lang="en-US" dirty="0" smtClean="0"/>
              <a:t>can also set off </a:t>
            </a:r>
            <a:r>
              <a:rPr lang="en-US" dirty="0"/>
              <a:t>depression in vulnerable individuals</a:t>
            </a:r>
            <a:r>
              <a:rPr lang="en-US" dirty="0" smtClean="0"/>
              <a:t>.</a:t>
            </a:r>
          </a:p>
          <a:p>
            <a:r>
              <a:rPr lang="en-US" dirty="0" smtClean="0"/>
              <a:t>Many depressed people have a history of:</a:t>
            </a:r>
          </a:p>
          <a:p>
            <a:pPr lvl="1"/>
            <a:r>
              <a:rPr lang="en-US" dirty="0" smtClean="0"/>
              <a:t>separations</a:t>
            </a:r>
          </a:p>
          <a:p>
            <a:pPr lvl="1"/>
            <a:r>
              <a:rPr lang="en-US" dirty="0" smtClean="0"/>
              <a:t>losses</a:t>
            </a:r>
          </a:p>
          <a:p>
            <a:pPr lvl="1"/>
            <a:r>
              <a:rPr lang="en-US" dirty="0" smtClean="0"/>
              <a:t>rejections</a:t>
            </a:r>
            <a:r>
              <a:rPr lang="en-US" dirty="0"/>
              <a:t>, </a:t>
            </a:r>
            <a:r>
              <a:rPr lang="en-US" dirty="0" smtClean="0"/>
              <a:t>and</a:t>
            </a:r>
          </a:p>
          <a:p>
            <a:pPr lvl="1"/>
            <a:r>
              <a:rPr lang="en-US" dirty="0" smtClean="0"/>
              <a:t>impaired</a:t>
            </a:r>
            <a:r>
              <a:rPr lang="en-US" dirty="0"/>
              <a:t>, insecure </a:t>
            </a:r>
            <a:r>
              <a:rPr lang="en-US" dirty="0" smtClean="0"/>
              <a:t>attachments</a:t>
            </a:r>
            <a:endParaRPr lang="en-US" dirty="0"/>
          </a:p>
        </p:txBody>
      </p:sp>
    </p:spTree>
    <p:extLst>
      <p:ext uri="{BB962C8B-B14F-4D97-AF65-F5344CB8AC3E}">
        <p14:creationId xmlns:p14="http://schemas.microsoft.com/office/powerpoint/2010/main" val="160647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Depression </a:t>
            </a:r>
            <a:r>
              <a:rPr lang="en-US" sz="2000" dirty="0" smtClean="0"/>
              <a:t>(3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Cognitive habits also play a </a:t>
            </a:r>
            <a:r>
              <a:rPr lang="en-US" dirty="0" smtClean="0"/>
              <a:t>role:</a:t>
            </a:r>
          </a:p>
          <a:p>
            <a:pPr lvl="1"/>
            <a:r>
              <a:rPr lang="en-US" dirty="0" smtClean="0"/>
              <a:t>believing </a:t>
            </a:r>
            <a:r>
              <a:rPr lang="en-US" dirty="0"/>
              <a:t>that the origin of one’s unhappiness is permanent and </a:t>
            </a:r>
            <a:r>
              <a:rPr lang="en-US" dirty="0" smtClean="0"/>
              <a:t>uncontrollable</a:t>
            </a:r>
          </a:p>
          <a:p>
            <a:pPr lvl="1"/>
            <a:r>
              <a:rPr lang="en-US" dirty="0" smtClean="0"/>
              <a:t>feeling </a:t>
            </a:r>
            <a:r>
              <a:rPr lang="en-US" dirty="0"/>
              <a:t>hopeless and </a:t>
            </a:r>
            <a:r>
              <a:rPr lang="en-US" dirty="0" smtClean="0"/>
              <a:t>pessimistic, and</a:t>
            </a:r>
          </a:p>
          <a:p>
            <a:pPr lvl="1"/>
            <a:r>
              <a:rPr lang="en-US" dirty="0" smtClean="0"/>
              <a:t>brooding </a:t>
            </a:r>
            <a:r>
              <a:rPr lang="en-US" dirty="0"/>
              <a:t>or </a:t>
            </a:r>
            <a:r>
              <a:rPr lang="en-US" i="1" dirty="0"/>
              <a:t>ruminating</a:t>
            </a:r>
            <a:r>
              <a:rPr lang="en-US" dirty="0"/>
              <a:t> about one’s </a:t>
            </a:r>
            <a:r>
              <a:rPr lang="en-US" dirty="0" smtClean="0"/>
              <a:t>problems </a:t>
            </a:r>
          </a:p>
          <a:p>
            <a:r>
              <a:rPr lang="en-US" dirty="0" smtClean="0"/>
              <a:t>The combination of factors for depression can vary in individuals.</a:t>
            </a:r>
          </a:p>
          <a:p>
            <a:r>
              <a:rPr lang="en-US" dirty="0" smtClean="0"/>
              <a:t>The same sad event can affect two people entirely differently.</a:t>
            </a:r>
            <a:endParaRPr lang="en-US" dirty="0"/>
          </a:p>
        </p:txBody>
      </p:sp>
    </p:spTree>
    <p:extLst>
      <p:ext uri="{BB962C8B-B14F-4D97-AF65-F5344CB8AC3E}">
        <p14:creationId xmlns:p14="http://schemas.microsoft.com/office/powerpoint/2010/main" val="129854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Origins of Depression </a:t>
            </a:r>
            <a:r>
              <a:rPr lang="en-US" sz="2000" b="1" dirty="0" smtClean="0"/>
              <a:t>(4 </a:t>
            </a:r>
            <a:r>
              <a:rPr lang="en-US" sz="2000" b="1" dirty="0"/>
              <a:t>of </a:t>
            </a:r>
            <a:r>
              <a:rPr lang="en-US" sz="2000" b="1" dirty="0" smtClean="0"/>
              <a:t>4) </a:t>
            </a:r>
            <a:br>
              <a:rPr lang="en-US" sz="2000" b="1" dirty="0" smtClean="0"/>
            </a:br>
            <a:r>
              <a:rPr lang="en-US" b="1" dirty="0" smtClean="0"/>
              <a:t>Figure 15.1</a:t>
            </a:r>
            <a:br>
              <a:rPr lang="en-US" b="1" dirty="0" smtClean="0"/>
            </a:br>
            <a:r>
              <a:rPr lang="en-US" b="1" dirty="0"/>
              <a:t>The Vulnerability</a:t>
            </a:r>
            <a:r>
              <a:rPr lang="en-US" b="1" dirty="0" smtClean="0"/>
              <a:t>–Stress </a:t>
            </a:r>
            <a:r>
              <a:rPr lang="en-US" b="1" dirty="0"/>
              <a:t>Model of Depression</a:t>
            </a:r>
          </a:p>
        </p:txBody>
      </p:sp>
      <p:pic>
        <p:nvPicPr>
          <p:cNvPr id="3" name="Picture 2" descr="A diagram of the vulnerability-stress model of depression shows that stressful triggering events, such as a loss of a loved one, failure, trauma, or violence plus individual vulnerability, such as genetic predisposition, a history of insecure attachment, negative ways of thinking, hopelessness, and brooding rumination can lead to severe depress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427611"/>
            <a:ext cx="3429000" cy="4896989"/>
          </a:xfrm>
          <a:prstGeom prst="rect">
            <a:avLst/>
          </a:prstGeom>
        </p:spPr>
      </p:pic>
    </p:spTree>
    <p:extLst>
      <p:ext uri="{BB962C8B-B14F-4D97-AF65-F5344CB8AC3E}">
        <p14:creationId xmlns:p14="http://schemas.microsoft.com/office/powerpoint/2010/main" val="169838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Personality Disorders </a:t>
            </a:r>
          </a:p>
        </p:txBody>
      </p:sp>
      <p:sp>
        <p:nvSpPr>
          <p:cNvPr id="5" name="Content Placeholder 4"/>
          <p:cNvSpPr>
            <a:spLocks noGrp="1"/>
          </p:cNvSpPr>
          <p:nvPr>
            <p:ph idx="1"/>
          </p:nvPr>
        </p:nvSpPr>
        <p:spPr/>
        <p:txBody>
          <a:bodyPr/>
          <a:lstStyle/>
          <a:p>
            <a:r>
              <a:rPr lang="en-US" sz="2800" b="1" dirty="0"/>
              <a:t>LO 15.5.A</a:t>
            </a:r>
            <a:r>
              <a:rPr lang="en-US" sz="2800" dirty="0"/>
              <a:t> Explain the main features of borderline personality disorder.</a:t>
            </a:r>
          </a:p>
          <a:p>
            <a:r>
              <a:rPr lang="en-US" sz="2800" b="1" dirty="0"/>
              <a:t>LO 15.5.B</a:t>
            </a:r>
            <a:r>
              <a:rPr lang="en-US" sz="2800" dirty="0"/>
              <a:t> Distinguish between the terms </a:t>
            </a:r>
            <a:r>
              <a:rPr lang="en-US" sz="2800" i="1" dirty="0"/>
              <a:t>psychopathy</a:t>
            </a:r>
            <a:r>
              <a:rPr lang="en-US" sz="2800" dirty="0"/>
              <a:t> and </a:t>
            </a:r>
            <a:r>
              <a:rPr lang="en-US" sz="2800" i="1" dirty="0"/>
              <a:t>antisocial personality disorder</a:t>
            </a:r>
            <a:r>
              <a:rPr lang="en-US" sz="2800" dirty="0"/>
              <a:t>, and note the common elements of each.</a:t>
            </a:r>
          </a:p>
          <a:p>
            <a:r>
              <a:rPr lang="en-US" sz="2800" b="1" dirty="0"/>
              <a:t>LO 15.5.C</a:t>
            </a:r>
            <a:r>
              <a:rPr lang="en-US" sz="2800" dirty="0"/>
              <a:t> List and explain the major factors that contribute to the central features of psychopathy. </a:t>
            </a:r>
          </a:p>
        </p:txBody>
      </p:sp>
    </p:spTree>
    <p:extLst>
      <p:ext uri="{BB962C8B-B14F-4D97-AF65-F5344CB8AC3E}">
        <p14:creationId xmlns:p14="http://schemas.microsoft.com/office/powerpoint/2010/main" val="1394159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Dilemmas of </a:t>
            </a:r>
            <a:r>
              <a:rPr lang="en-US" dirty="0" smtClean="0"/>
              <a:t>Definition</a:t>
            </a:r>
            <a:r>
              <a:rPr lang="en-US" sz="2000" dirty="0" smtClean="0"/>
              <a:t> </a:t>
            </a:r>
            <a:endParaRPr lang="en-US" dirty="0"/>
          </a:p>
        </p:txBody>
      </p:sp>
      <p:sp>
        <p:nvSpPr>
          <p:cNvPr id="3" name="Content Placeholder 2"/>
          <p:cNvSpPr>
            <a:spLocks noGrp="1"/>
          </p:cNvSpPr>
          <p:nvPr>
            <p:ph idx="1"/>
          </p:nvPr>
        </p:nvSpPr>
        <p:spPr/>
        <p:txBody>
          <a:bodyPr/>
          <a:lstStyle/>
          <a:p>
            <a:r>
              <a:rPr lang="en-US" dirty="0"/>
              <a:t>Diagnosing mental </a:t>
            </a:r>
            <a:r>
              <a:rPr lang="en-US" dirty="0" smtClean="0"/>
              <a:t>problems is </a:t>
            </a:r>
            <a:r>
              <a:rPr lang="en-US" dirty="0"/>
              <a:t>not as straightforward as diagnosing medical </a:t>
            </a:r>
            <a:r>
              <a:rPr lang="en-US" dirty="0" smtClean="0"/>
              <a:t>problems.</a:t>
            </a:r>
          </a:p>
          <a:p>
            <a:r>
              <a:rPr lang="en-US" dirty="0" smtClean="0"/>
              <a:t>When </a:t>
            </a:r>
            <a:r>
              <a:rPr lang="en-US" dirty="0"/>
              <a:t>defining </a:t>
            </a:r>
            <a:r>
              <a:rPr lang="en-US" i="1" dirty="0"/>
              <a:t>mental disorder</a:t>
            </a:r>
            <a:r>
              <a:rPr lang="en-US" dirty="0"/>
              <a:t>, mental health professionals </a:t>
            </a:r>
            <a:r>
              <a:rPr lang="en-US" dirty="0" smtClean="0"/>
              <a:t>emphasize:</a:t>
            </a:r>
          </a:p>
          <a:p>
            <a:pPr lvl="1"/>
            <a:r>
              <a:rPr lang="en-US" dirty="0" smtClean="0"/>
              <a:t>the </a:t>
            </a:r>
            <a:r>
              <a:rPr lang="en-US" dirty="0"/>
              <a:t>emotional suffering caused by the </a:t>
            </a:r>
            <a:r>
              <a:rPr lang="en-US" dirty="0" smtClean="0"/>
              <a:t>behavior</a:t>
            </a:r>
          </a:p>
          <a:p>
            <a:pPr lvl="1"/>
            <a:r>
              <a:rPr lang="en-US" dirty="0" smtClean="0"/>
              <a:t>whether </a:t>
            </a:r>
            <a:r>
              <a:rPr lang="en-US" dirty="0"/>
              <a:t>the behavior is harmful to others or </a:t>
            </a:r>
            <a:r>
              <a:rPr lang="en-US" dirty="0" smtClean="0"/>
              <a:t>society</a:t>
            </a:r>
          </a:p>
          <a:p>
            <a:pPr lvl="1"/>
            <a:r>
              <a:rPr lang="en-US" dirty="0" smtClean="0"/>
              <a:t>its </a:t>
            </a:r>
            <a:r>
              <a:rPr lang="en-US" dirty="0"/>
              <a:t>degree of “harmful </a:t>
            </a:r>
            <a:r>
              <a:rPr lang="en-US" dirty="0" smtClean="0"/>
              <a:t>dysfunction” </a:t>
            </a:r>
            <a:endParaRPr lang="en-US" dirty="0"/>
          </a:p>
        </p:txBody>
      </p:sp>
    </p:spTree>
    <p:extLst>
      <p:ext uri="{BB962C8B-B14F-4D97-AF65-F5344CB8AC3E}">
        <p14:creationId xmlns:p14="http://schemas.microsoft.com/office/powerpoint/2010/main" val="409631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Borderline Personality Disorder </a:t>
            </a:r>
            <a:r>
              <a:rPr lang="en-US" sz="2000" dirty="0" smtClean="0"/>
              <a:t>(1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i="1" dirty="0"/>
              <a:t>Personality disorders </a:t>
            </a:r>
            <a:r>
              <a:rPr lang="en-US" dirty="0"/>
              <a:t>involve impairments in personality </a:t>
            </a:r>
            <a:r>
              <a:rPr lang="en-US" dirty="0" smtClean="0"/>
              <a:t>that:</a:t>
            </a:r>
          </a:p>
          <a:p>
            <a:pPr lvl="1"/>
            <a:r>
              <a:rPr lang="en-US" dirty="0" smtClean="0"/>
              <a:t>cause </a:t>
            </a:r>
            <a:r>
              <a:rPr lang="en-US" dirty="0"/>
              <a:t>great distress to an </a:t>
            </a:r>
            <a:r>
              <a:rPr lang="en-US" dirty="0" smtClean="0"/>
              <a:t>individual or</a:t>
            </a:r>
          </a:p>
          <a:p>
            <a:pPr lvl="1"/>
            <a:r>
              <a:rPr lang="en-US" dirty="0" smtClean="0"/>
              <a:t>impair </a:t>
            </a:r>
            <a:r>
              <a:rPr lang="en-US" dirty="0"/>
              <a:t>his or her ability to get along with </a:t>
            </a:r>
            <a:r>
              <a:rPr lang="en-US" dirty="0" smtClean="0"/>
              <a:t>others</a:t>
            </a:r>
            <a:endParaRPr lang="en-US" dirty="0"/>
          </a:p>
          <a:p>
            <a:r>
              <a:rPr lang="en-US" dirty="0" smtClean="0"/>
              <a:t>They also involve the </a:t>
            </a:r>
            <a:r>
              <a:rPr lang="en-US" dirty="0"/>
              <a:t>presence of </a:t>
            </a:r>
            <a:r>
              <a:rPr lang="en-US" dirty="0" smtClean="0"/>
              <a:t>pathological traits </a:t>
            </a:r>
            <a:r>
              <a:rPr lang="en-US" dirty="0"/>
              <a:t>such </a:t>
            </a:r>
            <a:r>
              <a:rPr lang="en-US" dirty="0" smtClean="0"/>
              <a:t>as:</a:t>
            </a:r>
          </a:p>
          <a:p>
            <a:pPr lvl="1"/>
            <a:r>
              <a:rPr lang="en-US" dirty="0" smtClean="0"/>
              <a:t>excessive </a:t>
            </a:r>
            <a:r>
              <a:rPr lang="en-US" dirty="0"/>
              <a:t>hostility </a:t>
            </a:r>
            <a:r>
              <a:rPr lang="en-US" dirty="0" smtClean="0"/>
              <a:t>or</a:t>
            </a:r>
          </a:p>
          <a:p>
            <a:pPr lvl="1"/>
            <a:r>
              <a:rPr lang="en-US" dirty="0" smtClean="0"/>
              <a:t>callousness</a:t>
            </a:r>
            <a:endParaRPr lang="en-US" dirty="0"/>
          </a:p>
        </p:txBody>
      </p:sp>
    </p:spTree>
    <p:extLst>
      <p:ext uri="{BB962C8B-B14F-4D97-AF65-F5344CB8AC3E}">
        <p14:creationId xmlns:p14="http://schemas.microsoft.com/office/powerpoint/2010/main" val="30698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Borderline Personality Disorder </a:t>
            </a:r>
            <a:r>
              <a:rPr lang="en-US" sz="2000" dirty="0" smtClean="0"/>
              <a:t>(2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smtClean="0"/>
              <a:t>One is </a:t>
            </a:r>
            <a:r>
              <a:rPr lang="en-US" i="1" dirty="0" smtClean="0"/>
              <a:t>borderline personality disorder</a:t>
            </a:r>
            <a:r>
              <a:rPr lang="en-US" dirty="0" smtClean="0"/>
              <a:t>, characterized by:</a:t>
            </a:r>
          </a:p>
          <a:p>
            <a:pPr lvl="1"/>
            <a:r>
              <a:rPr lang="en-US" dirty="0" smtClean="0"/>
              <a:t>extreme negative emotionality and</a:t>
            </a:r>
          </a:p>
          <a:p>
            <a:pPr lvl="1"/>
            <a:r>
              <a:rPr lang="en-US" dirty="0" smtClean="0"/>
              <a:t>an inability to regulate emotions</a:t>
            </a:r>
          </a:p>
          <a:p>
            <a:r>
              <a:rPr lang="en-US" dirty="0" smtClean="0"/>
              <a:t>It often results in:</a:t>
            </a:r>
          </a:p>
          <a:p>
            <a:pPr lvl="1"/>
            <a:r>
              <a:rPr lang="en-US" dirty="0" smtClean="0"/>
              <a:t>intense but unstable relationships</a:t>
            </a:r>
          </a:p>
          <a:p>
            <a:pPr lvl="1"/>
            <a:r>
              <a:rPr lang="en-US" dirty="0" smtClean="0"/>
              <a:t>self-mutilating behavior</a:t>
            </a:r>
          </a:p>
          <a:p>
            <a:pPr lvl="1"/>
            <a:r>
              <a:rPr lang="en-US" dirty="0" smtClean="0"/>
              <a:t>feelings of emptiness, and</a:t>
            </a:r>
          </a:p>
          <a:p>
            <a:pPr lvl="1"/>
            <a:r>
              <a:rPr lang="en-US" dirty="0" smtClean="0"/>
              <a:t>a fear of abandonment by others</a:t>
            </a:r>
            <a:endParaRPr lang="en-US" dirty="0"/>
          </a:p>
        </p:txBody>
      </p:sp>
    </p:spTree>
    <p:extLst>
      <p:ext uri="{BB962C8B-B14F-4D97-AF65-F5344CB8AC3E}">
        <p14:creationId xmlns:p14="http://schemas.microsoft.com/office/powerpoint/2010/main" val="30409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Antisocial Personality Disorder </a:t>
            </a:r>
            <a:r>
              <a:rPr lang="en-US" sz="2000" dirty="0" smtClean="0"/>
              <a:t>(1 </a:t>
            </a:r>
            <a:r>
              <a:rPr lang="en-US" sz="2000" dirty="0"/>
              <a:t>of </a:t>
            </a:r>
            <a:r>
              <a:rPr lang="en-US" sz="2000" dirty="0" smtClean="0"/>
              <a:t>2)</a:t>
            </a:r>
            <a:r>
              <a:rPr lang="en-US" dirty="0" smtClean="0"/>
              <a:t> </a:t>
            </a:r>
            <a:endParaRPr lang="en-US" dirty="0"/>
          </a:p>
        </p:txBody>
      </p:sp>
      <p:sp>
        <p:nvSpPr>
          <p:cNvPr id="3" name="Content Placeholder 2"/>
          <p:cNvSpPr>
            <a:spLocks noGrp="1"/>
          </p:cNvSpPr>
          <p:nvPr>
            <p:ph idx="1"/>
          </p:nvPr>
        </p:nvSpPr>
        <p:spPr/>
        <p:txBody>
          <a:bodyPr/>
          <a:lstStyle/>
          <a:p>
            <a:r>
              <a:rPr lang="en-US" i="1" dirty="0"/>
              <a:t>Antisocial personality disorder</a:t>
            </a:r>
            <a:r>
              <a:rPr lang="en-US" dirty="0"/>
              <a:t> describes people with a pattern of </a:t>
            </a:r>
            <a:r>
              <a:rPr lang="en-US" dirty="0" smtClean="0"/>
              <a:t>behavior that is:</a:t>
            </a:r>
          </a:p>
          <a:p>
            <a:pPr lvl="1"/>
            <a:r>
              <a:rPr lang="en-US" dirty="0" smtClean="0"/>
              <a:t>aggressive</a:t>
            </a:r>
          </a:p>
          <a:p>
            <a:pPr lvl="1"/>
            <a:r>
              <a:rPr lang="en-US" dirty="0" smtClean="0"/>
              <a:t>reckless</a:t>
            </a:r>
          </a:p>
          <a:p>
            <a:pPr lvl="1"/>
            <a:r>
              <a:rPr lang="en-US" dirty="0" smtClean="0"/>
              <a:t>impulsive</a:t>
            </a:r>
            <a:r>
              <a:rPr lang="en-US" dirty="0"/>
              <a:t>, and </a:t>
            </a:r>
            <a:r>
              <a:rPr lang="en-US" dirty="0" smtClean="0"/>
              <a:t>often</a:t>
            </a:r>
          </a:p>
          <a:p>
            <a:pPr lvl="1"/>
            <a:r>
              <a:rPr lang="en-US" dirty="0" smtClean="0"/>
              <a:t>criminal</a:t>
            </a:r>
          </a:p>
          <a:p>
            <a:r>
              <a:rPr lang="en-US" dirty="0"/>
              <a:t>Some people with APD have abnormalities in the prefrontal cortex</a:t>
            </a:r>
            <a:r>
              <a:rPr lang="en-US" dirty="0" smtClean="0"/>
              <a:t>.</a:t>
            </a:r>
            <a:endParaRPr lang="en-US" dirty="0"/>
          </a:p>
        </p:txBody>
      </p:sp>
    </p:spTree>
    <p:extLst>
      <p:ext uri="{BB962C8B-B14F-4D97-AF65-F5344CB8AC3E}">
        <p14:creationId xmlns:p14="http://schemas.microsoft.com/office/powerpoint/2010/main" val="186335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Antisocial Personality Disorder </a:t>
            </a:r>
            <a:r>
              <a:rPr lang="en-US" sz="2000" dirty="0" smtClean="0"/>
              <a:t>(2 </a:t>
            </a:r>
            <a:r>
              <a:rPr lang="en-US" sz="2000" dirty="0"/>
              <a:t>of </a:t>
            </a:r>
            <a:r>
              <a:rPr lang="en-US" sz="2000" dirty="0" smtClean="0"/>
              <a:t>2)</a:t>
            </a:r>
            <a:r>
              <a:rPr lang="en-US" dirty="0" smtClean="0"/>
              <a:t> </a:t>
            </a:r>
            <a:endParaRPr lang="en-US" dirty="0"/>
          </a:p>
        </p:txBody>
      </p:sp>
      <p:sp>
        <p:nvSpPr>
          <p:cNvPr id="3" name="Content Placeholder 2"/>
          <p:cNvSpPr>
            <a:spLocks noGrp="1"/>
          </p:cNvSpPr>
          <p:nvPr>
            <p:ph idx="1"/>
          </p:nvPr>
        </p:nvSpPr>
        <p:spPr/>
        <p:txBody>
          <a:bodyPr/>
          <a:lstStyle/>
          <a:p>
            <a:r>
              <a:rPr lang="en-US" dirty="0" smtClean="0"/>
              <a:t>These abnormalities </a:t>
            </a:r>
            <a:r>
              <a:rPr lang="en-US" dirty="0"/>
              <a:t>can be a result </a:t>
            </a:r>
            <a:r>
              <a:rPr lang="en-US" dirty="0" smtClean="0"/>
              <a:t>of:</a:t>
            </a:r>
          </a:p>
          <a:p>
            <a:pPr lvl="1"/>
            <a:r>
              <a:rPr lang="en-US" dirty="0" smtClean="0"/>
              <a:t>genetics</a:t>
            </a:r>
          </a:p>
          <a:p>
            <a:pPr lvl="1"/>
            <a:r>
              <a:rPr lang="en-US" dirty="0" smtClean="0"/>
              <a:t>disease</a:t>
            </a:r>
            <a:r>
              <a:rPr lang="en-US" dirty="0"/>
              <a:t>, </a:t>
            </a:r>
            <a:r>
              <a:rPr lang="en-US" dirty="0" smtClean="0"/>
              <a:t>or</a:t>
            </a:r>
          </a:p>
          <a:p>
            <a:pPr lvl="1"/>
            <a:r>
              <a:rPr lang="en-US" dirty="0" smtClean="0"/>
              <a:t>physical abuse</a:t>
            </a:r>
          </a:p>
          <a:p>
            <a:r>
              <a:rPr lang="en-US" dirty="0"/>
              <a:t>Genes may affect the brain, </a:t>
            </a:r>
            <a:r>
              <a:rPr lang="en-US" dirty="0" smtClean="0"/>
              <a:t>predisposing </a:t>
            </a:r>
            <a:r>
              <a:rPr lang="en-US" dirty="0"/>
              <a:t>a child </a:t>
            </a:r>
            <a:r>
              <a:rPr lang="en-US" dirty="0" smtClean="0"/>
              <a:t>to rule</a:t>
            </a:r>
            <a:r>
              <a:rPr lang="en-US" dirty="0"/>
              <a:t>-breaking and violent </a:t>
            </a:r>
            <a:r>
              <a:rPr lang="en-US" dirty="0" smtClean="0"/>
              <a:t>behavior.</a:t>
            </a:r>
          </a:p>
          <a:p>
            <a:r>
              <a:rPr lang="en-US" dirty="0" smtClean="0"/>
              <a:t>However, </a:t>
            </a:r>
            <a:r>
              <a:rPr lang="en-US" dirty="0"/>
              <a:t>many environmental influences </a:t>
            </a:r>
            <a:r>
              <a:rPr lang="en-US" dirty="0" smtClean="0"/>
              <a:t>can:</a:t>
            </a:r>
          </a:p>
          <a:p>
            <a:pPr lvl="1"/>
            <a:r>
              <a:rPr lang="en-US" dirty="0" smtClean="0"/>
              <a:t>disrupt that pathway and</a:t>
            </a:r>
          </a:p>
          <a:p>
            <a:pPr lvl="1"/>
            <a:r>
              <a:rPr lang="en-US" dirty="0" smtClean="0"/>
              <a:t>alter </a:t>
            </a:r>
            <a:r>
              <a:rPr lang="en-US" dirty="0"/>
              <a:t>the ways that genes express </a:t>
            </a:r>
            <a:r>
              <a:rPr lang="en-US" dirty="0" smtClean="0"/>
              <a:t>themselves</a:t>
            </a:r>
            <a:endParaRPr lang="en-US" dirty="0"/>
          </a:p>
        </p:txBody>
      </p:sp>
    </p:spTree>
    <p:extLst>
      <p:ext uri="{BB962C8B-B14F-4D97-AF65-F5344CB8AC3E}">
        <p14:creationId xmlns:p14="http://schemas.microsoft.com/office/powerpoint/2010/main" val="1552928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Psychopathy: Myths and Evidence </a:t>
            </a:r>
            <a:r>
              <a:rPr lang="en-US" sz="2000" dirty="0" smtClean="0"/>
              <a:t>(1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The term </a:t>
            </a:r>
            <a:r>
              <a:rPr lang="en-US" i="1" dirty="0"/>
              <a:t>psychopath</a:t>
            </a:r>
            <a:r>
              <a:rPr lang="en-US" dirty="0"/>
              <a:t> describes people </a:t>
            </a:r>
            <a:r>
              <a:rPr lang="en-US" dirty="0" smtClean="0"/>
              <a:t>who are:</a:t>
            </a:r>
          </a:p>
          <a:p>
            <a:pPr lvl="1"/>
            <a:r>
              <a:rPr lang="en-US" dirty="0" smtClean="0"/>
              <a:t>heartless</a:t>
            </a:r>
          </a:p>
          <a:p>
            <a:pPr lvl="1"/>
            <a:r>
              <a:rPr lang="en-US" dirty="0" smtClean="0"/>
              <a:t>utterly lack conscience</a:t>
            </a:r>
          </a:p>
          <a:p>
            <a:pPr lvl="1"/>
            <a:r>
              <a:rPr lang="en-US" dirty="0" smtClean="0"/>
              <a:t>unable to feel normal emotions</a:t>
            </a:r>
          </a:p>
          <a:p>
            <a:r>
              <a:rPr lang="en-US" dirty="0"/>
              <a:t>They </a:t>
            </a:r>
            <a:r>
              <a:rPr lang="en-US" dirty="0" smtClean="0"/>
              <a:t>are incapable of:</a:t>
            </a:r>
            <a:endParaRPr lang="en-US" dirty="0"/>
          </a:p>
          <a:p>
            <a:pPr lvl="1"/>
            <a:r>
              <a:rPr lang="en-US" dirty="0"/>
              <a:t>remorse</a:t>
            </a:r>
          </a:p>
          <a:p>
            <a:pPr lvl="1"/>
            <a:r>
              <a:rPr lang="en-US" dirty="0" smtClean="0"/>
              <a:t>fear of punishment</a:t>
            </a:r>
          </a:p>
          <a:p>
            <a:pPr lvl="1"/>
            <a:r>
              <a:rPr lang="en-US" dirty="0" smtClean="0"/>
              <a:t>shame</a:t>
            </a:r>
          </a:p>
          <a:p>
            <a:pPr lvl="1"/>
            <a:r>
              <a:rPr lang="en-US" dirty="0" smtClean="0"/>
              <a:t>guilt</a:t>
            </a:r>
          </a:p>
          <a:p>
            <a:pPr lvl="1"/>
            <a:r>
              <a:rPr lang="en-US" dirty="0" smtClean="0"/>
              <a:t>empathy for those they hurt</a:t>
            </a:r>
            <a:endParaRPr lang="en-US" dirty="0"/>
          </a:p>
        </p:txBody>
      </p:sp>
    </p:spTree>
    <p:extLst>
      <p:ext uri="{BB962C8B-B14F-4D97-AF65-F5344CB8AC3E}">
        <p14:creationId xmlns:p14="http://schemas.microsoft.com/office/powerpoint/2010/main" val="863944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Psychopathy: Myths and Evidence </a:t>
            </a:r>
            <a:r>
              <a:rPr lang="en-US" sz="2000" dirty="0" smtClean="0"/>
              <a:t>(2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smtClean="0"/>
              <a:t>Psychopathy is </a:t>
            </a:r>
            <a:r>
              <a:rPr lang="en-US" i="1" dirty="0"/>
              <a:t>not</a:t>
            </a:r>
            <a:r>
              <a:rPr lang="en-US" dirty="0"/>
              <a:t> the same as being violent </a:t>
            </a:r>
            <a:r>
              <a:rPr lang="en-US" dirty="0" smtClean="0"/>
              <a:t>and sadistic.</a:t>
            </a:r>
          </a:p>
          <a:p>
            <a:r>
              <a:rPr lang="en-US" dirty="0"/>
              <a:t>It is </a:t>
            </a:r>
            <a:r>
              <a:rPr lang="en-US" i="1" dirty="0"/>
              <a:t>not</a:t>
            </a:r>
            <a:r>
              <a:rPr lang="en-US" dirty="0"/>
              <a:t> the same </a:t>
            </a:r>
            <a:r>
              <a:rPr lang="en-US" dirty="0" smtClean="0"/>
              <a:t>as being </a:t>
            </a:r>
            <a:r>
              <a:rPr lang="en-US" dirty="0"/>
              <a:t>“psychotic.</a:t>
            </a:r>
            <a:r>
              <a:rPr lang="en-US" dirty="0" smtClean="0"/>
              <a:t>”</a:t>
            </a:r>
          </a:p>
          <a:p>
            <a:r>
              <a:rPr lang="en-US" dirty="0"/>
              <a:t>The belief that psychopaths are “born, not made,” appears to be wrong</a:t>
            </a:r>
            <a:r>
              <a:rPr lang="en-US" dirty="0" smtClean="0"/>
              <a:t>.</a:t>
            </a:r>
          </a:p>
          <a:p>
            <a:r>
              <a:rPr lang="en-US" dirty="0"/>
              <a:t>The belief that “psychopaths cannot change their spots” is, surprisingly, </a:t>
            </a:r>
            <a:r>
              <a:rPr lang="en-US" dirty="0" smtClean="0"/>
              <a:t>also wrong.</a:t>
            </a:r>
          </a:p>
          <a:p>
            <a:endParaRPr lang="en-US" dirty="0"/>
          </a:p>
        </p:txBody>
      </p:sp>
    </p:spTree>
    <p:extLst>
      <p:ext uri="{BB962C8B-B14F-4D97-AF65-F5344CB8AC3E}">
        <p14:creationId xmlns:p14="http://schemas.microsoft.com/office/powerpoint/2010/main" val="82200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Psychopathy: Myths and Evidence </a:t>
            </a:r>
            <a:r>
              <a:rPr lang="en-US" sz="2000" dirty="0" smtClean="0"/>
              <a:t>(3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smtClean="0"/>
              <a:t>Psychopathy involves a cluster of characteristics.</a:t>
            </a:r>
          </a:p>
          <a:p>
            <a:r>
              <a:rPr lang="en-US" dirty="0" smtClean="0"/>
              <a:t>Psychopaths </a:t>
            </a:r>
            <a:r>
              <a:rPr lang="en-US" dirty="0"/>
              <a:t>are </a:t>
            </a:r>
            <a:r>
              <a:rPr lang="en-US" dirty="0" smtClean="0"/>
              <a:t>fearless, unconcerned about </a:t>
            </a:r>
            <a:r>
              <a:rPr lang="en-US" dirty="0"/>
              <a:t>being caught and punished for </a:t>
            </a:r>
            <a:r>
              <a:rPr lang="en-US" dirty="0" smtClean="0"/>
              <a:t>their misdeeds.</a:t>
            </a:r>
          </a:p>
          <a:p>
            <a:pPr lvl="1"/>
            <a:r>
              <a:rPr lang="en-US" dirty="0" smtClean="0"/>
              <a:t>high tolerance for danger, risk, thrill-seeking</a:t>
            </a:r>
          </a:p>
          <a:p>
            <a:r>
              <a:rPr lang="en-US" dirty="0" smtClean="0"/>
              <a:t>They </a:t>
            </a:r>
            <a:r>
              <a:rPr lang="en-US" dirty="0"/>
              <a:t>lack </a:t>
            </a:r>
            <a:r>
              <a:rPr lang="en-US" dirty="0" smtClean="0"/>
              <a:t>empathy for </a:t>
            </a:r>
            <a:r>
              <a:rPr lang="en-US" dirty="0"/>
              <a:t>others and remorse for their harmful acts</a:t>
            </a:r>
            <a:r>
              <a:rPr lang="en-US" dirty="0" smtClean="0"/>
              <a:t>. They also:</a:t>
            </a:r>
          </a:p>
          <a:p>
            <a:pPr lvl="1"/>
            <a:r>
              <a:rPr lang="en-US" dirty="0" smtClean="0"/>
              <a:t>behave irresponsibly </a:t>
            </a:r>
          </a:p>
          <a:p>
            <a:pPr lvl="1"/>
            <a:r>
              <a:rPr lang="en-US" dirty="0" smtClean="0"/>
              <a:t>treat animals and other people with great cruelty</a:t>
            </a:r>
          </a:p>
          <a:p>
            <a:pPr lvl="1"/>
            <a:r>
              <a:rPr lang="en-US" dirty="0" smtClean="0"/>
              <a:t>exploit and deceive others without flinching</a:t>
            </a:r>
          </a:p>
          <a:p>
            <a:pPr lvl="1"/>
            <a:r>
              <a:rPr lang="en-US" dirty="0"/>
              <a:t>a</a:t>
            </a:r>
            <a:r>
              <a:rPr lang="en-US" dirty="0" smtClean="0"/>
              <a:t>re callous and coldhearted</a:t>
            </a:r>
            <a:endParaRPr lang="en-US" dirty="0"/>
          </a:p>
        </p:txBody>
      </p:sp>
    </p:spTree>
    <p:extLst>
      <p:ext uri="{BB962C8B-B14F-4D97-AF65-F5344CB8AC3E}">
        <p14:creationId xmlns:p14="http://schemas.microsoft.com/office/powerpoint/2010/main" val="1359641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Psychopathy: Myths and Evidence </a:t>
            </a:r>
            <a:r>
              <a:rPr lang="en-US" sz="2000" dirty="0" smtClean="0"/>
              <a:t>(4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Something </a:t>
            </a:r>
            <a:r>
              <a:rPr lang="en-US" dirty="0" smtClean="0"/>
              <a:t>seems </a:t>
            </a:r>
            <a:r>
              <a:rPr lang="en-US" dirty="0"/>
              <a:t>to be amiss in the emotional wiring </a:t>
            </a:r>
            <a:r>
              <a:rPr lang="en-US" dirty="0" smtClean="0"/>
              <a:t>of psychopaths.</a:t>
            </a:r>
          </a:p>
          <a:p>
            <a:pPr lvl="1"/>
            <a:r>
              <a:rPr lang="en-US" dirty="0" smtClean="0"/>
              <a:t>Reduced ability to </a:t>
            </a:r>
            <a:r>
              <a:rPr lang="en-US" dirty="0"/>
              <a:t>feel emotional arousal suggests some aberration in the </a:t>
            </a:r>
            <a:r>
              <a:rPr lang="en-US" dirty="0" smtClean="0"/>
              <a:t>central nervous system.</a:t>
            </a:r>
          </a:p>
          <a:p>
            <a:r>
              <a:rPr lang="en-US" dirty="0"/>
              <a:t>Psychopaths also have difficulty </a:t>
            </a:r>
            <a:r>
              <a:rPr lang="en-US" dirty="0" smtClean="0"/>
              <a:t>identifying expressions </a:t>
            </a:r>
            <a:r>
              <a:rPr lang="en-US" dirty="0"/>
              <a:t>of fear</a:t>
            </a:r>
            <a:r>
              <a:rPr lang="en-US" dirty="0" smtClean="0"/>
              <a:t>.</a:t>
            </a:r>
          </a:p>
          <a:p>
            <a:r>
              <a:rPr lang="en-US" dirty="0"/>
              <a:t>No one yet knows for sure the origins </a:t>
            </a:r>
            <a:r>
              <a:rPr lang="en-US" dirty="0" smtClean="0"/>
              <a:t>of psychopathy</a:t>
            </a:r>
            <a:r>
              <a:rPr lang="en-US" dirty="0"/>
              <a:t>.</a:t>
            </a:r>
          </a:p>
        </p:txBody>
      </p:sp>
    </p:spTree>
    <p:extLst>
      <p:ext uri="{BB962C8B-B14F-4D97-AF65-F5344CB8AC3E}">
        <p14:creationId xmlns:p14="http://schemas.microsoft.com/office/powerpoint/2010/main" val="3860209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Psychopathy: Myths and Evidence </a:t>
            </a:r>
            <a:r>
              <a:rPr lang="en-US" sz="2000" b="1" dirty="0" smtClean="0"/>
              <a:t>(5 </a:t>
            </a:r>
            <a:r>
              <a:rPr lang="en-US" sz="2000" b="1" dirty="0"/>
              <a:t>of </a:t>
            </a:r>
            <a:r>
              <a:rPr lang="en-US" sz="2000" b="1" dirty="0" smtClean="0"/>
              <a:t>5) </a:t>
            </a:r>
            <a:br>
              <a:rPr lang="en-US" sz="2000" b="1" dirty="0" smtClean="0"/>
            </a:br>
            <a:r>
              <a:rPr lang="en-US" b="1" dirty="0" smtClean="0"/>
              <a:t>Figure 15.2</a:t>
            </a:r>
            <a:br>
              <a:rPr lang="en-US" b="1" dirty="0" smtClean="0"/>
            </a:br>
            <a:r>
              <a:rPr lang="en-US" b="1" dirty="0"/>
              <a:t>Emotions </a:t>
            </a:r>
            <a:r>
              <a:rPr lang="en-US" b="1" dirty="0" smtClean="0"/>
              <a:t>and</a:t>
            </a:r>
            <a:r>
              <a:rPr lang="en-US" b="1" dirty="0"/>
              <a:t> </a:t>
            </a:r>
            <a:r>
              <a:rPr lang="en-US" b="1" dirty="0" smtClean="0"/>
              <a:t>Psychopathy</a:t>
            </a:r>
            <a:endParaRPr lang="en-US" b="1" dirty="0"/>
          </a:p>
        </p:txBody>
      </p:sp>
      <p:sp>
        <p:nvSpPr>
          <p:cNvPr id="4" name="Text Placeholder 3"/>
          <p:cNvSpPr>
            <a:spLocks noGrp="1"/>
          </p:cNvSpPr>
          <p:nvPr>
            <p:ph type="body" sz="quarter" idx="13"/>
          </p:nvPr>
        </p:nvSpPr>
        <p:spPr/>
        <p:txBody>
          <a:bodyPr/>
          <a:lstStyle/>
          <a:p>
            <a:r>
              <a:rPr lang="en-US" dirty="0"/>
              <a:t>(Hare, 1965, 1993</a:t>
            </a:r>
            <a:r>
              <a:rPr lang="en-US" dirty="0" smtClean="0"/>
              <a:t>)</a:t>
            </a:r>
            <a:endParaRPr lang="en-US" dirty="0"/>
          </a:p>
        </p:txBody>
      </p:sp>
      <p:pic>
        <p:nvPicPr>
          <p:cNvPr id="3" name="Picture 2" descr="A graph of number of classically conditioned responses versus trials shows that, although psychopaths started out at the same spot as non-psychopaths in trial 1 at 0, by trial 3, non-psychopaths shot up to 8.3 while psychopaths only went up to 5.1. The range of non-psychopaths stays between 9 and 11.5 throughout the rest of the 10 trials, while psychopaths stay between 5.9 and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8357" y="1524000"/>
            <a:ext cx="3270043" cy="4495800"/>
          </a:xfrm>
          <a:prstGeom prst="rect">
            <a:avLst/>
          </a:prstGeom>
        </p:spPr>
      </p:pic>
    </p:spTree>
    <p:extLst>
      <p:ext uri="{BB962C8B-B14F-4D97-AF65-F5344CB8AC3E}">
        <p14:creationId xmlns:p14="http://schemas.microsoft.com/office/powerpoint/2010/main" val="144567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Drug Abuse and Addiction </a:t>
            </a:r>
          </a:p>
        </p:txBody>
      </p:sp>
      <p:sp>
        <p:nvSpPr>
          <p:cNvPr id="5" name="Content Placeholder 4"/>
          <p:cNvSpPr>
            <a:spLocks noGrp="1"/>
          </p:cNvSpPr>
          <p:nvPr>
            <p:ph idx="1"/>
          </p:nvPr>
        </p:nvSpPr>
        <p:spPr/>
        <p:txBody>
          <a:bodyPr/>
          <a:lstStyle/>
          <a:p>
            <a:r>
              <a:rPr lang="en-US" sz="2800" b="1" dirty="0"/>
              <a:t>LO 15.6.A</a:t>
            </a:r>
            <a:r>
              <a:rPr lang="en-US" sz="2800" dirty="0"/>
              <a:t> Discuss how the biological model of addiction would explain drug abuse and alcoholism.</a:t>
            </a:r>
          </a:p>
          <a:p>
            <a:r>
              <a:rPr lang="en-US" sz="2800" b="1" dirty="0"/>
              <a:t>LO 15.6.B</a:t>
            </a:r>
            <a:r>
              <a:rPr lang="en-US" sz="2800" dirty="0"/>
              <a:t> Discuss how the learning model of addiction would explain drug abuse and alcoholism.</a:t>
            </a:r>
          </a:p>
          <a:p>
            <a:r>
              <a:rPr lang="en-US" sz="2800" b="1" dirty="0"/>
              <a:t>LO 15.6.C</a:t>
            </a:r>
            <a:r>
              <a:rPr lang="en-US" sz="2800" dirty="0"/>
              <a:t> Explain the different predictions that the biological model and learning model would make regarding the benefits of total abstinence from versus moderate intake of alcohol. </a:t>
            </a:r>
          </a:p>
        </p:txBody>
      </p:sp>
    </p:spTree>
    <p:extLst>
      <p:ext uri="{BB962C8B-B14F-4D97-AF65-F5344CB8AC3E}">
        <p14:creationId xmlns:p14="http://schemas.microsoft.com/office/powerpoint/2010/main" val="36640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Dilemmas of Diagnosis </a:t>
            </a:r>
            <a:r>
              <a:rPr lang="en-US" sz="2000" dirty="0" smtClean="0"/>
              <a:t>(1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Even with a general definition of mental disorder, classifying mental disorders into </a:t>
            </a:r>
            <a:r>
              <a:rPr lang="en-US" dirty="0" smtClean="0"/>
              <a:t>distinct categories </a:t>
            </a:r>
            <a:r>
              <a:rPr lang="en-US" dirty="0"/>
              <a:t>is not an easy job.</a:t>
            </a:r>
            <a:endParaRPr lang="en-US" dirty="0" smtClean="0"/>
          </a:p>
          <a:p>
            <a:r>
              <a:rPr lang="en-US" dirty="0"/>
              <a:t>The standard reference manual used to </a:t>
            </a:r>
            <a:r>
              <a:rPr lang="en-US" dirty="0" smtClean="0"/>
              <a:t>diagnose mental </a:t>
            </a:r>
            <a:r>
              <a:rPr lang="en-US" dirty="0"/>
              <a:t>disorders is </a:t>
            </a:r>
            <a:r>
              <a:rPr lang="en-US" dirty="0" smtClean="0"/>
              <a:t>the </a:t>
            </a:r>
            <a:r>
              <a:rPr lang="en-US" i="1" dirty="0" smtClean="0"/>
              <a:t>Diagnostic </a:t>
            </a:r>
            <a:r>
              <a:rPr lang="en-US" i="1" dirty="0"/>
              <a:t>and Statistical Manual of Mental Disorders (DSM</a:t>
            </a:r>
            <a:r>
              <a:rPr lang="en-US" i="1" dirty="0" smtClean="0"/>
              <a:t>)</a:t>
            </a:r>
            <a:r>
              <a:rPr lang="en-US" dirty="0"/>
              <a:t>.</a:t>
            </a:r>
            <a:endParaRPr lang="en-US" dirty="0" smtClean="0"/>
          </a:p>
          <a:p>
            <a:r>
              <a:rPr lang="en-US" dirty="0" smtClean="0"/>
              <a:t>The DSM is designed </a:t>
            </a:r>
            <a:r>
              <a:rPr lang="en-US" dirty="0"/>
              <a:t>to provide objective criteria and categories for diagnosing mental </a:t>
            </a:r>
            <a:r>
              <a:rPr lang="en-US" dirty="0" smtClean="0"/>
              <a:t>disorders. </a:t>
            </a:r>
            <a:endParaRPr lang="en-US" dirty="0"/>
          </a:p>
        </p:txBody>
      </p:sp>
    </p:spTree>
    <p:extLst>
      <p:ext uri="{BB962C8B-B14F-4D97-AF65-F5344CB8AC3E}">
        <p14:creationId xmlns:p14="http://schemas.microsoft.com/office/powerpoint/2010/main" val="99270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Biology and Addiction </a:t>
            </a:r>
            <a:r>
              <a:rPr lang="en-US" sz="2000" dirty="0" smtClean="0"/>
              <a:t>(1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The </a:t>
            </a:r>
            <a:r>
              <a:rPr lang="en-US" i="1" dirty="0"/>
              <a:t>biological </a:t>
            </a:r>
            <a:r>
              <a:rPr lang="en-US" i="1" dirty="0" smtClean="0"/>
              <a:t>model</a:t>
            </a:r>
            <a:r>
              <a:rPr lang="en-US" dirty="0" smtClean="0"/>
              <a:t> holds </a:t>
            </a:r>
            <a:r>
              <a:rPr lang="en-US" dirty="0"/>
              <a:t>that </a:t>
            </a:r>
            <a:r>
              <a:rPr lang="en-US" dirty="0" smtClean="0"/>
              <a:t>addiction is </a:t>
            </a:r>
            <a:r>
              <a:rPr lang="en-US" dirty="0"/>
              <a:t>due primarily to a </a:t>
            </a:r>
            <a:r>
              <a:rPr lang="en-US" dirty="0" smtClean="0"/>
              <a:t>person’s:</a:t>
            </a:r>
          </a:p>
          <a:p>
            <a:pPr lvl="1"/>
            <a:r>
              <a:rPr lang="en-US" dirty="0" smtClean="0"/>
              <a:t>neurology and</a:t>
            </a:r>
          </a:p>
          <a:p>
            <a:pPr lvl="1"/>
            <a:r>
              <a:rPr lang="en-US" dirty="0" smtClean="0"/>
              <a:t>genetic predisposition</a:t>
            </a:r>
          </a:p>
          <a:p>
            <a:r>
              <a:rPr lang="en-US" dirty="0" smtClean="0"/>
              <a:t>Some </a:t>
            </a:r>
            <a:r>
              <a:rPr lang="en-US" dirty="0"/>
              <a:t>people have a genetic vulnerability to the kind of alcoholism that begins in early adolescence and is linked </a:t>
            </a:r>
            <a:r>
              <a:rPr lang="en-US" dirty="0" smtClean="0"/>
              <a:t>to:</a:t>
            </a:r>
          </a:p>
          <a:p>
            <a:pPr lvl="1"/>
            <a:r>
              <a:rPr lang="en-US" dirty="0" smtClean="0"/>
              <a:t>impulsivity</a:t>
            </a:r>
          </a:p>
          <a:p>
            <a:pPr lvl="1"/>
            <a:r>
              <a:rPr lang="en-US" dirty="0" smtClean="0"/>
              <a:t>antisocial </a:t>
            </a:r>
            <a:r>
              <a:rPr lang="en-US" dirty="0"/>
              <a:t>behavior, </a:t>
            </a:r>
            <a:r>
              <a:rPr lang="en-US" dirty="0" smtClean="0"/>
              <a:t>and</a:t>
            </a:r>
          </a:p>
          <a:p>
            <a:pPr lvl="1"/>
            <a:r>
              <a:rPr lang="en-US" dirty="0" smtClean="0"/>
              <a:t>criminality</a:t>
            </a:r>
            <a:endParaRPr lang="en-US" dirty="0"/>
          </a:p>
        </p:txBody>
      </p:sp>
    </p:spTree>
    <p:extLst>
      <p:ext uri="{BB962C8B-B14F-4D97-AF65-F5344CB8AC3E}">
        <p14:creationId xmlns:p14="http://schemas.microsoft.com/office/powerpoint/2010/main" val="337703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Biology and Addiction </a:t>
            </a:r>
            <a:r>
              <a:rPr lang="en-US" sz="2000" dirty="0" smtClean="0"/>
              <a:t>(2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Genes also affect sensitivity to alcohol, which varies across ethnic groups as well as among individuals</a:t>
            </a:r>
            <a:r>
              <a:rPr lang="en-US" dirty="0" smtClean="0"/>
              <a:t>.</a:t>
            </a:r>
          </a:p>
          <a:p>
            <a:r>
              <a:rPr lang="en-US" dirty="0"/>
              <a:t>However, </a:t>
            </a:r>
            <a:r>
              <a:rPr lang="en-US" dirty="0" smtClean="0"/>
              <a:t>addiction also </a:t>
            </a:r>
            <a:r>
              <a:rPr lang="en-US" dirty="0"/>
              <a:t>works the other </a:t>
            </a:r>
            <a:r>
              <a:rPr lang="en-US" dirty="0" smtClean="0"/>
              <a:t>way.</a:t>
            </a:r>
          </a:p>
          <a:p>
            <a:r>
              <a:rPr lang="en-US" dirty="0" smtClean="0"/>
              <a:t>Many </a:t>
            </a:r>
            <a:r>
              <a:rPr lang="en-US" dirty="0"/>
              <a:t>people </a:t>
            </a:r>
            <a:r>
              <a:rPr lang="en-US" dirty="0" smtClean="0"/>
              <a:t>become addicted </a:t>
            </a:r>
            <a:r>
              <a:rPr lang="en-US" dirty="0"/>
              <a:t>not because their brains have led them to abuse drugs, but because the abuse </a:t>
            </a:r>
            <a:r>
              <a:rPr lang="en-US" dirty="0" smtClean="0"/>
              <a:t>of drugs </a:t>
            </a:r>
            <a:r>
              <a:rPr lang="en-US" dirty="0"/>
              <a:t>has changed their brains.</a:t>
            </a:r>
          </a:p>
        </p:txBody>
      </p:sp>
    </p:spTree>
    <p:extLst>
      <p:ext uri="{BB962C8B-B14F-4D97-AF65-F5344CB8AC3E}">
        <p14:creationId xmlns:p14="http://schemas.microsoft.com/office/powerpoint/2010/main" val="198926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Biology and Addiction </a:t>
            </a:r>
            <a:r>
              <a:rPr lang="en-US" sz="2000" b="1" dirty="0" smtClean="0"/>
              <a:t>(3 </a:t>
            </a:r>
            <a:r>
              <a:rPr lang="en-US" sz="2000" b="1" dirty="0"/>
              <a:t>of </a:t>
            </a:r>
            <a:r>
              <a:rPr lang="en-US" sz="2000" b="1" dirty="0" smtClean="0"/>
              <a:t>3) </a:t>
            </a:r>
            <a:br>
              <a:rPr lang="en-US" sz="2000" b="1" dirty="0" smtClean="0"/>
            </a:br>
            <a:r>
              <a:rPr lang="en-US" b="1" dirty="0" smtClean="0"/>
              <a:t>Figure 15.3</a:t>
            </a:r>
            <a:br>
              <a:rPr lang="en-US" b="1" dirty="0" smtClean="0"/>
            </a:br>
            <a:r>
              <a:rPr lang="en-US" b="1" dirty="0" smtClean="0"/>
              <a:t>The Addicted Brain</a:t>
            </a:r>
            <a:endParaRPr lang="en-US" b="1" dirty="0"/>
          </a:p>
        </p:txBody>
      </p:sp>
      <p:sp>
        <p:nvSpPr>
          <p:cNvPr id="4" name="Text Placeholder 3"/>
          <p:cNvSpPr>
            <a:spLocks noGrp="1"/>
          </p:cNvSpPr>
          <p:nvPr>
            <p:ph type="body" sz="quarter" idx="13"/>
          </p:nvPr>
        </p:nvSpPr>
        <p:spPr/>
        <p:txBody>
          <a:bodyPr/>
          <a:lstStyle/>
          <a:p>
            <a:r>
              <a:rPr lang="en-US" dirty="0"/>
              <a:t>Pascal </a:t>
            </a:r>
            <a:r>
              <a:rPr lang="en-US" dirty="0" err="1"/>
              <a:t>Goetgheluck</a:t>
            </a:r>
            <a:r>
              <a:rPr lang="en-US" dirty="0"/>
              <a:t>/Science Source</a:t>
            </a:r>
          </a:p>
        </p:txBody>
      </p:sp>
      <p:pic>
        <p:nvPicPr>
          <p:cNvPr id="3" name="Picture 2" descr="A P E T scan of brain metabolism of a cocaine abuser during late detoxification shows significantly less yellow and red activity when compared to a normal subject, whose brain has yellow and red activity throughout most of the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43" y="1447800"/>
            <a:ext cx="5463457" cy="4495800"/>
          </a:xfrm>
          <a:prstGeom prst="rect">
            <a:avLst/>
          </a:prstGeom>
        </p:spPr>
      </p:pic>
    </p:spTree>
    <p:extLst>
      <p:ext uri="{BB962C8B-B14F-4D97-AF65-F5344CB8AC3E}">
        <p14:creationId xmlns:p14="http://schemas.microsoft.com/office/powerpoint/2010/main" val="2607312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Culture, and Addiction </a:t>
            </a:r>
            <a:r>
              <a:rPr lang="en-US" sz="2000" dirty="0" smtClean="0"/>
              <a:t>(1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The </a:t>
            </a:r>
            <a:r>
              <a:rPr lang="en-US" i="1" dirty="0"/>
              <a:t>learning model </a:t>
            </a:r>
            <a:r>
              <a:rPr lang="en-US" dirty="0"/>
              <a:t>examines </a:t>
            </a:r>
            <a:r>
              <a:rPr lang="en-US" dirty="0" smtClean="0"/>
              <a:t>factors that encourage or discourage addiction, such as:</a:t>
            </a:r>
          </a:p>
          <a:p>
            <a:pPr lvl="1"/>
            <a:r>
              <a:rPr lang="en-US" dirty="0" smtClean="0"/>
              <a:t>the </a:t>
            </a:r>
            <a:r>
              <a:rPr lang="en-US" dirty="0"/>
              <a:t>role of </a:t>
            </a:r>
            <a:r>
              <a:rPr lang="en-US" dirty="0" smtClean="0"/>
              <a:t>the environment</a:t>
            </a:r>
          </a:p>
          <a:p>
            <a:pPr lvl="1"/>
            <a:r>
              <a:rPr lang="en-US" dirty="0" smtClean="0"/>
              <a:t>learning</a:t>
            </a:r>
            <a:r>
              <a:rPr lang="en-US" dirty="0"/>
              <a:t>, </a:t>
            </a:r>
            <a:r>
              <a:rPr lang="en-US" dirty="0" smtClean="0"/>
              <a:t>and</a:t>
            </a:r>
          </a:p>
          <a:p>
            <a:pPr lvl="1"/>
            <a:r>
              <a:rPr lang="en-US" dirty="0" smtClean="0"/>
              <a:t>culture</a:t>
            </a:r>
          </a:p>
          <a:p>
            <a:r>
              <a:rPr lang="en-US" dirty="0" smtClean="0"/>
              <a:t>Addiction </a:t>
            </a:r>
            <a:r>
              <a:rPr lang="en-US" dirty="0"/>
              <a:t>patterns vary according to cultural practices and </a:t>
            </a:r>
            <a:r>
              <a:rPr lang="en-US" dirty="0" smtClean="0"/>
              <a:t>values.</a:t>
            </a:r>
          </a:p>
        </p:txBody>
      </p:sp>
    </p:spTree>
    <p:extLst>
      <p:ext uri="{BB962C8B-B14F-4D97-AF65-F5344CB8AC3E}">
        <p14:creationId xmlns:p14="http://schemas.microsoft.com/office/powerpoint/2010/main" val="2162998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Culture, and Addiction </a:t>
            </a:r>
            <a:r>
              <a:rPr lang="en-US" sz="2000" dirty="0" smtClean="0"/>
              <a:t>(2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Policies of total abstinence tend to increase addiction rates and </a:t>
            </a:r>
            <a:r>
              <a:rPr lang="en-US" dirty="0" smtClean="0"/>
              <a:t>abuse.</a:t>
            </a:r>
          </a:p>
          <a:p>
            <a:pPr lvl="1"/>
            <a:r>
              <a:rPr lang="en-US" dirty="0" smtClean="0"/>
              <a:t>People </a:t>
            </a:r>
            <a:r>
              <a:rPr lang="en-US" dirty="0"/>
              <a:t>who want to drink fail to learn how to drink in moderation.</a:t>
            </a:r>
          </a:p>
          <a:p>
            <a:r>
              <a:rPr lang="en-US" dirty="0" smtClean="0"/>
              <a:t>Many </a:t>
            </a:r>
            <a:r>
              <a:rPr lang="en-US" dirty="0"/>
              <a:t>people can stop taking drugs without experiencing withdrawal </a:t>
            </a:r>
            <a:r>
              <a:rPr lang="en-US" dirty="0" smtClean="0"/>
              <a:t>symptoms.</a:t>
            </a:r>
          </a:p>
          <a:p>
            <a:r>
              <a:rPr lang="en-US" dirty="0" smtClean="0"/>
              <a:t>Drug </a:t>
            </a:r>
            <a:r>
              <a:rPr lang="en-US" dirty="0"/>
              <a:t>abuse depends on the reasons for taking a </a:t>
            </a:r>
            <a:r>
              <a:rPr lang="en-US" dirty="0" smtClean="0"/>
              <a:t>drug.</a:t>
            </a:r>
            <a:endParaRPr lang="en-US" dirty="0"/>
          </a:p>
        </p:txBody>
      </p:sp>
    </p:spTree>
    <p:extLst>
      <p:ext uri="{BB962C8B-B14F-4D97-AF65-F5344CB8AC3E}">
        <p14:creationId xmlns:p14="http://schemas.microsoft.com/office/powerpoint/2010/main" val="17416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Debating the Causes of Addiction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The biological and learning models are polarized on many issues, notably that of abstinence versus moderation</a:t>
            </a:r>
            <a:r>
              <a:rPr lang="en-US" dirty="0" smtClean="0"/>
              <a:t>.</a:t>
            </a:r>
          </a:p>
          <a:p>
            <a:r>
              <a:rPr lang="en-US" dirty="0"/>
              <a:t>Neither model offers the only solution.</a:t>
            </a:r>
          </a:p>
          <a:p>
            <a:r>
              <a:rPr lang="en-US" dirty="0" smtClean="0"/>
              <a:t>Alcoholism</a:t>
            </a:r>
            <a:r>
              <a:rPr lang="en-US" dirty="0"/>
              <a:t>, problem drinking</a:t>
            </a:r>
            <a:r>
              <a:rPr lang="en-US" dirty="0" smtClean="0"/>
              <a:t>, and </a:t>
            </a:r>
            <a:r>
              <a:rPr lang="en-US" dirty="0"/>
              <a:t>other kinds of substance abuse occur for many </a:t>
            </a:r>
            <a:r>
              <a:rPr lang="en-US" dirty="0" smtClean="0"/>
              <a:t>reasons.</a:t>
            </a:r>
          </a:p>
        </p:txBody>
      </p:sp>
    </p:spTree>
    <p:extLst>
      <p:ext uri="{BB962C8B-B14F-4D97-AF65-F5344CB8AC3E}">
        <p14:creationId xmlns:p14="http://schemas.microsoft.com/office/powerpoint/2010/main" val="3842028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Debating the Causes of Addiction </a:t>
            </a:r>
            <a:r>
              <a:rPr lang="en-US" sz="2000" dirty="0" smtClean="0"/>
              <a:t>(2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People who are most likely to abuse alcohol and other </a:t>
            </a:r>
            <a:r>
              <a:rPr lang="en-US" dirty="0" smtClean="0"/>
              <a:t>drugs:</a:t>
            </a:r>
          </a:p>
          <a:p>
            <a:pPr lvl="1"/>
            <a:r>
              <a:rPr lang="en-US" dirty="0" smtClean="0"/>
              <a:t>have </a:t>
            </a:r>
            <a:r>
              <a:rPr lang="en-US" dirty="0"/>
              <a:t>a genetic vulnerability or prolonged drug use has damaged their </a:t>
            </a:r>
            <a:r>
              <a:rPr lang="en-US" dirty="0" smtClean="0"/>
              <a:t>brains</a:t>
            </a:r>
          </a:p>
          <a:p>
            <a:pPr lvl="1"/>
            <a:r>
              <a:rPr lang="en-US" dirty="0" smtClean="0"/>
              <a:t>believe </a:t>
            </a:r>
            <a:r>
              <a:rPr lang="en-US" dirty="0"/>
              <a:t>that they have no control over the </a:t>
            </a:r>
            <a:r>
              <a:rPr lang="en-US" dirty="0" smtClean="0"/>
              <a:t>drug</a:t>
            </a:r>
          </a:p>
          <a:p>
            <a:pPr lvl="1"/>
            <a:r>
              <a:rPr lang="en-US" dirty="0" smtClean="0"/>
              <a:t>are part of a culture </a:t>
            </a:r>
            <a:r>
              <a:rPr lang="en-US" dirty="0"/>
              <a:t>or peer group </a:t>
            </a:r>
            <a:r>
              <a:rPr lang="en-US" dirty="0" smtClean="0"/>
              <a:t>that promotes </a:t>
            </a:r>
            <a:r>
              <a:rPr lang="en-US" dirty="0"/>
              <a:t>drug </a:t>
            </a:r>
            <a:r>
              <a:rPr lang="en-US" dirty="0" smtClean="0"/>
              <a:t>abuse</a:t>
            </a:r>
          </a:p>
          <a:p>
            <a:pPr lvl="1"/>
            <a:r>
              <a:rPr lang="en-US" dirty="0" smtClean="0"/>
              <a:t>rely </a:t>
            </a:r>
            <a:r>
              <a:rPr lang="en-US" dirty="0"/>
              <a:t>on the drug to cope with </a:t>
            </a:r>
            <a:r>
              <a:rPr lang="en-US" dirty="0" smtClean="0"/>
              <a:t>problems</a:t>
            </a:r>
            <a:endParaRPr lang="en-US" dirty="0"/>
          </a:p>
        </p:txBody>
      </p:sp>
    </p:spTree>
    <p:extLst>
      <p:ext uri="{BB962C8B-B14F-4D97-AF65-F5344CB8AC3E}">
        <p14:creationId xmlns:p14="http://schemas.microsoft.com/office/powerpoint/2010/main" val="644311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Dissociative Identity Disorder </a:t>
            </a:r>
          </a:p>
        </p:txBody>
      </p:sp>
      <p:sp>
        <p:nvSpPr>
          <p:cNvPr id="5" name="Content Placeholder 4"/>
          <p:cNvSpPr>
            <a:spLocks noGrp="1"/>
          </p:cNvSpPr>
          <p:nvPr>
            <p:ph idx="1"/>
          </p:nvPr>
        </p:nvSpPr>
        <p:spPr/>
        <p:txBody>
          <a:bodyPr/>
          <a:lstStyle/>
          <a:p>
            <a:r>
              <a:rPr lang="en-US" sz="2800" b="1" dirty="0"/>
              <a:t>LO 15.7.A</a:t>
            </a:r>
            <a:r>
              <a:rPr lang="en-US" sz="2800" dirty="0"/>
              <a:t> Discuss the factors that make dissociative identity disorder a controversial diagnosis.</a:t>
            </a:r>
          </a:p>
          <a:p>
            <a:r>
              <a:rPr lang="en-US" sz="2800" b="1" dirty="0"/>
              <a:t>LO 15.7.B</a:t>
            </a:r>
            <a:r>
              <a:rPr lang="en-US" sz="2800" dirty="0"/>
              <a:t> Evaluate the likely explanations for dissociative personality disorder. </a:t>
            </a:r>
          </a:p>
        </p:txBody>
      </p:sp>
    </p:spTree>
    <p:extLst>
      <p:ext uri="{BB962C8B-B14F-4D97-AF65-F5344CB8AC3E}">
        <p14:creationId xmlns:p14="http://schemas.microsoft.com/office/powerpoint/2010/main" val="152802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See the Real Me?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smtClean="0"/>
              <a:t>One of the most controversial diagnoses ever to arise in psychology and psychiatry is </a:t>
            </a:r>
            <a:r>
              <a:rPr lang="en-US" i="1" dirty="0" smtClean="0"/>
              <a:t>dissociative </a:t>
            </a:r>
            <a:r>
              <a:rPr lang="en-US" i="1" dirty="0"/>
              <a:t>identity disorder (DID</a:t>
            </a:r>
            <a:r>
              <a:rPr lang="en-US" i="1" dirty="0" smtClean="0"/>
              <a:t>)</a:t>
            </a:r>
            <a:r>
              <a:rPr lang="en-US" dirty="0" smtClean="0"/>
              <a:t>.</a:t>
            </a:r>
          </a:p>
          <a:p>
            <a:pPr lvl="1"/>
            <a:r>
              <a:rPr lang="en-US" dirty="0" smtClean="0"/>
              <a:t>formerly </a:t>
            </a:r>
            <a:r>
              <a:rPr lang="en-US" dirty="0"/>
              <a:t>called </a:t>
            </a:r>
            <a:r>
              <a:rPr lang="en-US" i="1" dirty="0"/>
              <a:t>multiple personality disorder (MPD</a:t>
            </a:r>
            <a:r>
              <a:rPr lang="en-US" i="1" dirty="0" smtClean="0"/>
              <a:t>)</a:t>
            </a:r>
            <a:endParaRPr lang="en-US" dirty="0" smtClean="0"/>
          </a:p>
          <a:p>
            <a:r>
              <a:rPr lang="en-US" dirty="0" smtClean="0"/>
              <a:t>In DID, two </a:t>
            </a:r>
            <a:r>
              <a:rPr lang="en-US" dirty="0"/>
              <a:t>or more distinct personalities and identities appear to split off (</a:t>
            </a:r>
            <a:r>
              <a:rPr lang="en-US" i="1" dirty="0"/>
              <a:t>dissociate</a:t>
            </a:r>
            <a:r>
              <a:rPr lang="en-US" dirty="0"/>
              <a:t>) within one person. </a:t>
            </a:r>
          </a:p>
        </p:txBody>
      </p:sp>
    </p:spTree>
    <p:extLst>
      <p:ext uri="{BB962C8B-B14F-4D97-AF65-F5344CB8AC3E}">
        <p14:creationId xmlns:p14="http://schemas.microsoft.com/office/powerpoint/2010/main" val="288592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See the Real Me? </a:t>
            </a:r>
            <a:r>
              <a:rPr lang="en-US" sz="2000" dirty="0" smtClean="0"/>
              <a:t>(2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Some psychiatrists and clinical psychologists take dissociative identity disorder </a:t>
            </a:r>
            <a:r>
              <a:rPr lang="en-US" dirty="0" smtClean="0"/>
              <a:t>very seriously.</a:t>
            </a:r>
          </a:p>
          <a:p>
            <a:r>
              <a:rPr lang="en-US" dirty="0" smtClean="0"/>
              <a:t>They believe </a:t>
            </a:r>
            <a:r>
              <a:rPr lang="en-US" dirty="0"/>
              <a:t>that it originates in childhood as a means of coping </a:t>
            </a:r>
            <a:r>
              <a:rPr lang="en-US" dirty="0" smtClean="0"/>
              <a:t>with:</a:t>
            </a:r>
          </a:p>
          <a:p>
            <a:pPr lvl="1"/>
            <a:r>
              <a:rPr lang="en-US" dirty="0" smtClean="0"/>
              <a:t>sexual abuse or</a:t>
            </a:r>
          </a:p>
          <a:p>
            <a:pPr lvl="1"/>
            <a:r>
              <a:rPr lang="en-US" dirty="0" smtClean="0"/>
              <a:t>other traumatic experiences</a:t>
            </a:r>
          </a:p>
          <a:p>
            <a:r>
              <a:rPr lang="en-US" dirty="0"/>
              <a:t>Psychological scientists have shown that “dissociative </a:t>
            </a:r>
            <a:r>
              <a:rPr lang="en-US" dirty="0" smtClean="0"/>
              <a:t>amnesia” lacks </a:t>
            </a:r>
            <a:r>
              <a:rPr lang="en-US" dirty="0"/>
              <a:t>historical and empirical </a:t>
            </a:r>
            <a:r>
              <a:rPr lang="en-US" dirty="0" smtClean="0"/>
              <a:t>support.</a:t>
            </a:r>
          </a:p>
        </p:txBody>
      </p:sp>
    </p:spTree>
    <p:extLst>
      <p:ext uri="{BB962C8B-B14F-4D97-AF65-F5344CB8AC3E}">
        <p14:creationId xmlns:p14="http://schemas.microsoft.com/office/powerpoint/2010/main" val="73124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Dilemmas of Diagnosis </a:t>
            </a:r>
            <a:r>
              <a:rPr lang="en-US" sz="2000" dirty="0" smtClean="0"/>
              <a:t>(2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The DSM lists the symptoms of each disorder and, wherever possible, gives </a:t>
            </a:r>
            <a:r>
              <a:rPr lang="en-US" dirty="0" smtClean="0"/>
              <a:t>information about:</a:t>
            </a:r>
          </a:p>
          <a:p>
            <a:pPr lvl="1"/>
            <a:r>
              <a:rPr lang="en-US" dirty="0" smtClean="0"/>
              <a:t>the </a:t>
            </a:r>
            <a:r>
              <a:rPr lang="en-US" dirty="0"/>
              <a:t>typical age of </a:t>
            </a:r>
            <a:r>
              <a:rPr lang="en-US" dirty="0" smtClean="0"/>
              <a:t>onset</a:t>
            </a:r>
          </a:p>
          <a:p>
            <a:pPr lvl="1"/>
            <a:r>
              <a:rPr lang="en-US" dirty="0" smtClean="0"/>
              <a:t>predisposing factors</a:t>
            </a:r>
          </a:p>
          <a:p>
            <a:pPr lvl="1"/>
            <a:r>
              <a:rPr lang="en-US" dirty="0" smtClean="0"/>
              <a:t>course </a:t>
            </a:r>
            <a:r>
              <a:rPr lang="en-US" dirty="0"/>
              <a:t>of the </a:t>
            </a:r>
            <a:r>
              <a:rPr lang="en-US" dirty="0" smtClean="0"/>
              <a:t>disorder</a:t>
            </a:r>
          </a:p>
          <a:p>
            <a:pPr lvl="1"/>
            <a:r>
              <a:rPr lang="en-US" dirty="0" smtClean="0"/>
              <a:t>prevalence </a:t>
            </a:r>
            <a:r>
              <a:rPr lang="en-US" dirty="0"/>
              <a:t>of </a:t>
            </a:r>
            <a:r>
              <a:rPr lang="en-US" dirty="0" smtClean="0"/>
              <a:t>the disorder</a:t>
            </a:r>
          </a:p>
          <a:p>
            <a:pPr lvl="1"/>
            <a:r>
              <a:rPr lang="en-US" dirty="0" smtClean="0"/>
              <a:t>sex </a:t>
            </a:r>
            <a:r>
              <a:rPr lang="en-US" dirty="0"/>
              <a:t>ratio of those </a:t>
            </a:r>
            <a:r>
              <a:rPr lang="en-US" dirty="0" smtClean="0"/>
              <a:t>affected</a:t>
            </a:r>
          </a:p>
          <a:p>
            <a:pPr lvl="1"/>
            <a:r>
              <a:rPr lang="en-US" dirty="0" smtClean="0"/>
              <a:t>cultural </a:t>
            </a:r>
            <a:r>
              <a:rPr lang="en-US" dirty="0"/>
              <a:t>issues that might affect </a:t>
            </a:r>
            <a:r>
              <a:rPr lang="en-US" dirty="0" smtClean="0"/>
              <a:t>diagnosis</a:t>
            </a:r>
          </a:p>
        </p:txBody>
      </p:sp>
    </p:spTree>
    <p:extLst>
      <p:ext uri="{BB962C8B-B14F-4D97-AF65-F5344CB8AC3E}">
        <p14:creationId xmlns:p14="http://schemas.microsoft.com/office/powerpoint/2010/main" val="20416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the Pieces Together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Media coverage of sensational alleged cases of multiple personality, including the fraudulent case of “Sybil,” greatly contributed to the rise in cases after 1980. </a:t>
            </a:r>
          </a:p>
          <a:p>
            <a:r>
              <a:rPr lang="en-US" dirty="0" smtClean="0"/>
              <a:t>Psychological </a:t>
            </a:r>
            <a:r>
              <a:rPr lang="en-US" dirty="0"/>
              <a:t>scientists hold a </a:t>
            </a:r>
            <a:r>
              <a:rPr lang="en-US" i="1" dirty="0"/>
              <a:t>sociocognitive</a:t>
            </a:r>
            <a:r>
              <a:rPr lang="en-US" dirty="0"/>
              <a:t> </a:t>
            </a:r>
            <a:r>
              <a:rPr lang="en-US" dirty="0" smtClean="0"/>
              <a:t>explanation for DID.</a:t>
            </a:r>
          </a:p>
          <a:p>
            <a:r>
              <a:rPr lang="en-US" dirty="0" smtClean="0"/>
              <a:t>They believe DID </a:t>
            </a:r>
            <a:r>
              <a:rPr lang="en-US" dirty="0"/>
              <a:t>is </a:t>
            </a:r>
            <a:r>
              <a:rPr lang="en-US" dirty="0" smtClean="0"/>
              <a:t>simply an </a:t>
            </a:r>
            <a:r>
              <a:rPr lang="en-US" dirty="0"/>
              <a:t>extreme form of the ability to present different aspects of our personalities to others</a:t>
            </a:r>
            <a:r>
              <a:rPr lang="en-US" dirty="0" smtClean="0"/>
              <a:t>.</a:t>
            </a:r>
            <a:endParaRPr lang="en-US" dirty="0"/>
          </a:p>
        </p:txBody>
      </p:sp>
    </p:spTree>
    <p:extLst>
      <p:ext uri="{BB962C8B-B14F-4D97-AF65-F5344CB8AC3E}">
        <p14:creationId xmlns:p14="http://schemas.microsoft.com/office/powerpoint/2010/main" val="3875012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the Pieces Together </a:t>
            </a:r>
            <a:r>
              <a:rPr lang="en-US" sz="2000" dirty="0" smtClean="0"/>
              <a:t>(2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In this view, the disorder emerges </a:t>
            </a:r>
            <a:r>
              <a:rPr lang="en-US" dirty="0" smtClean="0"/>
              <a:t>from an interaction between:</a:t>
            </a:r>
          </a:p>
          <a:p>
            <a:pPr lvl="1"/>
            <a:r>
              <a:rPr lang="en-US" dirty="0" smtClean="0"/>
              <a:t>pressure </a:t>
            </a:r>
            <a:r>
              <a:rPr lang="en-US" dirty="0"/>
              <a:t>and suggestion by clinicians who believe in its prevalence, </a:t>
            </a:r>
            <a:r>
              <a:rPr lang="en-US" dirty="0" smtClean="0"/>
              <a:t>and</a:t>
            </a:r>
          </a:p>
          <a:p>
            <a:pPr lvl="1"/>
            <a:r>
              <a:rPr lang="en-US" dirty="0" smtClean="0"/>
              <a:t>vulnerable </a:t>
            </a:r>
            <a:r>
              <a:rPr lang="en-US" dirty="0"/>
              <a:t>patients who find the diagnosis a plausible explanation for their </a:t>
            </a:r>
            <a:r>
              <a:rPr lang="en-US" dirty="0" smtClean="0"/>
              <a:t>problems</a:t>
            </a:r>
          </a:p>
          <a:p>
            <a:r>
              <a:rPr lang="en-US" dirty="0" smtClean="0"/>
              <a:t>Thereby a </a:t>
            </a:r>
            <a:r>
              <a:rPr lang="en-US" dirty="0"/>
              <a:t>culture-bound </a:t>
            </a:r>
            <a:r>
              <a:rPr lang="en-US" dirty="0" smtClean="0"/>
              <a:t>syndrome is created.</a:t>
            </a:r>
            <a:endParaRPr lang="en-US" dirty="0"/>
          </a:p>
        </p:txBody>
      </p:sp>
    </p:spTree>
    <p:extLst>
      <p:ext uri="{BB962C8B-B14F-4D97-AF65-F5344CB8AC3E}">
        <p14:creationId xmlns:p14="http://schemas.microsoft.com/office/powerpoint/2010/main" val="352170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Schizophrenia</a:t>
            </a:r>
            <a:endParaRPr lang="en-US" dirty="0"/>
          </a:p>
        </p:txBody>
      </p:sp>
      <p:sp>
        <p:nvSpPr>
          <p:cNvPr id="5" name="Content Placeholder 4"/>
          <p:cNvSpPr>
            <a:spLocks noGrp="1"/>
          </p:cNvSpPr>
          <p:nvPr>
            <p:ph idx="1"/>
          </p:nvPr>
        </p:nvSpPr>
        <p:spPr/>
        <p:txBody>
          <a:bodyPr/>
          <a:lstStyle/>
          <a:p>
            <a:r>
              <a:rPr lang="en-US" sz="2800" b="1" dirty="0"/>
              <a:t>LO 15.8.A</a:t>
            </a:r>
            <a:r>
              <a:rPr lang="en-US" sz="2800" dirty="0"/>
              <a:t> Describe the five major symptoms of schizophrenia, and give an example of each.</a:t>
            </a:r>
          </a:p>
          <a:p>
            <a:r>
              <a:rPr lang="en-US" sz="2800" b="1" dirty="0"/>
              <a:t>LO 15.8.B</a:t>
            </a:r>
            <a:r>
              <a:rPr lang="en-US" sz="2800" dirty="0"/>
              <a:t> Describe the three main contributing factors to the origin of schizophrenia</a:t>
            </a:r>
            <a:r>
              <a:rPr lang="en-US" sz="2800" dirty="0" smtClean="0"/>
              <a:t>.</a:t>
            </a:r>
            <a:endParaRPr lang="en-US" sz="2800" dirty="0"/>
          </a:p>
        </p:txBody>
      </p:sp>
    </p:spTree>
    <p:extLst>
      <p:ext uri="{BB962C8B-B14F-4D97-AF65-F5344CB8AC3E}">
        <p14:creationId xmlns:p14="http://schemas.microsoft.com/office/powerpoint/2010/main" val="400425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of Schizophrenia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i="1" dirty="0"/>
              <a:t>Schizophrenia</a:t>
            </a:r>
            <a:r>
              <a:rPr lang="en-US" dirty="0"/>
              <a:t> is the cancer of mental illness: elusive, complex, and varying in form</a:t>
            </a:r>
            <a:r>
              <a:rPr lang="en-US" dirty="0" smtClean="0"/>
              <a:t>.</a:t>
            </a:r>
          </a:p>
          <a:p>
            <a:r>
              <a:rPr lang="en-US" dirty="0" smtClean="0"/>
              <a:t>The DSM</a:t>
            </a:r>
            <a:r>
              <a:rPr lang="en-US" dirty="0"/>
              <a:t>-5 criteria for the disorder </a:t>
            </a:r>
            <a:r>
              <a:rPr lang="en-US" dirty="0" smtClean="0"/>
              <a:t>include:</a:t>
            </a:r>
          </a:p>
          <a:p>
            <a:pPr lvl="1"/>
            <a:r>
              <a:rPr lang="en-US" dirty="0" smtClean="0"/>
              <a:t>bizarre delusions</a:t>
            </a:r>
          </a:p>
          <a:p>
            <a:pPr lvl="1"/>
            <a:r>
              <a:rPr lang="en-US" dirty="0" smtClean="0"/>
              <a:t>hallucinations</a:t>
            </a:r>
          </a:p>
          <a:p>
            <a:pPr lvl="1"/>
            <a:r>
              <a:rPr lang="en-US" dirty="0" smtClean="0"/>
              <a:t>disorganized, incoherent speech</a:t>
            </a:r>
          </a:p>
          <a:p>
            <a:pPr lvl="1"/>
            <a:r>
              <a:rPr lang="en-US" dirty="0" smtClean="0"/>
              <a:t>grossly disorganized or catatonic behavior</a:t>
            </a:r>
          </a:p>
          <a:p>
            <a:pPr lvl="1"/>
            <a:r>
              <a:rPr lang="en-US" dirty="0" smtClean="0"/>
              <a:t>negative symptoms</a:t>
            </a:r>
            <a:endParaRPr lang="en-US" dirty="0"/>
          </a:p>
          <a:p>
            <a:pPr lvl="2"/>
            <a:r>
              <a:rPr lang="en-US" dirty="0" smtClean="0"/>
              <a:t>loss </a:t>
            </a:r>
            <a:r>
              <a:rPr lang="en-US" dirty="0"/>
              <a:t>of motivation to take care of </a:t>
            </a:r>
            <a:r>
              <a:rPr lang="en-US" dirty="0" smtClean="0"/>
              <a:t>oneself</a:t>
            </a:r>
          </a:p>
          <a:p>
            <a:pPr lvl="2"/>
            <a:r>
              <a:rPr lang="en-US" dirty="0" smtClean="0"/>
              <a:t>emotional flatness</a:t>
            </a:r>
            <a:endParaRPr lang="en-US" dirty="0"/>
          </a:p>
        </p:txBody>
      </p:sp>
    </p:spTree>
    <p:extLst>
      <p:ext uri="{BB962C8B-B14F-4D97-AF65-F5344CB8AC3E}">
        <p14:creationId xmlns:p14="http://schemas.microsoft.com/office/powerpoint/2010/main" val="860719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of Schizophrenia </a:t>
            </a:r>
            <a:r>
              <a:rPr lang="en-US" sz="2000" dirty="0" smtClean="0"/>
              <a:t>(2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Contrary to stereotype, however, many people with schizophrenia recover</a:t>
            </a:r>
            <a:r>
              <a:rPr lang="en-US" dirty="0" smtClean="0"/>
              <a:t>.</a:t>
            </a:r>
          </a:p>
          <a:p>
            <a:r>
              <a:rPr lang="en-US" dirty="0" smtClean="0"/>
              <a:t>Over 40 </a:t>
            </a:r>
            <a:r>
              <a:rPr lang="en-US" dirty="0"/>
              <a:t>percent of people with </a:t>
            </a:r>
            <a:r>
              <a:rPr lang="en-US" dirty="0" smtClean="0"/>
              <a:t>schizophrenia:</a:t>
            </a:r>
          </a:p>
          <a:p>
            <a:pPr lvl="1"/>
            <a:r>
              <a:rPr lang="en-US" dirty="0" smtClean="0"/>
              <a:t>have one </a:t>
            </a:r>
            <a:r>
              <a:rPr lang="en-US" dirty="0"/>
              <a:t>or more periods of </a:t>
            </a:r>
            <a:r>
              <a:rPr lang="en-US" dirty="0" smtClean="0"/>
              <a:t>recovery</a:t>
            </a:r>
          </a:p>
          <a:p>
            <a:pPr lvl="1"/>
            <a:r>
              <a:rPr lang="en-US" dirty="0" smtClean="0"/>
              <a:t>go on to </a:t>
            </a:r>
            <a:r>
              <a:rPr lang="en-US" dirty="0"/>
              <a:t>hold good </a:t>
            </a:r>
            <a:r>
              <a:rPr lang="en-US" dirty="0" smtClean="0"/>
              <a:t>jobs</a:t>
            </a:r>
          </a:p>
          <a:p>
            <a:pPr lvl="1"/>
            <a:r>
              <a:rPr lang="en-US" dirty="0" smtClean="0"/>
              <a:t>have </a:t>
            </a:r>
            <a:r>
              <a:rPr lang="en-US" dirty="0"/>
              <a:t>successful </a:t>
            </a:r>
            <a:r>
              <a:rPr lang="en-US" dirty="0" smtClean="0"/>
              <a:t>relationships</a:t>
            </a:r>
          </a:p>
          <a:p>
            <a:pPr lvl="2"/>
            <a:r>
              <a:rPr lang="en-US" dirty="0" smtClean="0"/>
              <a:t>especially </a:t>
            </a:r>
            <a:r>
              <a:rPr lang="en-US" dirty="0"/>
              <a:t>if they have strong </a:t>
            </a:r>
            <a:r>
              <a:rPr lang="en-US" dirty="0" smtClean="0"/>
              <a:t>family support </a:t>
            </a:r>
            <a:r>
              <a:rPr lang="en-US" dirty="0"/>
              <a:t>and community programs</a:t>
            </a:r>
          </a:p>
        </p:txBody>
      </p:sp>
    </p:spTree>
    <p:extLst>
      <p:ext uri="{BB962C8B-B14F-4D97-AF65-F5344CB8AC3E}">
        <p14:creationId xmlns:p14="http://schemas.microsoft.com/office/powerpoint/2010/main" val="354626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Schizophrenia </a:t>
            </a:r>
            <a:r>
              <a:rPr lang="en-US" sz="2000" dirty="0" smtClean="0"/>
              <a:t>(1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Schizophrenia is a brain disease that involves certain </a:t>
            </a:r>
            <a:r>
              <a:rPr lang="en-US" dirty="0" smtClean="0"/>
              <a:t>structural brain abnormalities.</a:t>
            </a:r>
          </a:p>
          <a:p>
            <a:r>
              <a:rPr lang="en-US" dirty="0" smtClean="0"/>
              <a:t>These include </a:t>
            </a:r>
            <a:r>
              <a:rPr lang="en-US" dirty="0"/>
              <a:t>enlarged ventricles and </a:t>
            </a:r>
            <a:r>
              <a:rPr lang="en-US" dirty="0" smtClean="0"/>
              <a:t>neurotransmitter abnormalities.</a:t>
            </a:r>
          </a:p>
          <a:p>
            <a:r>
              <a:rPr lang="en-US" dirty="0" smtClean="0"/>
              <a:t>They are more likely to have:</a:t>
            </a:r>
          </a:p>
          <a:p>
            <a:pPr lvl="1"/>
            <a:r>
              <a:rPr lang="en-US" dirty="0" smtClean="0"/>
              <a:t>abnormalities in the thalamus</a:t>
            </a:r>
          </a:p>
          <a:p>
            <a:pPr lvl="1"/>
            <a:r>
              <a:rPr lang="en-US" dirty="0" smtClean="0"/>
              <a:t>deficiencies </a:t>
            </a:r>
            <a:r>
              <a:rPr lang="en-US" dirty="0"/>
              <a:t>in </a:t>
            </a:r>
            <a:r>
              <a:rPr lang="en-US" dirty="0" smtClean="0"/>
              <a:t>the auditory </a:t>
            </a:r>
            <a:r>
              <a:rPr lang="en-US" dirty="0"/>
              <a:t>cortex and Broca’s and Wernicke’s </a:t>
            </a:r>
            <a:r>
              <a:rPr lang="en-US" dirty="0" smtClean="0"/>
              <a:t>areas</a:t>
            </a:r>
          </a:p>
          <a:p>
            <a:pPr lvl="2"/>
            <a:r>
              <a:rPr lang="en-US" dirty="0" smtClean="0"/>
              <a:t>might </a:t>
            </a:r>
            <a:r>
              <a:rPr lang="en-US" dirty="0"/>
              <a:t>explain </a:t>
            </a:r>
            <a:r>
              <a:rPr lang="en-US" dirty="0" smtClean="0"/>
              <a:t>voice hallucinations</a:t>
            </a:r>
            <a:endParaRPr lang="en-US" dirty="0"/>
          </a:p>
        </p:txBody>
      </p:sp>
    </p:spTree>
    <p:extLst>
      <p:ext uri="{BB962C8B-B14F-4D97-AF65-F5344CB8AC3E}">
        <p14:creationId xmlns:p14="http://schemas.microsoft.com/office/powerpoint/2010/main" val="2573013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Schizophrenia </a:t>
            </a:r>
            <a:r>
              <a:rPr lang="en-US" sz="2000" dirty="0" smtClean="0"/>
              <a:t>(2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In the “relay” that produces the disorder, </a:t>
            </a:r>
            <a:r>
              <a:rPr lang="en-US" dirty="0" smtClean="0"/>
              <a:t>researchers have identified three contributing factors:</a:t>
            </a:r>
          </a:p>
          <a:p>
            <a:pPr lvl="1"/>
            <a:r>
              <a:rPr lang="en-US" dirty="0" smtClean="0"/>
              <a:t>genetic predispositions</a:t>
            </a:r>
          </a:p>
          <a:p>
            <a:pPr lvl="1"/>
            <a:r>
              <a:rPr lang="en-US" dirty="0" smtClean="0"/>
              <a:t>prenatal </a:t>
            </a:r>
            <a:r>
              <a:rPr lang="en-US" dirty="0"/>
              <a:t>problems or birth </a:t>
            </a:r>
            <a:r>
              <a:rPr lang="en-US" dirty="0" smtClean="0"/>
              <a:t>complications</a:t>
            </a:r>
          </a:p>
          <a:p>
            <a:pPr lvl="1"/>
            <a:r>
              <a:rPr lang="en-US" dirty="0" smtClean="0"/>
              <a:t>biological events during adolescence</a:t>
            </a:r>
          </a:p>
          <a:p>
            <a:r>
              <a:rPr lang="en-US" dirty="0" smtClean="0"/>
              <a:t>All of these interact with </a:t>
            </a:r>
            <a:r>
              <a:rPr lang="en-US" dirty="0"/>
              <a:t>environmental stressors</a:t>
            </a:r>
            <a:r>
              <a:rPr lang="en-US" dirty="0" smtClean="0"/>
              <a:t>.</a:t>
            </a:r>
          </a:p>
          <a:p>
            <a:pPr lvl="1"/>
            <a:r>
              <a:rPr lang="en-US" dirty="0"/>
              <a:t>This </a:t>
            </a:r>
            <a:r>
              <a:rPr lang="en-US" dirty="0" smtClean="0"/>
              <a:t>explains </a:t>
            </a:r>
            <a:r>
              <a:rPr lang="en-US" dirty="0"/>
              <a:t>why one </a:t>
            </a:r>
            <a:r>
              <a:rPr lang="en-US" dirty="0" smtClean="0"/>
              <a:t>identical twin </a:t>
            </a:r>
            <a:r>
              <a:rPr lang="en-US" dirty="0"/>
              <a:t>may develop schizophrenia but not the </a:t>
            </a:r>
            <a:r>
              <a:rPr lang="en-US" dirty="0" smtClean="0"/>
              <a:t>other</a:t>
            </a:r>
            <a:r>
              <a:rPr lang="en-US" dirty="0"/>
              <a:t>.</a:t>
            </a:r>
          </a:p>
        </p:txBody>
      </p:sp>
    </p:spTree>
    <p:extLst>
      <p:ext uri="{BB962C8B-B14F-4D97-AF65-F5344CB8AC3E}">
        <p14:creationId xmlns:p14="http://schemas.microsoft.com/office/powerpoint/2010/main" val="357482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Origins of Schizophrenia </a:t>
            </a:r>
            <a:r>
              <a:rPr lang="en-US" sz="2000" b="1" dirty="0" smtClean="0"/>
              <a:t>(3 </a:t>
            </a:r>
            <a:r>
              <a:rPr lang="en-US" sz="2000" b="1" dirty="0"/>
              <a:t>of </a:t>
            </a:r>
            <a:r>
              <a:rPr lang="en-US" sz="2000" b="1" dirty="0" smtClean="0"/>
              <a:t>5) </a:t>
            </a:r>
            <a:br>
              <a:rPr lang="en-US" sz="2000" b="1" dirty="0" smtClean="0"/>
            </a:br>
            <a:r>
              <a:rPr lang="en-US" b="1" dirty="0" smtClean="0"/>
              <a:t>Figure 15.4</a:t>
            </a:r>
            <a:br>
              <a:rPr lang="en-US" b="1" dirty="0" smtClean="0"/>
            </a:br>
            <a:r>
              <a:rPr lang="en-US" b="1" dirty="0"/>
              <a:t>Schizophrenia and </a:t>
            </a:r>
            <a:r>
              <a:rPr lang="en-US" b="1" dirty="0" smtClean="0"/>
              <a:t>the Brain</a:t>
            </a:r>
            <a:endParaRPr lang="en-US" b="1" dirty="0"/>
          </a:p>
        </p:txBody>
      </p:sp>
      <p:sp>
        <p:nvSpPr>
          <p:cNvPr id="4" name="Text Placeholder 3"/>
          <p:cNvSpPr>
            <a:spLocks noGrp="1"/>
          </p:cNvSpPr>
          <p:nvPr>
            <p:ph type="body" sz="quarter" idx="13"/>
          </p:nvPr>
        </p:nvSpPr>
        <p:spPr/>
        <p:txBody>
          <a:bodyPr/>
          <a:lstStyle/>
          <a:p>
            <a:r>
              <a:rPr lang="en-US" dirty="0"/>
              <a:t>National Institute </a:t>
            </a:r>
            <a:r>
              <a:rPr lang="en-US" dirty="0" smtClean="0"/>
              <a:t>of </a:t>
            </a:r>
            <a:r>
              <a:rPr lang="en-US" dirty="0"/>
              <a:t>Mental Health</a:t>
            </a:r>
          </a:p>
        </p:txBody>
      </p:sp>
      <p:pic>
        <p:nvPicPr>
          <p:cNvPr id="3" name="Picture 2" descr="Two M R I scans. The ventricles in a normal brain are significantly smaller than the ventricles in the brain of a man with schizophren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694" y="1447800"/>
            <a:ext cx="7230906" cy="4495800"/>
          </a:xfrm>
          <a:prstGeom prst="rect">
            <a:avLst/>
          </a:prstGeom>
        </p:spPr>
      </p:pic>
    </p:spTree>
    <p:extLst>
      <p:ext uri="{BB962C8B-B14F-4D97-AF65-F5344CB8AC3E}">
        <p14:creationId xmlns:p14="http://schemas.microsoft.com/office/powerpoint/2010/main" val="2055391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Origins of Schizophrenia </a:t>
            </a:r>
            <a:r>
              <a:rPr lang="en-US" sz="2000" b="1" dirty="0" smtClean="0"/>
              <a:t>(4 </a:t>
            </a:r>
            <a:r>
              <a:rPr lang="en-US" sz="2000" b="1" dirty="0"/>
              <a:t>of </a:t>
            </a:r>
            <a:r>
              <a:rPr lang="en-US" sz="2000" b="1" dirty="0" smtClean="0"/>
              <a:t>5) </a:t>
            </a:r>
            <a:r>
              <a:rPr lang="en-US" sz="2000" b="1" dirty="0"/>
              <a:t/>
            </a:r>
            <a:br>
              <a:rPr lang="en-US" sz="2000" b="1" dirty="0"/>
            </a:br>
            <a:r>
              <a:rPr lang="en-US" b="1" dirty="0"/>
              <a:t>Figure </a:t>
            </a:r>
            <a:r>
              <a:rPr lang="en-US" b="1" dirty="0" smtClean="0"/>
              <a:t>15.5</a:t>
            </a:r>
            <a:br>
              <a:rPr lang="en-US" b="1" dirty="0" smtClean="0"/>
            </a:br>
            <a:r>
              <a:rPr lang="en-US" b="1" dirty="0"/>
              <a:t>Genetic </a:t>
            </a:r>
            <a:r>
              <a:rPr lang="en-US" b="1" dirty="0" smtClean="0"/>
              <a:t>Vulnerability to </a:t>
            </a:r>
            <a:r>
              <a:rPr lang="en-US" b="1" dirty="0"/>
              <a:t>Schizophrenia</a:t>
            </a:r>
            <a:endParaRPr lang="en-US" sz="2000" b="1" dirty="0"/>
          </a:p>
        </p:txBody>
      </p:sp>
      <p:sp>
        <p:nvSpPr>
          <p:cNvPr id="4" name="Text Placeholder 3"/>
          <p:cNvSpPr>
            <a:spLocks noGrp="1"/>
          </p:cNvSpPr>
          <p:nvPr>
            <p:ph type="body" sz="quarter" idx="13"/>
          </p:nvPr>
        </p:nvSpPr>
        <p:spPr/>
        <p:txBody>
          <a:bodyPr/>
          <a:lstStyle/>
          <a:p>
            <a:r>
              <a:rPr lang="en-US" dirty="0"/>
              <a:t>(Based on </a:t>
            </a:r>
            <a:r>
              <a:rPr lang="en-US" dirty="0" err="1"/>
              <a:t>Gottesman</a:t>
            </a:r>
            <a:r>
              <a:rPr lang="en-US" dirty="0"/>
              <a:t>, 1991; see also </a:t>
            </a:r>
            <a:r>
              <a:rPr lang="en-US" dirty="0" err="1"/>
              <a:t>Gottesman</a:t>
            </a:r>
            <a:r>
              <a:rPr lang="en-US" dirty="0"/>
              <a:t> </a:t>
            </a:r>
            <a:r>
              <a:rPr lang="da-DK" dirty="0"/>
              <a:t>et al., 2010.</a:t>
            </a:r>
            <a:r>
              <a:rPr lang="da-DK" dirty="0" smtClean="0"/>
              <a:t>)</a:t>
            </a:r>
            <a:endParaRPr lang="en-US" dirty="0"/>
          </a:p>
        </p:txBody>
      </p:sp>
      <p:pic>
        <p:nvPicPr>
          <p:cNvPr id="3" name="Picture 2" descr="A bar graph comparing the lifetime risk of developing schizophrenia to genetic relationships provides the following values: identical twin, 48; child of two schizophrenic parents, 45; fraternal twin, 17; child of one schizophrenic parent, 12; sibling, 9; unrelated person in the general population, 1. All values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600200"/>
            <a:ext cx="7211004" cy="4343400"/>
          </a:xfrm>
          <a:prstGeom prst="rect">
            <a:avLst/>
          </a:prstGeom>
        </p:spPr>
      </p:pic>
    </p:spTree>
    <p:extLst>
      <p:ext uri="{BB962C8B-B14F-4D97-AF65-F5344CB8AC3E}">
        <p14:creationId xmlns:p14="http://schemas.microsoft.com/office/powerpoint/2010/main" val="2442205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Origins of Schizophrenia </a:t>
            </a:r>
            <a:r>
              <a:rPr lang="en-US" sz="2000" b="1" dirty="0" smtClean="0"/>
              <a:t>(5 </a:t>
            </a:r>
            <a:r>
              <a:rPr lang="en-US" sz="2000" b="1" dirty="0"/>
              <a:t>of </a:t>
            </a:r>
            <a:r>
              <a:rPr lang="en-US" sz="2000" b="1" dirty="0" smtClean="0"/>
              <a:t>5) </a:t>
            </a:r>
            <a:r>
              <a:rPr lang="en-US" sz="2000" b="1" dirty="0"/>
              <a:t/>
            </a:r>
            <a:br>
              <a:rPr lang="en-US" sz="2000" b="1" dirty="0"/>
            </a:br>
            <a:r>
              <a:rPr lang="en-US" b="1" dirty="0"/>
              <a:t>Figure </a:t>
            </a:r>
            <a:r>
              <a:rPr lang="en-US" b="1" dirty="0" smtClean="0"/>
              <a:t>15.6</a:t>
            </a:r>
            <a:br>
              <a:rPr lang="en-US" b="1" dirty="0" smtClean="0"/>
            </a:br>
            <a:r>
              <a:rPr lang="en-US" b="1" dirty="0"/>
              <a:t>The Adolescent </a:t>
            </a:r>
            <a:r>
              <a:rPr lang="en-US" b="1" dirty="0" smtClean="0"/>
              <a:t>Brain and </a:t>
            </a:r>
            <a:r>
              <a:rPr lang="en-US" b="1" dirty="0"/>
              <a:t>Schizophrenia</a:t>
            </a:r>
            <a:endParaRPr lang="en-US" sz="2000" b="1" dirty="0"/>
          </a:p>
        </p:txBody>
      </p:sp>
      <p:sp>
        <p:nvSpPr>
          <p:cNvPr id="4" name="Text Placeholder 3"/>
          <p:cNvSpPr>
            <a:spLocks noGrp="1"/>
          </p:cNvSpPr>
          <p:nvPr>
            <p:ph type="body" sz="quarter" idx="13"/>
          </p:nvPr>
        </p:nvSpPr>
        <p:spPr/>
        <p:txBody>
          <a:bodyPr/>
          <a:lstStyle/>
          <a:p>
            <a:r>
              <a:rPr lang="en-US" dirty="0"/>
              <a:t>Courtesy of Paul Thompson</a:t>
            </a:r>
            <a:r>
              <a:rPr lang="en-US" dirty="0" smtClean="0"/>
              <a:t>, Ph.D</a:t>
            </a:r>
            <a:r>
              <a:rPr lang="en-US" dirty="0"/>
              <a:t>., USC Laboratory of Neuro Imaging, USC Mark and Mary </a:t>
            </a:r>
            <a:r>
              <a:rPr lang="en-US" dirty="0" smtClean="0"/>
              <a:t>Stevens Neuroimaging </a:t>
            </a:r>
            <a:r>
              <a:rPr lang="en-US" dirty="0"/>
              <a:t>and Informatics Institute, www.ioni.usc.edu</a:t>
            </a:r>
          </a:p>
        </p:txBody>
      </p:sp>
      <p:pic>
        <p:nvPicPr>
          <p:cNvPr id="3" name="Picture 2" descr="Two brain scans. An average deficit ranges between 0 and negative 20 percent. A normal adolescent brain shows mostly 0 percent average deficit, and no higher than a negative 10 percent average deficit, while an adolescent brain with schizophrenia shows mostly a negative 15 to negative 20 percent average defic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6071" y="1447800"/>
            <a:ext cx="3472329" cy="4267200"/>
          </a:xfrm>
          <a:prstGeom prst="rect">
            <a:avLst/>
          </a:prstGeom>
        </p:spPr>
      </p:pic>
    </p:spTree>
    <p:extLst>
      <p:ext uri="{BB962C8B-B14F-4D97-AF65-F5344CB8AC3E}">
        <p14:creationId xmlns:p14="http://schemas.microsoft.com/office/powerpoint/2010/main" val="362804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Dilemmas of Diagnosis </a:t>
            </a:r>
            <a:r>
              <a:rPr lang="en-US" sz="2000" dirty="0" smtClean="0"/>
              <a:t>(3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Critics argue that the diagnosis of mental disorders, unlike those of medical diseases, is inherently a subjective process. </a:t>
            </a:r>
          </a:p>
          <a:p>
            <a:r>
              <a:rPr lang="en-US" dirty="0" smtClean="0"/>
              <a:t>They </a:t>
            </a:r>
            <a:r>
              <a:rPr lang="en-US" dirty="0"/>
              <a:t>believe the </a:t>
            </a:r>
            <a:r>
              <a:rPr lang="en-US" dirty="0" smtClean="0"/>
              <a:t>DSM:</a:t>
            </a:r>
          </a:p>
          <a:p>
            <a:pPr lvl="1"/>
            <a:r>
              <a:rPr lang="en-US" dirty="0" smtClean="0"/>
              <a:t>fosters overdiagnosis</a:t>
            </a:r>
          </a:p>
          <a:p>
            <a:pPr lvl="1"/>
            <a:r>
              <a:rPr lang="en-US" dirty="0" smtClean="0"/>
              <a:t>overlooks </a:t>
            </a:r>
            <a:r>
              <a:rPr lang="en-US" dirty="0"/>
              <a:t>the negative consequences of being given a diagnostic </a:t>
            </a:r>
            <a:r>
              <a:rPr lang="en-US" dirty="0" smtClean="0"/>
              <a:t>label</a:t>
            </a:r>
          </a:p>
          <a:p>
            <a:pPr lvl="1"/>
            <a:r>
              <a:rPr lang="en-US" dirty="0" smtClean="0"/>
              <a:t>confuses </a:t>
            </a:r>
            <a:r>
              <a:rPr lang="en-US" dirty="0"/>
              <a:t>serious mental disorders with everyday problems in </a:t>
            </a:r>
            <a:r>
              <a:rPr lang="en-US" dirty="0" smtClean="0"/>
              <a:t>living</a:t>
            </a:r>
          </a:p>
          <a:p>
            <a:pPr lvl="1"/>
            <a:r>
              <a:rPr lang="en-US" dirty="0" smtClean="0"/>
              <a:t>creates </a:t>
            </a:r>
            <a:r>
              <a:rPr lang="en-US" dirty="0"/>
              <a:t>an illusion of </a:t>
            </a:r>
            <a:r>
              <a:rPr lang="en-US" dirty="0" smtClean="0"/>
              <a:t>objectivity</a:t>
            </a:r>
            <a:endParaRPr lang="en-US" dirty="0"/>
          </a:p>
        </p:txBody>
      </p:sp>
    </p:spTree>
    <p:extLst>
      <p:ext uri="{BB962C8B-B14F-4D97-AF65-F5344CB8AC3E}">
        <p14:creationId xmlns:p14="http://schemas.microsoft.com/office/powerpoint/2010/main" val="292423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Dilemmas of Diagnosis </a:t>
            </a:r>
            <a:r>
              <a:rPr lang="en-US" sz="2000" dirty="0" smtClean="0"/>
              <a:t>(4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Supporters of the DSM believe that reliability in diagnosis </a:t>
            </a:r>
            <a:r>
              <a:rPr lang="en-US" dirty="0" smtClean="0"/>
              <a:t>improves:</a:t>
            </a:r>
          </a:p>
          <a:p>
            <a:pPr lvl="1"/>
            <a:r>
              <a:rPr lang="en-US" dirty="0" smtClean="0"/>
              <a:t>when </a:t>
            </a:r>
            <a:r>
              <a:rPr lang="en-US" dirty="0"/>
              <a:t>the DSM criteria are used </a:t>
            </a:r>
            <a:r>
              <a:rPr lang="en-US" dirty="0" smtClean="0"/>
              <a:t>correctly, and</a:t>
            </a:r>
          </a:p>
          <a:p>
            <a:pPr lvl="1"/>
            <a:r>
              <a:rPr lang="en-US" dirty="0" smtClean="0"/>
              <a:t>when </a:t>
            </a:r>
            <a:r>
              <a:rPr lang="en-US" dirty="0"/>
              <a:t>empirically validated objective tests are </a:t>
            </a:r>
            <a:r>
              <a:rPr lang="en-US" dirty="0" smtClean="0"/>
              <a:t>used</a:t>
            </a:r>
          </a:p>
          <a:p>
            <a:r>
              <a:rPr lang="en-US" dirty="0"/>
              <a:t>DSM-5 editors </a:t>
            </a:r>
            <a:r>
              <a:rPr lang="en-US" dirty="0" smtClean="0"/>
              <a:t>have classified many disorders:</a:t>
            </a:r>
          </a:p>
          <a:p>
            <a:pPr lvl="1"/>
            <a:r>
              <a:rPr lang="en-US" dirty="0" smtClean="0"/>
              <a:t>along </a:t>
            </a:r>
            <a:r>
              <a:rPr lang="en-US" dirty="0"/>
              <a:t>a spectrum of symptoms, </a:t>
            </a:r>
            <a:r>
              <a:rPr lang="en-US" dirty="0" smtClean="0"/>
              <a:t>and</a:t>
            </a:r>
          </a:p>
          <a:p>
            <a:pPr lvl="1"/>
            <a:r>
              <a:rPr lang="en-US" dirty="0" smtClean="0"/>
              <a:t>in </a:t>
            </a:r>
            <a:r>
              <a:rPr lang="en-US" dirty="0"/>
              <a:t>degrees from mild to severe, </a:t>
            </a:r>
            <a:r>
              <a:rPr lang="en-US" dirty="0" smtClean="0"/>
              <a:t>rather than </a:t>
            </a:r>
            <a:r>
              <a:rPr lang="en-US" dirty="0"/>
              <a:t>as discrete categories</a:t>
            </a:r>
          </a:p>
        </p:txBody>
      </p:sp>
    </p:spTree>
    <p:extLst>
      <p:ext uri="{BB962C8B-B14F-4D97-AF65-F5344CB8AC3E}">
        <p14:creationId xmlns:p14="http://schemas.microsoft.com/office/powerpoint/2010/main" val="253727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Dilemmas of Determination </a:t>
            </a:r>
            <a:r>
              <a:rPr lang="en-US" sz="2000" dirty="0" smtClean="0"/>
              <a:t>(1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a:t>Clinical psychologists and psychiatrists usually arrive at a diagnosis </a:t>
            </a:r>
            <a:r>
              <a:rPr lang="en-US" dirty="0" smtClean="0"/>
              <a:t>by:</a:t>
            </a:r>
          </a:p>
          <a:p>
            <a:pPr lvl="1"/>
            <a:r>
              <a:rPr lang="en-US" dirty="0" smtClean="0"/>
              <a:t>interviewing the patient and</a:t>
            </a:r>
          </a:p>
          <a:p>
            <a:pPr lvl="1"/>
            <a:r>
              <a:rPr lang="en-US" dirty="0" smtClean="0"/>
              <a:t>observing their behavior</a:t>
            </a:r>
            <a:endParaRPr lang="en-US" dirty="0"/>
          </a:p>
          <a:p>
            <a:r>
              <a:rPr lang="en-US" dirty="0"/>
              <a:t>But many also use psychological tests to help them determine a diagnosis.</a:t>
            </a:r>
            <a:endParaRPr lang="en-US" dirty="0" smtClean="0"/>
          </a:p>
          <a:p>
            <a:r>
              <a:rPr lang="en-US" dirty="0" smtClean="0"/>
              <a:t>Among these are </a:t>
            </a:r>
            <a:r>
              <a:rPr lang="en-US" i="1" dirty="0" smtClean="0"/>
              <a:t>projective </a:t>
            </a:r>
            <a:r>
              <a:rPr lang="en-US" i="1" dirty="0"/>
              <a:t>tests</a:t>
            </a:r>
            <a:r>
              <a:rPr lang="en-US" dirty="0"/>
              <a:t> such </a:t>
            </a:r>
            <a:r>
              <a:rPr lang="en-US" dirty="0" smtClean="0"/>
              <a:t>as:</a:t>
            </a:r>
          </a:p>
          <a:p>
            <a:pPr lvl="1"/>
            <a:r>
              <a:rPr lang="en-US" dirty="0" smtClean="0"/>
              <a:t>the </a:t>
            </a:r>
            <a:r>
              <a:rPr lang="en-US" i="1" dirty="0"/>
              <a:t>Rorschach inkblot test</a:t>
            </a:r>
            <a:r>
              <a:rPr lang="en-US" dirty="0"/>
              <a:t> or</a:t>
            </a:r>
            <a:r>
              <a:rPr lang="en-US" dirty="0" smtClean="0"/>
              <a:t>,</a:t>
            </a:r>
          </a:p>
          <a:p>
            <a:pPr lvl="1"/>
            <a:r>
              <a:rPr lang="en-US" dirty="0" smtClean="0"/>
              <a:t>with </a:t>
            </a:r>
            <a:r>
              <a:rPr lang="en-US" dirty="0"/>
              <a:t>children, anatomically detailed </a:t>
            </a:r>
            <a:r>
              <a:rPr lang="en-US" dirty="0" smtClean="0"/>
              <a:t>dolls</a:t>
            </a:r>
          </a:p>
          <a:p>
            <a:endParaRPr lang="en-US" dirty="0"/>
          </a:p>
        </p:txBody>
      </p:sp>
    </p:spTree>
    <p:extLst>
      <p:ext uri="{BB962C8B-B14F-4D97-AF65-F5344CB8AC3E}">
        <p14:creationId xmlns:p14="http://schemas.microsoft.com/office/powerpoint/2010/main" val="549891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Dilemmas of Determination </a:t>
            </a:r>
            <a:r>
              <a:rPr lang="en-US" sz="2000" dirty="0" smtClean="0"/>
              <a:t>(2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a:t>Projective tests consist </a:t>
            </a:r>
            <a:r>
              <a:rPr lang="en-US" dirty="0" smtClean="0"/>
              <a:t>of:</a:t>
            </a:r>
          </a:p>
          <a:p>
            <a:pPr lvl="1"/>
            <a:r>
              <a:rPr lang="en-US" dirty="0" smtClean="0"/>
              <a:t>ambiguous pictures</a:t>
            </a:r>
          </a:p>
          <a:p>
            <a:pPr lvl="1"/>
            <a:r>
              <a:rPr lang="en-US" dirty="0" smtClean="0"/>
              <a:t>sentences, or</a:t>
            </a:r>
          </a:p>
          <a:p>
            <a:pPr lvl="1"/>
            <a:r>
              <a:rPr lang="en-US" dirty="0" smtClean="0"/>
              <a:t>stories</a:t>
            </a:r>
          </a:p>
          <a:p>
            <a:r>
              <a:rPr lang="en-US" dirty="0" smtClean="0"/>
              <a:t>These </a:t>
            </a:r>
            <a:r>
              <a:rPr lang="en-US" dirty="0"/>
              <a:t>methods have low reliability and </a:t>
            </a:r>
            <a:r>
              <a:rPr lang="en-US" dirty="0" smtClean="0"/>
              <a:t>validity.</a:t>
            </a:r>
          </a:p>
          <a:p>
            <a:r>
              <a:rPr lang="en-US" dirty="0" smtClean="0"/>
              <a:t>They can create </a:t>
            </a:r>
            <a:r>
              <a:rPr lang="en-US" dirty="0"/>
              <a:t>problems when they are used in the legal arena, as </a:t>
            </a:r>
            <a:r>
              <a:rPr lang="en-US" dirty="0" smtClean="0"/>
              <a:t>in:</a:t>
            </a:r>
          </a:p>
          <a:p>
            <a:pPr lvl="1"/>
            <a:r>
              <a:rPr lang="en-US" dirty="0" smtClean="0"/>
              <a:t>custody </a:t>
            </a:r>
            <a:r>
              <a:rPr lang="en-US" dirty="0"/>
              <a:t>disputes, </a:t>
            </a:r>
            <a:r>
              <a:rPr lang="en-US" dirty="0" smtClean="0"/>
              <a:t>or</a:t>
            </a:r>
          </a:p>
          <a:p>
            <a:pPr lvl="1"/>
            <a:r>
              <a:rPr lang="en-US" dirty="0" smtClean="0"/>
              <a:t>diagnosing disorders</a:t>
            </a:r>
            <a:endParaRPr lang="en-US" dirty="0"/>
          </a:p>
        </p:txBody>
      </p:sp>
    </p:spTree>
    <p:extLst>
      <p:ext uri="{BB962C8B-B14F-4D97-AF65-F5344CB8AC3E}">
        <p14:creationId xmlns:p14="http://schemas.microsoft.com/office/powerpoint/2010/main" val="1419816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2408</TotalTime>
  <Words>3383</Words>
  <Application>Microsoft Macintosh PowerPoint</Application>
  <PresentationFormat>On-screen Show (4:3)</PresentationFormat>
  <Paragraphs>349</Paragraphs>
  <Slides>59</Slides>
  <Notes>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508 Lecture</vt:lpstr>
      <vt:lpstr>Psychology</vt:lpstr>
      <vt:lpstr>Diagnosing Mental Disorders </vt:lpstr>
      <vt:lpstr>Dilemmas of Definition </vt:lpstr>
      <vt:lpstr>Dilemmas of Diagnosis (1 of 4) </vt:lpstr>
      <vt:lpstr>Dilemmas of Diagnosis (2 of 4) </vt:lpstr>
      <vt:lpstr>Dilemmas of Diagnosis (3 of 4) </vt:lpstr>
      <vt:lpstr>Dilemmas of Diagnosis (4 of 4) </vt:lpstr>
      <vt:lpstr>Dilemmas of Determination (1 of 3) </vt:lpstr>
      <vt:lpstr>Dilemmas of Determination (2 of 3) </vt:lpstr>
      <vt:lpstr>Dilemmas of Determination (3 of 3) </vt:lpstr>
      <vt:lpstr>Anxiety Disorders</vt:lpstr>
      <vt:lpstr>Anxiety and Panic (1 of 2) </vt:lpstr>
      <vt:lpstr>Anxiety and Panic (2 of 2) </vt:lpstr>
      <vt:lpstr>Fears and Phobias (1 of 2) </vt:lpstr>
      <vt:lpstr>Fears and Phobias (2 of 2) </vt:lpstr>
      <vt:lpstr>Trauma and Obsessive–Compulsive Disorders </vt:lpstr>
      <vt:lpstr>Posttraumatic Stress Disorder (1 of 2) </vt:lpstr>
      <vt:lpstr>Posttraumatic Stress Disorder (2 of 2) </vt:lpstr>
      <vt:lpstr>Obsessions and Compulsions (1 of 2) </vt:lpstr>
      <vt:lpstr>Obsessions and Compulsions (2 of 2) </vt:lpstr>
      <vt:lpstr>Depressive and Bipolar Disorders </vt:lpstr>
      <vt:lpstr>Depression (1 of 2) </vt:lpstr>
      <vt:lpstr>Depression (2 of 2) </vt:lpstr>
      <vt:lpstr>Bipolar Disorder </vt:lpstr>
      <vt:lpstr>Origins of Depression (1 of 4) </vt:lpstr>
      <vt:lpstr>Origins of Depression (2 of 4) </vt:lpstr>
      <vt:lpstr>Origins of Depression (3 of 4) </vt:lpstr>
      <vt:lpstr>Origins of Depression (4 of 4)  Figure 15.1 The Vulnerability–Stress Model of Depression</vt:lpstr>
      <vt:lpstr>Personality Disorders </vt:lpstr>
      <vt:lpstr>Borderline Personality Disorder (1 of 2) </vt:lpstr>
      <vt:lpstr>Borderline Personality Disorder (2 of 2) </vt:lpstr>
      <vt:lpstr>Antisocial Personality Disorder (1 of 2) </vt:lpstr>
      <vt:lpstr>Antisocial Personality Disorder (2 of 2) </vt:lpstr>
      <vt:lpstr>Psychopathy: Myths and Evidence (1 of 5) </vt:lpstr>
      <vt:lpstr>Psychopathy: Myths and Evidence (2 of 5) </vt:lpstr>
      <vt:lpstr>Psychopathy: Myths and Evidence (3 of 5) </vt:lpstr>
      <vt:lpstr>Psychopathy: Myths and Evidence (4 of 5) </vt:lpstr>
      <vt:lpstr>Psychopathy: Myths and Evidence (5 of 5)  Figure 15.2 Emotions and Psychopathy</vt:lpstr>
      <vt:lpstr>Drug Abuse and Addiction </vt:lpstr>
      <vt:lpstr>Biology and Addiction (1 of 3) </vt:lpstr>
      <vt:lpstr>Biology and Addiction (2 of 3) </vt:lpstr>
      <vt:lpstr>Biology and Addiction (3 of 3)  Figure 15.3 The Addicted Brain</vt:lpstr>
      <vt:lpstr>Learning, Culture, and Addiction (1 of 2) </vt:lpstr>
      <vt:lpstr>Learning, Culture, and Addiction (2 of 2) </vt:lpstr>
      <vt:lpstr>Debating the Causes of Addiction (1 of 2) </vt:lpstr>
      <vt:lpstr>Debating the Causes of Addiction (2 of 2) </vt:lpstr>
      <vt:lpstr>Dissociative Identity Disorder </vt:lpstr>
      <vt:lpstr>Can You See the Real Me? (1 of 2) </vt:lpstr>
      <vt:lpstr>Can You See the Real Me? (2 of 2) </vt:lpstr>
      <vt:lpstr>Putting the Pieces Together (1 of 2) </vt:lpstr>
      <vt:lpstr>Putting the Pieces Together (2 of 2) </vt:lpstr>
      <vt:lpstr>Schizophrenia</vt:lpstr>
      <vt:lpstr>Symptoms of Schizophrenia (1 of 2) </vt:lpstr>
      <vt:lpstr>Symptoms of Schizophrenia (2 of 2) </vt:lpstr>
      <vt:lpstr>Origins of Schizophrenia (1 of 5) </vt:lpstr>
      <vt:lpstr>Origins of Schizophrenia (2 of 5) </vt:lpstr>
      <vt:lpstr>Origins of Schizophrenia (3 of 5)  Figure 15.4 Schizophrenia and the Brain</vt:lpstr>
      <vt:lpstr>Origins of Schizophrenia (4 of 5)  Figure 15.5 Genetic Vulnerability to Schizophrenia</vt:lpstr>
      <vt:lpstr>Origins of Schizophrenia (5 of 5)  Figure 15.6 The Adolescent Brain and Schizophrenia</vt:lpstr>
    </vt:vector>
  </TitlesOfParts>
  <Company>echosvoice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Introduction to Psychology</dc:subject>
  <dc:creator>Echo Swinford</dc:creator>
  <cp:lastModifiedBy>Rocky Buckley</cp:lastModifiedBy>
  <cp:revision>221</cp:revision>
  <dcterms:created xsi:type="dcterms:W3CDTF">2014-07-14T20:04:21Z</dcterms:created>
  <dcterms:modified xsi:type="dcterms:W3CDTF">2015-12-22T03:12:59Z</dcterms:modified>
</cp:coreProperties>
</file>