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257" r:id="rId3"/>
    <p:sldId id="259" r:id="rId4"/>
    <p:sldId id="263" r:id="rId5"/>
    <p:sldId id="264" r:id="rId6"/>
    <p:sldId id="260" r:id="rId7"/>
    <p:sldId id="261" r:id="rId8"/>
    <p:sldId id="269" r:id="rId9"/>
    <p:sldId id="271" r:id="rId10"/>
    <p:sldId id="272" r:id="rId11"/>
    <p:sldId id="273" r:id="rId12"/>
    <p:sldId id="266" r:id="rId13"/>
    <p:sldId id="267" r:id="rId14"/>
    <p:sldId id="274" r:id="rId15"/>
    <p:sldId id="276" r:id="rId16"/>
    <p:sldId id="268" r:id="rId17"/>
    <p:sldId id="281" r:id="rId18"/>
    <p:sldId id="282" r:id="rId19"/>
    <p:sldId id="283" r:id="rId20"/>
    <p:sldId id="284" r:id="rId21"/>
    <p:sldId id="285" r:id="rId22"/>
    <p:sldId id="279" r:id="rId23"/>
    <p:sldId id="280" r:id="rId24"/>
    <p:sldId id="290" r:id="rId25"/>
    <p:sldId id="286" r:id="rId26"/>
    <p:sldId id="292" r:id="rId27"/>
    <p:sldId id="293" r:id="rId28"/>
    <p:sldId id="287" r:id="rId29"/>
    <p:sldId id="288" r:id="rId30"/>
    <p:sldId id="297" r:id="rId31"/>
    <p:sldId id="298" r:id="rId32"/>
    <p:sldId id="294" r:id="rId33"/>
    <p:sldId id="300" r:id="rId34"/>
    <p:sldId id="320" r:id="rId35"/>
    <p:sldId id="295" r:id="rId36"/>
    <p:sldId id="296" r:id="rId37"/>
    <p:sldId id="305" r:id="rId38"/>
    <p:sldId id="302" r:id="rId39"/>
    <p:sldId id="321" r:id="rId40"/>
    <p:sldId id="322" r:id="rId41"/>
    <p:sldId id="303" r:id="rId42"/>
    <p:sldId id="308" r:id="rId43"/>
    <p:sldId id="310" r:id="rId44"/>
    <p:sldId id="309" r:id="rId45"/>
    <p:sldId id="314" r:id="rId46"/>
    <p:sldId id="315" r:id="rId47"/>
    <p:sldId id="316" r:id="rId48"/>
    <p:sldId id="312" r:id="rId49"/>
    <p:sldId id="318" r:id="rId50"/>
    <p:sldId id="319" r:id="rId51"/>
    <p:sldId id="32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3967"/>
    <a:srgbClr val="7C8BC4"/>
    <a:srgbClr val="30431D"/>
    <a:srgbClr val="30390E"/>
    <a:srgbClr val="064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92808" autoAdjust="0"/>
  </p:normalViewPr>
  <p:slideViewPr>
    <p:cSldViewPr>
      <p:cViewPr varScale="1">
        <p:scale>
          <a:sx n="137" d="100"/>
          <a:sy n="137" d="100"/>
        </p:scale>
        <p:origin x="-120" y="-1360"/>
      </p:cViewPr>
      <p:guideLst>
        <p:guide orient="horz" pos="2160"/>
        <p:guide pos="2880"/>
      </p:guideLst>
    </p:cSldViewPr>
  </p:slideViewPr>
  <p:outlineViewPr>
    <p:cViewPr>
      <p:scale>
        <a:sx n="33" d="100"/>
        <a:sy n="33" d="100"/>
      </p:scale>
      <p:origin x="0" y="47250"/>
    </p:cViewPr>
  </p:outlineViewPr>
  <p:notesTextViewPr>
    <p:cViewPr>
      <p:scale>
        <a:sx n="1" d="1"/>
        <a:sy n="1" d="1"/>
      </p:scale>
      <p:origin x="0" y="0"/>
    </p:cViewPr>
  </p:notesTextViewPr>
  <p:notesViewPr>
    <p:cSldViewPr>
      <p:cViewPr varScale="1">
        <p:scale>
          <a:sx n="73" d="100"/>
          <a:sy n="73" d="100"/>
        </p:scale>
        <p:origin x="-26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12/21/15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12/21/15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Infants need cuddling as much as they need food. In Margaret and Harry Harlow’s studies, infant rhesus monkeys were reared with a cuddly terrycloth “mother” and with a bare wire “mother” that provided milk. The infants would cling to the terry-cloth mother when they were not being fed. But when an unfamiliar and scary toy (a mechanical spider or a large teddy bear) was placed in the enclosure, the infant monkey would run to the terry-cloth mother for comfort. Only when reassured by that contact comfort would the infant venture back out to examine the toy.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a:p>
        </p:txBody>
      </p:sp>
    </p:spTree>
    <p:extLst>
      <p:ext uri="{BB962C8B-B14F-4D97-AF65-F5344CB8AC3E}">
        <p14:creationId xmlns:p14="http://schemas.microsoft.com/office/powerpoint/2010/main" val="844712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At around 6 months of age, many babies begin to show separation anxiety when the person who is their main source of attachment tries handing them over to someone else or leaves the room. This anxiety typically peaks at about a year of age and then steadily declines. But the proportion of children responding this way varies across cultures. It is high among rural African children and low among children raised in a communal Israeli kibbutz, where children become attached to many adults. (Data from Kagan, Kearsley, &amp; Zelazo, 1978.)</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a:p>
        </p:txBody>
      </p:sp>
    </p:spTree>
    <p:extLst>
      <p:ext uri="{BB962C8B-B14F-4D97-AF65-F5344CB8AC3E}">
        <p14:creationId xmlns:p14="http://schemas.microsoft.com/office/powerpoint/2010/main" val="1669971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you’ve got access to young children (through babysitting; as an aunt, uncle, or sibling; through a local daycare center; or as a parent yourself), you can examine some of Piaget’s principles yourself. In one test for conservation of size (left), the child must say which is bigger—a round lump of clay or the same amount of clay pressed flat. Preoperational children think that the flattened clay is bigger because it seems to take up more space. In a test for conservation of quantity (right), the child is shown two short glasses with equal amounts of liquid. Then the contents of one glass are poured into a tall, narrower glass, and the child is asked whether one container now has more. Most preoperational children do not understand that pouring liquid from a short glass into a taller one leaves the amount of liquid unchanged. They judge only by the height of liquid in the glass.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a:p>
        </p:txBody>
      </p:sp>
    </p:spTree>
    <p:extLst>
      <p:ext uri="{BB962C8B-B14F-4D97-AF65-F5344CB8AC3E}">
        <p14:creationId xmlns:p14="http://schemas.microsoft.com/office/powerpoint/2010/main" val="371962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clever procedure, a baby watches as a box is pushed from left to right along a platform. The box is pushed until it reaches the end of the platform (a possible event) or until only a bit of it rests on the platform (an impossible event). Babies look longer at the impossible event, suggesting that it surprises them. Somehow they know that an object needs physical support and cannot just float on air (Baillargeon, 1994).</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a:p>
        </p:txBody>
      </p:sp>
    </p:spTree>
    <p:extLst>
      <p:ext uri="{BB962C8B-B14F-4D97-AF65-F5344CB8AC3E}">
        <p14:creationId xmlns:p14="http://schemas.microsoft.com/office/powerpoint/2010/main" val="2489137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
        <p:nvSpPr>
          <p:cNvPr id="8" name="Rectangle 7"/>
          <p:cNvSpPr/>
          <p:nvPr userDrawn="1"/>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33338" y="6400805"/>
            <a:ext cx="9156700" cy="473070"/>
            <a:chOff x="33338" y="6400805"/>
            <a:chExt cx="9156700" cy="473070"/>
          </a:xfrm>
        </p:grpSpPr>
        <p:pic>
          <p:nvPicPr>
            <p:cNvPr id="19"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pyright" descr="Copyright 2015, 2012, 2009"/>
            <p:cNvSpPr txBox="1">
              <a:spLocks noChangeArrowheads="1"/>
            </p:cNvSpPr>
            <p:nvPr/>
          </p:nvSpPr>
          <p:spPr bwMode="auto">
            <a:xfrm>
              <a:off x="1413669" y="6400805"/>
              <a:ext cx="6316663" cy="457195"/>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08738"/>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
        <p:nvSpPr>
          <p:cNvPr id="5" name="Rectangle 4"/>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12/21/15</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sp>
        <p:nvSpPr>
          <p:cNvPr id="9" name="Rectangle 8"/>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93969" y="6408738"/>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4F3967"/>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4F396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4F396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4F396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4F396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Psychology</a:t>
            </a:r>
            <a:endParaRPr lang="en-US" dirty="0"/>
          </a:p>
        </p:txBody>
      </p:sp>
      <p:sp>
        <p:nvSpPr>
          <p:cNvPr id="5" name="Text Placeholder 4"/>
          <p:cNvSpPr>
            <a:spLocks noGrp="1"/>
          </p:cNvSpPr>
          <p:nvPr>
            <p:ph type="body" sz="quarter" idx="13"/>
          </p:nvPr>
        </p:nvSpPr>
        <p:spPr/>
        <p:txBody>
          <a:bodyPr/>
          <a:lstStyle/>
          <a:p>
            <a:r>
              <a:rPr lang="en-US" dirty="0" smtClean="0"/>
              <a:t>Twelfth Edition</a:t>
            </a:r>
            <a:endParaRPr lang="en-US" dirty="0"/>
          </a:p>
        </p:txBody>
      </p:sp>
      <p:sp>
        <p:nvSpPr>
          <p:cNvPr id="6" name="Text Placeholder 5"/>
          <p:cNvSpPr>
            <a:spLocks noGrp="1"/>
          </p:cNvSpPr>
          <p:nvPr>
            <p:ph type="body" sz="quarter" idx="14"/>
          </p:nvPr>
        </p:nvSpPr>
        <p:spPr/>
        <p:txBody>
          <a:bodyPr/>
          <a:lstStyle/>
          <a:p>
            <a:r>
              <a:rPr lang="en-US" dirty="0" smtClean="0"/>
              <a:t>Chapter 13</a:t>
            </a:r>
            <a:endParaRPr lang="en-US" dirty="0"/>
          </a:p>
        </p:txBody>
      </p:sp>
      <p:sp>
        <p:nvSpPr>
          <p:cNvPr id="7" name="Text Placeholder 6"/>
          <p:cNvSpPr>
            <a:spLocks noGrp="1"/>
          </p:cNvSpPr>
          <p:nvPr>
            <p:ph type="body" sz="quarter" idx="15"/>
          </p:nvPr>
        </p:nvSpPr>
        <p:spPr/>
        <p:txBody>
          <a:bodyPr/>
          <a:lstStyle/>
          <a:p>
            <a:r>
              <a:rPr lang="en-US" dirty="0" smtClean="0"/>
              <a:t>Development over</a:t>
            </a:r>
            <a:br>
              <a:rPr lang="en-US" dirty="0" smtClean="0"/>
            </a:br>
            <a:r>
              <a:rPr lang="en-US" dirty="0" smtClean="0"/>
              <a:t>the Lifespan</a:t>
            </a:r>
            <a:endParaRPr lang="en-US" dirty="0"/>
          </a:p>
        </p:txBody>
      </p:sp>
      <p:pic>
        <p:nvPicPr>
          <p:cNvPr id="3" name="Picture 2"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87422"/>
            <a:ext cx="3886200" cy="4818887"/>
          </a:xfrm>
          <a:prstGeom prst="rect">
            <a:avLst/>
          </a:prstGeom>
        </p:spPr>
      </p:pic>
    </p:spTree>
    <p:extLst>
      <p:ext uri="{BB962C8B-B14F-4D97-AF65-F5344CB8AC3E}">
        <p14:creationId xmlns:p14="http://schemas.microsoft.com/office/powerpoint/2010/main" val="397954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Attachment </a:t>
            </a:r>
            <a:r>
              <a:rPr lang="en-US" sz="2000" b="1" dirty="0" smtClean="0"/>
              <a:t>(4 </a:t>
            </a:r>
            <a:r>
              <a:rPr lang="en-US" sz="2000" b="1" dirty="0"/>
              <a:t>of </a:t>
            </a:r>
            <a:r>
              <a:rPr lang="en-US" sz="2000" b="1" dirty="0" smtClean="0"/>
              <a:t>5) </a:t>
            </a:r>
            <a:br>
              <a:rPr lang="en-US" sz="2000" b="1" dirty="0" smtClean="0"/>
            </a:br>
            <a:r>
              <a:rPr lang="en-US" b="1" dirty="0" smtClean="0"/>
              <a:t>Figure 13.1</a:t>
            </a:r>
            <a:br>
              <a:rPr lang="en-US" b="1" dirty="0" smtClean="0"/>
            </a:br>
            <a:r>
              <a:rPr lang="en-US" b="1" dirty="0"/>
              <a:t>The Comfort of Contact</a:t>
            </a:r>
            <a:endParaRPr lang="en-US" sz="2800" b="1" dirty="0"/>
          </a:p>
        </p:txBody>
      </p:sp>
      <p:sp>
        <p:nvSpPr>
          <p:cNvPr id="4" name="Text Placeholder 3"/>
          <p:cNvSpPr>
            <a:spLocks noGrp="1"/>
          </p:cNvSpPr>
          <p:nvPr>
            <p:ph type="body" sz="quarter" idx="13"/>
          </p:nvPr>
        </p:nvSpPr>
        <p:spPr/>
        <p:txBody>
          <a:bodyPr/>
          <a:lstStyle/>
          <a:p>
            <a:r>
              <a:rPr lang="en-US" dirty="0"/>
              <a:t>Photo Researchers/Science Source</a:t>
            </a:r>
          </a:p>
        </p:txBody>
      </p:sp>
      <p:grpSp>
        <p:nvGrpSpPr>
          <p:cNvPr id="6" name="Group 5"/>
          <p:cNvGrpSpPr/>
          <p:nvPr/>
        </p:nvGrpSpPr>
        <p:grpSpPr>
          <a:xfrm>
            <a:off x="235105" y="1676400"/>
            <a:ext cx="8756495" cy="4114800"/>
            <a:chOff x="2057400" y="2286000"/>
            <a:chExt cx="6382512" cy="2999232"/>
          </a:xfrm>
        </p:grpSpPr>
        <p:pic>
          <p:nvPicPr>
            <p:cNvPr id="3" name="Picture 2" descr="A rhesus monkey is fed by a bare wire surrogate monkey, and cuddles with a terry-cloth monke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286000"/>
              <a:ext cx="2636520" cy="2999232"/>
            </a:xfrm>
            <a:prstGeom prst="rect">
              <a:avLst/>
            </a:prstGeom>
          </p:spPr>
        </p:pic>
        <p:pic>
          <p:nvPicPr>
            <p:cNvPr id="5" name="Picture 4" descr="AALCROX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286000"/>
              <a:ext cx="3639312" cy="2999232"/>
            </a:xfrm>
            <a:prstGeom prst="rect">
              <a:avLst/>
            </a:prstGeom>
          </p:spPr>
        </p:pic>
      </p:grpSp>
    </p:spTree>
    <p:extLst>
      <p:ext uri="{BB962C8B-B14F-4D97-AF65-F5344CB8AC3E}">
        <p14:creationId xmlns:p14="http://schemas.microsoft.com/office/powerpoint/2010/main" val="1793480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Attachment </a:t>
            </a:r>
            <a:r>
              <a:rPr lang="en-US" sz="2000" b="1" dirty="0" smtClean="0"/>
              <a:t>(5 </a:t>
            </a:r>
            <a:r>
              <a:rPr lang="en-US" sz="2000" b="1" dirty="0"/>
              <a:t>of </a:t>
            </a:r>
            <a:r>
              <a:rPr lang="en-US" sz="2000" b="1" dirty="0" smtClean="0"/>
              <a:t>5) </a:t>
            </a:r>
            <a:r>
              <a:rPr lang="en-US" sz="2000" b="1" dirty="0"/>
              <a:t/>
            </a:r>
            <a:br>
              <a:rPr lang="en-US" sz="2000" b="1" dirty="0"/>
            </a:br>
            <a:r>
              <a:rPr lang="en-US" b="1" dirty="0"/>
              <a:t>Figure </a:t>
            </a:r>
            <a:r>
              <a:rPr lang="en-US" b="1" dirty="0" smtClean="0"/>
              <a:t>13.2</a:t>
            </a:r>
            <a:br>
              <a:rPr lang="en-US" b="1" dirty="0" smtClean="0"/>
            </a:br>
            <a:r>
              <a:rPr lang="en-US" b="1" dirty="0"/>
              <a:t>The Rise and Fall </a:t>
            </a:r>
            <a:r>
              <a:rPr lang="en-US" b="1" dirty="0" smtClean="0"/>
              <a:t>of Separation </a:t>
            </a:r>
            <a:r>
              <a:rPr lang="en-US" b="1" dirty="0"/>
              <a:t>Anxiety</a:t>
            </a:r>
          </a:p>
        </p:txBody>
      </p:sp>
      <p:sp>
        <p:nvSpPr>
          <p:cNvPr id="4" name="Text Placeholder 3"/>
          <p:cNvSpPr>
            <a:spLocks noGrp="1"/>
          </p:cNvSpPr>
          <p:nvPr>
            <p:ph type="body" sz="quarter" idx="13"/>
          </p:nvPr>
        </p:nvSpPr>
        <p:spPr/>
        <p:txBody>
          <a:bodyPr/>
          <a:lstStyle/>
          <a:p>
            <a:r>
              <a:rPr lang="en-US" dirty="0"/>
              <a:t>(Data from Kagan, Kearsley, &amp; Zelazo, 1978.</a:t>
            </a:r>
            <a:r>
              <a:rPr lang="en-US" dirty="0" smtClean="0"/>
              <a:t>)</a:t>
            </a:r>
            <a:endParaRPr lang="en-US" dirty="0"/>
          </a:p>
        </p:txBody>
      </p:sp>
      <p:pic>
        <p:nvPicPr>
          <p:cNvPr id="3" name="Picture 2" descr="A bar graph of percentage of children who cried following a mother’s departure versus age compares the responses of Rural African, Guatemalan and Israeli Kibbutz children at the age of 15 months and 25 months. The following lists provides the data. 15 months: rural African, 100; Guatemalan, 78; and Israeli Kibbutz, 53. 25 months: rural African, 80; Guatemalan, 39; and Israeli Kibbutz,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471219"/>
            <a:ext cx="5410200" cy="4396181"/>
          </a:xfrm>
          <a:prstGeom prst="rect">
            <a:avLst/>
          </a:prstGeom>
        </p:spPr>
      </p:pic>
    </p:spTree>
    <p:extLst>
      <p:ext uri="{BB962C8B-B14F-4D97-AF65-F5344CB8AC3E}">
        <p14:creationId xmlns:p14="http://schemas.microsoft.com/office/powerpoint/2010/main" val="2521274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Cognitive Development </a:t>
            </a:r>
          </a:p>
        </p:txBody>
      </p:sp>
      <p:sp>
        <p:nvSpPr>
          <p:cNvPr id="5" name="Content Placeholder 4"/>
          <p:cNvSpPr>
            <a:spLocks noGrp="1"/>
          </p:cNvSpPr>
          <p:nvPr>
            <p:ph idx="1"/>
          </p:nvPr>
        </p:nvSpPr>
        <p:spPr/>
        <p:txBody>
          <a:bodyPr/>
          <a:lstStyle/>
          <a:p>
            <a:r>
              <a:rPr lang="en-US" sz="2800" b="1" dirty="0"/>
              <a:t>LO 13.2.A</a:t>
            </a:r>
            <a:r>
              <a:rPr lang="en-US" sz="2800" dirty="0"/>
              <a:t> List the milestones of language development that occur between the first 2 months and 6 years of life.</a:t>
            </a:r>
          </a:p>
          <a:p>
            <a:r>
              <a:rPr lang="en-US" sz="2800" b="1" dirty="0"/>
              <a:t>LO 13.2.B</a:t>
            </a:r>
            <a:r>
              <a:rPr lang="en-US" sz="2800" dirty="0"/>
              <a:t> Describe the four stages of cognitive development proposed by Piaget, explain the defining characteristics of each stage, and discuss four modifications of Piaget’s theory. </a:t>
            </a:r>
          </a:p>
        </p:txBody>
      </p:sp>
    </p:spTree>
    <p:extLst>
      <p:ext uri="{BB962C8B-B14F-4D97-AF65-F5344CB8AC3E}">
        <p14:creationId xmlns:p14="http://schemas.microsoft.com/office/powerpoint/2010/main" val="100500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a:t>
            </a:r>
            <a:r>
              <a:rPr lang="en-US" sz="2000" dirty="0" smtClean="0"/>
              <a:t>(1 </a:t>
            </a:r>
            <a:r>
              <a:rPr lang="en-US" sz="2000" dirty="0"/>
              <a:t>of </a:t>
            </a:r>
            <a:r>
              <a:rPr lang="en-US" sz="2000" dirty="0" smtClean="0"/>
              <a:t>3) </a:t>
            </a:r>
            <a:endParaRPr lang="en-US" dirty="0"/>
          </a:p>
        </p:txBody>
      </p:sp>
      <p:sp>
        <p:nvSpPr>
          <p:cNvPr id="3" name="Content Placeholder 2"/>
          <p:cNvSpPr>
            <a:spLocks noGrp="1"/>
          </p:cNvSpPr>
          <p:nvPr>
            <p:ph idx="1"/>
          </p:nvPr>
        </p:nvSpPr>
        <p:spPr/>
        <p:txBody>
          <a:bodyPr/>
          <a:lstStyle/>
          <a:p>
            <a:r>
              <a:rPr lang="en-US" dirty="0" smtClean="0"/>
              <a:t>Noam Chomsky holds that </a:t>
            </a:r>
            <a:r>
              <a:rPr lang="en-US" dirty="0"/>
              <a:t>the human brain contains a mental module that is sensitive to a </a:t>
            </a:r>
            <a:r>
              <a:rPr lang="en-US" i="1" dirty="0"/>
              <a:t>universal </a:t>
            </a:r>
            <a:r>
              <a:rPr lang="en-US" i="1" dirty="0" smtClean="0"/>
              <a:t>grammar</a:t>
            </a:r>
            <a:r>
              <a:rPr lang="en-US" dirty="0" smtClean="0"/>
              <a:t>.</a:t>
            </a:r>
          </a:p>
          <a:p>
            <a:r>
              <a:rPr lang="en-US" dirty="0" smtClean="0"/>
              <a:t>Evidence comes from several directions:</a:t>
            </a:r>
          </a:p>
          <a:p>
            <a:pPr lvl="1"/>
            <a:r>
              <a:rPr lang="en-US" dirty="0" smtClean="0"/>
              <a:t>Children </a:t>
            </a:r>
            <a:r>
              <a:rPr lang="en-US" dirty="0"/>
              <a:t>from different cultures go through similar stages of language </a:t>
            </a:r>
            <a:r>
              <a:rPr lang="en-US" dirty="0" smtClean="0"/>
              <a:t>development.</a:t>
            </a:r>
          </a:p>
          <a:p>
            <a:pPr lvl="1"/>
            <a:r>
              <a:rPr lang="en-US" dirty="0" smtClean="0"/>
              <a:t>Adults </a:t>
            </a:r>
            <a:r>
              <a:rPr lang="en-US" dirty="0"/>
              <a:t>do not consistently correct their children’s </a:t>
            </a:r>
            <a:r>
              <a:rPr lang="en-US" dirty="0" smtClean="0"/>
              <a:t>syntax.</a:t>
            </a:r>
          </a:p>
          <a:p>
            <a:pPr lvl="1"/>
            <a:r>
              <a:rPr lang="en-US" dirty="0" smtClean="0"/>
              <a:t>Groups </a:t>
            </a:r>
            <a:r>
              <a:rPr lang="en-US" dirty="0"/>
              <a:t>of children who have never been exposed to adult language often invent their own. </a:t>
            </a:r>
          </a:p>
        </p:txBody>
      </p:sp>
    </p:spTree>
    <p:extLst>
      <p:ext uri="{BB962C8B-B14F-4D97-AF65-F5344CB8AC3E}">
        <p14:creationId xmlns:p14="http://schemas.microsoft.com/office/powerpoint/2010/main" val="2348467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a:t>
            </a:r>
            <a:r>
              <a:rPr lang="en-US" sz="2000" dirty="0" smtClean="0"/>
              <a:t>(2 </a:t>
            </a:r>
            <a:r>
              <a:rPr lang="en-US" sz="2000" dirty="0"/>
              <a:t>of </a:t>
            </a:r>
            <a:r>
              <a:rPr lang="en-US" sz="2000" dirty="0" smtClean="0"/>
              <a:t>3) </a:t>
            </a:r>
            <a:endParaRPr lang="en-US" dirty="0"/>
          </a:p>
        </p:txBody>
      </p:sp>
      <p:sp>
        <p:nvSpPr>
          <p:cNvPr id="3" name="Content Placeholder 2"/>
          <p:cNvSpPr>
            <a:spLocks noGrp="1"/>
          </p:cNvSpPr>
          <p:nvPr>
            <p:ph idx="1"/>
          </p:nvPr>
        </p:nvSpPr>
        <p:spPr/>
        <p:txBody>
          <a:bodyPr/>
          <a:lstStyle/>
          <a:p>
            <a:r>
              <a:rPr lang="en-US" dirty="0"/>
              <a:t>However, languages also vary around the world, suggesting that language is a cultural tool</a:t>
            </a:r>
            <a:r>
              <a:rPr lang="en-US" dirty="0" smtClean="0"/>
              <a:t>.</a:t>
            </a:r>
          </a:p>
          <a:p>
            <a:r>
              <a:rPr lang="en-US" dirty="0"/>
              <a:t>It’s also possible that children learn the statistical probability that any given word or syllable will follow another</a:t>
            </a:r>
            <a:r>
              <a:rPr lang="en-US" dirty="0" smtClean="0"/>
              <a:t>.</a:t>
            </a:r>
            <a:endParaRPr lang="en-US" dirty="0"/>
          </a:p>
          <a:p>
            <a:pPr lvl="1"/>
            <a:r>
              <a:rPr lang="en-US" dirty="0" smtClean="0"/>
              <a:t>infants </a:t>
            </a:r>
            <a:r>
              <a:rPr lang="en-US" dirty="0"/>
              <a:t>are more like statisticians than </a:t>
            </a:r>
            <a:r>
              <a:rPr lang="en-US" dirty="0" smtClean="0"/>
              <a:t>grammarians</a:t>
            </a:r>
          </a:p>
          <a:p>
            <a:pPr lvl="1"/>
            <a:r>
              <a:rPr lang="en-US" dirty="0" smtClean="0"/>
              <a:t>their </a:t>
            </a:r>
            <a:r>
              <a:rPr lang="en-US" dirty="0"/>
              <a:t>“statistics” </a:t>
            </a:r>
            <a:r>
              <a:rPr lang="en-US" dirty="0" smtClean="0"/>
              <a:t>are based </a:t>
            </a:r>
            <a:r>
              <a:rPr lang="en-US" dirty="0"/>
              <a:t>on </a:t>
            </a:r>
            <a:r>
              <a:rPr lang="en-US" dirty="0" smtClean="0"/>
              <a:t>experience</a:t>
            </a:r>
          </a:p>
          <a:p>
            <a:r>
              <a:rPr lang="en-US" dirty="0" smtClean="0"/>
              <a:t>Language </a:t>
            </a:r>
            <a:r>
              <a:rPr lang="en-US" dirty="0"/>
              <a:t>development depends on both biological readiness and </a:t>
            </a:r>
            <a:r>
              <a:rPr lang="en-US" dirty="0" smtClean="0"/>
              <a:t>social experience</a:t>
            </a:r>
            <a:r>
              <a:rPr lang="en-US" dirty="0"/>
              <a:t>.</a:t>
            </a:r>
          </a:p>
        </p:txBody>
      </p:sp>
    </p:spTree>
    <p:extLst>
      <p:ext uri="{BB962C8B-B14F-4D97-AF65-F5344CB8AC3E}">
        <p14:creationId xmlns:p14="http://schemas.microsoft.com/office/powerpoint/2010/main" val="120909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a:t>
            </a:r>
            <a:r>
              <a:rPr lang="en-US" sz="2000" dirty="0" smtClean="0"/>
              <a:t>(3 </a:t>
            </a:r>
            <a:r>
              <a:rPr lang="en-US" sz="2000" dirty="0"/>
              <a:t>of </a:t>
            </a:r>
            <a:r>
              <a:rPr lang="en-US" sz="2000" dirty="0" smtClean="0"/>
              <a:t>3) </a:t>
            </a:r>
            <a:endParaRPr lang="en-US" dirty="0"/>
          </a:p>
        </p:txBody>
      </p:sp>
      <p:sp>
        <p:nvSpPr>
          <p:cNvPr id="3" name="Content Placeholder 2"/>
          <p:cNvSpPr>
            <a:spLocks noGrp="1"/>
          </p:cNvSpPr>
          <p:nvPr>
            <p:ph idx="1"/>
          </p:nvPr>
        </p:nvSpPr>
        <p:spPr/>
        <p:txBody>
          <a:bodyPr/>
          <a:lstStyle/>
          <a:p>
            <a:r>
              <a:rPr lang="en-US" dirty="0"/>
              <a:t>At 4 to 6 months of age, babies begin to recognize the sounds of their own language</a:t>
            </a:r>
            <a:r>
              <a:rPr lang="en-US" dirty="0" smtClean="0"/>
              <a:t>.</a:t>
            </a:r>
          </a:p>
          <a:p>
            <a:r>
              <a:rPr lang="en-US" dirty="0"/>
              <a:t>They go through a babbling phase from age 6 months to 1 </a:t>
            </a:r>
            <a:r>
              <a:rPr lang="en-US" dirty="0" smtClean="0"/>
              <a:t>year.</a:t>
            </a:r>
          </a:p>
          <a:p>
            <a:r>
              <a:rPr lang="en-US" dirty="0" smtClean="0"/>
              <a:t>At </a:t>
            </a:r>
            <a:r>
              <a:rPr lang="en-US" dirty="0"/>
              <a:t>about 1 year, they start saying single words and using symbolic gestures. </a:t>
            </a:r>
          </a:p>
          <a:p>
            <a:r>
              <a:rPr lang="en-US" dirty="0" smtClean="0"/>
              <a:t>At </a:t>
            </a:r>
            <a:r>
              <a:rPr lang="en-US" dirty="0"/>
              <a:t>age 2, children speak in two- or three-word </a:t>
            </a:r>
            <a:r>
              <a:rPr lang="en-US" i="1" dirty="0"/>
              <a:t>telegraphic</a:t>
            </a:r>
            <a:r>
              <a:rPr lang="en-US" dirty="0"/>
              <a:t> sentences that convey a variety of messages</a:t>
            </a:r>
            <a:r>
              <a:rPr lang="en-US" dirty="0" smtClean="0"/>
              <a:t>.</a:t>
            </a:r>
            <a:endParaRPr lang="en-US" dirty="0"/>
          </a:p>
        </p:txBody>
      </p:sp>
    </p:spTree>
    <p:extLst>
      <p:ext uri="{BB962C8B-B14F-4D97-AF65-F5344CB8AC3E}">
        <p14:creationId xmlns:p14="http://schemas.microsoft.com/office/powerpoint/2010/main" val="3403688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a:t>
            </a:r>
            <a:r>
              <a:rPr lang="en-US" sz="2000" dirty="0" smtClean="0"/>
              <a:t>(1 </a:t>
            </a:r>
            <a:r>
              <a:rPr lang="en-US" sz="2000" dirty="0"/>
              <a:t>of </a:t>
            </a:r>
            <a:r>
              <a:rPr lang="en-US" sz="2000" dirty="0" smtClean="0"/>
              <a:t>6) </a:t>
            </a:r>
            <a:endParaRPr lang="en-US" dirty="0"/>
          </a:p>
        </p:txBody>
      </p:sp>
      <p:sp>
        <p:nvSpPr>
          <p:cNvPr id="3" name="Content Placeholder 2"/>
          <p:cNvSpPr>
            <a:spLocks noGrp="1"/>
          </p:cNvSpPr>
          <p:nvPr>
            <p:ph idx="1"/>
          </p:nvPr>
        </p:nvSpPr>
        <p:spPr/>
        <p:txBody>
          <a:bodyPr/>
          <a:lstStyle/>
          <a:p>
            <a:r>
              <a:rPr lang="en-US" dirty="0" smtClean="0"/>
              <a:t>Children do not think the way adults do, yet they are smart in their own way.</a:t>
            </a:r>
          </a:p>
          <a:p>
            <a:r>
              <a:rPr lang="en-US" dirty="0"/>
              <a:t>According to </a:t>
            </a:r>
            <a:r>
              <a:rPr lang="en-US" dirty="0" smtClean="0"/>
              <a:t>Piaget, as children </a:t>
            </a:r>
            <a:r>
              <a:rPr lang="en-US" dirty="0"/>
              <a:t>develop, their minds constantly adapt to new situations and </a:t>
            </a:r>
            <a:r>
              <a:rPr lang="en-US" dirty="0" smtClean="0"/>
              <a:t>experiences.</a:t>
            </a:r>
          </a:p>
          <a:p>
            <a:r>
              <a:rPr lang="en-US" dirty="0" smtClean="0"/>
              <a:t>Sometimes they </a:t>
            </a:r>
            <a:r>
              <a:rPr lang="en-US" i="1" dirty="0"/>
              <a:t>assimilate</a:t>
            </a:r>
            <a:r>
              <a:rPr lang="en-US" dirty="0"/>
              <a:t> new information into their existing mental </a:t>
            </a:r>
            <a:r>
              <a:rPr lang="en-US" dirty="0" smtClean="0"/>
              <a:t>categories.</a:t>
            </a:r>
          </a:p>
          <a:p>
            <a:r>
              <a:rPr lang="en-US" dirty="0" smtClean="0"/>
              <a:t>They also change </a:t>
            </a:r>
            <a:r>
              <a:rPr lang="en-US" dirty="0"/>
              <a:t>their </a:t>
            </a:r>
            <a:r>
              <a:rPr lang="en-US" dirty="0" smtClean="0"/>
              <a:t>mental categories </a:t>
            </a:r>
            <a:r>
              <a:rPr lang="en-US" dirty="0"/>
              <a:t>to </a:t>
            </a:r>
            <a:r>
              <a:rPr lang="en-US" i="1" dirty="0"/>
              <a:t>accommodate</a:t>
            </a:r>
            <a:r>
              <a:rPr lang="en-US" dirty="0"/>
              <a:t> their new </a:t>
            </a:r>
            <a:r>
              <a:rPr lang="en-US" dirty="0" smtClean="0"/>
              <a:t>experiences.</a:t>
            </a:r>
            <a:endParaRPr lang="en-US" dirty="0"/>
          </a:p>
        </p:txBody>
      </p:sp>
    </p:spTree>
    <p:extLst>
      <p:ext uri="{BB962C8B-B14F-4D97-AF65-F5344CB8AC3E}">
        <p14:creationId xmlns:p14="http://schemas.microsoft.com/office/powerpoint/2010/main" val="2641348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a:t>
            </a:r>
            <a:r>
              <a:rPr lang="en-US" sz="2000" dirty="0" smtClean="0"/>
              <a:t>(2 </a:t>
            </a:r>
            <a:r>
              <a:rPr lang="en-US" sz="2000" dirty="0"/>
              <a:t>of </a:t>
            </a:r>
            <a:r>
              <a:rPr lang="en-US" sz="2000" dirty="0" smtClean="0"/>
              <a:t>6) </a:t>
            </a:r>
            <a:endParaRPr lang="en-US" dirty="0"/>
          </a:p>
        </p:txBody>
      </p:sp>
      <p:sp>
        <p:nvSpPr>
          <p:cNvPr id="3" name="Content Placeholder 2"/>
          <p:cNvSpPr>
            <a:spLocks noGrp="1"/>
          </p:cNvSpPr>
          <p:nvPr>
            <p:ph idx="1"/>
          </p:nvPr>
        </p:nvSpPr>
        <p:spPr/>
        <p:txBody>
          <a:bodyPr/>
          <a:lstStyle/>
          <a:p>
            <a:r>
              <a:rPr lang="en-US" dirty="0"/>
              <a:t>Piaget proposed four stages of cognitive development</a:t>
            </a:r>
            <a:r>
              <a:rPr lang="en-US" dirty="0" smtClean="0"/>
              <a:t>:</a:t>
            </a:r>
          </a:p>
          <a:p>
            <a:pPr lvl="1"/>
            <a:r>
              <a:rPr lang="en-US" i="1" dirty="0" smtClean="0"/>
              <a:t>sensorimotor</a:t>
            </a:r>
            <a:r>
              <a:rPr lang="en-US" dirty="0" smtClean="0"/>
              <a:t> </a:t>
            </a:r>
            <a:r>
              <a:rPr lang="en-US" dirty="0"/>
              <a:t>(birth to age 2), during which the child learns </a:t>
            </a:r>
            <a:r>
              <a:rPr lang="en-US" i="1" dirty="0"/>
              <a:t>object </a:t>
            </a:r>
            <a:r>
              <a:rPr lang="en-US" i="1" dirty="0" smtClean="0"/>
              <a:t>permanence</a:t>
            </a:r>
            <a:endParaRPr lang="en-US" dirty="0" smtClean="0"/>
          </a:p>
          <a:p>
            <a:pPr lvl="1"/>
            <a:r>
              <a:rPr lang="en-US" i="1" dirty="0" smtClean="0"/>
              <a:t>preoperational</a:t>
            </a:r>
            <a:r>
              <a:rPr lang="en-US" dirty="0" smtClean="0"/>
              <a:t> </a:t>
            </a:r>
            <a:r>
              <a:rPr lang="en-US" dirty="0"/>
              <a:t>(ages 2 to 7), during which language and symbolic thought develop, although the child remains </a:t>
            </a:r>
            <a:r>
              <a:rPr lang="en-US" i="1" dirty="0"/>
              <a:t>egocentric</a:t>
            </a:r>
            <a:r>
              <a:rPr lang="en-US" dirty="0"/>
              <a:t> in </a:t>
            </a:r>
            <a:r>
              <a:rPr lang="en-US" dirty="0" smtClean="0"/>
              <a:t>reasoning</a:t>
            </a:r>
          </a:p>
          <a:p>
            <a:pPr lvl="1"/>
            <a:r>
              <a:rPr lang="en-US" i="1" dirty="0" smtClean="0"/>
              <a:t>concrete </a:t>
            </a:r>
            <a:r>
              <a:rPr lang="en-US" i="1" dirty="0"/>
              <a:t>operations</a:t>
            </a:r>
            <a:r>
              <a:rPr lang="en-US" dirty="0"/>
              <a:t> (ages 7 to 12), during which the child comes to understand </a:t>
            </a:r>
            <a:r>
              <a:rPr lang="en-US" i="1" dirty="0" smtClean="0"/>
              <a:t>conservation</a:t>
            </a:r>
            <a:r>
              <a:rPr lang="en-US" dirty="0" smtClean="0"/>
              <a:t>, and</a:t>
            </a:r>
          </a:p>
          <a:p>
            <a:pPr lvl="1"/>
            <a:r>
              <a:rPr lang="en-US" i="1" dirty="0" smtClean="0"/>
              <a:t>formal </a:t>
            </a:r>
            <a:r>
              <a:rPr lang="en-US" i="1" dirty="0"/>
              <a:t>operations</a:t>
            </a:r>
            <a:r>
              <a:rPr lang="en-US" dirty="0"/>
              <a:t> (age 12 to adulthood), during which abstract reasoning </a:t>
            </a:r>
            <a:r>
              <a:rPr lang="en-US" dirty="0" smtClean="0"/>
              <a:t>develops</a:t>
            </a:r>
            <a:endParaRPr lang="en-US" dirty="0"/>
          </a:p>
        </p:txBody>
      </p:sp>
    </p:spTree>
    <p:extLst>
      <p:ext uri="{BB962C8B-B14F-4D97-AF65-F5344CB8AC3E}">
        <p14:creationId xmlns:p14="http://schemas.microsoft.com/office/powerpoint/2010/main" val="2690294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a:t>
            </a:r>
            <a:r>
              <a:rPr lang="en-US" sz="2000" dirty="0" smtClean="0"/>
              <a:t>(3 of 6) </a:t>
            </a:r>
            <a:endParaRPr lang="en-US" dirty="0"/>
          </a:p>
        </p:txBody>
      </p:sp>
      <p:sp>
        <p:nvSpPr>
          <p:cNvPr id="3" name="Content Placeholder 2"/>
          <p:cNvSpPr>
            <a:spLocks noGrp="1"/>
          </p:cNvSpPr>
          <p:nvPr>
            <p:ph idx="1"/>
          </p:nvPr>
        </p:nvSpPr>
        <p:spPr/>
        <p:txBody>
          <a:bodyPr/>
          <a:lstStyle/>
          <a:p>
            <a:r>
              <a:rPr lang="en-US" dirty="0"/>
              <a:t>Today, we know that the changes from one stage to another are not as clear-cut as Piaget </a:t>
            </a:r>
            <a:r>
              <a:rPr lang="en-US" dirty="0" smtClean="0"/>
              <a:t>implied.</a:t>
            </a:r>
          </a:p>
          <a:p>
            <a:r>
              <a:rPr lang="en-US" dirty="0" smtClean="0"/>
              <a:t>Development </a:t>
            </a:r>
            <a:r>
              <a:rPr lang="en-US" dirty="0"/>
              <a:t>is more continuous and overlapping</a:t>
            </a:r>
            <a:r>
              <a:rPr lang="en-US" dirty="0" smtClean="0"/>
              <a:t>.</a:t>
            </a:r>
          </a:p>
          <a:p>
            <a:r>
              <a:rPr lang="en-US" dirty="0" smtClean="0"/>
              <a:t>The result has been a modification of Piaget’s ideas.</a:t>
            </a:r>
          </a:p>
          <a:p>
            <a:r>
              <a:rPr lang="en-US" dirty="0" smtClean="0"/>
              <a:t>Some developmental scientists go so far as to say that his ideas have been overturned.</a:t>
            </a:r>
          </a:p>
        </p:txBody>
      </p:sp>
    </p:spTree>
    <p:extLst>
      <p:ext uri="{BB962C8B-B14F-4D97-AF65-F5344CB8AC3E}">
        <p14:creationId xmlns:p14="http://schemas.microsoft.com/office/powerpoint/2010/main" val="196737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a:t>
            </a:r>
            <a:r>
              <a:rPr lang="en-US" sz="2000" dirty="0" smtClean="0"/>
              <a:t>(4 </a:t>
            </a:r>
            <a:r>
              <a:rPr lang="en-US" sz="2000" dirty="0"/>
              <a:t>of </a:t>
            </a:r>
            <a:r>
              <a:rPr lang="en-US" sz="2000" dirty="0" smtClean="0"/>
              <a:t>6) </a:t>
            </a:r>
            <a:endParaRPr lang="en-US" dirty="0"/>
          </a:p>
        </p:txBody>
      </p:sp>
      <p:sp>
        <p:nvSpPr>
          <p:cNvPr id="3" name="Content Placeholder 2"/>
          <p:cNvSpPr>
            <a:spLocks noGrp="1"/>
          </p:cNvSpPr>
          <p:nvPr>
            <p:ph idx="1"/>
          </p:nvPr>
        </p:nvSpPr>
        <p:spPr/>
        <p:txBody>
          <a:bodyPr/>
          <a:lstStyle/>
          <a:p>
            <a:r>
              <a:rPr lang="en-US" dirty="0" smtClean="0"/>
              <a:t>Current views of cognitive development:</a:t>
            </a:r>
          </a:p>
          <a:p>
            <a:pPr lvl="1"/>
            <a:r>
              <a:rPr lang="en-US" dirty="0" smtClean="0"/>
              <a:t>Cognitive </a:t>
            </a:r>
            <a:r>
              <a:rPr lang="en-US" dirty="0"/>
              <a:t>abilities develop in continuous, overlapping waves rather than </a:t>
            </a:r>
            <a:r>
              <a:rPr lang="en-US" dirty="0" smtClean="0"/>
              <a:t>discrete steps </a:t>
            </a:r>
            <a:r>
              <a:rPr lang="en-US" dirty="0"/>
              <a:t>or stages</a:t>
            </a:r>
            <a:r>
              <a:rPr lang="en-US" dirty="0" smtClean="0"/>
              <a:t>.</a:t>
            </a:r>
          </a:p>
          <a:p>
            <a:pPr lvl="1"/>
            <a:r>
              <a:rPr lang="en-US" dirty="0"/>
              <a:t>Preschoolers are not as egocentric as Piaget thought</a:t>
            </a:r>
            <a:r>
              <a:rPr lang="en-US" dirty="0" smtClean="0"/>
              <a:t>.</a:t>
            </a:r>
          </a:p>
          <a:p>
            <a:pPr lvl="1"/>
            <a:r>
              <a:rPr lang="en-US" dirty="0"/>
              <a:t>Children, even infants, reveal cognitive abilities much earlier </a:t>
            </a:r>
            <a:r>
              <a:rPr lang="en-US" dirty="0" smtClean="0"/>
              <a:t>than Piaget </a:t>
            </a:r>
            <a:r>
              <a:rPr lang="en-US" dirty="0"/>
              <a:t>believed possible</a:t>
            </a:r>
            <a:r>
              <a:rPr lang="en-US" dirty="0" smtClean="0"/>
              <a:t>.</a:t>
            </a:r>
          </a:p>
          <a:p>
            <a:pPr lvl="1"/>
            <a:r>
              <a:rPr lang="en-US" dirty="0"/>
              <a:t>Cognitive development is influenced by a child’s culture.</a:t>
            </a:r>
          </a:p>
        </p:txBody>
      </p:sp>
    </p:spTree>
    <p:extLst>
      <p:ext uri="{BB962C8B-B14F-4D97-AF65-F5344CB8AC3E}">
        <p14:creationId xmlns:p14="http://schemas.microsoft.com/office/powerpoint/2010/main" val="3713462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From Conception Through the First Year </a:t>
            </a:r>
          </a:p>
        </p:txBody>
      </p:sp>
      <p:sp>
        <p:nvSpPr>
          <p:cNvPr id="6" name="Content Placeholder 5"/>
          <p:cNvSpPr>
            <a:spLocks noGrp="1"/>
          </p:cNvSpPr>
          <p:nvPr>
            <p:ph idx="1"/>
          </p:nvPr>
        </p:nvSpPr>
        <p:spPr/>
        <p:txBody>
          <a:bodyPr/>
          <a:lstStyle/>
          <a:p>
            <a:r>
              <a:rPr lang="en-US" sz="2600" b="1" dirty="0"/>
              <a:t>LO 13.1.A</a:t>
            </a:r>
            <a:r>
              <a:rPr lang="en-US" sz="2600" dirty="0"/>
              <a:t> Outline the three stages of prenatal development, and list six factors that can adversely affect a woman’s pregnancy.</a:t>
            </a:r>
          </a:p>
          <a:p>
            <a:r>
              <a:rPr lang="en-US" sz="2600" b="1" dirty="0"/>
              <a:t>LO 13.1.B</a:t>
            </a:r>
            <a:r>
              <a:rPr lang="en-US" sz="2600" dirty="0"/>
              <a:t> Describe some inborn abilities that infants have, and summarize some cultural influences on physical and psychological development.</a:t>
            </a:r>
          </a:p>
          <a:p>
            <a:r>
              <a:rPr lang="en-US" sz="2600" b="1" dirty="0"/>
              <a:t>LO 13.1.C</a:t>
            </a:r>
            <a:r>
              <a:rPr lang="en-US" sz="2600" dirty="0"/>
              <a:t> Discuss how contact comfort and separation anxiety contribute to feelings of attachment, and list four factors that contribute to insecure attachment. </a:t>
            </a:r>
          </a:p>
        </p:txBody>
      </p:sp>
    </p:spTree>
    <p:extLst>
      <p:ext uri="{BB962C8B-B14F-4D97-AF65-F5344CB8AC3E}">
        <p14:creationId xmlns:p14="http://schemas.microsoft.com/office/powerpoint/2010/main" val="409953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Thinking </a:t>
            </a:r>
            <a:r>
              <a:rPr lang="en-US" sz="2000" b="1" dirty="0" smtClean="0"/>
              <a:t>(5 </a:t>
            </a:r>
            <a:r>
              <a:rPr lang="en-US" sz="2000" b="1" dirty="0"/>
              <a:t>of </a:t>
            </a:r>
            <a:r>
              <a:rPr lang="en-US" sz="2000" b="1" dirty="0" smtClean="0"/>
              <a:t>6) </a:t>
            </a:r>
            <a:br>
              <a:rPr lang="en-US" sz="2000" b="1" dirty="0" smtClean="0"/>
            </a:br>
            <a:r>
              <a:rPr lang="en-US" b="1" dirty="0" smtClean="0"/>
              <a:t>Figure 13.3</a:t>
            </a:r>
            <a:br>
              <a:rPr lang="en-US" b="1" dirty="0" smtClean="0"/>
            </a:br>
            <a:r>
              <a:rPr lang="en-US" b="1" dirty="0"/>
              <a:t>Piaget’s Principle of Conservation</a:t>
            </a:r>
            <a:endParaRPr lang="en-US" sz="2800" b="1" dirty="0"/>
          </a:p>
        </p:txBody>
      </p:sp>
      <p:sp>
        <p:nvSpPr>
          <p:cNvPr id="4" name="Text Placeholder 3"/>
          <p:cNvSpPr>
            <a:spLocks noGrp="1"/>
          </p:cNvSpPr>
          <p:nvPr>
            <p:ph type="body" sz="quarter" idx="13"/>
          </p:nvPr>
        </p:nvSpPr>
        <p:spPr/>
        <p:txBody>
          <a:bodyPr/>
          <a:lstStyle/>
          <a:p>
            <a:r>
              <a:rPr lang="en-US" dirty="0"/>
              <a:t>Tony Freeman/</a:t>
            </a:r>
            <a:r>
              <a:rPr lang="en-US" dirty="0" err="1"/>
              <a:t>PhotoEdit</a:t>
            </a:r>
            <a:endParaRPr lang="en-US" dirty="0"/>
          </a:p>
        </p:txBody>
      </p:sp>
      <p:grpSp>
        <p:nvGrpSpPr>
          <p:cNvPr id="6" name="Group 5"/>
          <p:cNvGrpSpPr/>
          <p:nvPr/>
        </p:nvGrpSpPr>
        <p:grpSpPr>
          <a:xfrm>
            <a:off x="228600" y="2209800"/>
            <a:ext cx="8636730" cy="2819400"/>
            <a:chOff x="904694" y="2586619"/>
            <a:chExt cx="6203242" cy="2025005"/>
          </a:xfrm>
        </p:grpSpPr>
        <p:pic>
          <p:nvPicPr>
            <p:cNvPr id="3" name="Picture 2" descr="AALCROZ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590800"/>
              <a:ext cx="3069336" cy="2020824"/>
            </a:xfrm>
            <a:prstGeom prst="rect">
              <a:avLst/>
            </a:prstGeom>
          </p:spPr>
        </p:pic>
        <p:pic>
          <p:nvPicPr>
            <p:cNvPr id="5" name="Picture 4" descr="Two photographs: a young girl looks at a flattened piece of clay and a round ball of clay on a table; and a young boy sits in front of a tall, thin cup of orange juice and a fat, short cup of orange juice. He points to the taller orange jui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694" y="2586619"/>
              <a:ext cx="3029712" cy="2020824"/>
            </a:xfrm>
            <a:prstGeom prst="rect">
              <a:avLst/>
            </a:prstGeom>
          </p:spPr>
        </p:pic>
      </p:grpSp>
    </p:spTree>
    <p:extLst>
      <p:ext uri="{BB962C8B-B14F-4D97-AF65-F5344CB8AC3E}">
        <p14:creationId xmlns:p14="http://schemas.microsoft.com/office/powerpoint/2010/main" val="1546513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Thinking </a:t>
            </a:r>
            <a:r>
              <a:rPr lang="en-US" sz="2000" b="1" dirty="0" smtClean="0"/>
              <a:t>(6 </a:t>
            </a:r>
            <a:r>
              <a:rPr lang="en-US" sz="2000" b="1" dirty="0"/>
              <a:t>of </a:t>
            </a:r>
            <a:r>
              <a:rPr lang="en-US" sz="2000" b="1" dirty="0" smtClean="0"/>
              <a:t>6) </a:t>
            </a:r>
            <a:r>
              <a:rPr lang="en-US" sz="2000" b="1" dirty="0"/>
              <a:t/>
            </a:r>
            <a:br>
              <a:rPr lang="en-US" sz="2000" b="1" dirty="0"/>
            </a:br>
            <a:r>
              <a:rPr lang="en-US" b="1" dirty="0"/>
              <a:t>Figure </a:t>
            </a:r>
            <a:r>
              <a:rPr lang="en-US" b="1" dirty="0" smtClean="0"/>
              <a:t>13.4</a:t>
            </a:r>
            <a:br>
              <a:rPr lang="en-US" b="1" dirty="0" smtClean="0"/>
            </a:br>
            <a:r>
              <a:rPr lang="en-US" b="1" dirty="0" smtClean="0"/>
              <a:t>Testing Infants’ Knowledge</a:t>
            </a:r>
            <a:endParaRPr lang="en-US" dirty="0"/>
          </a:p>
        </p:txBody>
      </p:sp>
      <p:sp>
        <p:nvSpPr>
          <p:cNvPr id="4" name="Text Placeholder 3"/>
          <p:cNvSpPr>
            <a:spLocks noGrp="1"/>
          </p:cNvSpPr>
          <p:nvPr>
            <p:ph type="body" sz="quarter" idx="13"/>
          </p:nvPr>
        </p:nvSpPr>
        <p:spPr/>
        <p:txBody>
          <a:bodyPr/>
          <a:lstStyle/>
          <a:p>
            <a:r>
              <a:rPr lang="en-US" dirty="0"/>
              <a:t>(Baillargeon, 1994</a:t>
            </a:r>
            <a:r>
              <a:rPr lang="en-US" dirty="0" smtClean="0"/>
              <a:t>)</a:t>
            </a:r>
            <a:endParaRPr lang="en-US" dirty="0"/>
          </a:p>
        </p:txBody>
      </p:sp>
      <p:pic>
        <p:nvPicPr>
          <p:cNvPr id="3" name="Picture 2" descr="A possible event: a box pushed on a platform to the edge of the platform. An impossible event: a box pushed on a platform until only the bottom left corner is on the platfor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4847" y="1447800"/>
            <a:ext cx="5520353" cy="4495800"/>
          </a:xfrm>
          <a:prstGeom prst="rect">
            <a:avLst/>
          </a:prstGeom>
        </p:spPr>
      </p:pic>
    </p:spTree>
    <p:extLst>
      <p:ext uri="{BB962C8B-B14F-4D97-AF65-F5344CB8AC3E}">
        <p14:creationId xmlns:p14="http://schemas.microsoft.com/office/powerpoint/2010/main" val="1879066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Moral Development</a:t>
            </a:r>
            <a:endParaRPr lang="en-US" dirty="0"/>
          </a:p>
        </p:txBody>
      </p:sp>
      <p:sp>
        <p:nvSpPr>
          <p:cNvPr id="5" name="Content Placeholder 4"/>
          <p:cNvSpPr>
            <a:spLocks noGrp="1"/>
          </p:cNvSpPr>
          <p:nvPr>
            <p:ph idx="1"/>
          </p:nvPr>
        </p:nvSpPr>
        <p:spPr/>
        <p:txBody>
          <a:bodyPr/>
          <a:lstStyle/>
          <a:p>
            <a:r>
              <a:rPr lang="en-US" sz="2800" b="1" dirty="0"/>
              <a:t>LO 13.3.A</a:t>
            </a:r>
            <a:r>
              <a:rPr lang="en-US" sz="2800" dirty="0"/>
              <a:t> Discuss the evidence for and against the proposition that moral development occurs in distinct stages over time.</a:t>
            </a:r>
          </a:p>
          <a:p>
            <a:r>
              <a:rPr lang="en-US" sz="2800" b="1" dirty="0"/>
              <a:t>LO 13.3.B</a:t>
            </a:r>
            <a:r>
              <a:rPr lang="en-US" sz="2800" dirty="0"/>
              <a:t> Compare the ways in which power assertion, inductive appeals, self-regulation, and conscience contribute to moral development. </a:t>
            </a:r>
          </a:p>
        </p:txBody>
      </p:sp>
    </p:spTree>
    <p:extLst>
      <p:ext uri="{BB962C8B-B14F-4D97-AF65-F5344CB8AC3E}">
        <p14:creationId xmlns:p14="http://schemas.microsoft.com/office/powerpoint/2010/main" val="1916459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Views of Moral Development </a:t>
            </a:r>
            <a:r>
              <a:rPr lang="en-US" sz="2000" dirty="0" smtClean="0"/>
              <a:t>(1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a:t>Lawrence Kohlberg proposed that as children mature cognitively, they go through three levels of moral reasoning</a:t>
            </a:r>
            <a:r>
              <a:rPr lang="en-US" dirty="0" smtClean="0"/>
              <a:t>.</a:t>
            </a:r>
          </a:p>
          <a:p>
            <a:r>
              <a:rPr lang="en-US" dirty="0" smtClean="0"/>
              <a:t>Kohlberg was right that moral </a:t>
            </a:r>
            <a:r>
              <a:rPr lang="en-US" dirty="0"/>
              <a:t>reasoning skills increase during the school years, </a:t>
            </a:r>
            <a:r>
              <a:rPr lang="en-US" dirty="0" smtClean="0"/>
              <a:t>but unfortunately </a:t>
            </a:r>
            <a:r>
              <a:rPr lang="en-US" dirty="0"/>
              <a:t>so </a:t>
            </a:r>
            <a:r>
              <a:rPr lang="en-US" dirty="0" smtClean="0"/>
              <a:t>do:</a:t>
            </a:r>
          </a:p>
          <a:p>
            <a:pPr lvl="1"/>
            <a:r>
              <a:rPr lang="en-US" dirty="0" smtClean="0"/>
              <a:t>cheating</a:t>
            </a:r>
          </a:p>
          <a:p>
            <a:pPr lvl="1"/>
            <a:r>
              <a:rPr lang="en-US" dirty="0" smtClean="0"/>
              <a:t>lying</a:t>
            </a:r>
          </a:p>
          <a:p>
            <a:pPr lvl="1"/>
            <a:r>
              <a:rPr lang="en-US" dirty="0" smtClean="0"/>
              <a:t>cruelty</a:t>
            </a:r>
            <a:r>
              <a:rPr lang="en-US" dirty="0"/>
              <a:t>, </a:t>
            </a:r>
            <a:r>
              <a:rPr lang="en-US" dirty="0" smtClean="0"/>
              <a:t>and</a:t>
            </a:r>
          </a:p>
          <a:p>
            <a:pPr lvl="1"/>
            <a:r>
              <a:rPr lang="en-US" dirty="0" smtClean="0"/>
              <a:t>the </a:t>
            </a:r>
            <a:r>
              <a:rPr lang="en-US" dirty="0"/>
              <a:t>cognitive ability to rationalize </a:t>
            </a:r>
            <a:r>
              <a:rPr lang="en-US" dirty="0" smtClean="0"/>
              <a:t>these actions</a:t>
            </a:r>
            <a:endParaRPr lang="en-US" dirty="0"/>
          </a:p>
        </p:txBody>
      </p:sp>
    </p:spTree>
    <p:extLst>
      <p:ext uri="{BB962C8B-B14F-4D97-AF65-F5344CB8AC3E}">
        <p14:creationId xmlns:p14="http://schemas.microsoft.com/office/powerpoint/2010/main" val="241796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Views of Moral Development </a:t>
            </a:r>
            <a:r>
              <a:rPr lang="en-US" sz="2000" dirty="0" smtClean="0"/>
              <a:t>(2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a:t>Developmental psychologists </a:t>
            </a:r>
            <a:r>
              <a:rPr lang="en-US" dirty="0" smtClean="0"/>
              <a:t>study how </a:t>
            </a:r>
            <a:r>
              <a:rPr lang="en-US" dirty="0"/>
              <a:t>children learn </a:t>
            </a:r>
            <a:r>
              <a:rPr lang="en-US" dirty="0" smtClean="0"/>
              <a:t>to:</a:t>
            </a:r>
          </a:p>
          <a:p>
            <a:pPr lvl="1"/>
            <a:r>
              <a:rPr lang="en-US" dirty="0" smtClean="0"/>
              <a:t>internalize </a:t>
            </a:r>
            <a:r>
              <a:rPr lang="en-US" dirty="0"/>
              <a:t>standards of right and wrong </a:t>
            </a:r>
            <a:r>
              <a:rPr lang="en-US" dirty="0" smtClean="0"/>
              <a:t>and</a:t>
            </a:r>
          </a:p>
          <a:p>
            <a:pPr lvl="1"/>
            <a:r>
              <a:rPr lang="en-US" dirty="0" smtClean="0"/>
              <a:t>behave accordingly</a:t>
            </a:r>
          </a:p>
          <a:p>
            <a:r>
              <a:rPr lang="en-US" dirty="0"/>
              <a:t>This ability depends on the emergence of conscience and the moral emotions </a:t>
            </a:r>
            <a:r>
              <a:rPr lang="en-US" dirty="0" smtClean="0"/>
              <a:t>of:</a:t>
            </a:r>
          </a:p>
          <a:p>
            <a:pPr lvl="1"/>
            <a:r>
              <a:rPr lang="en-US" dirty="0" smtClean="0"/>
              <a:t>guilt</a:t>
            </a:r>
          </a:p>
          <a:p>
            <a:pPr lvl="1"/>
            <a:r>
              <a:rPr lang="en-US" dirty="0" smtClean="0"/>
              <a:t>shame</a:t>
            </a:r>
            <a:r>
              <a:rPr lang="en-US" dirty="0"/>
              <a:t>, </a:t>
            </a:r>
            <a:r>
              <a:rPr lang="en-US" dirty="0" smtClean="0"/>
              <a:t>and</a:t>
            </a:r>
          </a:p>
          <a:p>
            <a:pPr lvl="1"/>
            <a:r>
              <a:rPr lang="en-US" dirty="0" smtClean="0"/>
              <a:t>empathy</a:t>
            </a:r>
            <a:endParaRPr lang="en-US" dirty="0"/>
          </a:p>
        </p:txBody>
      </p:sp>
    </p:spTree>
    <p:extLst>
      <p:ext uri="{BB962C8B-B14F-4D97-AF65-F5344CB8AC3E}">
        <p14:creationId xmlns:p14="http://schemas.microsoft.com/office/powerpoint/2010/main" val="515695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Children to Be Good </a:t>
            </a:r>
            <a:r>
              <a:rPr lang="en-US" sz="2000" dirty="0" smtClean="0"/>
              <a:t>(1 of 3) </a:t>
            </a:r>
            <a:endParaRPr lang="en-US" sz="2000" dirty="0"/>
          </a:p>
        </p:txBody>
      </p:sp>
      <p:sp>
        <p:nvSpPr>
          <p:cNvPr id="3" name="Content Placeholder 2"/>
          <p:cNvSpPr>
            <a:spLocks noGrp="1"/>
          </p:cNvSpPr>
          <p:nvPr>
            <p:ph idx="1"/>
          </p:nvPr>
        </p:nvSpPr>
        <p:spPr/>
        <p:txBody>
          <a:bodyPr/>
          <a:lstStyle/>
          <a:p>
            <a:r>
              <a:rPr lang="en-US" dirty="0" smtClean="0"/>
              <a:t>Many </a:t>
            </a:r>
            <a:r>
              <a:rPr lang="en-US" dirty="0"/>
              <a:t>parents </a:t>
            </a:r>
            <a:r>
              <a:rPr lang="en-US" dirty="0" smtClean="0"/>
              <a:t>try </a:t>
            </a:r>
            <a:r>
              <a:rPr lang="en-US" dirty="0"/>
              <a:t>to enforce moral standards and good </a:t>
            </a:r>
            <a:r>
              <a:rPr lang="en-US" dirty="0" smtClean="0"/>
              <a:t>behavior by relying </a:t>
            </a:r>
            <a:r>
              <a:rPr lang="en-US" dirty="0"/>
              <a:t>on </a:t>
            </a:r>
            <a:r>
              <a:rPr lang="en-US" i="1" dirty="0"/>
              <a:t>power assertion</a:t>
            </a:r>
            <a:r>
              <a:rPr lang="en-US" dirty="0"/>
              <a:t>, which </a:t>
            </a:r>
            <a:r>
              <a:rPr lang="en-US" dirty="0" smtClean="0"/>
              <a:t>includes:</a:t>
            </a:r>
          </a:p>
          <a:p>
            <a:pPr lvl="1"/>
            <a:r>
              <a:rPr lang="en-US" dirty="0" smtClean="0"/>
              <a:t>threats</a:t>
            </a:r>
          </a:p>
          <a:p>
            <a:pPr lvl="1"/>
            <a:r>
              <a:rPr lang="en-US" dirty="0" smtClean="0"/>
              <a:t>physical punishment</a:t>
            </a:r>
          </a:p>
          <a:p>
            <a:pPr lvl="1"/>
            <a:r>
              <a:rPr lang="en-US" dirty="0" smtClean="0"/>
              <a:t>depriving </a:t>
            </a:r>
            <a:r>
              <a:rPr lang="en-US" dirty="0"/>
              <a:t>the child of privileges, </a:t>
            </a:r>
            <a:r>
              <a:rPr lang="en-US" dirty="0" smtClean="0"/>
              <a:t>and</a:t>
            </a:r>
          </a:p>
          <a:p>
            <a:pPr lvl="1"/>
            <a:r>
              <a:rPr lang="en-US" dirty="0" smtClean="0"/>
              <a:t>generally </a:t>
            </a:r>
            <a:r>
              <a:rPr lang="en-US" dirty="0"/>
              <a:t>taking advantage of being bigger</a:t>
            </a:r>
            <a:r>
              <a:rPr lang="en-US" dirty="0" smtClean="0"/>
              <a:t>, stronger</a:t>
            </a:r>
            <a:r>
              <a:rPr lang="en-US" dirty="0"/>
              <a:t>, and more </a:t>
            </a:r>
            <a:r>
              <a:rPr lang="en-US" dirty="0" smtClean="0"/>
              <a:t>powerful</a:t>
            </a:r>
          </a:p>
          <a:p>
            <a:r>
              <a:rPr lang="en-US" dirty="0" smtClean="0"/>
              <a:t>Power assertion, physical punishment, and harsh methods can be ineffective and backfire.</a:t>
            </a:r>
            <a:endParaRPr lang="en-US" dirty="0"/>
          </a:p>
        </p:txBody>
      </p:sp>
    </p:spTree>
    <p:extLst>
      <p:ext uri="{BB962C8B-B14F-4D97-AF65-F5344CB8AC3E}">
        <p14:creationId xmlns:p14="http://schemas.microsoft.com/office/powerpoint/2010/main" val="1556280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Children to Be Good </a:t>
            </a:r>
            <a:r>
              <a:rPr lang="en-US" sz="2000" dirty="0" smtClean="0"/>
              <a:t>(2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In contrast to power assertion, a parent can use </a:t>
            </a:r>
            <a:r>
              <a:rPr lang="en-US" i="1" dirty="0"/>
              <a:t>induction</a:t>
            </a:r>
            <a:r>
              <a:rPr lang="en-US" dirty="0" smtClean="0"/>
              <a:t>, appealing </a:t>
            </a:r>
            <a:r>
              <a:rPr lang="en-US" dirty="0"/>
              <a:t>to the child’s </a:t>
            </a:r>
            <a:r>
              <a:rPr lang="en-US" dirty="0" smtClean="0"/>
              <a:t>own:</a:t>
            </a:r>
          </a:p>
          <a:p>
            <a:pPr lvl="1"/>
            <a:r>
              <a:rPr lang="en-US" dirty="0" smtClean="0"/>
              <a:t>abilities</a:t>
            </a:r>
          </a:p>
          <a:p>
            <a:pPr lvl="1"/>
            <a:r>
              <a:rPr lang="en-US" dirty="0" smtClean="0"/>
              <a:t>empathy</a:t>
            </a:r>
          </a:p>
          <a:p>
            <a:pPr lvl="1"/>
            <a:r>
              <a:rPr lang="en-US" dirty="0" smtClean="0"/>
              <a:t>helpful nature</a:t>
            </a:r>
          </a:p>
          <a:p>
            <a:pPr lvl="1"/>
            <a:r>
              <a:rPr lang="en-US" dirty="0" smtClean="0"/>
              <a:t>affection </a:t>
            </a:r>
            <a:r>
              <a:rPr lang="en-US" dirty="0"/>
              <a:t>for others, </a:t>
            </a:r>
            <a:r>
              <a:rPr lang="en-US" dirty="0" smtClean="0"/>
              <a:t>and</a:t>
            </a:r>
          </a:p>
          <a:p>
            <a:pPr lvl="1"/>
            <a:r>
              <a:rPr lang="en-US" dirty="0" smtClean="0"/>
              <a:t>sense of </a:t>
            </a:r>
            <a:r>
              <a:rPr lang="en-US" dirty="0"/>
              <a:t>responsibility</a:t>
            </a:r>
          </a:p>
        </p:txBody>
      </p:sp>
    </p:spTree>
    <p:extLst>
      <p:ext uri="{BB962C8B-B14F-4D97-AF65-F5344CB8AC3E}">
        <p14:creationId xmlns:p14="http://schemas.microsoft.com/office/powerpoint/2010/main" val="2391635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Children to Be Good </a:t>
            </a:r>
            <a:r>
              <a:rPr lang="en-US" sz="2000" dirty="0" smtClean="0"/>
              <a:t>(3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One of the most important </a:t>
            </a:r>
            <a:r>
              <a:rPr lang="en-US" dirty="0" smtClean="0"/>
              <a:t>skills children </a:t>
            </a:r>
            <a:r>
              <a:rPr lang="en-US" dirty="0"/>
              <a:t>need to acquire is the ability to control their immediate impulses and wishes.</a:t>
            </a:r>
          </a:p>
          <a:p>
            <a:r>
              <a:rPr lang="en-US" dirty="0" smtClean="0"/>
              <a:t>They </a:t>
            </a:r>
            <a:r>
              <a:rPr lang="en-US" dirty="0"/>
              <a:t>need to learn to </a:t>
            </a:r>
            <a:r>
              <a:rPr lang="en-US" i="1" dirty="0"/>
              <a:t>delay gratification </a:t>
            </a:r>
            <a:r>
              <a:rPr lang="en-US" dirty="0"/>
              <a:t>to gain later benefits</a:t>
            </a:r>
            <a:r>
              <a:rPr lang="en-US" dirty="0" smtClean="0"/>
              <a:t>.</a:t>
            </a:r>
          </a:p>
          <a:p>
            <a:r>
              <a:rPr lang="en-US" dirty="0" smtClean="0"/>
              <a:t>The ability to </a:t>
            </a:r>
            <a:r>
              <a:rPr lang="en-US" dirty="0"/>
              <a:t>postpone gratification has </a:t>
            </a:r>
            <a:r>
              <a:rPr lang="en-US" dirty="0" smtClean="0"/>
              <a:t>powerful long-term effects on:</a:t>
            </a:r>
          </a:p>
          <a:p>
            <a:pPr lvl="1"/>
            <a:r>
              <a:rPr lang="en-US" dirty="0" smtClean="0"/>
              <a:t>health</a:t>
            </a:r>
          </a:p>
          <a:p>
            <a:pPr lvl="1"/>
            <a:r>
              <a:rPr lang="en-US" dirty="0" smtClean="0"/>
              <a:t>success</a:t>
            </a:r>
            <a:r>
              <a:rPr lang="en-US" dirty="0"/>
              <a:t>, </a:t>
            </a:r>
            <a:r>
              <a:rPr lang="en-US" dirty="0" smtClean="0"/>
              <a:t>and</a:t>
            </a:r>
          </a:p>
          <a:p>
            <a:pPr lvl="1"/>
            <a:r>
              <a:rPr lang="en-US" dirty="0" smtClean="0"/>
              <a:t>well</a:t>
            </a:r>
            <a:r>
              <a:rPr lang="en-US" dirty="0"/>
              <a:t>-</a:t>
            </a:r>
            <a:r>
              <a:rPr lang="en-US" dirty="0" smtClean="0"/>
              <a:t>being</a:t>
            </a:r>
            <a:endParaRPr lang="en-US" dirty="0"/>
          </a:p>
        </p:txBody>
      </p:sp>
    </p:spTree>
    <p:extLst>
      <p:ext uri="{BB962C8B-B14F-4D97-AF65-F5344CB8AC3E}">
        <p14:creationId xmlns:p14="http://schemas.microsoft.com/office/powerpoint/2010/main" val="3368329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Gender Development</a:t>
            </a:r>
            <a:endParaRPr lang="en-US" dirty="0"/>
          </a:p>
        </p:txBody>
      </p:sp>
      <p:sp>
        <p:nvSpPr>
          <p:cNvPr id="5" name="Content Placeholder 4"/>
          <p:cNvSpPr>
            <a:spLocks noGrp="1"/>
          </p:cNvSpPr>
          <p:nvPr>
            <p:ph idx="1"/>
          </p:nvPr>
        </p:nvSpPr>
        <p:spPr/>
        <p:txBody>
          <a:bodyPr/>
          <a:lstStyle/>
          <a:p>
            <a:r>
              <a:rPr lang="en-US" sz="2800" b="1" dirty="0"/>
              <a:t>LO 13.4.A</a:t>
            </a:r>
            <a:r>
              <a:rPr lang="en-US" sz="2800" dirty="0"/>
              <a:t> Distinguish between biological sex, gender identity, gender typing, and intersex conditions.</a:t>
            </a:r>
          </a:p>
          <a:p>
            <a:r>
              <a:rPr lang="en-US" sz="2800" b="1" dirty="0"/>
              <a:t>LO 13.4.B</a:t>
            </a:r>
            <a:r>
              <a:rPr lang="en-US" sz="2800" dirty="0"/>
              <a:t> Summarize the basic findings regarding biological, cognitive, and learning influences on gender identity and gender typing. </a:t>
            </a:r>
          </a:p>
        </p:txBody>
      </p:sp>
    </p:spTree>
    <p:extLst>
      <p:ext uri="{BB962C8B-B14F-4D97-AF65-F5344CB8AC3E}">
        <p14:creationId xmlns:p14="http://schemas.microsoft.com/office/powerpoint/2010/main" val="618054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Identity </a:t>
            </a:r>
            <a:r>
              <a:rPr lang="en-US" sz="2000" dirty="0" smtClean="0"/>
              <a:t>(1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Gender development </a:t>
            </a:r>
            <a:r>
              <a:rPr lang="en-US" dirty="0" smtClean="0"/>
              <a:t>includes:</a:t>
            </a:r>
          </a:p>
          <a:p>
            <a:pPr lvl="1"/>
            <a:r>
              <a:rPr lang="en-US" dirty="0" smtClean="0"/>
              <a:t>the </a:t>
            </a:r>
            <a:r>
              <a:rPr lang="en-US" dirty="0"/>
              <a:t>emerging awareness of </a:t>
            </a:r>
            <a:r>
              <a:rPr lang="en-US" i="1" dirty="0"/>
              <a:t>gender </a:t>
            </a:r>
            <a:r>
              <a:rPr lang="en-US" i="1" dirty="0" smtClean="0"/>
              <a:t>identity</a:t>
            </a:r>
          </a:p>
          <a:p>
            <a:pPr lvl="2"/>
            <a:r>
              <a:rPr lang="en-US" dirty="0" smtClean="0"/>
              <a:t>a child’s sense of belonging to one sex and not the other</a:t>
            </a:r>
          </a:p>
          <a:p>
            <a:pPr lvl="1"/>
            <a:r>
              <a:rPr lang="en-US" dirty="0" smtClean="0"/>
              <a:t>the </a:t>
            </a:r>
            <a:r>
              <a:rPr lang="en-US" dirty="0"/>
              <a:t>understanding that a person is biologically male or female regardless of what he or she does or wears, </a:t>
            </a:r>
            <a:r>
              <a:rPr lang="en-US" dirty="0" smtClean="0"/>
              <a:t>and</a:t>
            </a:r>
          </a:p>
          <a:p>
            <a:pPr lvl="1"/>
            <a:r>
              <a:rPr lang="en-US" i="1" dirty="0" smtClean="0"/>
              <a:t>gender </a:t>
            </a:r>
            <a:r>
              <a:rPr lang="en-US" i="1" dirty="0"/>
              <a:t>typing</a:t>
            </a:r>
            <a:r>
              <a:rPr lang="en-US" dirty="0"/>
              <a:t>, the process by which boys and girls learn what it means to be masculine or feminine in their </a:t>
            </a:r>
            <a:r>
              <a:rPr lang="en-US" dirty="0" smtClean="0"/>
              <a:t>culture</a:t>
            </a:r>
            <a:endParaRPr lang="en-US" dirty="0"/>
          </a:p>
        </p:txBody>
      </p:sp>
    </p:spTree>
    <p:extLst>
      <p:ext uri="{BB962C8B-B14F-4D97-AF65-F5344CB8AC3E}">
        <p14:creationId xmlns:p14="http://schemas.microsoft.com/office/powerpoint/2010/main" val="1089978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Prenatal Development </a:t>
            </a:r>
            <a:r>
              <a:rPr lang="en-US" sz="2000" dirty="0" smtClean="0"/>
              <a:t>(1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Prenatal development begins at </a:t>
            </a:r>
            <a:r>
              <a:rPr lang="en-US" dirty="0" smtClean="0"/>
              <a:t>fertilization.</a:t>
            </a:r>
          </a:p>
          <a:p>
            <a:r>
              <a:rPr lang="en-US" dirty="0" smtClean="0"/>
              <a:t>The </a:t>
            </a:r>
            <a:r>
              <a:rPr lang="en-US" dirty="0"/>
              <a:t>male sperm unites with the female ovum (egg) to form a single-celled egg called a </a:t>
            </a:r>
            <a:r>
              <a:rPr lang="en-US" i="1" dirty="0"/>
              <a:t>zygote</a:t>
            </a:r>
            <a:r>
              <a:rPr lang="en-US" dirty="0" smtClean="0"/>
              <a:t>.</a:t>
            </a:r>
          </a:p>
          <a:p>
            <a:r>
              <a:rPr lang="en-US" dirty="0"/>
              <a:t>During the first 8 weeks of prenatal development, the organism is called an </a:t>
            </a:r>
            <a:r>
              <a:rPr lang="en-US" i="1" dirty="0" smtClean="0"/>
              <a:t>embryo</a:t>
            </a:r>
            <a:r>
              <a:rPr lang="en-US" dirty="0" smtClean="0"/>
              <a:t>.</a:t>
            </a:r>
          </a:p>
          <a:p>
            <a:r>
              <a:rPr lang="en-US" dirty="0" smtClean="0"/>
              <a:t>After </a:t>
            </a:r>
            <a:r>
              <a:rPr lang="en-US" dirty="0"/>
              <a:t>that, it is known as a </a:t>
            </a:r>
            <a:r>
              <a:rPr lang="en-US" i="1" dirty="0"/>
              <a:t>fetus</a:t>
            </a:r>
            <a:r>
              <a:rPr lang="en-US" dirty="0" smtClean="0"/>
              <a:t>. </a:t>
            </a:r>
            <a:endParaRPr lang="en-US" dirty="0"/>
          </a:p>
        </p:txBody>
      </p:sp>
    </p:spTree>
    <p:extLst>
      <p:ext uri="{BB962C8B-B14F-4D97-AF65-F5344CB8AC3E}">
        <p14:creationId xmlns:p14="http://schemas.microsoft.com/office/powerpoint/2010/main" val="4096319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Identity </a:t>
            </a:r>
            <a:r>
              <a:rPr lang="en-US" sz="2000" dirty="0" smtClean="0"/>
              <a:t>(2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smtClean="0"/>
              <a:t>Sex </a:t>
            </a:r>
            <a:r>
              <a:rPr lang="en-US" dirty="0"/>
              <a:t>and gender </a:t>
            </a:r>
            <a:r>
              <a:rPr lang="en-US" dirty="0" smtClean="0"/>
              <a:t>development can be complex.</a:t>
            </a:r>
          </a:p>
          <a:p>
            <a:r>
              <a:rPr lang="en-US" dirty="0" smtClean="0"/>
              <a:t>This </a:t>
            </a:r>
            <a:r>
              <a:rPr lang="en-US" dirty="0"/>
              <a:t>is especially apparent in people </a:t>
            </a:r>
            <a:r>
              <a:rPr lang="en-US" dirty="0" smtClean="0"/>
              <a:t>who do </a:t>
            </a:r>
            <a:r>
              <a:rPr lang="en-US" dirty="0"/>
              <a:t>not fit the familiar categories of male and female.</a:t>
            </a:r>
            <a:endParaRPr lang="en-US" dirty="0" smtClean="0"/>
          </a:p>
          <a:p>
            <a:r>
              <a:rPr lang="en-US" dirty="0" smtClean="0"/>
              <a:t>These individuals </a:t>
            </a:r>
            <a:r>
              <a:rPr lang="en-US" dirty="0"/>
              <a:t>are born with </a:t>
            </a:r>
            <a:r>
              <a:rPr lang="en-US" i="1" dirty="0"/>
              <a:t>intersex</a:t>
            </a:r>
            <a:r>
              <a:rPr lang="en-US" dirty="0"/>
              <a:t> physical </a:t>
            </a:r>
            <a:r>
              <a:rPr lang="en-US" dirty="0" smtClean="0"/>
              <a:t>conditions.</a:t>
            </a:r>
          </a:p>
          <a:p>
            <a:r>
              <a:rPr lang="en-US" dirty="0" smtClean="0"/>
              <a:t>This means they are </a:t>
            </a:r>
            <a:r>
              <a:rPr lang="en-US" dirty="0"/>
              <a:t>living with the physical attributes of both sexes, and consider themselves to be </a:t>
            </a:r>
            <a:r>
              <a:rPr lang="en-US" i="1" dirty="0"/>
              <a:t>transgender</a:t>
            </a:r>
            <a:r>
              <a:rPr lang="en-US" dirty="0"/>
              <a:t>. </a:t>
            </a:r>
          </a:p>
        </p:txBody>
      </p:sp>
    </p:spTree>
    <p:extLst>
      <p:ext uri="{BB962C8B-B14F-4D97-AF65-F5344CB8AC3E}">
        <p14:creationId xmlns:p14="http://schemas.microsoft.com/office/powerpoint/2010/main" val="3892435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Identity </a:t>
            </a:r>
            <a:r>
              <a:rPr lang="en-US" sz="2000" dirty="0" smtClean="0"/>
              <a:t>(3 of 3) </a:t>
            </a:r>
            <a:endParaRPr lang="en-US" sz="2000" dirty="0"/>
          </a:p>
        </p:txBody>
      </p:sp>
      <p:sp>
        <p:nvSpPr>
          <p:cNvPr id="3" name="Content Placeholder 2"/>
          <p:cNvSpPr>
            <a:spLocks noGrp="1"/>
          </p:cNvSpPr>
          <p:nvPr>
            <p:ph idx="1"/>
          </p:nvPr>
        </p:nvSpPr>
        <p:spPr/>
        <p:txBody>
          <a:bodyPr/>
          <a:lstStyle/>
          <a:p>
            <a:r>
              <a:rPr lang="en-US" dirty="0"/>
              <a:t>Some feel uncomfortable in their sex </a:t>
            </a:r>
            <a:r>
              <a:rPr lang="en-US" dirty="0" smtClean="0"/>
              <a:t>of rearing </a:t>
            </a:r>
            <a:r>
              <a:rPr lang="en-US" dirty="0"/>
              <a:t>and wish to be considered a member of the other sex.</a:t>
            </a:r>
            <a:endParaRPr lang="en-US" i="1" dirty="0" smtClean="0"/>
          </a:p>
          <a:p>
            <a:r>
              <a:rPr lang="en-US" i="1" dirty="0" smtClean="0"/>
              <a:t>Transsexuals</a:t>
            </a:r>
            <a:r>
              <a:rPr lang="en-US" dirty="0" smtClean="0"/>
              <a:t> </a:t>
            </a:r>
            <a:r>
              <a:rPr lang="en-US" dirty="0"/>
              <a:t>feel that they are male in a female body or vice </a:t>
            </a:r>
            <a:r>
              <a:rPr lang="en-US" dirty="0" smtClean="0"/>
              <a:t>versa.</a:t>
            </a:r>
          </a:p>
          <a:p>
            <a:r>
              <a:rPr lang="en-US" dirty="0" smtClean="0"/>
              <a:t>Their </a:t>
            </a:r>
            <a:r>
              <a:rPr lang="en-US" dirty="0"/>
              <a:t>gender identity is at odds with their anatomical sex</a:t>
            </a:r>
            <a:r>
              <a:rPr lang="en-US" dirty="0" smtClean="0"/>
              <a:t>.</a:t>
            </a:r>
          </a:p>
          <a:p>
            <a:r>
              <a:rPr lang="en-US" dirty="0"/>
              <a:t>Many transsexuals try to make a full transition to the </a:t>
            </a:r>
            <a:r>
              <a:rPr lang="en-US" dirty="0" smtClean="0"/>
              <a:t>other sex </a:t>
            </a:r>
            <a:r>
              <a:rPr lang="en-US" dirty="0"/>
              <a:t>through surgery or hormones.</a:t>
            </a:r>
          </a:p>
        </p:txBody>
      </p:sp>
    </p:spTree>
    <p:extLst>
      <p:ext uri="{BB962C8B-B14F-4D97-AF65-F5344CB8AC3E}">
        <p14:creationId xmlns:p14="http://schemas.microsoft.com/office/powerpoint/2010/main" val="2321101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Influences on Gender Development</a:t>
            </a:r>
            <a:r>
              <a:rPr lang="en-US" sz="2000" dirty="0"/>
              <a:t> </a:t>
            </a:r>
            <a:r>
              <a:rPr lang="en-US" sz="2000" dirty="0" smtClean="0"/>
              <a:t>(1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Universally, young children tend to prefer same-sex toys and playing with other children of their own sex</a:t>
            </a:r>
            <a:r>
              <a:rPr lang="en-US" dirty="0" smtClean="0"/>
              <a:t>.</a:t>
            </a:r>
          </a:p>
          <a:p>
            <a:r>
              <a:rPr lang="en-US" dirty="0"/>
              <a:t>Biological psychologists account for this phenomenon in terms </a:t>
            </a:r>
            <a:r>
              <a:rPr lang="en-US" dirty="0" smtClean="0"/>
              <a:t>of:</a:t>
            </a:r>
          </a:p>
          <a:p>
            <a:pPr lvl="1"/>
            <a:r>
              <a:rPr lang="en-US" dirty="0" smtClean="0"/>
              <a:t>genes and</a:t>
            </a:r>
          </a:p>
          <a:p>
            <a:pPr lvl="1"/>
            <a:r>
              <a:rPr lang="en-US" dirty="0" smtClean="0"/>
              <a:t>prenatal androgens</a:t>
            </a:r>
            <a:endParaRPr lang="en-US" dirty="0"/>
          </a:p>
        </p:txBody>
      </p:sp>
    </p:spTree>
    <p:extLst>
      <p:ext uri="{BB962C8B-B14F-4D97-AF65-F5344CB8AC3E}">
        <p14:creationId xmlns:p14="http://schemas.microsoft.com/office/powerpoint/2010/main" val="2552317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Influences on Gender Development</a:t>
            </a:r>
            <a:r>
              <a:rPr lang="en-US" sz="2000" dirty="0"/>
              <a:t> </a:t>
            </a:r>
            <a:r>
              <a:rPr lang="en-US" sz="2000" dirty="0" smtClean="0"/>
              <a:t>(2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Cognitive psychologists study how children develop </a:t>
            </a:r>
            <a:r>
              <a:rPr lang="en-US" i="1" dirty="0"/>
              <a:t>gender </a:t>
            </a:r>
            <a:r>
              <a:rPr lang="en-US" i="1" dirty="0" smtClean="0"/>
              <a:t>schemas</a:t>
            </a:r>
            <a:r>
              <a:rPr lang="en-US" dirty="0" smtClean="0"/>
              <a:t> for the categories “male” and “female.”</a:t>
            </a:r>
          </a:p>
          <a:p>
            <a:r>
              <a:rPr lang="en-US" dirty="0" smtClean="0"/>
              <a:t>Gender schemas are a mental network of beliefs and expectations about:</a:t>
            </a:r>
          </a:p>
          <a:p>
            <a:pPr lvl="1"/>
            <a:r>
              <a:rPr lang="en-US" dirty="0" smtClean="0"/>
              <a:t>what </a:t>
            </a:r>
            <a:r>
              <a:rPr lang="en-US" dirty="0"/>
              <a:t>it means to be male or </a:t>
            </a:r>
            <a:r>
              <a:rPr lang="en-US" dirty="0" smtClean="0"/>
              <a:t>female, and</a:t>
            </a:r>
          </a:p>
          <a:p>
            <a:pPr lvl="1"/>
            <a:r>
              <a:rPr lang="en-US" dirty="0" smtClean="0"/>
              <a:t>what </a:t>
            </a:r>
            <a:r>
              <a:rPr lang="en-US" dirty="0"/>
              <a:t>each sex is supposed </a:t>
            </a:r>
            <a:r>
              <a:rPr lang="en-US" dirty="0" smtClean="0"/>
              <a:t>to wear, do, feel, and think</a:t>
            </a:r>
          </a:p>
          <a:p>
            <a:r>
              <a:rPr lang="en-US" dirty="0" smtClean="0"/>
              <a:t>These </a:t>
            </a:r>
            <a:r>
              <a:rPr lang="en-US" dirty="0"/>
              <a:t>in turn shape their gender-typed behavior</a:t>
            </a:r>
            <a:r>
              <a:rPr lang="en-US" dirty="0" smtClean="0"/>
              <a:t>.</a:t>
            </a:r>
          </a:p>
        </p:txBody>
      </p:sp>
    </p:spTree>
    <p:extLst>
      <p:ext uri="{BB962C8B-B14F-4D97-AF65-F5344CB8AC3E}">
        <p14:creationId xmlns:p14="http://schemas.microsoft.com/office/powerpoint/2010/main" val="3038327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Influences on Gender Development</a:t>
            </a:r>
            <a:r>
              <a:rPr lang="en-US" sz="2000" dirty="0"/>
              <a:t> </a:t>
            </a:r>
            <a:r>
              <a:rPr lang="en-US" sz="2000" dirty="0" smtClean="0"/>
              <a:t>(3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Behavioral and social-cognitive learning theorists study how the process of </a:t>
            </a:r>
            <a:r>
              <a:rPr lang="en-US" i="1" dirty="0" smtClean="0"/>
              <a:t>gender socialization </a:t>
            </a:r>
            <a:r>
              <a:rPr lang="en-US" dirty="0" smtClean="0"/>
              <a:t>instills</a:t>
            </a:r>
            <a:r>
              <a:rPr lang="en-US" i="1" dirty="0" smtClean="0"/>
              <a:t> </a:t>
            </a:r>
            <a:r>
              <a:rPr lang="en-US" dirty="0" smtClean="0"/>
              <a:t>messages </a:t>
            </a:r>
            <a:r>
              <a:rPr lang="en-US" dirty="0"/>
              <a:t>in </a:t>
            </a:r>
            <a:r>
              <a:rPr lang="en-US" dirty="0" smtClean="0"/>
              <a:t>children.</a:t>
            </a:r>
          </a:p>
          <a:p>
            <a:r>
              <a:rPr lang="en-US" dirty="0"/>
              <a:t>They find that </a:t>
            </a:r>
            <a:r>
              <a:rPr lang="en-US" dirty="0" smtClean="0"/>
              <a:t>gender socialization </a:t>
            </a:r>
            <a:r>
              <a:rPr lang="en-US" dirty="0"/>
              <a:t>begins at the moment of birth</a:t>
            </a:r>
            <a:r>
              <a:rPr lang="en-US" dirty="0" smtClean="0"/>
              <a:t>.</a:t>
            </a:r>
          </a:p>
          <a:p>
            <a:r>
              <a:rPr lang="en-US" dirty="0"/>
              <a:t>Parents, teachers, and other adults convey their beliefs and expectations </a:t>
            </a:r>
            <a:r>
              <a:rPr lang="en-US" dirty="0" smtClean="0"/>
              <a:t>about gender.</a:t>
            </a:r>
          </a:p>
          <a:p>
            <a:r>
              <a:rPr lang="en-US" dirty="0" smtClean="0"/>
              <a:t>In today’s world, society’s messages about gender keep evolving.</a:t>
            </a:r>
            <a:endParaRPr lang="en-US" dirty="0"/>
          </a:p>
        </p:txBody>
      </p:sp>
    </p:spTree>
    <p:extLst>
      <p:ext uri="{BB962C8B-B14F-4D97-AF65-F5344CB8AC3E}">
        <p14:creationId xmlns:p14="http://schemas.microsoft.com/office/powerpoint/2010/main" val="2570393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Adolescence</a:t>
            </a:r>
            <a:endParaRPr lang="en-US" dirty="0"/>
          </a:p>
        </p:txBody>
      </p:sp>
      <p:sp>
        <p:nvSpPr>
          <p:cNvPr id="5" name="Content Placeholder 4"/>
          <p:cNvSpPr>
            <a:spLocks noGrp="1"/>
          </p:cNvSpPr>
          <p:nvPr>
            <p:ph idx="1"/>
          </p:nvPr>
        </p:nvSpPr>
        <p:spPr/>
        <p:txBody>
          <a:bodyPr/>
          <a:lstStyle/>
          <a:p>
            <a:r>
              <a:rPr lang="en-US" sz="2800" b="1" dirty="0"/>
              <a:t>LO 13.5.A</a:t>
            </a:r>
            <a:r>
              <a:rPr lang="en-US" sz="2800" dirty="0"/>
              <a:t> Outline the physiological changes that girls and boys experience during adolescence.</a:t>
            </a:r>
          </a:p>
          <a:p>
            <a:r>
              <a:rPr lang="en-US" sz="2800" b="1" dirty="0"/>
              <a:t>LO 13.5.B</a:t>
            </a:r>
            <a:r>
              <a:rPr lang="en-US" sz="2800" dirty="0"/>
              <a:t> Outline the psychological and behavioral changes that girls and boys experience during adolescence. </a:t>
            </a:r>
          </a:p>
        </p:txBody>
      </p:sp>
    </p:spTree>
    <p:extLst>
      <p:ext uri="{BB962C8B-B14F-4D97-AF65-F5344CB8AC3E}">
        <p14:creationId xmlns:p14="http://schemas.microsoft.com/office/powerpoint/2010/main" val="1797994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Physiology of Adolescence </a:t>
            </a:r>
            <a:r>
              <a:rPr lang="en-US" sz="2000" dirty="0" smtClean="0"/>
              <a:t>(1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a:t>During </a:t>
            </a:r>
            <a:r>
              <a:rPr lang="en-US" i="1" dirty="0"/>
              <a:t>adrenarche</a:t>
            </a:r>
            <a:r>
              <a:rPr lang="en-US" dirty="0"/>
              <a:t>, the adrenal glands begin releasing hormones that affect brain development</a:t>
            </a:r>
            <a:r>
              <a:rPr lang="en-US" dirty="0" smtClean="0"/>
              <a:t>.</a:t>
            </a:r>
          </a:p>
          <a:p>
            <a:pPr lvl="1"/>
            <a:r>
              <a:rPr lang="en-US" dirty="0" smtClean="0"/>
              <a:t>most notably an androgen called DHEA</a:t>
            </a:r>
          </a:p>
          <a:p>
            <a:r>
              <a:rPr lang="en-US" i="1" dirty="0"/>
              <a:t>Adolescence</a:t>
            </a:r>
            <a:r>
              <a:rPr lang="en-US" dirty="0"/>
              <a:t> begins with the physical changes of </a:t>
            </a:r>
            <a:r>
              <a:rPr lang="en-US" i="1" dirty="0"/>
              <a:t>puberty</a:t>
            </a:r>
            <a:r>
              <a:rPr lang="en-US" dirty="0" smtClean="0"/>
              <a:t>.</a:t>
            </a:r>
          </a:p>
          <a:p>
            <a:r>
              <a:rPr lang="en-US" dirty="0" smtClean="0"/>
              <a:t>From </a:t>
            </a:r>
            <a:r>
              <a:rPr lang="en-US" dirty="0"/>
              <a:t>puberty </a:t>
            </a:r>
            <a:r>
              <a:rPr lang="en-US" dirty="0" smtClean="0"/>
              <a:t>on:</a:t>
            </a:r>
          </a:p>
          <a:p>
            <a:pPr lvl="1"/>
            <a:r>
              <a:rPr lang="en-US" dirty="0" smtClean="0"/>
              <a:t>boys </a:t>
            </a:r>
            <a:r>
              <a:rPr lang="en-US" dirty="0"/>
              <a:t>have a </a:t>
            </a:r>
            <a:r>
              <a:rPr lang="en-US" dirty="0" smtClean="0"/>
              <a:t>higher level </a:t>
            </a:r>
            <a:r>
              <a:rPr lang="en-US" dirty="0"/>
              <a:t>of androgens than girls do, </a:t>
            </a:r>
            <a:r>
              <a:rPr lang="en-US" dirty="0" smtClean="0"/>
              <a:t>and</a:t>
            </a:r>
          </a:p>
          <a:p>
            <a:pPr lvl="1"/>
            <a:r>
              <a:rPr lang="en-US" dirty="0" smtClean="0"/>
              <a:t>girls </a:t>
            </a:r>
            <a:r>
              <a:rPr lang="en-US" dirty="0"/>
              <a:t>have a higher level of estrogens than boys </a:t>
            </a:r>
            <a:r>
              <a:rPr lang="en-US" dirty="0" smtClean="0"/>
              <a:t>do</a:t>
            </a:r>
            <a:endParaRPr lang="en-US" dirty="0"/>
          </a:p>
        </p:txBody>
      </p:sp>
    </p:spTree>
    <p:extLst>
      <p:ext uri="{BB962C8B-B14F-4D97-AF65-F5344CB8AC3E}">
        <p14:creationId xmlns:p14="http://schemas.microsoft.com/office/powerpoint/2010/main" val="3117149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Physiology of Adolescence </a:t>
            </a:r>
            <a:r>
              <a:rPr lang="en-US" sz="2000" dirty="0" smtClean="0"/>
              <a:t>(2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a:t>In girls, puberty is signaled </a:t>
            </a:r>
            <a:r>
              <a:rPr lang="en-US" dirty="0" smtClean="0"/>
              <a:t>by:</a:t>
            </a:r>
          </a:p>
          <a:p>
            <a:pPr lvl="1"/>
            <a:r>
              <a:rPr lang="en-US" i="1" dirty="0" smtClean="0"/>
              <a:t>menarche</a:t>
            </a:r>
            <a:r>
              <a:rPr lang="en-US" dirty="0" smtClean="0"/>
              <a:t> and</a:t>
            </a:r>
          </a:p>
          <a:p>
            <a:pPr lvl="1"/>
            <a:r>
              <a:rPr lang="en-US" dirty="0" smtClean="0"/>
              <a:t>the </a:t>
            </a:r>
            <a:r>
              <a:rPr lang="en-US" dirty="0"/>
              <a:t>development of </a:t>
            </a:r>
            <a:r>
              <a:rPr lang="en-US" dirty="0" smtClean="0"/>
              <a:t>breasts</a:t>
            </a:r>
          </a:p>
          <a:p>
            <a:r>
              <a:rPr lang="en-US" dirty="0" smtClean="0"/>
              <a:t>In </a:t>
            </a:r>
            <a:r>
              <a:rPr lang="en-US" dirty="0"/>
              <a:t>boys, it begins </a:t>
            </a:r>
            <a:r>
              <a:rPr lang="en-US" dirty="0" smtClean="0"/>
              <a:t>with:</a:t>
            </a:r>
          </a:p>
          <a:p>
            <a:pPr lvl="1"/>
            <a:r>
              <a:rPr lang="en-US" dirty="0" smtClean="0"/>
              <a:t>the </a:t>
            </a:r>
            <a:r>
              <a:rPr lang="en-US" dirty="0"/>
              <a:t>onset of nocturnal emissions </a:t>
            </a:r>
            <a:r>
              <a:rPr lang="en-US" dirty="0" smtClean="0"/>
              <a:t>and</a:t>
            </a:r>
          </a:p>
          <a:p>
            <a:pPr lvl="1"/>
            <a:r>
              <a:rPr lang="en-US" dirty="0" smtClean="0"/>
              <a:t>the </a:t>
            </a:r>
            <a:r>
              <a:rPr lang="en-US" dirty="0"/>
              <a:t>development of the testes, scrotum, and </a:t>
            </a:r>
            <a:r>
              <a:rPr lang="en-US" dirty="0" smtClean="0"/>
              <a:t>penis</a:t>
            </a:r>
          </a:p>
          <a:p>
            <a:r>
              <a:rPr lang="en-US" dirty="0"/>
              <a:t>Hormones produce </a:t>
            </a:r>
            <a:r>
              <a:rPr lang="en-US" i="1" dirty="0"/>
              <a:t>secondary sex characteristics</a:t>
            </a:r>
            <a:r>
              <a:rPr lang="en-US" dirty="0"/>
              <a:t>, such as pubic hair in both sexes and a deeper voice in males</a:t>
            </a:r>
            <a:r>
              <a:rPr lang="en-US" dirty="0" smtClean="0"/>
              <a:t>. </a:t>
            </a:r>
            <a:endParaRPr lang="en-US" dirty="0"/>
          </a:p>
        </p:txBody>
      </p:sp>
    </p:spTree>
    <p:extLst>
      <p:ext uri="{BB962C8B-B14F-4D97-AF65-F5344CB8AC3E}">
        <p14:creationId xmlns:p14="http://schemas.microsoft.com/office/powerpoint/2010/main" val="3716021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Psychology of Adolescence </a:t>
            </a:r>
            <a:r>
              <a:rPr lang="en-US" sz="2000" dirty="0" smtClean="0"/>
              <a:t>(1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Most American adolescents do not go through extreme emotional turmoil, anger, or rebellion</a:t>
            </a:r>
            <a:r>
              <a:rPr lang="en-US" dirty="0" smtClean="0"/>
              <a:t>.</a:t>
            </a:r>
          </a:p>
          <a:p>
            <a:r>
              <a:rPr lang="en-US" dirty="0"/>
              <a:t>However, </a:t>
            </a:r>
            <a:r>
              <a:rPr lang="en-US" dirty="0" smtClean="0"/>
              <a:t>there is an increase in:</a:t>
            </a:r>
          </a:p>
          <a:p>
            <a:pPr lvl="1"/>
            <a:r>
              <a:rPr lang="en-US" dirty="0" smtClean="0"/>
              <a:t>conflict </a:t>
            </a:r>
            <a:r>
              <a:rPr lang="en-US" dirty="0"/>
              <a:t>with </a:t>
            </a:r>
            <a:r>
              <a:rPr lang="en-US" dirty="0" smtClean="0"/>
              <a:t>parents</a:t>
            </a:r>
          </a:p>
          <a:p>
            <a:pPr lvl="1"/>
            <a:r>
              <a:rPr lang="en-US" dirty="0" smtClean="0"/>
              <a:t>mood swings</a:t>
            </a:r>
          </a:p>
          <a:p>
            <a:pPr lvl="1"/>
            <a:r>
              <a:rPr lang="en-US" dirty="0" smtClean="0"/>
              <a:t>depression</a:t>
            </a:r>
            <a:r>
              <a:rPr lang="en-US" dirty="0"/>
              <a:t>, </a:t>
            </a:r>
            <a:r>
              <a:rPr lang="en-US" dirty="0" smtClean="0"/>
              <a:t>and</a:t>
            </a:r>
          </a:p>
          <a:p>
            <a:pPr lvl="1"/>
            <a:r>
              <a:rPr lang="en-US" dirty="0" smtClean="0"/>
              <a:t>reckless, risky </a:t>
            </a:r>
            <a:r>
              <a:rPr lang="en-US" dirty="0"/>
              <a:t>or rule-breaking </a:t>
            </a:r>
            <a:r>
              <a:rPr lang="en-US" dirty="0" smtClean="0"/>
              <a:t>behavior</a:t>
            </a:r>
            <a:endParaRPr lang="en-US" dirty="0"/>
          </a:p>
        </p:txBody>
      </p:sp>
    </p:spTree>
    <p:extLst>
      <p:ext uri="{BB962C8B-B14F-4D97-AF65-F5344CB8AC3E}">
        <p14:creationId xmlns:p14="http://schemas.microsoft.com/office/powerpoint/2010/main" val="1647067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Psychology of Adolescence </a:t>
            </a:r>
            <a:r>
              <a:rPr lang="en-US" sz="2000" dirty="0" smtClean="0"/>
              <a:t>(2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Peers become especially influential in </a:t>
            </a:r>
            <a:r>
              <a:rPr lang="en-US" dirty="0" smtClean="0"/>
              <a:t>adolescence.</a:t>
            </a:r>
          </a:p>
          <a:p>
            <a:r>
              <a:rPr lang="en-US" dirty="0" smtClean="0"/>
              <a:t>They </a:t>
            </a:r>
            <a:r>
              <a:rPr lang="en-US" dirty="0"/>
              <a:t>represent the values </a:t>
            </a:r>
            <a:r>
              <a:rPr lang="en-US" dirty="0" smtClean="0"/>
              <a:t>and style </a:t>
            </a:r>
            <a:r>
              <a:rPr lang="en-US" dirty="0"/>
              <a:t>of the generation that teenagers identify </a:t>
            </a:r>
            <a:r>
              <a:rPr lang="en-US" dirty="0" smtClean="0"/>
              <a:t>with.</a:t>
            </a:r>
          </a:p>
          <a:p>
            <a:r>
              <a:rPr lang="en-US" dirty="0" smtClean="0"/>
              <a:t>Feeling rejected </a:t>
            </a:r>
            <a:r>
              <a:rPr lang="en-US" dirty="0"/>
              <a:t>by their peers </a:t>
            </a:r>
            <a:r>
              <a:rPr lang="en-US" dirty="0" smtClean="0"/>
              <a:t>can be more devastating than </a:t>
            </a:r>
            <a:r>
              <a:rPr lang="en-US" dirty="0"/>
              <a:t>punitive treatment by parents.</a:t>
            </a:r>
          </a:p>
        </p:txBody>
      </p:sp>
    </p:spTree>
    <p:extLst>
      <p:ext uri="{BB962C8B-B14F-4D97-AF65-F5344CB8AC3E}">
        <p14:creationId xmlns:p14="http://schemas.microsoft.com/office/powerpoint/2010/main" val="2837739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Prenatal Development </a:t>
            </a:r>
            <a:r>
              <a:rPr lang="en-US" sz="2000" dirty="0" smtClean="0"/>
              <a:t>(2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Harmful influences that can adversely affect the fetus’s development </a:t>
            </a:r>
            <a:r>
              <a:rPr lang="en-US" dirty="0" smtClean="0"/>
              <a:t>include:</a:t>
            </a:r>
          </a:p>
          <a:p>
            <a:pPr lvl="1"/>
            <a:r>
              <a:rPr lang="en-US" dirty="0" smtClean="0"/>
              <a:t>German measles</a:t>
            </a:r>
          </a:p>
          <a:p>
            <a:pPr lvl="1"/>
            <a:r>
              <a:rPr lang="en-US" dirty="0" smtClean="0"/>
              <a:t>toxic substances</a:t>
            </a:r>
          </a:p>
          <a:p>
            <a:pPr lvl="1"/>
            <a:r>
              <a:rPr lang="en-US" dirty="0" smtClean="0"/>
              <a:t>some </a:t>
            </a:r>
            <a:r>
              <a:rPr lang="en-US" dirty="0"/>
              <a:t>sexually transmitted </a:t>
            </a:r>
            <a:r>
              <a:rPr lang="en-US" dirty="0" smtClean="0"/>
              <a:t>diseases</a:t>
            </a:r>
          </a:p>
          <a:p>
            <a:pPr lvl="1"/>
            <a:r>
              <a:rPr lang="en-US" dirty="0" smtClean="0"/>
              <a:t>cigarettes</a:t>
            </a:r>
          </a:p>
          <a:p>
            <a:pPr lvl="1"/>
            <a:r>
              <a:rPr lang="en-US" dirty="0" smtClean="0"/>
              <a:t>alcohol</a:t>
            </a:r>
          </a:p>
          <a:p>
            <a:pPr lvl="1"/>
            <a:r>
              <a:rPr lang="en-US" dirty="0" smtClean="0"/>
              <a:t>illegal drugs</a:t>
            </a:r>
          </a:p>
          <a:p>
            <a:pPr lvl="1"/>
            <a:r>
              <a:rPr lang="en-US" dirty="0" smtClean="0"/>
              <a:t>over</a:t>
            </a:r>
            <a:r>
              <a:rPr lang="en-US" dirty="0"/>
              <a:t>-the-counter medications, </a:t>
            </a:r>
            <a:r>
              <a:rPr lang="en-US" dirty="0" smtClean="0"/>
              <a:t>and</a:t>
            </a:r>
          </a:p>
          <a:p>
            <a:pPr lvl="1"/>
            <a:r>
              <a:rPr lang="en-US" dirty="0" smtClean="0"/>
              <a:t>chronic </a:t>
            </a:r>
            <a:r>
              <a:rPr lang="en-US" dirty="0"/>
              <a:t>maternal </a:t>
            </a:r>
            <a:r>
              <a:rPr lang="en-US" dirty="0" smtClean="0"/>
              <a:t>stress </a:t>
            </a:r>
            <a:endParaRPr lang="en-US" dirty="0"/>
          </a:p>
        </p:txBody>
      </p:sp>
    </p:spTree>
    <p:extLst>
      <p:ext uri="{BB962C8B-B14F-4D97-AF65-F5344CB8AC3E}">
        <p14:creationId xmlns:p14="http://schemas.microsoft.com/office/powerpoint/2010/main" val="65358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Psychology of Adolescence </a:t>
            </a:r>
            <a:r>
              <a:rPr lang="en-US" sz="2000" dirty="0" smtClean="0"/>
              <a:t>(3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smtClean="0"/>
              <a:t>Adolescents </a:t>
            </a:r>
            <a:r>
              <a:rPr lang="en-US" dirty="0"/>
              <a:t>who are lonely, depressed, anxious, or angry tend to express these </a:t>
            </a:r>
            <a:r>
              <a:rPr lang="en-US" dirty="0" smtClean="0"/>
              <a:t>concerns in </a:t>
            </a:r>
            <a:r>
              <a:rPr lang="en-US" dirty="0"/>
              <a:t>ways characteristic of their sex</a:t>
            </a:r>
            <a:r>
              <a:rPr lang="en-US" dirty="0" smtClean="0"/>
              <a:t>.</a:t>
            </a:r>
          </a:p>
          <a:p>
            <a:pPr lvl="1"/>
            <a:r>
              <a:rPr lang="en-US" dirty="0" smtClean="0"/>
              <a:t>Boys tend to externalize their problems.</a:t>
            </a:r>
          </a:p>
          <a:p>
            <a:pPr lvl="1"/>
            <a:r>
              <a:rPr lang="en-US" dirty="0" smtClean="0"/>
              <a:t>Girls tend to internalize.</a:t>
            </a:r>
          </a:p>
          <a:p>
            <a:r>
              <a:rPr lang="en-US" dirty="0" smtClean="0"/>
              <a:t>The </a:t>
            </a:r>
            <a:r>
              <a:rPr lang="en-US" dirty="0"/>
              <a:t>“psychology of adolescence” </a:t>
            </a:r>
            <a:r>
              <a:rPr lang="en-US" dirty="0" smtClean="0"/>
              <a:t>also depends </a:t>
            </a:r>
            <a:r>
              <a:rPr lang="en-US" dirty="0"/>
              <a:t>profoundly on the </a:t>
            </a:r>
            <a:r>
              <a:rPr lang="en-US" dirty="0" smtClean="0"/>
              <a:t>larger culture </a:t>
            </a:r>
            <a:r>
              <a:rPr lang="en-US" dirty="0"/>
              <a:t>in which teenagers live</a:t>
            </a:r>
            <a:r>
              <a:rPr lang="en-US" dirty="0" smtClean="0"/>
              <a:t>.</a:t>
            </a:r>
          </a:p>
          <a:p>
            <a:pPr lvl="1"/>
            <a:r>
              <a:rPr lang="en-US" dirty="0" smtClean="0"/>
              <a:t>Narcissism seems to be rising among today’s cohort of college students and teenagers.</a:t>
            </a:r>
          </a:p>
          <a:p>
            <a:endParaRPr lang="en-US" dirty="0"/>
          </a:p>
        </p:txBody>
      </p:sp>
    </p:spTree>
    <p:extLst>
      <p:ext uri="{BB962C8B-B14F-4D97-AF65-F5344CB8AC3E}">
        <p14:creationId xmlns:p14="http://schemas.microsoft.com/office/powerpoint/2010/main" val="1461649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Adulthood</a:t>
            </a:r>
            <a:endParaRPr lang="en-US" dirty="0"/>
          </a:p>
        </p:txBody>
      </p:sp>
      <p:sp>
        <p:nvSpPr>
          <p:cNvPr id="5" name="Content Placeholder 4"/>
          <p:cNvSpPr>
            <a:spLocks noGrp="1"/>
          </p:cNvSpPr>
          <p:nvPr>
            <p:ph idx="1"/>
          </p:nvPr>
        </p:nvSpPr>
        <p:spPr/>
        <p:txBody>
          <a:bodyPr/>
          <a:lstStyle/>
          <a:p>
            <a:r>
              <a:rPr lang="en-US" sz="2800" b="1" dirty="0"/>
              <a:t>LO 13.6.A</a:t>
            </a:r>
            <a:r>
              <a:rPr lang="en-US" sz="2800" dirty="0"/>
              <a:t> List the eight “crises” of development proposed by Erik Erikson.</a:t>
            </a:r>
          </a:p>
          <a:p>
            <a:r>
              <a:rPr lang="en-US" sz="2800" b="1" dirty="0"/>
              <a:t>LO 13.6.B</a:t>
            </a:r>
            <a:r>
              <a:rPr lang="en-US" sz="2800" dirty="0"/>
              <a:t> Outline the psychological and behavioral changes that women and men experience as they progress through emerging adulthood and middle age.</a:t>
            </a:r>
          </a:p>
          <a:p>
            <a:r>
              <a:rPr lang="en-US" sz="2800" b="1" dirty="0"/>
              <a:t>LO 13.6.C</a:t>
            </a:r>
            <a:r>
              <a:rPr lang="en-US" sz="2800" dirty="0"/>
              <a:t> Summarize the findings regarding declines or improvements in cognitive functioning as people age, and distinguish between fluid intelligence and crystallized intelligence. </a:t>
            </a:r>
          </a:p>
        </p:txBody>
      </p:sp>
    </p:spTree>
    <p:extLst>
      <p:ext uri="{BB962C8B-B14F-4D97-AF65-F5344CB8AC3E}">
        <p14:creationId xmlns:p14="http://schemas.microsoft.com/office/powerpoint/2010/main" val="1244959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and Ages </a:t>
            </a:r>
            <a:r>
              <a:rPr lang="en-US" sz="2000" dirty="0" smtClean="0"/>
              <a:t>(1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a:t>Erik Erikson proposed that life consists of eight </a:t>
            </a:r>
            <a:r>
              <a:rPr lang="en-US" dirty="0" smtClean="0"/>
              <a:t>stages.</a:t>
            </a:r>
          </a:p>
          <a:p>
            <a:pPr lvl="1"/>
            <a:r>
              <a:rPr lang="en-US" dirty="0" smtClean="0"/>
              <a:t>trust versus mistrust</a:t>
            </a:r>
          </a:p>
          <a:p>
            <a:pPr lvl="1"/>
            <a:r>
              <a:rPr lang="en-US" dirty="0" smtClean="0"/>
              <a:t>autonomy (independence) versus shame and doubt</a:t>
            </a:r>
          </a:p>
          <a:p>
            <a:pPr lvl="1"/>
            <a:r>
              <a:rPr lang="en-US" dirty="0" smtClean="0"/>
              <a:t>initiative </a:t>
            </a:r>
            <a:r>
              <a:rPr lang="en-US" dirty="0"/>
              <a:t>versus </a:t>
            </a:r>
            <a:r>
              <a:rPr lang="en-US" dirty="0" smtClean="0"/>
              <a:t>guilt</a:t>
            </a:r>
          </a:p>
          <a:p>
            <a:pPr lvl="1"/>
            <a:r>
              <a:rPr lang="en-US" dirty="0" smtClean="0"/>
              <a:t>competence </a:t>
            </a:r>
            <a:r>
              <a:rPr lang="en-US" dirty="0"/>
              <a:t>versus </a:t>
            </a:r>
            <a:r>
              <a:rPr lang="en-US" dirty="0" smtClean="0"/>
              <a:t>inferiority</a:t>
            </a:r>
          </a:p>
          <a:p>
            <a:pPr lvl="1"/>
            <a:r>
              <a:rPr lang="en-US" dirty="0" smtClean="0"/>
              <a:t>identity </a:t>
            </a:r>
            <a:r>
              <a:rPr lang="en-US" dirty="0"/>
              <a:t>versus role </a:t>
            </a:r>
            <a:r>
              <a:rPr lang="en-US" dirty="0" smtClean="0"/>
              <a:t>confusion</a:t>
            </a:r>
          </a:p>
          <a:p>
            <a:pPr lvl="1"/>
            <a:r>
              <a:rPr lang="en-US" dirty="0" smtClean="0"/>
              <a:t>intimacy </a:t>
            </a:r>
            <a:r>
              <a:rPr lang="en-US" dirty="0"/>
              <a:t>versus </a:t>
            </a:r>
            <a:r>
              <a:rPr lang="en-US" dirty="0" smtClean="0"/>
              <a:t>isolation</a:t>
            </a:r>
          </a:p>
          <a:p>
            <a:pPr lvl="1"/>
            <a:r>
              <a:rPr lang="en-US" dirty="0" smtClean="0"/>
              <a:t>generativity </a:t>
            </a:r>
            <a:r>
              <a:rPr lang="en-US" dirty="0"/>
              <a:t>versus </a:t>
            </a:r>
            <a:r>
              <a:rPr lang="en-US" dirty="0" smtClean="0"/>
              <a:t>stagnation</a:t>
            </a:r>
          </a:p>
          <a:p>
            <a:pPr lvl="1"/>
            <a:r>
              <a:rPr lang="en-US" dirty="0" smtClean="0"/>
              <a:t>ego </a:t>
            </a:r>
            <a:r>
              <a:rPr lang="en-US" dirty="0"/>
              <a:t>integrity versus despair</a:t>
            </a:r>
            <a:endParaRPr lang="en-US" dirty="0" smtClean="0"/>
          </a:p>
        </p:txBody>
      </p:sp>
    </p:spTree>
    <p:extLst>
      <p:ext uri="{BB962C8B-B14F-4D97-AF65-F5344CB8AC3E}">
        <p14:creationId xmlns:p14="http://schemas.microsoft.com/office/powerpoint/2010/main" val="565332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and Ages </a:t>
            </a:r>
            <a:r>
              <a:rPr lang="en-US" sz="2000" dirty="0" smtClean="0"/>
              <a:t>(2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a:t>Each </a:t>
            </a:r>
            <a:r>
              <a:rPr lang="en-US" dirty="0" smtClean="0"/>
              <a:t>stage presents </a:t>
            </a:r>
            <a:r>
              <a:rPr lang="en-US" dirty="0"/>
              <a:t>a unique psychological challenge, or crisis, that must be </a:t>
            </a:r>
            <a:r>
              <a:rPr lang="en-US" dirty="0" smtClean="0"/>
              <a:t>resolved.</a:t>
            </a:r>
          </a:p>
          <a:p>
            <a:pPr lvl="1"/>
            <a:r>
              <a:rPr lang="en-US" dirty="0" smtClean="0"/>
              <a:t>Example: </a:t>
            </a:r>
            <a:r>
              <a:rPr lang="en-US" i="1" dirty="0"/>
              <a:t>identity crisis</a:t>
            </a:r>
            <a:r>
              <a:rPr lang="en-US" dirty="0"/>
              <a:t> in </a:t>
            </a:r>
            <a:r>
              <a:rPr lang="en-US" dirty="0" smtClean="0"/>
              <a:t>adolescence</a:t>
            </a:r>
            <a:endParaRPr lang="en-US" dirty="0"/>
          </a:p>
          <a:p>
            <a:r>
              <a:rPr lang="en-US" dirty="0" smtClean="0"/>
              <a:t>Erikson </a:t>
            </a:r>
            <a:r>
              <a:rPr lang="en-US" dirty="0"/>
              <a:t>identified many of the essential concerns of </a:t>
            </a:r>
            <a:r>
              <a:rPr lang="en-US" dirty="0" smtClean="0"/>
              <a:t>adulthood and showed </a:t>
            </a:r>
            <a:r>
              <a:rPr lang="en-US" dirty="0"/>
              <a:t>that development is a lifelong process</a:t>
            </a:r>
            <a:r>
              <a:rPr lang="en-US" dirty="0" smtClean="0"/>
              <a:t>.</a:t>
            </a:r>
          </a:p>
          <a:p>
            <a:r>
              <a:rPr lang="en-US" dirty="0" smtClean="0"/>
              <a:t>However, psychological </a:t>
            </a:r>
            <a:r>
              <a:rPr lang="en-US" dirty="0"/>
              <a:t>issues or crises are not confined to particular chronological periods or stages</a:t>
            </a:r>
            <a:r>
              <a:rPr lang="en-US" dirty="0" smtClean="0"/>
              <a:t>.</a:t>
            </a:r>
            <a:endParaRPr lang="en-US" dirty="0"/>
          </a:p>
        </p:txBody>
      </p:sp>
    </p:spTree>
    <p:extLst>
      <p:ext uri="{BB962C8B-B14F-4D97-AF65-F5344CB8AC3E}">
        <p14:creationId xmlns:p14="http://schemas.microsoft.com/office/powerpoint/2010/main" val="233826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Transitions of Life </a:t>
            </a:r>
            <a:r>
              <a:rPr lang="en-US" sz="2000" dirty="0" smtClean="0"/>
              <a:t>(1 </a:t>
            </a:r>
            <a:r>
              <a:rPr lang="en-US" sz="2000" dirty="0"/>
              <a:t>of </a:t>
            </a:r>
            <a:r>
              <a:rPr lang="en-US" sz="2000" dirty="0" smtClean="0"/>
              <a:t>4) </a:t>
            </a:r>
            <a:endParaRPr lang="en-US" sz="2000" dirty="0"/>
          </a:p>
        </p:txBody>
      </p:sp>
      <p:sp>
        <p:nvSpPr>
          <p:cNvPr id="3" name="Content Placeholder 2"/>
          <p:cNvSpPr>
            <a:spLocks noGrp="1"/>
          </p:cNvSpPr>
          <p:nvPr>
            <p:ph idx="1"/>
          </p:nvPr>
        </p:nvSpPr>
        <p:spPr/>
        <p:txBody>
          <a:bodyPr/>
          <a:lstStyle/>
          <a:p>
            <a:r>
              <a:rPr lang="en-US" dirty="0"/>
              <a:t>In industrialized nations, major demographic changes </a:t>
            </a:r>
            <a:r>
              <a:rPr lang="en-US" dirty="0" smtClean="0"/>
              <a:t>have postponed </a:t>
            </a:r>
            <a:r>
              <a:rPr lang="en-US" dirty="0"/>
              <a:t>the timing </a:t>
            </a:r>
            <a:r>
              <a:rPr lang="en-US" dirty="0" smtClean="0"/>
              <a:t>of:</a:t>
            </a:r>
          </a:p>
          <a:p>
            <a:pPr lvl="1"/>
            <a:r>
              <a:rPr lang="en-US" dirty="0" smtClean="0"/>
              <a:t>career decisions</a:t>
            </a:r>
          </a:p>
          <a:p>
            <a:pPr lvl="1"/>
            <a:r>
              <a:rPr lang="en-US" dirty="0" smtClean="0"/>
              <a:t>marriage </a:t>
            </a:r>
            <a:r>
              <a:rPr lang="en-US" dirty="0"/>
              <a:t>or cohabitation, </a:t>
            </a:r>
            <a:r>
              <a:rPr lang="en-US" dirty="0" smtClean="0"/>
              <a:t>and</a:t>
            </a:r>
          </a:p>
          <a:p>
            <a:pPr lvl="1"/>
            <a:r>
              <a:rPr lang="en-US" dirty="0" smtClean="0"/>
              <a:t>parenthood</a:t>
            </a:r>
          </a:p>
          <a:p>
            <a:r>
              <a:rPr lang="en-US" dirty="0" smtClean="0"/>
              <a:t>Many </a:t>
            </a:r>
            <a:r>
              <a:rPr lang="en-US" dirty="0"/>
              <a:t>young people </a:t>
            </a:r>
            <a:r>
              <a:rPr lang="en-US" dirty="0" smtClean="0"/>
              <a:t>18–25 are </a:t>
            </a:r>
            <a:r>
              <a:rPr lang="en-US" dirty="0"/>
              <a:t>in college and at least partly dependent financially on their </a:t>
            </a:r>
            <a:r>
              <a:rPr lang="en-US" dirty="0" smtClean="0"/>
              <a:t>parents.</a:t>
            </a:r>
          </a:p>
          <a:p>
            <a:r>
              <a:rPr lang="en-US" dirty="0" smtClean="0"/>
              <a:t>This phenomenon has </a:t>
            </a:r>
            <a:r>
              <a:rPr lang="en-US" dirty="0"/>
              <a:t>created a phase of </a:t>
            </a:r>
            <a:r>
              <a:rPr lang="en-US" dirty="0" smtClean="0"/>
              <a:t>life called </a:t>
            </a:r>
            <a:r>
              <a:rPr lang="en-US" i="1" dirty="0" smtClean="0"/>
              <a:t>emerging adulthood</a:t>
            </a:r>
            <a:r>
              <a:rPr lang="en-US" dirty="0" smtClean="0"/>
              <a:t>.</a:t>
            </a:r>
            <a:endParaRPr lang="en-US" dirty="0"/>
          </a:p>
        </p:txBody>
      </p:sp>
    </p:spTree>
    <p:extLst>
      <p:ext uri="{BB962C8B-B14F-4D97-AF65-F5344CB8AC3E}">
        <p14:creationId xmlns:p14="http://schemas.microsoft.com/office/powerpoint/2010/main" val="3467102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Transitions of Life </a:t>
            </a:r>
            <a:r>
              <a:rPr lang="en-US" sz="2000" dirty="0" smtClean="0"/>
              <a:t>(2 </a:t>
            </a:r>
            <a:r>
              <a:rPr lang="en-US" sz="2000" dirty="0"/>
              <a:t>of </a:t>
            </a:r>
            <a:r>
              <a:rPr lang="en-US" sz="2000" dirty="0" smtClean="0"/>
              <a:t>4) </a:t>
            </a:r>
            <a:endParaRPr lang="en-US" sz="2000" dirty="0"/>
          </a:p>
        </p:txBody>
      </p:sp>
      <p:sp>
        <p:nvSpPr>
          <p:cNvPr id="3" name="Content Placeholder 2"/>
          <p:cNvSpPr>
            <a:spLocks noGrp="1"/>
          </p:cNvSpPr>
          <p:nvPr>
            <p:ph idx="1"/>
          </p:nvPr>
        </p:nvSpPr>
        <p:spPr/>
        <p:txBody>
          <a:bodyPr/>
          <a:lstStyle/>
          <a:p>
            <a:r>
              <a:rPr lang="en-US" dirty="0"/>
              <a:t>The middle years are generally not a time of turmoil or crisis but the prime of most people’s lives</a:t>
            </a:r>
            <a:r>
              <a:rPr lang="en-US" dirty="0" smtClean="0"/>
              <a:t>.</a:t>
            </a:r>
          </a:p>
          <a:p>
            <a:r>
              <a:rPr lang="en-US" dirty="0" smtClean="0"/>
              <a:t>These </a:t>
            </a:r>
            <a:r>
              <a:rPr lang="en-US" dirty="0"/>
              <a:t>years are typically a time </a:t>
            </a:r>
            <a:r>
              <a:rPr lang="en-US" dirty="0" smtClean="0"/>
              <a:t>of:</a:t>
            </a:r>
          </a:p>
          <a:p>
            <a:pPr lvl="1"/>
            <a:r>
              <a:rPr lang="en-US" dirty="0" smtClean="0"/>
              <a:t>psychological well</a:t>
            </a:r>
            <a:r>
              <a:rPr lang="en-US" dirty="0"/>
              <a:t>-</a:t>
            </a:r>
            <a:r>
              <a:rPr lang="en-US" dirty="0" smtClean="0"/>
              <a:t>being</a:t>
            </a:r>
          </a:p>
          <a:p>
            <a:pPr lvl="1"/>
            <a:r>
              <a:rPr lang="en-US" dirty="0" smtClean="0"/>
              <a:t>good health</a:t>
            </a:r>
          </a:p>
          <a:p>
            <a:pPr lvl="1"/>
            <a:r>
              <a:rPr lang="en-US" dirty="0" smtClean="0"/>
              <a:t>productivity</a:t>
            </a:r>
            <a:r>
              <a:rPr lang="en-US" dirty="0"/>
              <a:t>, </a:t>
            </a:r>
            <a:r>
              <a:rPr lang="en-US" dirty="0" smtClean="0"/>
              <a:t>and</a:t>
            </a:r>
          </a:p>
          <a:p>
            <a:pPr lvl="1"/>
            <a:r>
              <a:rPr lang="en-US" dirty="0" smtClean="0"/>
              <a:t>community involvement</a:t>
            </a:r>
            <a:endParaRPr lang="en-US" dirty="0"/>
          </a:p>
          <a:p>
            <a:r>
              <a:rPr lang="en-US" dirty="0" smtClean="0"/>
              <a:t>They </a:t>
            </a:r>
            <a:r>
              <a:rPr lang="en-US" dirty="0"/>
              <a:t>are also often </a:t>
            </a:r>
            <a:r>
              <a:rPr lang="en-US" dirty="0" smtClean="0"/>
              <a:t>a time </a:t>
            </a:r>
            <a:r>
              <a:rPr lang="en-US" dirty="0"/>
              <a:t>of reflection and reassessment.</a:t>
            </a:r>
          </a:p>
        </p:txBody>
      </p:sp>
    </p:spTree>
    <p:extLst>
      <p:ext uri="{BB962C8B-B14F-4D97-AF65-F5344CB8AC3E}">
        <p14:creationId xmlns:p14="http://schemas.microsoft.com/office/powerpoint/2010/main" val="1483573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Transitions of Life </a:t>
            </a:r>
            <a:r>
              <a:rPr lang="en-US" sz="2000" dirty="0" smtClean="0"/>
              <a:t>(3 </a:t>
            </a:r>
            <a:r>
              <a:rPr lang="en-US" sz="2000" dirty="0"/>
              <a:t>of </a:t>
            </a:r>
            <a:r>
              <a:rPr lang="en-US" sz="2000" dirty="0" smtClean="0"/>
              <a:t>4) </a:t>
            </a:r>
            <a:endParaRPr lang="en-US" sz="2000" dirty="0"/>
          </a:p>
        </p:txBody>
      </p:sp>
      <p:sp>
        <p:nvSpPr>
          <p:cNvPr id="3" name="Content Placeholder 2"/>
          <p:cNvSpPr>
            <a:spLocks noGrp="1"/>
          </p:cNvSpPr>
          <p:nvPr>
            <p:ph idx="1"/>
          </p:nvPr>
        </p:nvSpPr>
        <p:spPr/>
        <p:txBody>
          <a:bodyPr/>
          <a:lstStyle/>
          <a:p>
            <a:r>
              <a:rPr lang="en-US" dirty="0"/>
              <a:t>In women, </a:t>
            </a:r>
            <a:r>
              <a:rPr lang="en-US" i="1" dirty="0"/>
              <a:t>menopause</a:t>
            </a:r>
            <a:r>
              <a:rPr lang="en-US" dirty="0"/>
              <a:t> begins in the late 40s or early 50s</a:t>
            </a:r>
            <a:r>
              <a:rPr lang="en-US" dirty="0" smtClean="0"/>
              <a:t>.</a:t>
            </a:r>
          </a:p>
          <a:p>
            <a:pPr lvl="1"/>
            <a:r>
              <a:rPr lang="en-US" dirty="0"/>
              <a:t>the cessation of </a:t>
            </a:r>
            <a:r>
              <a:rPr lang="en-US" dirty="0" smtClean="0"/>
              <a:t>menstruation after </a:t>
            </a:r>
            <a:r>
              <a:rPr lang="en-US" dirty="0"/>
              <a:t>the ovaries stop producing estrogen and progesterone</a:t>
            </a:r>
            <a:endParaRPr lang="en-US" dirty="0" smtClean="0"/>
          </a:p>
          <a:p>
            <a:r>
              <a:rPr lang="en-US" dirty="0"/>
              <a:t>In middle-aged </a:t>
            </a:r>
            <a:r>
              <a:rPr lang="en-US" dirty="0" smtClean="0"/>
              <a:t>men:</a:t>
            </a:r>
          </a:p>
          <a:p>
            <a:pPr lvl="1"/>
            <a:r>
              <a:rPr lang="en-US" dirty="0" smtClean="0"/>
              <a:t>hormone </a:t>
            </a:r>
            <a:r>
              <a:rPr lang="en-US" dirty="0"/>
              <a:t>production slows down and sperm counts </a:t>
            </a:r>
            <a:r>
              <a:rPr lang="en-US" dirty="0" smtClean="0"/>
              <a:t>decline</a:t>
            </a:r>
          </a:p>
          <a:p>
            <a:pPr lvl="1"/>
            <a:r>
              <a:rPr lang="en-US" dirty="0" smtClean="0"/>
              <a:t>fertility </a:t>
            </a:r>
            <a:r>
              <a:rPr lang="en-US" dirty="0"/>
              <a:t>continues, but with increased risk of fetal </a:t>
            </a:r>
            <a:r>
              <a:rPr lang="en-US" dirty="0" smtClean="0"/>
              <a:t>abnormalities</a:t>
            </a:r>
            <a:endParaRPr lang="en-US" dirty="0"/>
          </a:p>
        </p:txBody>
      </p:sp>
    </p:spTree>
    <p:extLst>
      <p:ext uri="{BB962C8B-B14F-4D97-AF65-F5344CB8AC3E}">
        <p14:creationId xmlns:p14="http://schemas.microsoft.com/office/powerpoint/2010/main" val="1893263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Transitions of Life </a:t>
            </a:r>
            <a:r>
              <a:rPr lang="en-US" sz="2000" dirty="0" smtClean="0"/>
              <a:t>(4 </a:t>
            </a:r>
            <a:r>
              <a:rPr lang="en-US" sz="2000" dirty="0"/>
              <a:t>of </a:t>
            </a:r>
            <a:r>
              <a:rPr lang="en-US" sz="2000" dirty="0" smtClean="0"/>
              <a:t>4) </a:t>
            </a:r>
            <a:endParaRPr lang="en-US" sz="2000" dirty="0"/>
          </a:p>
        </p:txBody>
      </p:sp>
      <p:sp>
        <p:nvSpPr>
          <p:cNvPr id="3" name="Content Placeholder 2"/>
          <p:cNvSpPr>
            <a:spLocks noGrp="1"/>
          </p:cNvSpPr>
          <p:nvPr>
            <p:ph idx="1"/>
          </p:nvPr>
        </p:nvSpPr>
        <p:spPr/>
        <p:txBody>
          <a:bodyPr/>
          <a:lstStyle/>
          <a:p>
            <a:r>
              <a:rPr lang="en-US" dirty="0"/>
              <a:t>The physical changes of midlife do not by themselves </a:t>
            </a:r>
            <a:r>
              <a:rPr lang="en-US" dirty="0" smtClean="0"/>
              <a:t>predict:</a:t>
            </a:r>
          </a:p>
          <a:p>
            <a:pPr lvl="1"/>
            <a:r>
              <a:rPr lang="en-US" dirty="0" smtClean="0"/>
              <a:t>how </a:t>
            </a:r>
            <a:r>
              <a:rPr lang="en-US" dirty="0"/>
              <a:t>people will feel </a:t>
            </a:r>
            <a:r>
              <a:rPr lang="en-US" dirty="0" smtClean="0"/>
              <a:t>about aging or</a:t>
            </a:r>
          </a:p>
          <a:p>
            <a:pPr lvl="1"/>
            <a:r>
              <a:rPr lang="en-US" dirty="0" smtClean="0"/>
              <a:t>how </a:t>
            </a:r>
            <a:r>
              <a:rPr lang="en-US" dirty="0"/>
              <a:t>they will respond to </a:t>
            </a:r>
            <a:r>
              <a:rPr lang="en-US" dirty="0" smtClean="0"/>
              <a:t>it</a:t>
            </a:r>
          </a:p>
          <a:p>
            <a:r>
              <a:rPr lang="en-US" dirty="0"/>
              <a:t>People’s views of aging </a:t>
            </a:r>
            <a:r>
              <a:rPr lang="en-US" dirty="0" smtClean="0"/>
              <a:t>are influenced by:</a:t>
            </a:r>
          </a:p>
          <a:p>
            <a:pPr lvl="1"/>
            <a:r>
              <a:rPr lang="en-US" dirty="0" smtClean="0"/>
              <a:t>the </a:t>
            </a:r>
            <a:r>
              <a:rPr lang="en-US" dirty="0"/>
              <a:t>culture they live </a:t>
            </a:r>
            <a:r>
              <a:rPr lang="en-US" dirty="0" smtClean="0"/>
              <a:t>in, </a:t>
            </a:r>
            <a:r>
              <a:rPr lang="en-US" dirty="0"/>
              <a:t>and </a:t>
            </a:r>
            <a:endParaRPr lang="en-US" dirty="0" smtClean="0"/>
          </a:p>
          <a:p>
            <a:pPr lvl="1"/>
            <a:r>
              <a:rPr lang="en-US" dirty="0" smtClean="0"/>
              <a:t>the </a:t>
            </a:r>
            <a:r>
              <a:rPr lang="en-US" dirty="0"/>
              <a:t>promises of technology to prolong life </a:t>
            </a:r>
            <a:r>
              <a:rPr lang="en-US" dirty="0" smtClean="0"/>
              <a:t>and health</a:t>
            </a:r>
          </a:p>
          <a:p>
            <a:endParaRPr lang="en-US" dirty="0"/>
          </a:p>
        </p:txBody>
      </p:sp>
    </p:spTree>
    <p:extLst>
      <p:ext uri="{BB962C8B-B14F-4D97-AF65-F5344CB8AC3E}">
        <p14:creationId xmlns:p14="http://schemas.microsoft.com/office/powerpoint/2010/main" val="1643369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Age </a:t>
            </a:r>
            <a:r>
              <a:rPr lang="en-US" sz="2000" dirty="0" smtClean="0"/>
              <a:t>(1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dirty="0"/>
              <a:t>The speed of cognitive processing slows down in old </a:t>
            </a:r>
            <a:r>
              <a:rPr lang="en-US" dirty="0" smtClean="0"/>
              <a:t>age.</a:t>
            </a:r>
          </a:p>
          <a:p>
            <a:r>
              <a:rPr lang="en-US" i="1" dirty="0" smtClean="0"/>
              <a:t>Fluid </a:t>
            </a:r>
            <a:r>
              <a:rPr lang="en-US" i="1" dirty="0"/>
              <a:t>intelligence</a:t>
            </a:r>
            <a:r>
              <a:rPr lang="en-US" dirty="0"/>
              <a:t> parallels other biological capacities in its eventual decline</a:t>
            </a:r>
            <a:r>
              <a:rPr lang="en-US" dirty="0" smtClean="0"/>
              <a:t>.</a:t>
            </a:r>
          </a:p>
          <a:p>
            <a:r>
              <a:rPr lang="en-US" i="1" dirty="0"/>
              <a:t>Crystallized </a:t>
            </a:r>
            <a:r>
              <a:rPr lang="en-US" i="1" dirty="0" smtClean="0"/>
              <a:t>intelligence </a:t>
            </a:r>
            <a:r>
              <a:rPr lang="en-US" dirty="0" smtClean="0"/>
              <a:t>depends </a:t>
            </a:r>
            <a:r>
              <a:rPr lang="en-US" dirty="0"/>
              <a:t>heavily </a:t>
            </a:r>
            <a:r>
              <a:rPr lang="en-US" dirty="0" smtClean="0"/>
              <a:t>on:</a:t>
            </a:r>
          </a:p>
          <a:p>
            <a:pPr lvl="1"/>
            <a:r>
              <a:rPr lang="en-US" dirty="0" smtClean="0"/>
              <a:t>culture</a:t>
            </a:r>
          </a:p>
          <a:p>
            <a:pPr lvl="1"/>
            <a:r>
              <a:rPr lang="en-US" dirty="0" smtClean="0"/>
              <a:t>education</a:t>
            </a:r>
            <a:r>
              <a:rPr lang="en-US" dirty="0"/>
              <a:t>, </a:t>
            </a:r>
            <a:r>
              <a:rPr lang="en-US" dirty="0" smtClean="0"/>
              <a:t>and</a:t>
            </a:r>
          </a:p>
          <a:p>
            <a:pPr lvl="1"/>
            <a:r>
              <a:rPr lang="en-US" dirty="0" smtClean="0"/>
              <a:t>experience</a:t>
            </a:r>
            <a:endParaRPr lang="en-US" dirty="0"/>
          </a:p>
          <a:p>
            <a:r>
              <a:rPr lang="en-US" dirty="0" smtClean="0"/>
              <a:t>It </a:t>
            </a:r>
            <a:r>
              <a:rPr lang="en-US" dirty="0"/>
              <a:t>tends to remain stable over the lifespan</a:t>
            </a:r>
            <a:r>
              <a:rPr lang="en-US" dirty="0" smtClean="0"/>
              <a:t>. </a:t>
            </a:r>
            <a:endParaRPr lang="en-US" dirty="0"/>
          </a:p>
        </p:txBody>
      </p:sp>
    </p:spTree>
    <p:extLst>
      <p:ext uri="{BB962C8B-B14F-4D97-AF65-F5344CB8AC3E}">
        <p14:creationId xmlns:p14="http://schemas.microsoft.com/office/powerpoint/2010/main" val="3562000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Age </a:t>
            </a:r>
            <a:r>
              <a:rPr lang="en-US" sz="2000" dirty="0" smtClean="0"/>
              <a:t>(2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dirty="0"/>
              <a:t>Many of the physical and mental losses that do occur in old age </a:t>
            </a:r>
            <a:r>
              <a:rPr lang="en-US" dirty="0" smtClean="0"/>
              <a:t>are:</a:t>
            </a:r>
          </a:p>
          <a:p>
            <a:pPr lvl="1"/>
            <a:r>
              <a:rPr lang="en-US" dirty="0" smtClean="0"/>
              <a:t>physiologically and genetically </a:t>
            </a:r>
            <a:r>
              <a:rPr lang="en-US" dirty="0"/>
              <a:t>based </a:t>
            </a:r>
            <a:r>
              <a:rPr lang="en-US" dirty="0" smtClean="0"/>
              <a:t>and</a:t>
            </a:r>
          </a:p>
          <a:p>
            <a:pPr lvl="1"/>
            <a:r>
              <a:rPr lang="en-US" dirty="0" smtClean="0"/>
              <a:t>are </a:t>
            </a:r>
            <a:r>
              <a:rPr lang="en-US" dirty="0"/>
              <a:t>seen in all </a:t>
            </a:r>
            <a:r>
              <a:rPr lang="en-US" dirty="0" smtClean="0"/>
              <a:t>societies</a:t>
            </a:r>
          </a:p>
          <a:p>
            <a:r>
              <a:rPr lang="en-US" dirty="0" smtClean="0"/>
              <a:t>Other losses </a:t>
            </a:r>
            <a:r>
              <a:rPr lang="en-US" dirty="0"/>
              <a:t>have to do </a:t>
            </a:r>
            <a:r>
              <a:rPr lang="en-US" dirty="0" smtClean="0"/>
              <a:t>with factors that are:</a:t>
            </a:r>
          </a:p>
          <a:p>
            <a:pPr lvl="1"/>
            <a:r>
              <a:rPr lang="en-US" dirty="0" smtClean="0"/>
              <a:t>cultural</a:t>
            </a:r>
          </a:p>
          <a:p>
            <a:pPr lvl="1"/>
            <a:r>
              <a:rPr lang="en-US" dirty="0" smtClean="0"/>
              <a:t>behavioral, and</a:t>
            </a:r>
          </a:p>
          <a:p>
            <a:pPr lvl="1"/>
            <a:r>
              <a:rPr lang="en-US" dirty="0" smtClean="0"/>
              <a:t>psychological</a:t>
            </a:r>
            <a:endParaRPr lang="en-US" dirty="0"/>
          </a:p>
        </p:txBody>
      </p:sp>
    </p:spTree>
    <p:extLst>
      <p:ext uri="{BB962C8B-B14F-4D97-AF65-F5344CB8AC3E}">
        <p14:creationId xmlns:p14="http://schemas.microsoft.com/office/powerpoint/2010/main" val="741231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Prenatal Development </a:t>
            </a:r>
            <a:r>
              <a:rPr lang="en-US" sz="2000" dirty="0" smtClean="0"/>
              <a:t>(3 of 3) </a:t>
            </a:r>
            <a:endParaRPr lang="en-US" sz="2000" dirty="0"/>
          </a:p>
        </p:txBody>
      </p:sp>
      <p:sp>
        <p:nvSpPr>
          <p:cNvPr id="3" name="Content Placeholder 2"/>
          <p:cNvSpPr>
            <a:spLocks noGrp="1"/>
          </p:cNvSpPr>
          <p:nvPr>
            <p:ph idx="1"/>
          </p:nvPr>
        </p:nvSpPr>
        <p:spPr/>
        <p:txBody>
          <a:bodyPr/>
          <a:lstStyle/>
          <a:p>
            <a:r>
              <a:rPr lang="en-US" dirty="0"/>
              <a:t>Fathers affect prenatal </a:t>
            </a:r>
            <a:r>
              <a:rPr lang="en-US" dirty="0" smtClean="0"/>
              <a:t>development, too.</a:t>
            </a:r>
          </a:p>
          <a:p>
            <a:r>
              <a:rPr lang="en-US" dirty="0" smtClean="0"/>
              <a:t>The </a:t>
            </a:r>
            <a:r>
              <a:rPr lang="en-US" dirty="0"/>
              <a:t>sperm of teenage boys and men over age 50 may have mutations that increase </a:t>
            </a:r>
            <a:r>
              <a:rPr lang="en-US" dirty="0" smtClean="0"/>
              <a:t>their offspring’s </a:t>
            </a:r>
            <a:r>
              <a:rPr lang="en-US" dirty="0"/>
              <a:t>risk </a:t>
            </a:r>
            <a:r>
              <a:rPr lang="en-US" dirty="0" smtClean="0"/>
              <a:t>of:</a:t>
            </a:r>
          </a:p>
          <a:p>
            <a:pPr lvl="1"/>
            <a:r>
              <a:rPr lang="en-US" dirty="0" smtClean="0"/>
              <a:t>miscarriage</a:t>
            </a:r>
          </a:p>
          <a:p>
            <a:pPr lvl="1"/>
            <a:r>
              <a:rPr lang="en-US" dirty="0" smtClean="0"/>
              <a:t>birth </a:t>
            </a:r>
            <a:r>
              <a:rPr lang="en-US" dirty="0"/>
              <a:t>defects, </a:t>
            </a:r>
            <a:r>
              <a:rPr lang="en-US" dirty="0" smtClean="0"/>
              <a:t>and</a:t>
            </a:r>
          </a:p>
          <a:p>
            <a:pPr lvl="1"/>
            <a:r>
              <a:rPr lang="en-US" dirty="0" smtClean="0"/>
              <a:t>certain diseases </a:t>
            </a:r>
            <a:endParaRPr lang="en-US" dirty="0"/>
          </a:p>
        </p:txBody>
      </p:sp>
    </p:spTree>
    <p:extLst>
      <p:ext uri="{BB962C8B-B14F-4D97-AF65-F5344CB8AC3E}">
        <p14:creationId xmlns:p14="http://schemas.microsoft.com/office/powerpoint/2010/main" val="216950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Age </a:t>
            </a:r>
            <a:r>
              <a:rPr lang="en-US" sz="2000" dirty="0" smtClean="0"/>
              <a:t>(3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dirty="0"/>
              <a:t>Many </a:t>
            </a:r>
            <a:r>
              <a:rPr lang="en-US" dirty="0" smtClean="0"/>
              <a:t>results </a:t>
            </a:r>
            <a:r>
              <a:rPr lang="en-US" dirty="0"/>
              <a:t>of aging are often </a:t>
            </a:r>
            <a:r>
              <a:rPr lang="en-US" dirty="0" smtClean="0"/>
              <a:t>avoidable:</a:t>
            </a:r>
            <a:endParaRPr lang="en-US" dirty="0"/>
          </a:p>
          <a:p>
            <a:pPr lvl="1"/>
            <a:r>
              <a:rPr lang="en-US" dirty="0"/>
              <a:t>senility</a:t>
            </a:r>
          </a:p>
          <a:p>
            <a:pPr lvl="1"/>
            <a:r>
              <a:rPr lang="en-US" dirty="0"/>
              <a:t>depression, and</a:t>
            </a:r>
          </a:p>
          <a:p>
            <a:pPr lvl="1"/>
            <a:r>
              <a:rPr lang="en-US" dirty="0"/>
              <a:t>physical frailty</a:t>
            </a:r>
          </a:p>
          <a:p>
            <a:r>
              <a:rPr lang="en-US" dirty="0" smtClean="0"/>
              <a:t>Older </a:t>
            </a:r>
            <a:r>
              <a:rPr lang="en-US" dirty="0"/>
              <a:t>people can profit from aerobic exercise and strength training, </a:t>
            </a:r>
            <a:r>
              <a:rPr lang="en-US" dirty="0" smtClean="0"/>
              <a:t>which:</a:t>
            </a:r>
          </a:p>
          <a:p>
            <a:pPr lvl="1"/>
            <a:r>
              <a:rPr lang="en-US" dirty="0" smtClean="0"/>
              <a:t>maintain physical </a:t>
            </a:r>
            <a:r>
              <a:rPr lang="en-US" dirty="0"/>
              <a:t>strength and </a:t>
            </a:r>
            <a:r>
              <a:rPr lang="en-US" dirty="0" smtClean="0"/>
              <a:t>flexibility</a:t>
            </a:r>
          </a:p>
          <a:p>
            <a:pPr lvl="1"/>
            <a:r>
              <a:rPr lang="en-US" dirty="0" smtClean="0"/>
              <a:t>boost </a:t>
            </a:r>
            <a:r>
              <a:rPr lang="en-US" dirty="0"/>
              <a:t>the brain’s blood supply, </a:t>
            </a:r>
            <a:r>
              <a:rPr lang="en-US" dirty="0" smtClean="0"/>
              <a:t>and</a:t>
            </a:r>
          </a:p>
          <a:p>
            <a:pPr lvl="1"/>
            <a:r>
              <a:rPr lang="en-US" dirty="0" smtClean="0"/>
              <a:t>promote </a:t>
            </a:r>
            <a:r>
              <a:rPr lang="en-US" dirty="0"/>
              <a:t>the </a:t>
            </a:r>
            <a:r>
              <a:rPr lang="en-US" dirty="0" smtClean="0"/>
              <a:t>development of </a:t>
            </a:r>
            <a:r>
              <a:rPr lang="en-US" dirty="0"/>
              <a:t>new cells in the hippocampus and other areas of the </a:t>
            </a:r>
            <a:r>
              <a:rPr lang="en-US" dirty="0" smtClean="0"/>
              <a:t>brain</a:t>
            </a:r>
          </a:p>
          <a:p>
            <a:endParaRPr lang="en-US" dirty="0"/>
          </a:p>
        </p:txBody>
      </p:sp>
    </p:spTree>
    <p:extLst>
      <p:ext uri="{BB962C8B-B14F-4D97-AF65-F5344CB8AC3E}">
        <p14:creationId xmlns:p14="http://schemas.microsoft.com/office/powerpoint/2010/main" val="4139731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Age </a:t>
            </a:r>
            <a:r>
              <a:rPr lang="en-US" sz="2000" dirty="0" smtClean="0"/>
              <a:t>(4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dirty="0" smtClean="0"/>
              <a:t>As </a:t>
            </a:r>
            <a:r>
              <a:rPr lang="en-US" dirty="0"/>
              <a:t>people get older, most become better able to </a:t>
            </a:r>
            <a:r>
              <a:rPr lang="en-US" dirty="0" smtClean="0"/>
              <a:t>regulate negative </a:t>
            </a:r>
            <a:r>
              <a:rPr lang="en-US" dirty="0"/>
              <a:t>feelings and emphasize the positive</a:t>
            </a:r>
            <a:r>
              <a:rPr lang="en-US" dirty="0" smtClean="0"/>
              <a:t>.</a:t>
            </a:r>
          </a:p>
          <a:p>
            <a:r>
              <a:rPr lang="en-US" dirty="0" smtClean="0"/>
              <a:t>People who </a:t>
            </a:r>
            <a:r>
              <a:rPr lang="en-US" dirty="0"/>
              <a:t>are more likely than others to maintain their cognitive abilities and well-</a:t>
            </a:r>
            <a:r>
              <a:rPr lang="en-US" dirty="0" smtClean="0"/>
              <a:t>being:</a:t>
            </a:r>
          </a:p>
          <a:p>
            <a:pPr lvl="1"/>
            <a:r>
              <a:rPr lang="en-US" dirty="0" smtClean="0"/>
              <a:t>have </a:t>
            </a:r>
            <a:r>
              <a:rPr lang="en-US" dirty="0"/>
              <a:t>challenging occupations and </a:t>
            </a:r>
            <a:r>
              <a:rPr lang="en-US" dirty="0" smtClean="0"/>
              <a:t>interests</a:t>
            </a:r>
          </a:p>
          <a:p>
            <a:pPr lvl="1"/>
            <a:r>
              <a:rPr lang="en-US" dirty="0" smtClean="0"/>
              <a:t>remain </a:t>
            </a:r>
            <a:r>
              <a:rPr lang="en-US" dirty="0"/>
              <a:t>active </a:t>
            </a:r>
            <a:r>
              <a:rPr lang="en-US" dirty="0" smtClean="0"/>
              <a:t>mentally</a:t>
            </a:r>
          </a:p>
          <a:p>
            <a:pPr lvl="1"/>
            <a:r>
              <a:rPr lang="en-US" dirty="0" smtClean="0"/>
              <a:t>exercise </a:t>
            </a:r>
            <a:r>
              <a:rPr lang="en-US" dirty="0"/>
              <a:t>regularly</a:t>
            </a:r>
            <a:r>
              <a:rPr lang="en-US" dirty="0" smtClean="0"/>
              <a:t>, and </a:t>
            </a:r>
          </a:p>
          <a:p>
            <a:pPr lvl="1"/>
            <a:r>
              <a:rPr lang="en-US" dirty="0" smtClean="0"/>
              <a:t>adapt </a:t>
            </a:r>
            <a:r>
              <a:rPr lang="en-US" dirty="0"/>
              <a:t>flexibly to change and </a:t>
            </a:r>
            <a:r>
              <a:rPr lang="en-US" dirty="0" smtClean="0"/>
              <a:t>loss</a:t>
            </a:r>
            <a:endParaRPr lang="en-US" dirty="0"/>
          </a:p>
        </p:txBody>
      </p:sp>
    </p:spTree>
    <p:extLst>
      <p:ext uri="{BB962C8B-B14F-4D97-AF65-F5344CB8AC3E}">
        <p14:creationId xmlns:p14="http://schemas.microsoft.com/office/powerpoint/2010/main" val="2092676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Infant’s </a:t>
            </a:r>
            <a:r>
              <a:rPr lang="en-US" dirty="0" smtClean="0"/>
              <a:t>World</a:t>
            </a:r>
            <a:r>
              <a:rPr lang="en-US" sz="2000" dirty="0" smtClean="0"/>
              <a:t> </a:t>
            </a:r>
            <a:endParaRPr lang="en-US" dirty="0"/>
          </a:p>
        </p:txBody>
      </p:sp>
      <p:sp>
        <p:nvSpPr>
          <p:cNvPr id="3" name="Content Placeholder 2"/>
          <p:cNvSpPr>
            <a:spLocks noGrp="1"/>
          </p:cNvSpPr>
          <p:nvPr>
            <p:ph idx="1"/>
          </p:nvPr>
        </p:nvSpPr>
        <p:spPr/>
        <p:txBody>
          <a:bodyPr/>
          <a:lstStyle/>
          <a:p>
            <a:r>
              <a:rPr lang="en-US" dirty="0"/>
              <a:t>Babies are born </a:t>
            </a:r>
            <a:r>
              <a:rPr lang="en-US" dirty="0" smtClean="0"/>
              <a:t>with:</a:t>
            </a:r>
          </a:p>
          <a:p>
            <a:pPr lvl="1"/>
            <a:r>
              <a:rPr lang="en-US" i="1" dirty="0" smtClean="0"/>
              <a:t>motor reflexes</a:t>
            </a:r>
            <a:endParaRPr lang="en-US" dirty="0" smtClean="0"/>
          </a:p>
          <a:p>
            <a:pPr lvl="1"/>
            <a:r>
              <a:rPr lang="en-US" dirty="0" smtClean="0"/>
              <a:t>perceptual </a:t>
            </a:r>
            <a:r>
              <a:rPr lang="en-US" dirty="0"/>
              <a:t>abilities, </a:t>
            </a:r>
            <a:r>
              <a:rPr lang="en-US" dirty="0" smtClean="0"/>
              <a:t>and</a:t>
            </a:r>
          </a:p>
          <a:p>
            <a:pPr lvl="1"/>
            <a:r>
              <a:rPr lang="en-US" dirty="0" smtClean="0"/>
              <a:t>rudimentary </a:t>
            </a:r>
            <a:r>
              <a:rPr lang="en-US" dirty="0"/>
              <a:t>cognitive </a:t>
            </a:r>
            <a:r>
              <a:rPr lang="en-US" dirty="0" smtClean="0"/>
              <a:t>skills</a:t>
            </a:r>
            <a:endParaRPr lang="en-US" dirty="0"/>
          </a:p>
          <a:p>
            <a:r>
              <a:rPr lang="en-US" dirty="0"/>
              <a:t>Cultural practices affect the timing of physical milestones</a:t>
            </a:r>
            <a:r>
              <a:rPr lang="en-US" dirty="0" smtClean="0"/>
              <a:t>.</a:t>
            </a:r>
          </a:p>
          <a:p>
            <a:pPr lvl="1"/>
            <a:r>
              <a:rPr lang="en-US" dirty="0" smtClean="0"/>
              <a:t>Example: sleeping through the night</a:t>
            </a:r>
            <a:endParaRPr lang="en-US" dirty="0"/>
          </a:p>
        </p:txBody>
      </p:sp>
    </p:spTree>
    <p:extLst>
      <p:ext uri="{BB962C8B-B14F-4D97-AF65-F5344CB8AC3E}">
        <p14:creationId xmlns:p14="http://schemas.microsoft.com/office/powerpoint/2010/main" val="1248777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Attachment </a:t>
            </a:r>
            <a:r>
              <a:rPr lang="en-US" sz="2000" dirty="0" smtClean="0"/>
              <a:t>(1 </a:t>
            </a:r>
            <a:r>
              <a:rPr lang="en-US" sz="2000" dirty="0"/>
              <a:t>of </a:t>
            </a:r>
            <a:r>
              <a:rPr lang="en-US" sz="2000" dirty="0" smtClean="0"/>
              <a:t>5) </a:t>
            </a:r>
            <a:endParaRPr lang="en-US" dirty="0"/>
          </a:p>
        </p:txBody>
      </p:sp>
      <p:sp>
        <p:nvSpPr>
          <p:cNvPr id="3" name="Content Placeholder 2"/>
          <p:cNvSpPr>
            <a:spLocks noGrp="1"/>
          </p:cNvSpPr>
          <p:nvPr>
            <p:ph idx="1"/>
          </p:nvPr>
        </p:nvSpPr>
        <p:spPr/>
        <p:txBody>
          <a:bodyPr/>
          <a:lstStyle/>
          <a:p>
            <a:r>
              <a:rPr lang="en-US" dirty="0"/>
              <a:t>Babies’ innate need for </a:t>
            </a:r>
            <a:r>
              <a:rPr lang="en-US" i="1" dirty="0"/>
              <a:t>contact comfort</a:t>
            </a:r>
            <a:r>
              <a:rPr lang="en-US" dirty="0"/>
              <a:t> gives rise to emotional attachment to their </a:t>
            </a:r>
            <a:r>
              <a:rPr lang="en-US" dirty="0" smtClean="0"/>
              <a:t>caregivers.</a:t>
            </a:r>
          </a:p>
          <a:p>
            <a:pPr lvl="1"/>
            <a:r>
              <a:rPr lang="en-US" dirty="0" smtClean="0"/>
              <a:t>Harlow experiment with “wire mother” and “cloth mother” for monkeys</a:t>
            </a:r>
          </a:p>
          <a:p>
            <a:r>
              <a:rPr lang="en-US" dirty="0" smtClean="0"/>
              <a:t>By </a:t>
            </a:r>
            <a:r>
              <a:rPr lang="en-US" dirty="0"/>
              <a:t>the age of 6 to 8 months, infants begin to feel </a:t>
            </a:r>
            <a:r>
              <a:rPr lang="en-US" i="1" dirty="0"/>
              <a:t>separation anxiety</a:t>
            </a:r>
            <a:r>
              <a:rPr lang="en-US" dirty="0" smtClean="0"/>
              <a:t>.</a:t>
            </a:r>
          </a:p>
          <a:p>
            <a:pPr lvl="1"/>
            <a:r>
              <a:rPr lang="en-US" dirty="0" smtClean="0"/>
              <a:t>Ainsworth devised </a:t>
            </a:r>
            <a:r>
              <a:rPr lang="en-US" dirty="0"/>
              <a:t>an experimental method called the </a:t>
            </a:r>
            <a:r>
              <a:rPr lang="en-US" i="1" dirty="0"/>
              <a:t>Strange Situation</a:t>
            </a:r>
            <a:r>
              <a:rPr lang="en-US" dirty="0"/>
              <a:t>.</a:t>
            </a:r>
            <a:endParaRPr lang="en-US" dirty="0" smtClean="0"/>
          </a:p>
          <a:p>
            <a:endParaRPr lang="en-US" dirty="0"/>
          </a:p>
        </p:txBody>
      </p:sp>
    </p:spTree>
    <p:extLst>
      <p:ext uri="{BB962C8B-B14F-4D97-AF65-F5344CB8AC3E}">
        <p14:creationId xmlns:p14="http://schemas.microsoft.com/office/powerpoint/2010/main" val="1822584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Attachment </a:t>
            </a:r>
            <a:r>
              <a:rPr lang="en-US" sz="2000" dirty="0" smtClean="0"/>
              <a:t>(2 </a:t>
            </a:r>
            <a:r>
              <a:rPr lang="en-US" sz="2000" dirty="0"/>
              <a:t>of </a:t>
            </a:r>
            <a:r>
              <a:rPr lang="en-US" sz="2000" dirty="0" smtClean="0"/>
              <a:t>5) </a:t>
            </a:r>
            <a:endParaRPr lang="en-US" dirty="0"/>
          </a:p>
        </p:txBody>
      </p:sp>
      <p:sp>
        <p:nvSpPr>
          <p:cNvPr id="3" name="Content Placeholder 2"/>
          <p:cNvSpPr>
            <a:spLocks noGrp="1"/>
          </p:cNvSpPr>
          <p:nvPr>
            <p:ph idx="1"/>
          </p:nvPr>
        </p:nvSpPr>
        <p:spPr/>
        <p:txBody>
          <a:bodyPr/>
          <a:lstStyle/>
          <a:p>
            <a:r>
              <a:rPr lang="en-US" dirty="0"/>
              <a:t>Studies of the Strange Situation have distinguished </a:t>
            </a:r>
            <a:r>
              <a:rPr lang="en-US" i="1" dirty="0"/>
              <a:t>secure</a:t>
            </a:r>
            <a:r>
              <a:rPr lang="en-US" dirty="0"/>
              <a:t> from </a:t>
            </a:r>
            <a:r>
              <a:rPr lang="en-US" i="1" dirty="0"/>
              <a:t>insecure </a:t>
            </a:r>
            <a:r>
              <a:rPr lang="en-US" dirty="0" smtClean="0"/>
              <a:t>attachment.</a:t>
            </a:r>
          </a:p>
          <a:p>
            <a:r>
              <a:rPr lang="en-US" dirty="0" smtClean="0"/>
              <a:t>Insecurity </a:t>
            </a:r>
            <a:r>
              <a:rPr lang="en-US" dirty="0"/>
              <a:t>can take one of two </a:t>
            </a:r>
            <a:r>
              <a:rPr lang="en-US" dirty="0" smtClean="0"/>
              <a:t>forms:</a:t>
            </a:r>
          </a:p>
          <a:p>
            <a:pPr lvl="1"/>
            <a:r>
              <a:rPr lang="en-US" i="1" dirty="0" smtClean="0"/>
              <a:t>avoidant</a:t>
            </a:r>
            <a:r>
              <a:rPr lang="en-US" dirty="0" smtClean="0"/>
              <a:t> attachment or</a:t>
            </a:r>
          </a:p>
          <a:p>
            <a:pPr lvl="1"/>
            <a:r>
              <a:rPr lang="en-US" i="1" dirty="0" smtClean="0"/>
              <a:t>anxious</a:t>
            </a:r>
            <a:r>
              <a:rPr lang="en-US" i="1" dirty="0"/>
              <a:t>-ambivalent</a:t>
            </a:r>
            <a:r>
              <a:rPr lang="en-US" dirty="0"/>
              <a:t> </a:t>
            </a:r>
            <a:r>
              <a:rPr lang="en-US" dirty="0" smtClean="0"/>
              <a:t>attachment</a:t>
            </a:r>
          </a:p>
          <a:p>
            <a:r>
              <a:rPr lang="en-US" dirty="0"/>
              <a:t>Styles of attachment are relatively unaffected by the normal range of childrearing </a:t>
            </a:r>
            <a:r>
              <a:rPr lang="en-US" dirty="0" smtClean="0"/>
              <a:t>practices.</a:t>
            </a:r>
          </a:p>
          <a:p>
            <a:pPr lvl="1"/>
            <a:r>
              <a:rPr lang="en-US" dirty="0" smtClean="0"/>
              <a:t>The same appears to be true whether </a:t>
            </a:r>
            <a:r>
              <a:rPr lang="en-US" dirty="0"/>
              <a:t>or not babies spend time in daycare</a:t>
            </a:r>
            <a:r>
              <a:rPr lang="en-US" dirty="0" smtClean="0"/>
              <a:t>.</a:t>
            </a:r>
            <a:endParaRPr lang="en-US" dirty="0"/>
          </a:p>
        </p:txBody>
      </p:sp>
    </p:spTree>
    <p:extLst>
      <p:ext uri="{BB962C8B-B14F-4D97-AF65-F5344CB8AC3E}">
        <p14:creationId xmlns:p14="http://schemas.microsoft.com/office/powerpoint/2010/main" val="465645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Attachment </a:t>
            </a:r>
            <a:r>
              <a:rPr lang="en-US" sz="2000" dirty="0" smtClean="0"/>
              <a:t>(3 </a:t>
            </a:r>
            <a:r>
              <a:rPr lang="en-US" sz="2000" dirty="0"/>
              <a:t>of 5</a:t>
            </a:r>
            <a:r>
              <a:rPr lang="en-US" sz="2000" dirty="0" smtClean="0"/>
              <a:t>) </a:t>
            </a:r>
            <a:endParaRPr lang="en-US" dirty="0"/>
          </a:p>
        </p:txBody>
      </p:sp>
      <p:sp>
        <p:nvSpPr>
          <p:cNvPr id="3" name="Content Placeholder 2"/>
          <p:cNvSpPr>
            <a:spLocks noGrp="1"/>
          </p:cNvSpPr>
          <p:nvPr>
            <p:ph idx="1"/>
          </p:nvPr>
        </p:nvSpPr>
        <p:spPr/>
        <p:txBody>
          <a:bodyPr/>
          <a:lstStyle/>
          <a:p>
            <a:r>
              <a:rPr lang="en-US" dirty="0"/>
              <a:t>Insecure attachment is </a:t>
            </a:r>
            <a:r>
              <a:rPr lang="en-US" dirty="0" smtClean="0"/>
              <a:t>promoted by:</a:t>
            </a:r>
          </a:p>
          <a:p>
            <a:pPr lvl="1"/>
            <a:r>
              <a:rPr lang="en-US" dirty="0" smtClean="0"/>
              <a:t>parents’ rejection, mistreatment</a:t>
            </a:r>
            <a:r>
              <a:rPr lang="en-US" dirty="0"/>
              <a:t>, </a:t>
            </a:r>
            <a:r>
              <a:rPr lang="en-US" dirty="0" smtClean="0"/>
              <a:t>or abandonment </a:t>
            </a:r>
            <a:r>
              <a:rPr lang="en-US" dirty="0"/>
              <a:t>of their </a:t>
            </a:r>
            <a:r>
              <a:rPr lang="en-US" dirty="0" smtClean="0"/>
              <a:t>infants</a:t>
            </a:r>
          </a:p>
          <a:p>
            <a:pPr lvl="1"/>
            <a:r>
              <a:rPr lang="en-US" dirty="0" smtClean="0"/>
              <a:t>a </a:t>
            </a:r>
            <a:r>
              <a:rPr lang="en-US" dirty="0"/>
              <a:t>mother’s postpartum depression, which can affect her ability to care for her </a:t>
            </a:r>
            <a:r>
              <a:rPr lang="en-US" dirty="0" smtClean="0"/>
              <a:t>baby</a:t>
            </a:r>
          </a:p>
          <a:p>
            <a:pPr lvl="1"/>
            <a:r>
              <a:rPr lang="en-US" dirty="0" smtClean="0"/>
              <a:t>the </a:t>
            </a:r>
            <a:r>
              <a:rPr lang="en-US" dirty="0"/>
              <a:t>child’s own fearful, insecure </a:t>
            </a:r>
            <a:r>
              <a:rPr lang="en-US" dirty="0" smtClean="0"/>
              <a:t>temperament, or</a:t>
            </a:r>
          </a:p>
          <a:p>
            <a:pPr lvl="1"/>
            <a:r>
              <a:rPr lang="en-US" dirty="0" smtClean="0"/>
              <a:t>stressful </a:t>
            </a:r>
            <a:r>
              <a:rPr lang="en-US" dirty="0"/>
              <a:t>family </a:t>
            </a:r>
            <a:r>
              <a:rPr lang="en-US" dirty="0" smtClean="0"/>
              <a:t>situations</a:t>
            </a:r>
            <a:endParaRPr lang="en-US" dirty="0"/>
          </a:p>
        </p:txBody>
      </p:sp>
    </p:spTree>
    <p:extLst>
      <p:ext uri="{BB962C8B-B14F-4D97-AF65-F5344CB8AC3E}">
        <p14:creationId xmlns:p14="http://schemas.microsoft.com/office/powerpoint/2010/main" val="543556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2444</TotalTime>
  <Words>3239</Words>
  <Application>Microsoft Macintosh PowerPoint</Application>
  <PresentationFormat>On-screen Show (4:3)</PresentationFormat>
  <Paragraphs>300</Paragraphs>
  <Slides>51</Slides>
  <Notes>4</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508 Lecture</vt:lpstr>
      <vt:lpstr>Psychology</vt:lpstr>
      <vt:lpstr>From Conception Through the First Year </vt:lpstr>
      <vt:lpstr>Prenatal Development (1 of 3) </vt:lpstr>
      <vt:lpstr>Prenatal Development (2 of 3) </vt:lpstr>
      <vt:lpstr>Prenatal Development (3 of 3) </vt:lpstr>
      <vt:lpstr>The Infant’s World </vt:lpstr>
      <vt:lpstr>Attachment (1 of 5) </vt:lpstr>
      <vt:lpstr>Attachment (2 of 5) </vt:lpstr>
      <vt:lpstr>Attachment (3 of 5) </vt:lpstr>
      <vt:lpstr>Attachment (4 of 5)  Figure 13.1 The Comfort of Contact</vt:lpstr>
      <vt:lpstr>Attachment (5 of 5)  Figure 13.2 The Rise and Fall of Separation Anxiety</vt:lpstr>
      <vt:lpstr>Cognitive Development </vt:lpstr>
      <vt:lpstr>Language (1 of 3) </vt:lpstr>
      <vt:lpstr>Language (2 of 3) </vt:lpstr>
      <vt:lpstr>Language (3 of 3) </vt:lpstr>
      <vt:lpstr>Thinking (1 of 6) </vt:lpstr>
      <vt:lpstr>Thinking (2 of 6) </vt:lpstr>
      <vt:lpstr>Thinking (3 of 6) </vt:lpstr>
      <vt:lpstr>Thinking (4 of 6) </vt:lpstr>
      <vt:lpstr>Thinking (5 of 6)  Figure 13.3 Piaget’s Principle of Conservation</vt:lpstr>
      <vt:lpstr>Thinking (6 of 6)  Figure 13.4 Testing Infants’ Knowledge</vt:lpstr>
      <vt:lpstr>Moral Development</vt:lpstr>
      <vt:lpstr>Early Views of Moral Development (1 of 2) </vt:lpstr>
      <vt:lpstr>Early Views of Moral Development (2 of 2) </vt:lpstr>
      <vt:lpstr>Getting Children to Be Good (1 of 3) </vt:lpstr>
      <vt:lpstr>Getting Children to Be Good (2 of 3) </vt:lpstr>
      <vt:lpstr>Getting Children to Be Good (3 of 3) </vt:lpstr>
      <vt:lpstr>Gender Development</vt:lpstr>
      <vt:lpstr>Gender Identity (1 of 3) </vt:lpstr>
      <vt:lpstr>Gender Identity (2 of 3) </vt:lpstr>
      <vt:lpstr>Gender Identity (3 of 3) </vt:lpstr>
      <vt:lpstr>Influences on Gender Development (1 of 3) </vt:lpstr>
      <vt:lpstr>Influences on Gender Development (2 of 3) </vt:lpstr>
      <vt:lpstr>Influences on Gender Development (3 of 3) </vt:lpstr>
      <vt:lpstr>Adolescence</vt:lpstr>
      <vt:lpstr>The Physiology of Adolescence (1 of 2) </vt:lpstr>
      <vt:lpstr>The Physiology of Adolescence (2 of 2) </vt:lpstr>
      <vt:lpstr>The Psychology of Adolescence (1 of 3) </vt:lpstr>
      <vt:lpstr>The Psychology of Adolescence (2 of 3) </vt:lpstr>
      <vt:lpstr>The Psychology of Adolescence (3 of 3) </vt:lpstr>
      <vt:lpstr>Adulthood</vt:lpstr>
      <vt:lpstr>Stages and Ages (1 of 2) </vt:lpstr>
      <vt:lpstr>Stages and Ages (2 of 2) </vt:lpstr>
      <vt:lpstr>The Transitions of Life (1 of 4) </vt:lpstr>
      <vt:lpstr>The Transitions of Life (2 of 4) </vt:lpstr>
      <vt:lpstr>The Transitions of Life (3 of 4) </vt:lpstr>
      <vt:lpstr>The Transitions of Life (4 of 4) </vt:lpstr>
      <vt:lpstr>Old Age (1 of 4) </vt:lpstr>
      <vt:lpstr>Old Age (2 of 4) </vt:lpstr>
      <vt:lpstr>Old Age (3 of 4) </vt:lpstr>
      <vt:lpstr>Old Age (4 of 4) </vt:lpstr>
    </vt:vector>
  </TitlesOfParts>
  <Company>echosvoice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Introduction to Psychology</dc:subject>
  <dc:creator>Echo Swinford</dc:creator>
  <cp:lastModifiedBy>Rocky Buckley</cp:lastModifiedBy>
  <cp:revision>189</cp:revision>
  <dcterms:created xsi:type="dcterms:W3CDTF">2014-07-14T20:04:21Z</dcterms:created>
  <dcterms:modified xsi:type="dcterms:W3CDTF">2015-12-22T02:16:56Z</dcterms:modified>
</cp:coreProperties>
</file>