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257" r:id="rId3"/>
    <p:sldId id="259" r:id="rId4"/>
    <p:sldId id="260" r:id="rId5"/>
    <p:sldId id="261" r:id="rId6"/>
    <p:sldId id="262" r:id="rId7"/>
    <p:sldId id="264" r:id="rId8"/>
    <p:sldId id="266" r:id="rId9"/>
    <p:sldId id="267" r:id="rId10"/>
    <p:sldId id="268" r:id="rId11"/>
    <p:sldId id="269" r:id="rId12"/>
    <p:sldId id="270" r:id="rId13"/>
    <p:sldId id="272" r:id="rId14"/>
    <p:sldId id="273" r:id="rId15"/>
    <p:sldId id="275" r:id="rId16"/>
    <p:sldId id="276" r:id="rId17"/>
    <p:sldId id="277" r:id="rId18"/>
    <p:sldId id="278" r:id="rId19"/>
    <p:sldId id="279" r:id="rId20"/>
    <p:sldId id="281" r:id="rId21"/>
    <p:sldId id="282" r:id="rId22"/>
    <p:sldId id="280" r:id="rId23"/>
    <p:sldId id="286" r:id="rId24"/>
    <p:sldId id="287" r:id="rId25"/>
    <p:sldId id="288" r:id="rId26"/>
    <p:sldId id="289" r:id="rId27"/>
    <p:sldId id="290" r:id="rId28"/>
    <p:sldId id="291" r:id="rId29"/>
    <p:sldId id="292" r:id="rId30"/>
    <p:sldId id="293" r:id="rId31"/>
    <p:sldId id="285" r:id="rId32"/>
    <p:sldId id="295" r:id="rId33"/>
    <p:sldId id="296" r:id="rId34"/>
    <p:sldId id="294" r:id="rId35"/>
    <p:sldId id="300" r:id="rId36"/>
    <p:sldId id="302" r:id="rId37"/>
    <p:sldId id="304" r:id="rId38"/>
    <p:sldId id="305" r:id="rId39"/>
    <p:sldId id="297" r:id="rId40"/>
    <p:sldId id="308" r:id="rId41"/>
    <p:sldId id="306" r:id="rId42"/>
    <p:sldId id="307" r:id="rId43"/>
    <p:sldId id="311" r:id="rId44"/>
    <p:sldId id="312" r:id="rId45"/>
    <p:sldId id="309" r:id="rId46"/>
    <p:sldId id="313" r:id="rId47"/>
    <p:sldId id="317" r:id="rId48"/>
    <p:sldId id="319" r:id="rId49"/>
    <p:sldId id="320" r:id="rId50"/>
    <p:sldId id="322" r:id="rId51"/>
    <p:sldId id="329" r:id="rId52"/>
    <p:sldId id="314" r:id="rId53"/>
    <p:sldId id="325" r:id="rId54"/>
    <p:sldId id="326" r:id="rId55"/>
    <p:sldId id="323" r:id="rId56"/>
    <p:sldId id="32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3967"/>
    <a:srgbClr val="7C8BC4"/>
    <a:srgbClr val="30431D"/>
    <a:srgbClr val="30390E"/>
    <a:srgbClr val="064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5" autoAdjust="0"/>
    <p:restoredTop sz="93937" autoAdjust="0"/>
  </p:normalViewPr>
  <p:slideViewPr>
    <p:cSldViewPr>
      <p:cViewPr varScale="1">
        <p:scale>
          <a:sx n="196" d="100"/>
          <a:sy n="196" d="100"/>
        </p:scale>
        <p:origin x="-2584" y="-112"/>
      </p:cViewPr>
      <p:guideLst>
        <p:guide orient="horz" pos="2160"/>
        <p:guide pos="2880"/>
      </p:guideLst>
    </p:cSldViewPr>
  </p:slideViewPr>
  <p:outlineViewPr>
    <p:cViewPr>
      <p:scale>
        <a:sx n="33" d="100"/>
        <a:sy n="33" d="100"/>
      </p:scale>
      <p:origin x="0" y="47250"/>
    </p:cViewPr>
  </p:outlineViewPr>
  <p:notesTextViewPr>
    <p:cViewPr>
      <p:scale>
        <a:sx n="1" d="1"/>
        <a:sy n="1" d="1"/>
      </p:scale>
      <p:origin x="0" y="0"/>
    </p:cViewPr>
  </p:notesTextViewPr>
  <p:notesViewPr>
    <p:cSldViewPr>
      <p:cViewPr varScale="1">
        <p:scale>
          <a:sx n="73" d="100"/>
          <a:sy n="73" d="100"/>
        </p:scale>
        <p:origin x="-26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12/21/15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12/21/15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Students saw the face of a young man with straight hair and then had to reconstruct it from memory. On the left is one student’s reconstruction in the absence of misleading information about the man’s hair. On the right is another person’s reconstruction of the same face after exposure to misleading information that mentioned curly hair </a:t>
            </a:r>
            <a:r>
              <a:rPr lang="is-IS" sz="1200" b="0" i="0" u="none" strike="noStrike" kern="1200" baseline="0" dirty="0" smtClean="0">
                <a:solidFill>
                  <a:schemeClr val="tx1"/>
                </a:solidFill>
                <a:latin typeface="+mn-lt"/>
                <a:ea typeface="+mn-ea"/>
                <a:cs typeface="+mn-cs"/>
              </a:rPr>
              <a:t>(Loftus &amp; Greene, 1980).</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a:p>
        </p:txBody>
      </p:sp>
    </p:spTree>
    <p:extLst>
      <p:ext uri="{BB962C8B-B14F-4D97-AF65-F5344CB8AC3E}">
        <p14:creationId xmlns:p14="http://schemas.microsoft.com/office/powerpoint/2010/main" val="826838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researchers asked 3-year-olds leading questions about events that had not occurred—such as whether a previous visitor to their classroom had committed aggressive acts—nearly 30 percent said that yes, he had. This percentage declined among older children. But when the researchers used influence techniques taken from actual child-abuse investigations, most of the children agreed with the false allegation, regardless of their age (Garven </a:t>
            </a:r>
            <a:r>
              <a:rPr lang="da-DK" sz="1200" b="0" i="0" u="none" strike="noStrike" kern="1200" baseline="0" dirty="0" smtClean="0">
                <a:solidFill>
                  <a:schemeClr val="tx1"/>
                </a:solidFill>
                <a:latin typeface="+mn-lt"/>
                <a:ea typeface="+mn-ea"/>
                <a:cs typeface="+mn-cs"/>
              </a:rPr>
              <a:t>et al., 1998).</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a:p>
        </p:txBody>
      </p:sp>
    </p:spTree>
    <p:extLst>
      <p:ext uri="{BB962C8B-B14F-4D97-AF65-F5344CB8AC3E}">
        <p14:creationId xmlns:p14="http://schemas.microsoft.com/office/powerpoint/2010/main" val="1837256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the three-box model of memory, information that does not transfer out of the sensory register or short-term memory is assumed to be forgotten forever. Once in long-term memory, information can be retrieved for use in analyzing incoming sensory information or performing mental operations in short-term memory.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a:p>
        </p:txBody>
      </p:sp>
    </p:spTree>
    <p:extLst>
      <p:ext uri="{BB962C8B-B14F-4D97-AF65-F5344CB8AC3E}">
        <p14:creationId xmlns:p14="http://schemas.microsoft.com/office/powerpoint/2010/main" val="28214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Many models of memory represent the contents of long-term semantic memory as an immense network or grid of concepts and the relationships among them. This illustration shows part of a hypothetical grid for animals.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a:p>
        </p:txBody>
      </p:sp>
    </p:spTree>
    <p:extLst>
      <p:ext uri="{BB962C8B-B14F-4D97-AF65-F5344CB8AC3E}">
        <p14:creationId xmlns:p14="http://schemas.microsoft.com/office/powerpoint/2010/main" val="3472495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diagram summarizes the distinctions among long-term memories. A procedural memory might be of learning how to ride a bike; a declarative memory might be knowing that Ottawa is the capital of Canada. Can you come up with your own examples of each memory type?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a:p>
        </p:txBody>
      </p:sp>
    </p:spTree>
    <p:extLst>
      <p:ext uri="{BB962C8B-B14F-4D97-AF65-F5344CB8AC3E}">
        <p14:creationId xmlns:p14="http://schemas.microsoft.com/office/powerpoint/2010/main" val="1108991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people try to recall a list of similar items immediately after learning it, they tend to remember the first and last items best and the ones in the middle worst.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a:p>
        </p:txBody>
      </p:sp>
    </p:spTree>
    <p:extLst>
      <p:ext uri="{BB962C8B-B14F-4D97-AF65-F5344CB8AC3E}">
        <p14:creationId xmlns:p14="http://schemas.microsoft.com/office/powerpoint/2010/main" val="402691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Different parts of the brain are involved in different aspects of memory. As you can see here, some centers deep within the brain (such as the amygdala and hippocampus) play an important role, but so too do “higher” centers of the brain in the cerebral cortex. Forming and storing a memory relies on many interacting processes.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a:p>
        </p:txBody>
      </p:sp>
    </p:spTree>
    <p:extLst>
      <p:ext uri="{BB962C8B-B14F-4D97-AF65-F5344CB8AC3E}">
        <p14:creationId xmlns:p14="http://schemas.microsoft.com/office/powerpoint/2010/main" val="2241659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Hermann </a:t>
            </a:r>
            <a:r>
              <a:rPr lang="en-US" sz="1200" b="0" i="0" u="none" strike="noStrike" kern="1200" baseline="0" dirty="0" err="1" smtClean="0">
                <a:solidFill>
                  <a:schemeClr val="tx1"/>
                </a:solidFill>
                <a:latin typeface="+mn-lt"/>
                <a:ea typeface="+mn-ea"/>
                <a:cs typeface="+mn-cs"/>
              </a:rPr>
              <a:t>Ebbinghaus</a:t>
            </a:r>
            <a:r>
              <a:rPr lang="en-US" sz="1200" b="0" i="0" u="none" strike="noStrike" kern="1200" baseline="0" dirty="0" smtClean="0">
                <a:solidFill>
                  <a:schemeClr val="tx1"/>
                </a:solidFill>
                <a:latin typeface="+mn-lt"/>
                <a:ea typeface="+mn-ea"/>
                <a:cs typeface="+mn-cs"/>
              </a:rPr>
              <a:t>, who tested his own memory for nonsense syllables, found that his forgetting was rapid at first and then tapered off (a). In contrast, when Marigold Linton tested her own memory for personal events over a period of several years, her retention was excellent at first, but then it fell off at a gradual but steady rate (b).</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50</a:t>
            </a:fld>
            <a:endParaRPr lang="en-US"/>
          </a:p>
        </p:txBody>
      </p:sp>
    </p:spTree>
    <p:extLst>
      <p:ext uri="{BB962C8B-B14F-4D97-AF65-F5344CB8AC3E}">
        <p14:creationId xmlns:p14="http://schemas.microsoft.com/office/powerpoint/2010/main" val="3194732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people who saw a car with a yield sign (left) were later asked if they had seen “the stop sign” (a misleading question), many said they had. Similarly, when those shown a stop sign were asked if they had seen “the yield sign,” many said yes. These false memories persisted even after the participants were told about the misleading questions, suggesting that misleading information might have erased their original mental representations of the signs (Loftus, </a:t>
            </a:r>
            <a:r>
              <a:rPr lang="de-DE" sz="1200" b="0" i="0" u="none" strike="noStrike" kern="1200" baseline="0" dirty="0" smtClean="0">
                <a:solidFill>
                  <a:schemeClr val="tx1"/>
                </a:solidFill>
                <a:latin typeface="+mn-lt"/>
                <a:ea typeface="+mn-ea"/>
                <a:cs typeface="+mn-cs"/>
              </a:rPr>
              <a:t>Miller, &amp; Burns, 1978).</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51</a:t>
            </a:fld>
            <a:endParaRPr lang="en-US"/>
          </a:p>
        </p:txBody>
      </p:sp>
    </p:spTree>
    <p:extLst>
      <p:ext uri="{BB962C8B-B14F-4D97-AF65-F5344CB8AC3E}">
        <p14:creationId xmlns:p14="http://schemas.microsoft.com/office/powerpoint/2010/main" val="319473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
        <p:nvSpPr>
          <p:cNvPr id="8" name="Rectangle 7"/>
          <p:cNvSpPr/>
          <p:nvPr userDrawn="1"/>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33338" y="6400805"/>
            <a:ext cx="9156700" cy="473070"/>
            <a:chOff x="33338" y="6400805"/>
            <a:chExt cx="9156700" cy="473070"/>
          </a:xfrm>
        </p:grpSpPr>
        <p:pic>
          <p:nvPicPr>
            <p:cNvPr id="19"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pyright" descr="Copyright 2015, 2012, 2009"/>
            <p:cNvSpPr txBox="1">
              <a:spLocks noChangeArrowheads="1"/>
            </p:cNvSpPr>
            <p:nvPr/>
          </p:nvSpPr>
          <p:spPr bwMode="auto">
            <a:xfrm>
              <a:off x="1413669" y="6400805"/>
              <a:ext cx="6316663" cy="457195"/>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08738"/>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
        <p:nvSpPr>
          <p:cNvPr id="5" name="Rectangle 4"/>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12/21/15</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sp>
        <p:nvSpPr>
          <p:cNvPr id="9" name="Rectangle 8"/>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93969" y="6408738"/>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4F3967"/>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4F396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4F396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4F396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4F396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Psychology</a:t>
            </a:r>
            <a:endParaRPr lang="en-US" dirty="0"/>
          </a:p>
        </p:txBody>
      </p:sp>
      <p:sp>
        <p:nvSpPr>
          <p:cNvPr id="5" name="Text Placeholder 4"/>
          <p:cNvSpPr>
            <a:spLocks noGrp="1"/>
          </p:cNvSpPr>
          <p:nvPr>
            <p:ph type="body" sz="quarter" idx="13"/>
          </p:nvPr>
        </p:nvSpPr>
        <p:spPr/>
        <p:txBody>
          <a:bodyPr/>
          <a:lstStyle/>
          <a:p>
            <a:r>
              <a:rPr lang="en-US" dirty="0" smtClean="0"/>
              <a:t>Twelfth Edition</a:t>
            </a:r>
            <a:endParaRPr lang="en-US" dirty="0"/>
          </a:p>
        </p:txBody>
      </p:sp>
      <p:sp>
        <p:nvSpPr>
          <p:cNvPr id="6" name="Text Placeholder 5"/>
          <p:cNvSpPr>
            <a:spLocks noGrp="1"/>
          </p:cNvSpPr>
          <p:nvPr>
            <p:ph type="body" sz="quarter" idx="14"/>
          </p:nvPr>
        </p:nvSpPr>
        <p:spPr/>
        <p:txBody>
          <a:bodyPr/>
          <a:lstStyle/>
          <a:p>
            <a:r>
              <a:rPr lang="en-US" dirty="0" smtClean="0"/>
              <a:t>Chapter 10</a:t>
            </a:r>
            <a:endParaRPr lang="en-US" dirty="0"/>
          </a:p>
        </p:txBody>
      </p:sp>
      <p:sp>
        <p:nvSpPr>
          <p:cNvPr id="7" name="Text Placeholder 6"/>
          <p:cNvSpPr>
            <a:spLocks noGrp="1"/>
          </p:cNvSpPr>
          <p:nvPr>
            <p:ph type="body" sz="quarter" idx="15"/>
          </p:nvPr>
        </p:nvSpPr>
        <p:spPr/>
        <p:txBody>
          <a:bodyPr/>
          <a:lstStyle/>
          <a:p>
            <a:r>
              <a:rPr lang="en-US" dirty="0" smtClean="0"/>
              <a:t>Memory</a:t>
            </a:r>
            <a:endParaRPr lang="en-US" dirty="0"/>
          </a:p>
        </p:txBody>
      </p:sp>
      <p:pic>
        <p:nvPicPr>
          <p:cNvPr id="3" name="Picture 2"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87422"/>
            <a:ext cx="3886200" cy="4818887"/>
          </a:xfrm>
          <a:prstGeom prst="rect">
            <a:avLst/>
          </a:prstGeom>
        </p:spPr>
      </p:pic>
    </p:spTree>
    <p:extLst>
      <p:ext uri="{BB962C8B-B14F-4D97-AF65-F5344CB8AC3E}">
        <p14:creationId xmlns:p14="http://schemas.microsoft.com/office/powerpoint/2010/main" val="3979540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Children’s Testimony (2 of 2)</a:t>
            </a:r>
            <a:br>
              <a:rPr lang="en-US" b="1" dirty="0" smtClean="0"/>
            </a:br>
            <a:r>
              <a:rPr lang="en-US" b="1" dirty="0" smtClean="0"/>
              <a:t>Figure 10.2</a:t>
            </a:r>
            <a:br>
              <a:rPr lang="en-US" b="1" dirty="0" smtClean="0"/>
            </a:br>
            <a:r>
              <a:rPr lang="en-US" b="1" dirty="0"/>
              <a:t>Social Pressure </a:t>
            </a:r>
            <a:r>
              <a:rPr lang="en-US" b="1" dirty="0" smtClean="0"/>
              <a:t>and Children’s </a:t>
            </a:r>
            <a:r>
              <a:rPr lang="en-US" b="1" dirty="0"/>
              <a:t>False Allegations</a:t>
            </a:r>
          </a:p>
        </p:txBody>
      </p:sp>
      <p:sp>
        <p:nvSpPr>
          <p:cNvPr id="7" name="Text Placeholder 6"/>
          <p:cNvSpPr>
            <a:spLocks noGrp="1"/>
          </p:cNvSpPr>
          <p:nvPr>
            <p:ph type="body" sz="quarter" idx="13"/>
          </p:nvPr>
        </p:nvSpPr>
        <p:spPr/>
        <p:txBody>
          <a:bodyPr/>
          <a:lstStyle/>
          <a:p>
            <a:r>
              <a:rPr lang="en-US" dirty="0" smtClean="0"/>
              <a:t>(Garven </a:t>
            </a:r>
            <a:r>
              <a:rPr lang="da-DK" dirty="0" smtClean="0"/>
              <a:t>et </a:t>
            </a:r>
            <a:r>
              <a:rPr lang="da-DK" dirty="0"/>
              <a:t>al., 1998)</a:t>
            </a:r>
            <a:endParaRPr lang="en-US" dirty="0"/>
          </a:p>
        </p:txBody>
      </p:sp>
      <p:pic>
        <p:nvPicPr>
          <p:cNvPr id="2" name="Picture 1" descr="A bar graph of mean percent yes answers to misleading questions versus age in years shows the data for leading questions and leading questions plus influence techniques. The following list provides the data in the bar graph with leading questions first, and leading questions plus influence techniques second: three years, 30.5, 81; 4 years, 15, 55; 5 years, 8, 49; 6 years, 6, 54. All values are approxim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1514" y="1524000"/>
            <a:ext cx="6938086" cy="4419600"/>
          </a:xfrm>
          <a:prstGeom prst="rect">
            <a:avLst/>
          </a:prstGeom>
        </p:spPr>
      </p:pic>
    </p:spTree>
    <p:extLst>
      <p:ext uri="{BB962C8B-B14F-4D97-AF65-F5344CB8AC3E}">
        <p14:creationId xmlns:p14="http://schemas.microsoft.com/office/powerpoint/2010/main" val="327265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 Pursuit of Memory </a:t>
            </a:r>
          </a:p>
        </p:txBody>
      </p:sp>
      <p:sp>
        <p:nvSpPr>
          <p:cNvPr id="5" name="Content Placeholder 4"/>
          <p:cNvSpPr>
            <a:spLocks noGrp="1"/>
          </p:cNvSpPr>
          <p:nvPr>
            <p:ph idx="1"/>
          </p:nvPr>
        </p:nvSpPr>
        <p:spPr/>
        <p:txBody>
          <a:bodyPr/>
          <a:lstStyle/>
          <a:p>
            <a:r>
              <a:rPr lang="en-US" sz="2800" b="1" dirty="0"/>
              <a:t>LO 10.2.A</a:t>
            </a:r>
            <a:r>
              <a:rPr lang="en-US" sz="2800" dirty="0"/>
              <a:t> Distinguish between recall and recognition tasks in explicit memory, and distinguish between priming and relearning in implicit memory.</a:t>
            </a:r>
          </a:p>
          <a:p>
            <a:r>
              <a:rPr lang="en-US" sz="2800" b="1" dirty="0"/>
              <a:t>LO 10.2.B</a:t>
            </a:r>
            <a:r>
              <a:rPr lang="en-US" sz="2800" dirty="0"/>
              <a:t> Describe the basic characteristics of three memory systems according to the information-processing model, and note the challenges to this view proposed by parallel distributed processing. </a:t>
            </a:r>
          </a:p>
        </p:txBody>
      </p:sp>
    </p:spTree>
    <p:extLst>
      <p:ext uri="{BB962C8B-B14F-4D97-AF65-F5344CB8AC3E}">
        <p14:creationId xmlns:p14="http://schemas.microsoft.com/office/powerpoint/2010/main" val="358958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Memory </a:t>
            </a:r>
            <a:r>
              <a:rPr lang="en-US" sz="2000" dirty="0" smtClean="0"/>
              <a:t>(1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a:t>The ability to remember depends in part on the type of performance called for</a:t>
            </a:r>
            <a:r>
              <a:rPr lang="en-US" dirty="0" smtClean="0"/>
              <a:t>.</a:t>
            </a:r>
          </a:p>
          <a:p>
            <a:r>
              <a:rPr lang="en-US" dirty="0"/>
              <a:t>In tests of </a:t>
            </a:r>
            <a:r>
              <a:rPr lang="en-US" i="1" dirty="0"/>
              <a:t>explicit memory</a:t>
            </a:r>
            <a:r>
              <a:rPr lang="en-US" dirty="0"/>
              <a:t> (conscious recollection), </a:t>
            </a:r>
            <a:r>
              <a:rPr lang="en-US" i="1" dirty="0"/>
              <a:t>recognition</a:t>
            </a:r>
            <a:r>
              <a:rPr lang="en-US" dirty="0"/>
              <a:t> is usually better than </a:t>
            </a:r>
            <a:r>
              <a:rPr lang="en-US" i="1" dirty="0"/>
              <a:t>recall</a:t>
            </a:r>
            <a:r>
              <a:rPr lang="en-US" dirty="0" smtClean="0"/>
              <a:t>.</a:t>
            </a:r>
          </a:p>
          <a:p>
            <a:r>
              <a:rPr lang="en-US" dirty="0"/>
              <a:t>Recognition for </a:t>
            </a:r>
            <a:r>
              <a:rPr lang="en-US" dirty="0" smtClean="0"/>
              <a:t>visual images </a:t>
            </a:r>
            <a:r>
              <a:rPr lang="en-US" dirty="0"/>
              <a:t>is particularly impressive.</a:t>
            </a:r>
          </a:p>
        </p:txBody>
      </p:sp>
    </p:spTree>
    <p:extLst>
      <p:ext uri="{BB962C8B-B14F-4D97-AF65-F5344CB8AC3E}">
        <p14:creationId xmlns:p14="http://schemas.microsoft.com/office/powerpoint/2010/main" val="1672208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Memory </a:t>
            </a:r>
            <a:r>
              <a:rPr lang="en-US" sz="2000" dirty="0" smtClean="0"/>
              <a:t>(2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i="1" dirty="0"/>
              <a:t>Implicit memory </a:t>
            </a:r>
            <a:r>
              <a:rPr lang="en-US" dirty="0"/>
              <a:t>is measured by indirect methods such </a:t>
            </a:r>
            <a:r>
              <a:rPr lang="en-US" dirty="0" smtClean="0"/>
              <a:t>as:</a:t>
            </a:r>
          </a:p>
          <a:p>
            <a:pPr lvl="1"/>
            <a:r>
              <a:rPr lang="en-US" i="1" dirty="0" smtClean="0"/>
              <a:t>priming</a:t>
            </a:r>
            <a:r>
              <a:rPr lang="en-US" dirty="0" smtClean="0"/>
              <a:t> and</a:t>
            </a:r>
          </a:p>
          <a:p>
            <a:pPr lvl="1"/>
            <a:r>
              <a:rPr lang="en-US" dirty="0" smtClean="0"/>
              <a:t>the </a:t>
            </a:r>
            <a:r>
              <a:rPr lang="en-US" i="1" dirty="0"/>
              <a:t>relearning method</a:t>
            </a:r>
            <a:endParaRPr lang="en-US" dirty="0" smtClean="0"/>
          </a:p>
          <a:p>
            <a:r>
              <a:rPr lang="en-US" dirty="0" smtClean="0"/>
              <a:t>In </a:t>
            </a:r>
            <a:r>
              <a:rPr lang="en-US" dirty="0"/>
              <a:t>tests of implicit memory, </a:t>
            </a:r>
            <a:r>
              <a:rPr lang="en-US" dirty="0" smtClean="0"/>
              <a:t>past </a:t>
            </a:r>
            <a:r>
              <a:rPr lang="en-US" dirty="0"/>
              <a:t>experiences may affect current thoughts or </a:t>
            </a:r>
            <a:r>
              <a:rPr lang="en-US" dirty="0" smtClean="0"/>
              <a:t>actions.</a:t>
            </a:r>
          </a:p>
          <a:p>
            <a:r>
              <a:rPr lang="en-US" dirty="0" smtClean="0"/>
              <a:t>This can occur even </a:t>
            </a:r>
            <a:r>
              <a:rPr lang="en-US" dirty="0"/>
              <a:t>when these experiences are not consciously remembered. </a:t>
            </a:r>
          </a:p>
        </p:txBody>
      </p:sp>
    </p:spTree>
    <p:extLst>
      <p:ext uri="{BB962C8B-B14F-4D97-AF65-F5344CB8AC3E}">
        <p14:creationId xmlns:p14="http://schemas.microsoft.com/office/powerpoint/2010/main" val="3529410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Models of Memory </a:t>
            </a:r>
            <a:r>
              <a:rPr lang="en-US" sz="2000" dirty="0" smtClean="0"/>
              <a:t>(1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In </a:t>
            </a:r>
            <a:r>
              <a:rPr lang="en-US" i="1" dirty="0"/>
              <a:t>information-processing models</a:t>
            </a:r>
            <a:r>
              <a:rPr lang="en-US" dirty="0"/>
              <a:t>, memory </a:t>
            </a:r>
            <a:r>
              <a:rPr lang="en-US" dirty="0" smtClean="0"/>
              <a:t>involves the:</a:t>
            </a:r>
          </a:p>
          <a:p>
            <a:pPr lvl="1"/>
            <a:r>
              <a:rPr lang="en-US" i="1" dirty="0" smtClean="0"/>
              <a:t>encoding</a:t>
            </a:r>
            <a:endParaRPr lang="en-US" dirty="0" smtClean="0"/>
          </a:p>
          <a:p>
            <a:pPr lvl="1"/>
            <a:r>
              <a:rPr lang="en-US" i="1" dirty="0" smtClean="0"/>
              <a:t>storage</a:t>
            </a:r>
            <a:r>
              <a:rPr lang="en-US" dirty="0"/>
              <a:t>, </a:t>
            </a:r>
            <a:r>
              <a:rPr lang="en-US" dirty="0" smtClean="0"/>
              <a:t>and</a:t>
            </a:r>
          </a:p>
          <a:p>
            <a:pPr lvl="1"/>
            <a:r>
              <a:rPr lang="en-US" i="1" dirty="0" smtClean="0"/>
              <a:t>retrieval</a:t>
            </a:r>
            <a:r>
              <a:rPr lang="en-US" dirty="0" smtClean="0"/>
              <a:t> </a:t>
            </a:r>
            <a:r>
              <a:rPr lang="en-US" dirty="0"/>
              <a:t>of </a:t>
            </a:r>
            <a:r>
              <a:rPr lang="en-US" dirty="0" smtClean="0"/>
              <a:t>information</a:t>
            </a:r>
            <a:endParaRPr lang="en-US" dirty="0"/>
          </a:p>
          <a:p>
            <a:r>
              <a:rPr lang="en-US" dirty="0"/>
              <a:t>The </a:t>
            </a:r>
            <a:r>
              <a:rPr lang="en-US" i="1" dirty="0"/>
              <a:t>three-box model</a:t>
            </a:r>
            <a:r>
              <a:rPr lang="en-US" dirty="0"/>
              <a:t> proposes three interacting systems</a:t>
            </a:r>
            <a:r>
              <a:rPr lang="en-US" dirty="0" smtClean="0"/>
              <a:t>:</a:t>
            </a:r>
          </a:p>
          <a:p>
            <a:pPr lvl="1"/>
            <a:r>
              <a:rPr lang="en-US" dirty="0" smtClean="0"/>
              <a:t>the </a:t>
            </a:r>
            <a:r>
              <a:rPr lang="en-US" dirty="0"/>
              <a:t>sensory </a:t>
            </a:r>
            <a:r>
              <a:rPr lang="en-US" dirty="0" smtClean="0"/>
              <a:t>register</a:t>
            </a:r>
          </a:p>
          <a:p>
            <a:pPr lvl="1"/>
            <a:r>
              <a:rPr lang="en-US" dirty="0" smtClean="0"/>
              <a:t>short</a:t>
            </a:r>
            <a:r>
              <a:rPr lang="en-US" dirty="0"/>
              <a:t>-term memory, </a:t>
            </a:r>
            <a:r>
              <a:rPr lang="en-US" dirty="0" smtClean="0"/>
              <a:t>and</a:t>
            </a:r>
          </a:p>
          <a:p>
            <a:pPr lvl="1"/>
            <a:r>
              <a:rPr lang="en-US" dirty="0" smtClean="0"/>
              <a:t>long</a:t>
            </a:r>
            <a:r>
              <a:rPr lang="en-US" dirty="0"/>
              <a:t>-term </a:t>
            </a:r>
            <a:r>
              <a:rPr lang="en-US" dirty="0" smtClean="0"/>
              <a:t>memory</a:t>
            </a:r>
            <a:endParaRPr lang="en-US" dirty="0"/>
          </a:p>
        </p:txBody>
      </p:sp>
    </p:spTree>
    <p:extLst>
      <p:ext uri="{BB962C8B-B14F-4D97-AF65-F5344CB8AC3E}">
        <p14:creationId xmlns:p14="http://schemas.microsoft.com/office/powerpoint/2010/main" val="789088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Models of Memory </a:t>
            </a:r>
            <a:r>
              <a:rPr lang="en-US" sz="2000" dirty="0" smtClean="0"/>
              <a:t>(2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Some cognitive scientists prefer a </a:t>
            </a:r>
            <a:r>
              <a:rPr lang="en-US" i="1" dirty="0"/>
              <a:t>parallel distributed processing (PDP)</a:t>
            </a:r>
            <a:r>
              <a:rPr lang="en-US" dirty="0"/>
              <a:t> or </a:t>
            </a:r>
            <a:r>
              <a:rPr lang="en-US" i="1" dirty="0"/>
              <a:t>connectionist</a:t>
            </a:r>
            <a:r>
              <a:rPr lang="en-US" dirty="0"/>
              <a:t> </a:t>
            </a:r>
            <a:r>
              <a:rPr lang="en-US" dirty="0" smtClean="0"/>
              <a:t>model.</a:t>
            </a:r>
          </a:p>
          <a:p>
            <a:r>
              <a:rPr lang="en-US" dirty="0" smtClean="0"/>
              <a:t>This model </a:t>
            </a:r>
            <a:r>
              <a:rPr lang="en-US" dirty="0"/>
              <a:t>represents knowledge </a:t>
            </a:r>
            <a:r>
              <a:rPr lang="en-US" dirty="0" smtClean="0"/>
              <a:t>as connections:</a:t>
            </a:r>
          </a:p>
          <a:p>
            <a:pPr lvl="1"/>
            <a:r>
              <a:rPr lang="en-US" dirty="0" smtClean="0"/>
              <a:t>among </a:t>
            </a:r>
            <a:r>
              <a:rPr lang="en-US" dirty="0"/>
              <a:t>numerous interacting processing </a:t>
            </a:r>
            <a:r>
              <a:rPr lang="en-US" dirty="0" smtClean="0"/>
              <a:t>units</a:t>
            </a:r>
          </a:p>
          <a:p>
            <a:pPr lvl="1"/>
            <a:r>
              <a:rPr lang="en-US" dirty="0" smtClean="0"/>
              <a:t>distributed </a:t>
            </a:r>
            <a:r>
              <a:rPr lang="en-US" dirty="0"/>
              <a:t>in a vast </a:t>
            </a:r>
            <a:r>
              <a:rPr lang="en-US" dirty="0" smtClean="0"/>
              <a:t>network, and</a:t>
            </a:r>
          </a:p>
          <a:p>
            <a:pPr lvl="1"/>
            <a:r>
              <a:rPr lang="en-US" dirty="0" smtClean="0"/>
              <a:t>all </a:t>
            </a:r>
            <a:r>
              <a:rPr lang="en-US" dirty="0"/>
              <a:t>operating in </a:t>
            </a:r>
            <a:r>
              <a:rPr lang="en-US" dirty="0" smtClean="0"/>
              <a:t>parallel</a:t>
            </a:r>
          </a:p>
          <a:p>
            <a:r>
              <a:rPr lang="en-US" dirty="0" smtClean="0"/>
              <a:t>The model is similar to neurons of the brain.</a:t>
            </a:r>
          </a:p>
          <a:p>
            <a:pPr lvl="1"/>
            <a:r>
              <a:rPr lang="en-US" dirty="0" smtClean="0"/>
              <a:t>The ability of units to excite or inhibit each other is constantly adjusted to reflect new knowledge.</a:t>
            </a:r>
            <a:endParaRPr lang="en-US" dirty="0"/>
          </a:p>
        </p:txBody>
      </p:sp>
    </p:spTree>
    <p:extLst>
      <p:ext uri="{BB962C8B-B14F-4D97-AF65-F5344CB8AC3E}">
        <p14:creationId xmlns:p14="http://schemas.microsoft.com/office/powerpoint/2010/main" val="1103227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Models of Memory </a:t>
            </a:r>
            <a:r>
              <a:rPr lang="en-US" sz="2000" b="1" dirty="0" smtClean="0"/>
              <a:t>(3 </a:t>
            </a:r>
            <a:r>
              <a:rPr lang="en-US" sz="2000" b="1" dirty="0"/>
              <a:t>of </a:t>
            </a:r>
            <a:r>
              <a:rPr lang="en-US" sz="2000" b="1" dirty="0" smtClean="0"/>
              <a:t>3) </a:t>
            </a:r>
            <a:br>
              <a:rPr lang="en-US" sz="2000" b="1" dirty="0" smtClean="0"/>
            </a:br>
            <a:r>
              <a:rPr lang="en-US" b="1" dirty="0" smtClean="0"/>
              <a:t>Figure 10.3</a:t>
            </a:r>
            <a:br>
              <a:rPr lang="en-US" b="1" dirty="0" smtClean="0"/>
            </a:br>
            <a:r>
              <a:rPr lang="en-US" b="1" dirty="0"/>
              <a:t>Three </a:t>
            </a:r>
            <a:r>
              <a:rPr lang="en-US" b="1" dirty="0" smtClean="0"/>
              <a:t>Memory Systems</a:t>
            </a:r>
            <a:endParaRPr lang="en-US" b="1" dirty="0"/>
          </a:p>
        </p:txBody>
      </p:sp>
      <p:pic>
        <p:nvPicPr>
          <p:cNvPr id="3" name="Picture 2" descr="A diagram of the three memory systems. Infromation from an event enters the brain into the sensory register, it has a large capacity, contains sensory information, and has a very brief retention of images, up to a half second for visual information and two seconds for auditory information, much of it is forgotten. What is transferred ends up in the short-term memory, or S T M, this type of memory has a limited capacity, brief storage of items, up to 30 seconds if there is no rehearsal, and is involved in conscious processing of information. Some of the information in the S T M is forgotten, and some is transferred to the long-term memory, or L T M, which has an unlimited capacity, it can make some memories permanent, and information here is organized and indexed for retrieval from S T 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362200"/>
            <a:ext cx="8763001" cy="2163404"/>
          </a:xfrm>
          <a:prstGeom prst="rect">
            <a:avLst/>
          </a:prstGeom>
        </p:spPr>
      </p:pic>
    </p:spTree>
    <p:extLst>
      <p:ext uri="{BB962C8B-B14F-4D97-AF65-F5344CB8AC3E}">
        <p14:creationId xmlns:p14="http://schemas.microsoft.com/office/powerpoint/2010/main" val="4022066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Three-Box Model of Memory </a:t>
            </a:r>
          </a:p>
        </p:txBody>
      </p:sp>
      <p:sp>
        <p:nvSpPr>
          <p:cNvPr id="5" name="Content Placeholder 4"/>
          <p:cNvSpPr>
            <a:spLocks noGrp="1"/>
          </p:cNvSpPr>
          <p:nvPr>
            <p:ph idx="1"/>
          </p:nvPr>
        </p:nvSpPr>
        <p:spPr/>
        <p:txBody>
          <a:bodyPr/>
          <a:lstStyle/>
          <a:p>
            <a:r>
              <a:rPr lang="en-US" sz="2500" b="1" dirty="0"/>
              <a:t>LO 10.3.A</a:t>
            </a:r>
            <a:r>
              <a:rPr lang="en-US" sz="2500" dirty="0"/>
              <a:t> Explain the functions, duration, and location of the sensory registers in the three-box model of memory.</a:t>
            </a:r>
          </a:p>
          <a:p>
            <a:r>
              <a:rPr lang="en-US" sz="2500" b="1" dirty="0"/>
              <a:t>LO 10.3.B</a:t>
            </a:r>
            <a:r>
              <a:rPr lang="en-US" sz="2500" dirty="0"/>
              <a:t> Explain the functions and duration of short-term memory, and contrast the </a:t>
            </a:r>
            <a:r>
              <a:rPr lang="en-US" sz="2500" i="1" dirty="0"/>
              <a:t>leaky bucket</a:t>
            </a:r>
            <a:r>
              <a:rPr lang="en-US" sz="2500" dirty="0"/>
              <a:t> and </a:t>
            </a:r>
            <a:r>
              <a:rPr lang="en-US" sz="2500" i="1" dirty="0"/>
              <a:t>working memory</a:t>
            </a:r>
            <a:r>
              <a:rPr lang="en-US" sz="2500" dirty="0"/>
              <a:t> approaches to understanding this “box” of memory.</a:t>
            </a:r>
          </a:p>
          <a:p>
            <a:r>
              <a:rPr lang="en-US" sz="2500" b="1" dirty="0"/>
              <a:t>LO 10.3.C</a:t>
            </a:r>
            <a:r>
              <a:rPr lang="en-US" sz="2500" dirty="0"/>
              <a:t> Describe semantic categories and four forms of long-term memory, and explain how </a:t>
            </a:r>
            <a:r>
              <a:rPr lang="en-US" sz="2500" i="1" dirty="0"/>
              <a:t>primacy</a:t>
            </a:r>
            <a:r>
              <a:rPr lang="en-US" sz="2500" dirty="0"/>
              <a:t> and </a:t>
            </a:r>
            <a:r>
              <a:rPr lang="en-US" sz="2500" i="1" dirty="0"/>
              <a:t>recency</a:t>
            </a:r>
            <a:r>
              <a:rPr lang="en-US" sz="2500" dirty="0"/>
              <a:t> illustrate the serial-position effect in transferring information from short-term to long-term memory. </a:t>
            </a:r>
          </a:p>
        </p:txBody>
      </p:sp>
    </p:spTree>
    <p:extLst>
      <p:ext uri="{BB962C8B-B14F-4D97-AF65-F5344CB8AC3E}">
        <p14:creationId xmlns:p14="http://schemas.microsoft.com/office/powerpoint/2010/main" val="22440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Sensory Register: Fleeting </a:t>
            </a:r>
            <a:r>
              <a:rPr lang="en-US" dirty="0" smtClean="0"/>
              <a:t>Impressions</a:t>
            </a:r>
            <a:endParaRPr lang="en-US" sz="2000" dirty="0"/>
          </a:p>
        </p:txBody>
      </p:sp>
      <p:sp>
        <p:nvSpPr>
          <p:cNvPr id="5" name="Content Placeholder 4"/>
          <p:cNvSpPr>
            <a:spLocks noGrp="1"/>
          </p:cNvSpPr>
          <p:nvPr>
            <p:ph idx="1"/>
          </p:nvPr>
        </p:nvSpPr>
        <p:spPr/>
        <p:txBody>
          <a:bodyPr/>
          <a:lstStyle/>
          <a:p>
            <a:r>
              <a:rPr lang="en-US" dirty="0"/>
              <a:t>In the three-box model, incoming sensory information makes a brief stop in the </a:t>
            </a:r>
            <a:r>
              <a:rPr lang="en-US" i="1" dirty="0"/>
              <a:t>sensory </a:t>
            </a:r>
            <a:r>
              <a:rPr lang="en-US" i="1" dirty="0" smtClean="0"/>
              <a:t>register</a:t>
            </a:r>
            <a:r>
              <a:rPr lang="en-US" dirty="0" smtClean="0"/>
              <a:t>.</a:t>
            </a:r>
          </a:p>
          <a:p>
            <a:r>
              <a:rPr lang="en-US" dirty="0" smtClean="0"/>
              <a:t>The sensory register </a:t>
            </a:r>
            <a:r>
              <a:rPr lang="en-US" dirty="0"/>
              <a:t>momentarily retains it in the form of sensory images</a:t>
            </a:r>
            <a:r>
              <a:rPr lang="en-US" dirty="0" smtClean="0"/>
              <a:t>.</a:t>
            </a:r>
          </a:p>
          <a:p>
            <a:r>
              <a:rPr lang="en-US" dirty="0"/>
              <a:t>Information that does not quickly go on to short-term memory vanishes </a:t>
            </a:r>
            <a:r>
              <a:rPr lang="en-US" dirty="0" smtClean="0"/>
              <a:t>forever.</a:t>
            </a:r>
          </a:p>
          <a:p>
            <a:r>
              <a:rPr lang="en-US" dirty="0"/>
              <a:t>The fleeting nature of incoming </a:t>
            </a:r>
            <a:r>
              <a:rPr lang="en-US" dirty="0" smtClean="0"/>
              <a:t>sensations is beneficial; it prevents “double exposures.”</a:t>
            </a:r>
            <a:endParaRPr lang="en-US" dirty="0"/>
          </a:p>
        </p:txBody>
      </p:sp>
    </p:spTree>
    <p:extLst>
      <p:ext uri="{BB962C8B-B14F-4D97-AF65-F5344CB8AC3E}">
        <p14:creationId xmlns:p14="http://schemas.microsoft.com/office/powerpoint/2010/main" val="3538954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Short-Term Memory: </a:t>
            </a:r>
            <a:r>
              <a:rPr lang="en-US" dirty="0" smtClean="0"/>
              <a:t>Memory’s</a:t>
            </a:r>
            <a:br>
              <a:rPr lang="en-US" dirty="0" smtClean="0"/>
            </a:br>
            <a:r>
              <a:rPr lang="en-US" dirty="0" smtClean="0"/>
              <a:t>Notepad </a:t>
            </a:r>
            <a:r>
              <a:rPr lang="en-US" sz="2000" dirty="0" smtClean="0"/>
              <a:t>(1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i="1" dirty="0"/>
              <a:t>Short-term memory (STM)</a:t>
            </a:r>
            <a:r>
              <a:rPr lang="en-US" dirty="0"/>
              <a:t> retains new information for up to 30 seconds (unless rehearsal takes place)</a:t>
            </a:r>
            <a:r>
              <a:rPr lang="en-US" dirty="0" smtClean="0"/>
              <a:t>.</a:t>
            </a:r>
          </a:p>
          <a:p>
            <a:r>
              <a:rPr lang="en-US" dirty="0"/>
              <a:t>In short-term memory</a:t>
            </a:r>
            <a:r>
              <a:rPr lang="en-US" dirty="0" smtClean="0"/>
              <a:t>, the </a:t>
            </a:r>
            <a:r>
              <a:rPr lang="en-US" dirty="0"/>
              <a:t>material is no longer an exact sensory </a:t>
            </a:r>
            <a:r>
              <a:rPr lang="en-US" dirty="0" smtClean="0"/>
              <a:t>image.</a:t>
            </a:r>
          </a:p>
          <a:p>
            <a:r>
              <a:rPr lang="en-US" dirty="0" smtClean="0"/>
              <a:t>Instead, it </a:t>
            </a:r>
            <a:r>
              <a:rPr lang="en-US" dirty="0"/>
              <a:t>is an encoding of one, such as </a:t>
            </a:r>
            <a:r>
              <a:rPr lang="en-US" dirty="0" smtClean="0"/>
              <a:t>a word </a:t>
            </a:r>
            <a:r>
              <a:rPr lang="en-US" dirty="0"/>
              <a:t>or a phrase</a:t>
            </a:r>
            <a:r>
              <a:rPr lang="en-US" dirty="0" smtClean="0"/>
              <a:t>.</a:t>
            </a:r>
          </a:p>
          <a:p>
            <a:r>
              <a:rPr lang="en-US" dirty="0" smtClean="0"/>
              <a:t>This </a:t>
            </a:r>
            <a:r>
              <a:rPr lang="en-US" dirty="0"/>
              <a:t>material either transfers into long-term memory or decays and </a:t>
            </a:r>
            <a:r>
              <a:rPr lang="en-US" dirty="0" smtClean="0"/>
              <a:t>is lost </a:t>
            </a:r>
            <a:r>
              <a:rPr lang="en-US" dirty="0"/>
              <a:t>forever.</a:t>
            </a:r>
          </a:p>
        </p:txBody>
      </p:sp>
    </p:spTree>
    <p:extLst>
      <p:ext uri="{BB962C8B-B14F-4D97-AF65-F5344CB8AC3E}">
        <p14:creationId xmlns:p14="http://schemas.microsoft.com/office/powerpoint/2010/main" val="3548431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Reconstructing the Past </a:t>
            </a:r>
          </a:p>
        </p:txBody>
      </p:sp>
      <p:sp>
        <p:nvSpPr>
          <p:cNvPr id="6" name="Content Placeholder 5"/>
          <p:cNvSpPr>
            <a:spLocks noGrp="1"/>
          </p:cNvSpPr>
          <p:nvPr>
            <p:ph idx="1"/>
          </p:nvPr>
        </p:nvSpPr>
        <p:spPr/>
        <p:txBody>
          <a:bodyPr/>
          <a:lstStyle/>
          <a:p>
            <a:r>
              <a:rPr lang="en-US" sz="2600" b="1" dirty="0"/>
              <a:t>LO 10.1.A</a:t>
            </a:r>
            <a:r>
              <a:rPr lang="en-US" sz="2600" dirty="0"/>
              <a:t> Explain why the workings of memory are more reconstructive than people imagine them to be.</a:t>
            </a:r>
          </a:p>
          <a:p>
            <a:r>
              <a:rPr lang="en-US" sz="2600" b="1" dirty="0"/>
              <a:t>LO 10.1.B</a:t>
            </a:r>
            <a:r>
              <a:rPr lang="en-US" sz="2600" dirty="0"/>
              <a:t> Describe three conditions under which confabulation is especially likely to occur.</a:t>
            </a:r>
          </a:p>
          <a:p>
            <a:r>
              <a:rPr lang="en-US" sz="2600" b="1" dirty="0"/>
              <a:t>LO 10.1.C</a:t>
            </a:r>
            <a:r>
              <a:rPr lang="en-US" sz="2600" dirty="0"/>
              <a:t> Summarize the evidence indicating that eyewitness testimony can be susceptible to memory errors.</a:t>
            </a:r>
          </a:p>
          <a:p>
            <a:r>
              <a:rPr lang="en-US" sz="2600" b="1" dirty="0"/>
              <a:t>LO 10.1.D</a:t>
            </a:r>
            <a:r>
              <a:rPr lang="en-US" sz="2600" dirty="0"/>
              <a:t> Explain the conditions under which children might provide reliable versus unreliable eyewitness testimony. </a:t>
            </a:r>
          </a:p>
        </p:txBody>
      </p:sp>
    </p:spTree>
    <p:extLst>
      <p:ext uri="{BB962C8B-B14F-4D97-AF65-F5344CB8AC3E}">
        <p14:creationId xmlns:p14="http://schemas.microsoft.com/office/powerpoint/2010/main" val="409953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Short-Term Memory: </a:t>
            </a:r>
            <a:r>
              <a:rPr lang="en-US" dirty="0" smtClean="0"/>
              <a:t>Memory’s</a:t>
            </a:r>
            <a:br>
              <a:rPr lang="en-US" dirty="0" smtClean="0"/>
            </a:br>
            <a:r>
              <a:rPr lang="en-US" dirty="0" smtClean="0"/>
              <a:t>Notepad </a:t>
            </a:r>
            <a:r>
              <a:rPr lang="en-US" sz="2000" dirty="0" smtClean="0"/>
              <a:t>(2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The capacity of STM is extremely limited but can be extended if information is organized into larger units by </a:t>
            </a:r>
            <a:r>
              <a:rPr lang="en-US" i="1" dirty="0"/>
              <a:t>chunking</a:t>
            </a:r>
            <a:r>
              <a:rPr lang="en-US" dirty="0" smtClean="0"/>
              <a:t>.</a:t>
            </a:r>
          </a:p>
          <a:p>
            <a:r>
              <a:rPr lang="en-US" dirty="0"/>
              <a:t>A </a:t>
            </a:r>
            <a:r>
              <a:rPr lang="en-US" dirty="0" smtClean="0"/>
              <a:t>chunk can be:</a:t>
            </a:r>
          </a:p>
          <a:p>
            <a:pPr lvl="1"/>
            <a:r>
              <a:rPr lang="en-US" dirty="0" smtClean="0"/>
              <a:t>a word</a:t>
            </a:r>
          </a:p>
          <a:p>
            <a:pPr lvl="1"/>
            <a:r>
              <a:rPr lang="en-US" dirty="0" smtClean="0"/>
              <a:t>a phrase</a:t>
            </a:r>
          </a:p>
          <a:p>
            <a:pPr lvl="1"/>
            <a:r>
              <a:rPr lang="en-US" dirty="0" smtClean="0"/>
              <a:t>a sentence</a:t>
            </a:r>
          </a:p>
          <a:p>
            <a:pPr lvl="1"/>
            <a:r>
              <a:rPr lang="en-US" dirty="0" smtClean="0"/>
              <a:t>an image</a:t>
            </a:r>
            <a:endParaRPr lang="en-US" dirty="0"/>
          </a:p>
          <a:p>
            <a:pPr lvl="1"/>
            <a:r>
              <a:rPr lang="en-US" dirty="0" smtClean="0"/>
              <a:t>and it </a:t>
            </a:r>
            <a:r>
              <a:rPr lang="en-US" dirty="0"/>
              <a:t>depends on previous </a:t>
            </a:r>
            <a:r>
              <a:rPr lang="en-US" dirty="0" smtClean="0"/>
              <a:t>experience</a:t>
            </a:r>
            <a:endParaRPr lang="en-US" dirty="0"/>
          </a:p>
        </p:txBody>
      </p:sp>
    </p:spTree>
    <p:extLst>
      <p:ext uri="{BB962C8B-B14F-4D97-AF65-F5344CB8AC3E}">
        <p14:creationId xmlns:p14="http://schemas.microsoft.com/office/powerpoint/2010/main" val="345050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Short-Term Memory: </a:t>
            </a:r>
            <a:r>
              <a:rPr lang="en-US" dirty="0" smtClean="0"/>
              <a:t>Memory’s</a:t>
            </a:r>
            <a:br>
              <a:rPr lang="en-US" dirty="0" smtClean="0"/>
            </a:br>
            <a:r>
              <a:rPr lang="en-US" dirty="0" smtClean="0"/>
              <a:t>Notepad </a:t>
            </a:r>
            <a:r>
              <a:rPr lang="en-US" sz="2000" dirty="0" smtClean="0"/>
              <a:t>(3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Early models of STM portrayed it mainly as a bin for the temporary storage of </a:t>
            </a:r>
            <a:r>
              <a:rPr lang="en-US" dirty="0" smtClean="0"/>
              <a:t>information.</a:t>
            </a:r>
          </a:p>
          <a:p>
            <a:r>
              <a:rPr lang="en-US" dirty="0" smtClean="0"/>
              <a:t>But </a:t>
            </a:r>
            <a:r>
              <a:rPr lang="en-US" dirty="0"/>
              <a:t>many models now envision it as a part of a more general </a:t>
            </a:r>
            <a:r>
              <a:rPr lang="en-US" i="1" dirty="0"/>
              <a:t>working</a:t>
            </a:r>
            <a:r>
              <a:rPr lang="en-US" i="1" dirty="0" smtClean="0"/>
              <a:t>-memory</a:t>
            </a:r>
            <a:r>
              <a:rPr lang="en-US" dirty="0" smtClean="0"/>
              <a:t> </a:t>
            </a:r>
            <a:r>
              <a:rPr lang="en-US" dirty="0"/>
              <a:t>system</a:t>
            </a:r>
            <a:r>
              <a:rPr lang="en-US" dirty="0" smtClean="0"/>
              <a:t>.</a:t>
            </a:r>
          </a:p>
          <a:p>
            <a:r>
              <a:rPr lang="en-US" dirty="0"/>
              <a:t>Working memory permits us </a:t>
            </a:r>
            <a:r>
              <a:rPr lang="en-US" dirty="0" smtClean="0"/>
              <a:t>to:</a:t>
            </a:r>
          </a:p>
          <a:p>
            <a:pPr lvl="1"/>
            <a:r>
              <a:rPr lang="en-US" dirty="0" smtClean="0"/>
              <a:t>control attention</a:t>
            </a:r>
          </a:p>
          <a:p>
            <a:pPr lvl="1"/>
            <a:r>
              <a:rPr lang="en-US" dirty="0" smtClean="0"/>
              <a:t>resist </a:t>
            </a:r>
            <a:r>
              <a:rPr lang="en-US" dirty="0"/>
              <a:t>distraction, and </a:t>
            </a:r>
            <a:r>
              <a:rPr lang="en-US" dirty="0" smtClean="0"/>
              <a:t>therefore</a:t>
            </a:r>
          </a:p>
          <a:p>
            <a:pPr lvl="1"/>
            <a:r>
              <a:rPr lang="en-US" dirty="0" smtClean="0"/>
              <a:t>maintain </a:t>
            </a:r>
            <a:r>
              <a:rPr lang="en-US" dirty="0"/>
              <a:t>information in an active, accessible </a:t>
            </a:r>
            <a:r>
              <a:rPr lang="en-US" dirty="0" smtClean="0"/>
              <a:t>state</a:t>
            </a:r>
            <a:endParaRPr lang="en-US" dirty="0"/>
          </a:p>
        </p:txBody>
      </p:sp>
    </p:spTree>
    <p:extLst>
      <p:ext uri="{BB962C8B-B14F-4D97-AF65-F5344CB8AC3E}">
        <p14:creationId xmlns:p14="http://schemas.microsoft.com/office/powerpoint/2010/main" val="752434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Memory: Memory’s Storage System </a:t>
            </a:r>
            <a:r>
              <a:rPr lang="en-US" sz="2000" dirty="0" smtClean="0"/>
              <a:t>(1 </a:t>
            </a:r>
            <a:r>
              <a:rPr lang="en-US" sz="2000" dirty="0"/>
              <a:t>of </a:t>
            </a:r>
            <a:r>
              <a:rPr lang="en-US" sz="2000" dirty="0" smtClean="0"/>
              <a:t>8) </a:t>
            </a:r>
            <a:endParaRPr lang="en-US" sz="2000" dirty="0"/>
          </a:p>
        </p:txBody>
      </p:sp>
      <p:sp>
        <p:nvSpPr>
          <p:cNvPr id="3" name="Content Placeholder 2"/>
          <p:cNvSpPr>
            <a:spLocks noGrp="1"/>
          </p:cNvSpPr>
          <p:nvPr>
            <p:ph idx="1"/>
          </p:nvPr>
        </p:nvSpPr>
        <p:spPr/>
        <p:txBody>
          <a:bodyPr/>
          <a:lstStyle/>
          <a:p>
            <a:r>
              <a:rPr lang="en-US" dirty="0" smtClean="0"/>
              <a:t>The </a:t>
            </a:r>
            <a:r>
              <a:rPr lang="en-US" dirty="0"/>
              <a:t>capacity </a:t>
            </a:r>
            <a:r>
              <a:rPr lang="en-US" dirty="0" smtClean="0"/>
              <a:t>of </a:t>
            </a:r>
            <a:r>
              <a:rPr lang="en-US" i="1" dirty="0" smtClean="0"/>
              <a:t>long</a:t>
            </a:r>
            <a:r>
              <a:rPr lang="en-US" i="1" dirty="0"/>
              <a:t>-term memory </a:t>
            </a:r>
            <a:r>
              <a:rPr lang="en-US" dirty="0"/>
              <a:t>seems to have no practical limits</a:t>
            </a:r>
            <a:r>
              <a:rPr lang="en-US" dirty="0" smtClean="0"/>
              <a:t>.</a:t>
            </a:r>
          </a:p>
          <a:p>
            <a:r>
              <a:rPr lang="en-US" dirty="0" smtClean="0"/>
              <a:t>The </a:t>
            </a:r>
            <a:r>
              <a:rPr lang="en-US" dirty="0"/>
              <a:t>vast amount of information </a:t>
            </a:r>
            <a:r>
              <a:rPr lang="en-US" dirty="0" smtClean="0"/>
              <a:t>stored there </a:t>
            </a:r>
            <a:r>
              <a:rPr lang="en-US" dirty="0"/>
              <a:t>enables us </a:t>
            </a:r>
            <a:r>
              <a:rPr lang="en-US" dirty="0" smtClean="0"/>
              <a:t>to:</a:t>
            </a:r>
          </a:p>
          <a:p>
            <a:pPr lvl="1"/>
            <a:r>
              <a:rPr lang="en-US" dirty="0" smtClean="0"/>
              <a:t>learn</a:t>
            </a:r>
          </a:p>
          <a:p>
            <a:pPr lvl="1"/>
            <a:r>
              <a:rPr lang="en-US" dirty="0" smtClean="0"/>
              <a:t>get </a:t>
            </a:r>
            <a:r>
              <a:rPr lang="en-US" dirty="0"/>
              <a:t>around in the environment, </a:t>
            </a:r>
            <a:r>
              <a:rPr lang="en-US" dirty="0" smtClean="0"/>
              <a:t>and</a:t>
            </a:r>
          </a:p>
          <a:p>
            <a:pPr lvl="1"/>
            <a:r>
              <a:rPr lang="en-US" dirty="0" smtClean="0"/>
              <a:t>build </a:t>
            </a:r>
            <a:r>
              <a:rPr lang="en-US" dirty="0"/>
              <a:t>a sense of identity and </a:t>
            </a:r>
            <a:r>
              <a:rPr lang="en-US" dirty="0" smtClean="0"/>
              <a:t>a personal history</a:t>
            </a:r>
          </a:p>
          <a:p>
            <a:r>
              <a:rPr lang="en-US" dirty="0" smtClean="0"/>
              <a:t>But it </a:t>
            </a:r>
            <a:r>
              <a:rPr lang="en-US" dirty="0"/>
              <a:t>must be organized to make it manageable</a:t>
            </a:r>
            <a:r>
              <a:rPr lang="en-US" dirty="0" smtClean="0"/>
              <a:t>.</a:t>
            </a:r>
            <a:endParaRPr lang="en-US" dirty="0"/>
          </a:p>
        </p:txBody>
      </p:sp>
    </p:spTree>
    <p:extLst>
      <p:ext uri="{BB962C8B-B14F-4D97-AF65-F5344CB8AC3E}">
        <p14:creationId xmlns:p14="http://schemas.microsoft.com/office/powerpoint/2010/main" val="2667387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Memory: Memory’s Storage System </a:t>
            </a:r>
            <a:r>
              <a:rPr lang="en-US" sz="2000" dirty="0" smtClean="0"/>
              <a:t>(2 </a:t>
            </a:r>
            <a:r>
              <a:rPr lang="en-US" sz="2000" dirty="0"/>
              <a:t>of </a:t>
            </a:r>
            <a:r>
              <a:rPr lang="en-US" sz="2000" dirty="0" smtClean="0"/>
              <a:t>8) </a:t>
            </a:r>
            <a:endParaRPr lang="en-US" sz="2000" dirty="0"/>
          </a:p>
        </p:txBody>
      </p:sp>
      <p:sp>
        <p:nvSpPr>
          <p:cNvPr id="3" name="Content Placeholder 2"/>
          <p:cNvSpPr>
            <a:spLocks noGrp="1"/>
          </p:cNvSpPr>
          <p:nvPr>
            <p:ph idx="1"/>
          </p:nvPr>
        </p:nvSpPr>
        <p:spPr/>
        <p:txBody>
          <a:bodyPr/>
          <a:lstStyle/>
          <a:p>
            <a:r>
              <a:rPr lang="en-US" dirty="0"/>
              <a:t>Words (or the concepts they represent) are often organized by </a:t>
            </a:r>
            <a:r>
              <a:rPr lang="en-US" i="1" dirty="0"/>
              <a:t>semantic categories</a:t>
            </a:r>
            <a:r>
              <a:rPr lang="en-US" dirty="0" smtClean="0"/>
              <a:t>.</a:t>
            </a:r>
          </a:p>
          <a:p>
            <a:r>
              <a:rPr lang="en-US" dirty="0"/>
              <a:t>Evidence on the storage of information by semantic category also comes from cases </a:t>
            </a:r>
            <a:r>
              <a:rPr lang="en-US" dirty="0" smtClean="0"/>
              <a:t>of people </a:t>
            </a:r>
            <a:r>
              <a:rPr lang="en-US" dirty="0"/>
              <a:t>with brain damage</a:t>
            </a:r>
            <a:r>
              <a:rPr lang="en-US" dirty="0" smtClean="0"/>
              <a:t>.</a:t>
            </a:r>
          </a:p>
          <a:p>
            <a:r>
              <a:rPr lang="en-US" dirty="0" smtClean="0"/>
              <a:t>Many </a:t>
            </a:r>
            <a:r>
              <a:rPr lang="en-US" dirty="0"/>
              <a:t>models of long-term memory represent its contents as a vast network </a:t>
            </a:r>
            <a:r>
              <a:rPr lang="en-US" dirty="0" smtClean="0"/>
              <a:t>of interrelated </a:t>
            </a:r>
            <a:r>
              <a:rPr lang="en-US" dirty="0"/>
              <a:t>concepts and </a:t>
            </a:r>
            <a:r>
              <a:rPr lang="en-US" dirty="0" smtClean="0"/>
              <a:t>propositions.</a:t>
            </a:r>
          </a:p>
          <a:p>
            <a:endParaRPr lang="en-US" dirty="0"/>
          </a:p>
        </p:txBody>
      </p:sp>
    </p:spTree>
    <p:extLst>
      <p:ext uri="{BB962C8B-B14F-4D97-AF65-F5344CB8AC3E}">
        <p14:creationId xmlns:p14="http://schemas.microsoft.com/office/powerpoint/2010/main" val="1575257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Memory: Memory’s Storage System </a:t>
            </a:r>
            <a:r>
              <a:rPr lang="en-US" sz="2000" dirty="0" smtClean="0"/>
              <a:t>(3 </a:t>
            </a:r>
            <a:r>
              <a:rPr lang="en-US" sz="2000" dirty="0"/>
              <a:t>of </a:t>
            </a:r>
            <a:r>
              <a:rPr lang="en-US" sz="2000" dirty="0" smtClean="0"/>
              <a:t>8) </a:t>
            </a:r>
            <a:endParaRPr lang="en-US" sz="2000" dirty="0"/>
          </a:p>
        </p:txBody>
      </p:sp>
      <p:sp>
        <p:nvSpPr>
          <p:cNvPr id="3" name="Content Placeholder 2"/>
          <p:cNvSpPr>
            <a:spLocks noGrp="1"/>
          </p:cNvSpPr>
          <p:nvPr>
            <p:ph idx="1"/>
          </p:nvPr>
        </p:nvSpPr>
        <p:spPr/>
        <p:txBody>
          <a:bodyPr/>
          <a:lstStyle/>
          <a:p>
            <a:r>
              <a:rPr lang="en-US" dirty="0"/>
              <a:t>Research on </a:t>
            </a:r>
            <a:r>
              <a:rPr lang="en-US" i="1" dirty="0"/>
              <a:t>tip-of-the-tongue (TOT)</a:t>
            </a:r>
            <a:r>
              <a:rPr lang="en-US" dirty="0"/>
              <a:t> </a:t>
            </a:r>
            <a:r>
              <a:rPr lang="en-US" i="1" dirty="0"/>
              <a:t>states</a:t>
            </a:r>
            <a:r>
              <a:rPr lang="en-US" dirty="0"/>
              <a:t> shows that words are also indexed in terms </a:t>
            </a:r>
            <a:r>
              <a:rPr lang="en-US" dirty="0" smtClean="0"/>
              <a:t>of:</a:t>
            </a:r>
          </a:p>
          <a:p>
            <a:pPr lvl="1"/>
            <a:r>
              <a:rPr lang="en-US" dirty="0" smtClean="0"/>
              <a:t>sound and</a:t>
            </a:r>
          </a:p>
          <a:p>
            <a:pPr lvl="1"/>
            <a:r>
              <a:rPr lang="en-US" dirty="0" smtClean="0"/>
              <a:t>form</a:t>
            </a:r>
          </a:p>
          <a:p>
            <a:r>
              <a:rPr lang="en-US" dirty="0"/>
              <a:t>Information in long-term memory may also be organized </a:t>
            </a:r>
            <a:r>
              <a:rPr lang="en-US" dirty="0" smtClean="0"/>
              <a:t>by its:</a:t>
            </a:r>
          </a:p>
          <a:p>
            <a:pPr lvl="1"/>
            <a:r>
              <a:rPr lang="en-US" dirty="0" smtClean="0"/>
              <a:t>familiarity</a:t>
            </a:r>
          </a:p>
          <a:p>
            <a:pPr lvl="1"/>
            <a:r>
              <a:rPr lang="en-US" dirty="0" smtClean="0"/>
              <a:t>relevance</a:t>
            </a:r>
            <a:r>
              <a:rPr lang="en-US" dirty="0"/>
              <a:t>, </a:t>
            </a:r>
            <a:r>
              <a:rPr lang="en-US" dirty="0" smtClean="0"/>
              <a:t>or</a:t>
            </a:r>
          </a:p>
          <a:p>
            <a:pPr lvl="1"/>
            <a:r>
              <a:rPr lang="en-US" dirty="0" smtClean="0"/>
              <a:t>association </a:t>
            </a:r>
            <a:r>
              <a:rPr lang="en-US" dirty="0"/>
              <a:t>with other </a:t>
            </a:r>
            <a:r>
              <a:rPr lang="en-US" dirty="0" smtClean="0"/>
              <a:t>information</a:t>
            </a:r>
            <a:endParaRPr lang="en-US" dirty="0"/>
          </a:p>
        </p:txBody>
      </p:sp>
    </p:spTree>
    <p:extLst>
      <p:ext uri="{BB962C8B-B14F-4D97-AF65-F5344CB8AC3E}">
        <p14:creationId xmlns:p14="http://schemas.microsoft.com/office/powerpoint/2010/main" val="3748577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Memory: Memory’s Storage System </a:t>
            </a:r>
            <a:r>
              <a:rPr lang="en-US" sz="2000" dirty="0" smtClean="0"/>
              <a:t>(4 </a:t>
            </a:r>
            <a:r>
              <a:rPr lang="en-US" sz="2000" dirty="0"/>
              <a:t>of </a:t>
            </a:r>
            <a:r>
              <a:rPr lang="en-US" sz="2000" dirty="0" smtClean="0"/>
              <a:t>8) </a:t>
            </a:r>
            <a:endParaRPr lang="en-US" sz="2000" dirty="0"/>
          </a:p>
        </p:txBody>
      </p:sp>
      <p:sp>
        <p:nvSpPr>
          <p:cNvPr id="3" name="Content Placeholder 2"/>
          <p:cNvSpPr>
            <a:spLocks noGrp="1"/>
          </p:cNvSpPr>
          <p:nvPr>
            <p:ph idx="1"/>
          </p:nvPr>
        </p:nvSpPr>
        <p:spPr/>
        <p:txBody>
          <a:bodyPr/>
          <a:lstStyle/>
          <a:p>
            <a:r>
              <a:rPr lang="en-US" dirty="0"/>
              <a:t>Most theories of memory distinguish </a:t>
            </a:r>
            <a:r>
              <a:rPr lang="en-US" dirty="0" smtClean="0"/>
              <a:t>skills or </a:t>
            </a:r>
            <a:r>
              <a:rPr lang="en-US" dirty="0"/>
              <a:t>habits (“knowing how”) from abstract or representational knowledge (“knowing that”).</a:t>
            </a:r>
            <a:endParaRPr lang="en-US" dirty="0" smtClean="0"/>
          </a:p>
          <a:p>
            <a:r>
              <a:rPr lang="en-US" dirty="0" smtClean="0"/>
              <a:t>Memories </a:t>
            </a:r>
            <a:r>
              <a:rPr lang="en-US" dirty="0"/>
              <a:t>can take different forms, such </a:t>
            </a:r>
            <a:r>
              <a:rPr lang="en-US" dirty="0" smtClean="0"/>
              <a:t>as:</a:t>
            </a:r>
          </a:p>
          <a:p>
            <a:pPr lvl="1"/>
            <a:r>
              <a:rPr lang="en-US" i="1" dirty="0" smtClean="0"/>
              <a:t>procedural</a:t>
            </a:r>
            <a:r>
              <a:rPr lang="en-US" dirty="0" smtClean="0"/>
              <a:t> or</a:t>
            </a:r>
          </a:p>
          <a:p>
            <a:pPr lvl="1"/>
            <a:r>
              <a:rPr lang="en-US" i="1" dirty="0" smtClean="0"/>
              <a:t>declarative</a:t>
            </a:r>
            <a:endParaRPr lang="en-US" dirty="0" smtClean="0"/>
          </a:p>
          <a:p>
            <a:r>
              <a:rPr lang="en-US" dirty="0" smtClean="0"/>
              <a:t>And within </a:t>
            </a:r>
            <a:r>
              <a:rPr lang="en-US" dirty="0"/>
              <a:t>declarative memories, </a:t>
            </a:r>
            <a:r>
              <a:rPr lang="en-US" dirty="0" smtClean="0"/>
              <a:t>either:</a:t>
            </a:r>
          </a:p>
          <a:p>
            <a:pPr lvl="1"/>
            <a:r>
              <a:rPr lang="en-US" i="1" dirty="0" smtClean="0"/>
              <a:t>semantic</a:t>
            </a:r>
            <a:r>
              <a:rPr lang="en-US" dirty="0" smtClean="0"/>
              <a:t> or</a:t>
            </a:r>
          </a:p>
          <a:p>
            <a:pPr lvl="1"/>
            <a:r>
              <a:rPr lang="en-US" i="1" dirty="0" smtClean="0"/>
              <a:t>episodic</a:t>
            </a:r>
            <a:endParaRPr lang="en-US" dirty="0"/>
          </a:p>
          <a:p>
            <a:endParaRPr lang="en-US" dirty="0"/>
          </a:p>
        </p:txBody>
      </p:sp>
    </p:spTree>
    <p:extLst>
      <p:ext uri="{BB962C8B-B14F-4D97-AF65-F5344CB8AC3E}">
        <p14:creationId xmlns:p14="http://schemas.microsoft.com/office/powerpoint/2010/main" val="666894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Memory: Memory’s Storage System </a:t>
            </a:r>
            <a:r>
              <a:rPr lang="en-US" sz="2000" dirty="0" smtClean="0"/>
              <a:t>(5 </a:t>
            </a:r>
            <a:r>
              <a:rPr lang="en-US" sz="2000" dirty="0"/>
              <a:t>of </a:t>
            </a:r>
            <a:r>
              <a:rPr lang="en-US" sz="2000" dirty="0" smtClean="0"/>
              <a:t>8) </a:t>
            </a:r>
            <a:endParaRPr lang="en-US" sz="2000" dirty="0"/>
          </a:p>
        </p:txBody>
      </p:sp>
      <p:sp>
        <p:nvSpPr>
          <p:cNvPr id="3" name="Content Placeholder 2"/>
          <p:cNvSpPr>
            <a:spLocks noGrp="1"/>
          </p:cNvSpPr>
          <p:nvPr>
            <p:ph idx="1"/>
          </p:nvPr>
        </p:nvSpPr>
        <p:spPr/>
        <p:txBody>
          <a:bodyPr/>
          <a:lstStyle/>
          <a:p>
            <a:r>
              <a:rPr lang="en-US" dirty="0"/>
              <a:t>The three-box model is often invoked to explain the </a:t>
            </a:r>
            <a:r>
              <a:rPr lang="en-US" i="1" dirty="0"/>
              <a:t>serial-position effect </a:t>
            </a:r>
            <a:r>
              <a:rPr lang="en-US" dirty="0"/>
              <a:t>in </a:t>
            </a:r>
            <a:r>
              <a:rPr lang="en-US" dirty="0" smtClean="0"/>
              <a:t>memory.</a:t>
            </a:r>
          </a:p>
          <a:p>
            <a:r>
              <a:rPr lang="en-US" b="1" dirty="0" smtClean="0"/>
              <a:t>Serial</a:t>
            </a:r>
            <a:r>
              <a:rPr lang="en-US" b="1" dirty="0"/>
              <a:t>-position </a:t>
            </a:r>
            <a:r>
              <a:rPr lang="en-US" b="1" dirty="0" smtClean="0"/>
              <a:t>effect: </a:t>
            </a:r>
            <a:r>
              <a:rPr lang="en-US" dirty="0" smtClean="0"/>
              <a:t>The </a:t>
            </a:r>
            <a:r>
              <a:rPr lang="en-US" dirty="0"/>
              <a:t>tendency for recall of the first </a:t>
            </a:r>
            <a:r>
              <a:rPr lang="en-US" dirty="0" smtClean="0"/>
              <a:t>and last </a:t>
            </a:r>
            <a:r>
              <a:rPr lang="en-US" dirty="0"/>
              <a:t>items on a list to surpass recall </a:t>
            </a:r>
            <a:r>
              <a:rPr lang="en-US" dirty="0" smtClean="0"/>
              <a:t>of items </a:t>
            </a:r>
            <a:r>
              <a:rPr lang="en-US" dirty="0"/>
              <a:t>in the middle of the list.</a:t>
            </a:r>
            <a:endParaRPr lang="en-US" dirty="0" smtClean="0"/>
          </a:p>
          <a:p>
            <a:r>
              <a:rPr lang="en-US" dirty="0" smtClean="0"/>
              <a:t>The model can </a:t>
            </a:r>
            <a:r>
              <a:rPr lang="en-US" dirty="0"/>
              <a:t>explain the </a:t>
            </a:r>
            <a:r>
              <a:rPr lang="en-US" i="1" dirty="0"/>
              <a:t>primacy </a:t>
            </a:r>
            <a:r>
              <a:rPr lang="en-US" i="1" dirty="0" smtClean="0"/>
              <a:t>effect</a:t>
            </a:r>
            <a:r>
              <a:rPr lang="en-US" dirty="0" smtClean="0"/>
              <a:t>.</a:t>
            </a:r>
          </a:p>
          <a:p>
            <a:r>
              <a:rPr lang="en-US" dirty="0" smtClean="0"/>
              <a:t>However, </a:t>
            </a:r>
            <a:r>
              <a:rPr lang="en-US" dirty="0"/>
              <a:t>it cannot explain why a </a:t>
            </a:r>
            <a:r>
              <a:rPr lang="en-US" i="1" dirty="0"/>
              <a:t>recency effect</a:t>
            </a:r>
            <a:r>
              <a:rPr lang="en-US" dirty="0"/>
              <a:t> sometimes occurs after a considerable delay. </a:t>
            </a:r>
          </a:p>
        </p:txBody>
      </p:sp>
    </p:spTree>
    <p:extLst>
      <p:ext uri="{BB962C8B-B14F-4D97-AF65-F5344CB8AC3E}">
        <p14:creationId xmlns:p14="http://schemas.microsoft.com/office/powerpoint/2010/main" val="3934257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Long-Term Memory: Memory’s Storage System </a:t>
            </a:r>
            <a:r>
              <a:rPr lang="en-US" sz="2000" b="1" dirty="0" smtClean="0"/>
              <a:t>(6 </a:t>
            </a:r>
            <a:r>
              <a:rPr lang="en-US" sz="2000" b="1" dirty="0"/>
              <a:t>of </a:t>
            </a:r>
            <a:r>
              <a:rPr lang="en-US" sz="2000" b="1" dirty="0" smtClean="0"/>
              <a:t>8)</a:t>
            </a:r>
            <a:br>
              <a:rPr lang="en-US" sz="2000" b="1" dirty="0" smtClean="0"/>
            </a:br>
            <a:r>
              <a:rPr lang="en-US" b="1" dirty="0" smtClean="0"/>
              <a:t>Figure 10.4</a:t>
            </a:r>
            <a:br>
              <a:rPr lang="en-US" b="1" dirty="0" smtClean="0"/>
            </a:br>
            <a:r>
              <a:rPr lang="en-US" b="1" dirty="0"/>
              <a:t>Part of a </a:t>
            </a:r>
            <a:r>
              <a:rPr lang="en-US" b="1" dirty="0" smtClean="0"/>
              <a:t>Conceptual Grid </a:t>
            </a:r>
            <a:r>
              <a:rPr lang="en-US" b="1" dirty="0"/>
              <a:t>in Long-Term Memory</a:t>
            </a:r>
            <a:r>
              <a:rPr lang="en-US" b="1" dirty="0" smtClean="0"/>
              <a:t> </a:t>
            </a:r>
            <a:endParaRPr lang="en-US" b="1" dirty="0"/>
          </a:p>
        </p:txBody>
      </p:sp>
      <p:pic>
        <p:nvPicPr>
          <p:cNvPr id="3" name="Picture 2" descr="A tree diagram is a conceptual grid, where each noun represents a new branch in the grid, and each verb is the branch, the following lists provide the information in the grid. An animal breathes oxygen, eats food, has skin, can move, and is also a mammal, bird, and fish. A mamal is a cow and a bat. A cow gives milk, eats grass, and has an udder. A bird has wings, can fly, has feathers, can sing, it is a canary, it is not a bat, and is an Ostrich. A canary is a pet, can sing, is yellow, orange, green, and red. Fire, cherries, and apples are also red. Cherries and apples lead to a pear. An Ostrich is large. A bat can fly, has fur, and has wings, it is a mammal. A fish lives in water, has fins, can swim, has gills, it is a shark, it is a salmon. A shark is harmful and can bite. A salmon is pink, and is edib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8764" y="1524000"/>
            <a:ext cx="5788836" cy="4724400"/>
          </a:xfrm>
          <a:prstGeom prst="rect">
            <a:avLst/>
          </a:prstGeom>
        </p:spPr>
      </p:pic>
    </p:spTree>
    <p:extLst>
      <p:ext uri="{BB962C8B-B14F-4D97-AF65-F5344CB8AC3E}">
        <p14:creationId xmlns:p14="http://schemas.microsoft.com/office/powerpoint/2010/main" val="3575817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Long-Term Memory: Memory’s Storage System </a:t>
            </a:r>
            <a:r>
              <a:rPr lang="en-US" sz="2000" b="1" dirty="0" smtClean="0"/>
              <a:t>(7 </a:t>
            </a:r>
            <a:r>
              <a:rPr lang="en-US" sz="2000" b="1" dirty="0"/>
              <a:t>of </a:t>
            </a:r>
            <a:r>
              <a:rPr lang="en-US" sz="2000" b="1" dirty="0" smtClean="0"/>
              <a:t>8)</a:t>
            </a:r>
            <a:r>
              <a:rPr lang="en-US" sz="2000" b="1" dirty="0"/>
              <a:t/>
            </a:r>
            <a:br>
              <a:rPr lang="en-US" sz="2000" b="1" dirty="0"/>
            </a:br>
            <a:r>
              <a:rPr lang="en-US" b="1" dirty="0"/>
              <a:t>Figure </a:t>
            </a:r>
            <a:r>
              <a:rPr lang="en-US" b="1" dirty="0" smtClean="0"/>
              <a:t>10.5</a:t>
            </a:r>
            <a:br>
              <a:rPr lang="en-US" b="1" dirty="0" smtClean="0"/>
            </a:br>
            <a:r>
              <a:rPr lang="en-US" b="1" dirty="0"/>
              <a:t>Types of Long-Term Memories</a:t>
            </a:r>
          </a:p>
        </p:txBody>
      </p:sp>
      <p:pic>
        <p:nvPicPr>
          <p:cNvPr id="3" name="Picture 2" descr="A diagram of types of long-term memories. A long term memory includes procedural memories, knowing how to do something, like riding a bike; or declarative memories, “knowing that.” There are two types of declarative memories, semantic memories, which involve general knowledge, like studying birds; and episodic memories, which are personal recollections, like a wedd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227" y="1600200"/>
            <a:ext cx="7443573" cy="4800600"/>
          </a:xfrm>
          <a:prstGeom prst="rect">
            <a:avLst/>
          </a:prstGeom>
        </p:spPr>
      </p:pic>
    </p:spTree>
    <p:extLst>
      <p:ext uri="{BB962C8B-B14F-4D97-AF65-F5344CB8AC3E}">
        <p14:creationId xmlns:p14="http://schemas.microsoft.com/office/powerpoint/2010/main" val="1187705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Long-Term Memory: Memory’s Storage System </a:t>
            </a:r>
            <a:r>
              <a:rPr lang="en-US" sz="2000" b="1" dirty="0" smtClean="0"/>
              <a:t>(8 </a:t>
            </a:r>
            <a:r>
              <a:rPr lang="en-US" sz="2000" b="1" dirty="0"/>
              <a:t>of </a:t>
            </a:r>
            <a:r>
              <a:rPr lang="en-US" sz="2000" b="1" dirty="0" smtClean="0"/>
              <a:t>8)</a:t>
            </a:r>
            <a:r>
              <a:rPr lang="en-US" sz="2000" b="1" dirty="0"/>
              <a:t/>
            </a:r>
            <a:br>
              <a:rPr lang="en-US" sz="2000" b="1" dirty="0"/>
            </a:br>
            <a:r>
              <a:rPr lang="en-US" b="1" dirty="0"/>
              <a:t>Figure </a:t>
            </a:r>
            <a:r>
              <a:rPr lang="en-US" b="1" dirty="0" smtClean="0"/>
              <a:t>10.6</a:t>
            </a:r>
            <a:br>
              <a:rPr lang="en-US" b="1" dirty="0" smtClean="0"/>
            </a:br>
            <a:r>
              <a:rPr lang="en-US" b="1" dirty="0"/>
              <a:t>The Serial-</a:t>
            </a:r>
            <a:r>
              <a:rPr lang="en-US" b="1" dirty="0" smtClean="0"/>
              <a:t>Position Effect</a:t>
            </a:r>
            <a:endParaRPr lang="en-US" b="1" dirty="0"/>
          </a:p>
        </p:txBody>
      </p:sp>
      <p:pic>
        <p:nvPicPr>
          <p:cNvPr id="3" name="Picture 2" descr="A graph of percentage of people recalling the item versus position of the item in the list. The graph drops quickly from the beginning position of the list to a horizontal and then rises quickly toward the end of the position of the list. The moment before the graph begins to fall sharply is called the primacy effect, the moment the graph approaches its greatest height at the end of the graph is the recency effec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575287"/>
            <a:ext cx="5638800" cy="4673113"/>
          </a:xfrm>
          <a:prstGeom prst="rect">
            <a:avLst/>
          </a:prstGeom>
        </p:spPr>
      </p:pic>
    </p:spTree>
    <p:extLst>
      <p:ext uri="{BB962C8B-B14F-4D97-AF65-F5344CB8AC3E}">
        <p14:creationId xmlns:p14="http://schemas.microsoft.com/office/powerpoint/2010/main" val="2697777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Manufacture of Memory </a:t>
            </a:r>
            <a:r>
              <a:rPr lang="en-US" sz="2000" dirty="0" smtClean="0"/>
              <a:t>(1 of 3)</a:t>
            </a:r>
            <a:endParaRPr lang="en-US" sz="2000" dirty="0"/>
          </a:p>
        </p:txBody>
      </p:sp>
      <p:sp>
        <p:nvSpPr>
          <p:cNvPr id="3" name="Content Placeholder 2"/>
          <p:cNvSpPr>
            <a:spLocks noGrp="1"/>
          </p:cNvSpPr>
          <p:nvPr>
            <p:ph idx="1"/>
          </p:nvPr>
        </p:nvSpPr>
        <p:spPr/>
        <p:txBody>
          <a:bodyPr/>
          <a:lstStyle/>
          <a:p>
            <a:r>
              <a:rPr lang="en-US" dirty="0"/>
              <a:t>Unlike a digital recorder or video camera, human memory is highly selective and is </a:t>
            </a:r>
            <a:r>
              <a:rPr lang="en-US" i="1" dirty="0" smtClean="0"/>
              <a:t>reconstructive</a:t>
            </a:r>
            <a:r>
              <a:rPr lang="en-US" dirty="0" smtClean="0"/>
              <a:t>.</a:t>
            </a:r>
          </a:p>
          <a:p>
            <a:r>
              <a:rPr lang="en-US" dirty="0"/>
              <a:t>It is more like watching </a:t>
            </a:r>
            <a:r>
              <a:rPr lang="en-US" dirty="0" smtClean="0"/>
              <a:t>a few </a:t>
            </a:r>
            <a:r>
              <a:rPr lang="en-US" dirty="0"/>
              <a:t>unconnected clips and then figuring out what the rest of the recording must have been like.</a:t>
            </a:r>
            <a:endParaRPr lang="en-US" dirty="0" smtClean="0"/>
          </a:p>
          <a:p>
            <a:r>
              <a:rPr lang="en-US" dirty="0" smtClean="0"/>
              <a:t>People </a:t>
            </a:r>
            <a:r>
              <a:rPr lang="en-US" dirty="0"/>
              <a:t>add, delete, and change elements in ways that help them make sense of information and events. </a:t>
            </a:r>
          </a:p>
        </p:txBody>
      </p:sp>
    </p:spTree>
    <p:extLst>
      <p:ext uri="{BB962C8B-B14F-4D97-AF65-F5344CB8AC3E}">
        <p14:creationId xmlns:p14="http://schemas.microsoft.com/office/powerpoint/2010/main" val="4096319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Biology of Memory </a:t>
            </a:r>
          </a:p>
        </p:txBody>
      </p:sp>
      <p:sp>
        <p:nvSpPr>
          <p:cNvPr id="3" name="Content Placeholder 2"/>
          <p:cNvSpPr>
            <a:spLocks noGrp="1"/>
          </p:cNvSpPr>
          <p:nvPr>
            <p:ph idx="1"/>
          </p:nvPr>
        </p:nvSpPr>
        <p:spPr/>
        <p:txBody>
          <a:bodyPr/>
          <a:lstStyle/>
          <a:p>
            <a:r>
              <a:rPr lang="en-US" sz="2800" b="1" dirty="0"/>
              <a:t>LO 10.4.A</a:t>
            </a:r>
            <a:r>
              <a:rPr lang="en-US" sz="2800" dirty="0"/>
              <a:t> Outline the process of long-term potentiation in the formation of memories.</a:t>
            </a:r>
          </a:p>
          <a:p>
            <a:r>
              <a:rPr lang="en-US" sz="2800" b="1" dirty="0"/>
              <a:t>LO 10.4.B</a:t>
            </a:r>
            <a:r>
              <a:rPr lang="en-US" sz="2800" dirty="0"/>
              <a:t> Evaluate the evidence that memories are not stored in any one “place” in the brain.</a:t>
            </a:r>
          </a:p>
          <a:p>
            <a:r>
              <a:rPr lang="en-US" sz="2800" b="1" dirty="0"/>
              <a:t>LO 10.4.C</a:t>
            </a:r>
            <a:r>
              <a:rPr lang="en-US" sz="2800" dirty="0"/>
              <a:t> Summarize the evidence that memory can be influenced by emotion and hormonal levels. </a:t>
            </a:r>
          </a:p>
        </p:txBody>
      </p:sp>
    </p:spTree>
    <p:extLst>
      <p:ext uri="{BB962C8B-B14F-4D97-AF65-F5344CB8AC3E}">
        <p14:creationId xmlns:p14="http://schemas.microsoft.com/office/powerpoint/2010/main" val="3940703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Neurons and Synapses </a:t>
            </a:r>
            <a:r>
              <a:rPr lang="en-US" sz="2000" dirty="0" smtClean="0"/>
              <a:t>(1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Short-term memory involves temporary changes within </a:t>
            </a:r>
            <a:r>
              <a:rPr lang="en-US" dirty="0" smtClean="0"/>
              <a:t>neurons.</a:t>
            </a:r>
          </a:p>
          <a:p>
            <a:r>
              <a:rPr lang="en-US" dirty="0" smtClean="0"/>
              <a:t>These changes </a:t>
            </a:r>
            <a:r>
              <a:rPr lang="en-US" dirty="0"/>
              <a:t>alter their ability to release </a:t>
            </a:r>
            <a:r>
              <a:rPr lang="en-US" dirty="0" smtClean="0"/>
              <a:t>neurotransmitters.</a:t>
            </a:r>
          </a:p>
          <a:p>
            <a:r>
              <a:rPr lang="en-US" dirty="0" smtClean="0"/>
              <a:t>Long</a:t>
            </a:r>
            <a:r>
              <a:rPr lang="en-US" dirty="0"/>
              <a:t>-term memory involves lasting structural changes </a:t>
            </a:r>
            <a:r>
              <a:rPr lang="en-US" dirty="0" smtClean="0"/>
              <a:t>in the brain.</a:t>
            </a:r>
          </a:p>
          <a:p>
            <a:pPr lvl="1"/>
            <a:r>
              <a:rPr lang="en-US" dirty="0" smtClean="0"/>
              <a:t>neurons</a:t>
            </a:r>
          </a:p>
          <a:p>
            <a:pPr lvl="1"/>
            <a:r>
              <a:rPr lang="en-US" dirty="0" smtClean="0"/>
              <a:t>synapses</a:t>
            </a:r>
          </a:p>
          <a:p>
            <a:endParaRPr lang="en-US" dirty="0"/>
          </a:p>
        </p:txBody>
      </p:sp>
    </p:spTree>
    <p:extLst>
      <p:ext uri="{BB962C8B-B14F-4D97-AF65-F5344CB8AC3E}">
        <p14:creationId xmlns:p14="http://schemas.microsoft.com/office/powerpoint/2010/main" val="3635135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Neurons and Synapses </a:t>
            </a:r>
            <a:r>
              <a:rPr lang="en-US" sz="2000" dirty="0" smtClean="0"/>
              <a:t>(2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i="1" dirty="0"/>
              <a:t>Long-term </a:t>
            </a:r>
            <a:r>
              <a:rPr lang="en-US" i="1" dirty="0" smtClean="0"/>
              <a:t>potentiation </a:t>
            </a:r>
            <a:r>
              <a:rPr lang="en-US" dirty="0" smtClean="0"/>
              <a:t>seems </a:t>
            </a:r>
            <a:r>
              <a:rPr lang="en-US" dirty="0"/>
              <a:t>to be an important mechanism of long-term memory</a:t>
            </a:r>
            <a:r>
              <a:rPr lang="en-US" dirty="0" smtClean="0"/>
              <a:t>.</a:t>
            </a:r>
          </a:p>
          <a:p>
            <a:r>
              <a:rPr lang="en-US" dirty="0" smtClean="0"/>
              <a:t>It likely underlies </a:t>
            </a:r>
            <a:r>
              <a:rPr lang="en-US" dirty="0"/>
              <a:t>many and perhaps all forms of </a:t>
            </a:r>
            <a:r>
              <a:rPr lang="en-US" dirty="0" smtClean="0"/>
              <a:t>learning and </a:t>
            </a:r>
            <a:r>
              <a:rPr lang="en-US" dirty="0"/>
              <a:t>memory.</a:t>
            </a:r>
            <a:endParaRPr lang="en-US" dirty="0" smtClean="0"/>
          </a:p>
          <a:p>
            <a:r>
              <a:rPr lang="en-US" dirty="0" smtClean="0"/>
              <a:t>It involves an increase </a:t>
            </a:r>
            <a:r>
              <a:rPr lang="en-US" dirty="0"/>
              <a:t>in the strength of synaptic </a:t>
            </a:r>
            <a:r>
              <a:rPr lang="en-US" dirty="0" smtClean="0"/>
              <a:t>responsiveness</a:t>
            </a:r>
            <a:r>
              <a:rPr lang="en-US" dirty="0"/>
              <a:t>.</a:t>
            </a:r>
          </a:p>
        </p:txBody>
      </p:sp>
    </p:spTree>
    <p:extLst>
      <p:ext uri="{BB962C8B-B14F-4D97-AF65-F5344CB8AC3E}">
        <p14:creationId xmlns:p14="http://schemas.microsoft.com/office/powerpoint/2010/main" val="3262402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Neurons and Synapses </a:t>
            </a:r>
            <a:r>
              <a:rPr lang="en-US" sz="2000" dirty="0" smtClean="0"/>
              <a:t>(3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Neural changes associated with long-term potentiation take time to </a:t>
            </a:r>
            <a:r>
              <a:rPr lang="en-US" dirty="0" smtClean="0"/>
              <a:t>develop.</a:t>
            </a:r>
          </a:p>
          <a:p>
            <a:r>
              <a:rPr lang="en-US" dirty="0" smtClean="0"/>
              <a:t>This helps </a:t>
            </a:r>
            <a:r>
              <a:rPr lang="en-US" dirty="0"/>
              <a:t>explain why long-term memories require a period of </a:t>
            </a:r>
            <a:r>
              <a:rPr lang="en-US" i="1" dirty="0"/>
              <a:t>consolidation</a:t>
            </a:r>
            <a:r>
              <a:rPr lang="en-US" dirty="0" smtClean="0"/>
              <a:t>.</a:t>
            </a:r>
          </a:p>
          <a:p>
            <a:pPr lvl="1"/>
            <a:r>
              <a:rPr lang="en-US" dirty="0" smtClean="0"/>
              <a:t>However, memories probably never </a:t>
            </a:r>
            <a:r>
              <a:rPr lang="en-US" dirty="0"/>
              <a:t>completely solidify</a:t>
            </a:r>
            <a:r>
              <a:rPr lang="en-US" dirty="0" smtClean="0"/>
              <a:t>.</a:t>
            </a:r>
          </a:p>
          <a:p>
            <a:pPr lvl="1"/>
            <a:r>
              <a:rPr lang="en-US" dirty="0" smtClean="0"/>
              <a:t>The act of remembering can make them unstable again.</a:t>
            </a:r>
          </a:p>
          <a:p>
            <a:r>
              <a:rPr lang="en-US" dirty="0"/>
              <a:t>Sleep plays a role in </a:t>
            </a:r>
            <a:r>
              <a:rPr lang="en-US" dirty="0" smtClean="0"/>
              <a:t>ensuring consolidation </a:t>
            </a:r>
            <a:r>
              <a:rPr lang="en-US" dirty="0"/>
              <a:t>of new information.</a:t>
            </a:r>
          </a:p>
        </p:txBody>
      </p:sp>
    </p:spTree>
    <p:extLst>
      <p:ext uri="{BB962C8B-B14F-4D97-AF65-F5344CB8AC3E}">
        <p14:creationId xmlns:p14="http://schemas.microsoft.com/office/powerpoint/2010/main" val="4177949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Memories Are Made </a:t>
            </a:r>
            <a:r>
              <a:rPr lang="en-US" sz="2000" dirty="0" smtClean="0"/>
              <a:t>(1 </a:t>
            </a:r>
            <a:r>
              <a:rPr lang="en-US" sz="2000" dirty="0"/>
              <a:t>of </a:t>
            </a:r>
            <a:r>
              <a:rPr lang="en-US" sz="2000" dirty="0" smtClean="0"/>
              <a:t>5) </a:t>
            </a:r>
            <a:endParaRPr lang="en-US" dirty="0"/>
          </a:p>
        </p:txBody>
      </p:sp>
      <p:sp>
        <p:nvSpPr>
          <p:cNvPr id="3" name="Content Placeholder 2"/>
          <p:cNvSpPr>
            <a:spLocks noGrp="1"/>
          </p:cNvSpPr>
          <p:nvPr>
            <p:ph idx="1"/>
          </p:nvPr>
        </p:nvSpPr>
        <p:spPr/>
        <p:txBody>
          <a:bodyPr/>
          <a:lstStyle/>
          <a:p>
            <a:r>
              <a:rPr lang="en-US" dirty="0"/>
              <a:t>The amygdala is involved in </a:t>
            </a:r>
            <a:r>
              <a:rPr lang="en-US" dirty="0" smtClean="0"/>
              <a:t>the:</a:t>
            </a:r>
          </a:p>
          <a:p>
            <a:pPr lvl="1"/>
            <a:r>
              <a:rPr lang="en-US" dirty="0" smtClean="0"/>
              <a:t>formation</a:t>
            </a:r>
          </a:p>
          <a:p>
            <a:pPr lvl="1"/>
            <a:r>
              <a:rPr lang="en-US" dirty="0" smtClean="0"/>
              <a:t>consolidation</a:t>
            </a:r>
            <a:r>
              <a:rPr lang="en-US" dirty="0"/>
              <a:t>, </a:t>
            </a:r>
            <a:r>
              <a:rPr lang="en-US" dirty="0" smtClean="0"/>
              <a:t>and</a:t>
            </a:r>
          </a:p>
          <a:p>
            <a:pPr lvl="1"/>
            <a:r>
              <a:rPr lang="en-US" dirty="0" smtClean="0"/>
              <a:t>retrieval </a:t>
            </a:r>
            <a:r>
              <a:rPr lang="en-US" dirty="0"/>
              <a:t>of emotional </a:t>
            </a:r>
            <a:r>
              <a:rPr lang="en-US" dirty="0" smtClean="0"/>
              <a:t>memories</a:t>
            </a:r>
            <a:endParaRPr lang="en-US" dirty="0"/>
          </a:p>
          <a:p>
            <a:r>
              <a:rPr lang="en-US" dirty="0"/>
              <a:t>Areas of the frontal lobes are especially active during short-term and working-memory tasks</a:t>
            </a:r>
            <a:r>
              <a:rPr lang="en-US" dirty="0" smtClean="0"/>
              <a:t>.</a:t>
            </a:r>
          </a:p>
          <a:p>
            <a:r>
              <a:rPr lang="en-US" dirty="0"/>
              <a:t>The </a:t>
            </a:r>
            <a:r>
              <a:rPr lang="en-US" dirty="0" smtClean="0"/>
              <a:t>efficient </a:t>
            </a:r>
            <a:r>
              <a:rPr lang="en-US" dirty="0"/>
              <a:t>encoding of words and </a:t>
            </a:r>
            <a:r>
              <a:rPr lang="en-US" dirty="0" smtClean="0"/>
              <a:t>pictures involves:</a:t>
            </a:r>
          </a:p>
          <a:p>
            <a:pPr lvl="1"/>
            <a:r>
              <a:rPr lang="en-US" dirty="0" smtClean="0"/>
              <a:t>the prefrontal </a:t>
            </a:r>
            <a:r>
              <a:rPr lang="en-US" dirty="0"/>
              <a:t>cortex </a:t>
            </a:r>
            <a:r>
              <a:rPr lang="en-US" dirty="0" smtClean="0"/>
              <a:t>and</a:t>
            </a:r>
          </a:p>
          <a:p>
            <a:pPr lvl="1"/>
            <a:r>
              <a:rPr lang="en-US" dirty="0" smtClean="0"/>
              <a:t>parts </a:t>
            </a:r>
            <a:r>
              <a:rPr lang="en-US" dirty="0"/>
              <a:t>of the temporal </a:t>
            </a:r>
            <a:r>
              <a:rPr lang="en-US" dirty="0" smtClean="0"/>
              <a:t>lobes</a:t>
            </a:r>
            <a:endParaRPr lang="en-US" dirty="0"/>
          </a:p>
        </p:txBody>
      </p:sp>
    </p:spTree>
    <p:extLst>
      <p:ext uri="{BB962C8B-B14F-4D97-AF65-F5344CB8AC3E}">
        <p14:creationId xmlns:p14="http://schemas.microsoft.com/office/powerpoint/2010/main" val="2925113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Memories Are Made </a:t>
            </a:r>
            <a:r>
              <a:rPr lang="en-US" sz="2000" dirty="0" smtClean="0"/>
              <a:t>(2 </a:t>
            </a:r>
            <a:r>
              <a:rPr lang="en-US" sz="2000" dirty="0"/>
              <a:t>of </a:t>
            </a:r>
            <a:r>
              <a:rPr lang="en-US" sz="2000" dirty="0" smtClean="0"/>
              <a:t>5) </a:t>
            </a:r>
            <a:endParaRPr lang="en-US" dirty="0"/>
          </a:p>
        </p:txBody>
      </p:sp>
      <p:sp>
        <p:nvSpPr>
          <p:cNvPr id="3" name="Content Placeholder 2"/>
          <p:cNvSpPr>
            <a:spLocks noGrp="1"/>
          </p:cNvSpPr>
          <p:nvPr>
            <p:ph idx="1"/>
          </p:nvPr>
        </p:nvSpPr>
        <p:spPr/>
        <p:txBody>
          <a:bodyPr/>
          <a:lstStyle/>
          <a:p>
            <a:r>
              <a:rPr lang="en-US" dirty="0"/>
              <a:t>The hippocampus plays a critical role in </a:t>
            </a:r>
            <a:r>
              <a:rPr lang="en-US" dirty="0" smtClean="0"/>
              <a:t>the:</a:t>
            </a:r>
          </a:p>
          <a:p>
            <a:pPr lvl="1"/>
            <a:r>
              <a:rPr lang="en-US" dirty="0" smtClean="0"/>
              <a:t>formation and</a:t>
            </a:r>
          </a:p>
          <a:p>
            <a:pPr lvl="1"/>
            <a:r>
              <a:rPr lang="en-US" dirty="0" smtClean="0"/>
              <a:t>retrieval </a:t>
            </a:r>
            <a:r>
              <a:rPr lang="en-US" dirty="0"/>
              <a:t>of long-term declarative </a:t>
            </a:r>
            <a:r>
              <a:rPr lang="en-US" dirty="0" smtClean="0"/>
              <a:t>memories</a:t>
            </a:r>
          </a:p>
          <a:p>
            <a:r>
              <a:rPr lang="en-US" dirty="0"/>
              <a:t>Other </a:t>
            </a:r>
            <a:r>
              <a:rPr lang="en-US" dirty="0" smtClean="0"/>
              <a:t>areas</a:t>
            </a:r>
            <a:r>
              <a:rPr lang="en-US" dirty="0"/>
              <a:t> </a:t>
            </a:r>
            <a:r>
              <a:rPr lang="en-US" dirty="0" smtClean="0"/>
              <a:t>are </a:t>
            </a:r>
            <a:r>
              <a:rPr lang="en-US" dirty="0"/>
              <a:t>crucial for the formation of procedural memories</a:t>
            </a:r>
            <a:r>
              <a:rPr lang="en-US" dirty="0" smtClean="0"/>
              <a:t>.</a:t>
            </a:r>
          </a:p>
          <a:p>
            <a:pPr lvl="1"/>
            <a:r>
              <a:rPr lang="en-US" dirty="0" smtClean="0"/>
              <a:t>the cerebellum</a:t>
            </a:r>
            <a:endParaRPr lang="en-US" dirty="0"/>
          </a:p>
        </p:txBody>
      </p:sp>
    </p:spTree>
    <p:extLst>
      <p:ext uri="{BB962C8B-B14F-4D97-AF65-F5344CB8AC3E}">
        <p14:creationId xmlns:p14="http://schemas.microsoft.com/office/powerpoint/2010/main" val="3194078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Memories Are Made </a:t>
            </a:r>
            <a:r>
              <a:rPr lang="en-US" sz="2000" dirty="0" smtClean="0"/>
              <a:t>(3 </a:t>
            </a:r>
            <a:r>
              <a:rPr lang="en-US" sz="2000" dirty="0"/>
              <a:t>of </a:t>
            </a:r>
            <a:r>
              <a:rPr lang="en-US" sz="2000" dirty="0" smtClean="0"/>
              <a:t>5) </a:t>
            </a:r>
            <a:endParaRPr lang="en-US" dirty="0"/>
          </a:p>
        </p:txBody>
      </p:sp>
      <p:sp>
        <p:nvSpPr>
          <p:cNvPr id="3" name="Content Placeholder 2"/>
          <p:cNvSpPr>
            <a:spLocks noGrp="1"/>
          </p:cNvSpPr>
          <p:nvPr>
            <p:ph idx="1"/>
          </p:nvPr>
        </p:nvSpPr>
        <p:spPr/>
        <p:txBody>
          <a:bodyPr/>
          <a:lstStyle/>
          <a:p>
            <a:r>
              <a:rPr lang="en-US" dirty="0"/>
              <a:t>Studies of patients with amnesia suggest that different brain systems are active </a:t>
            </a:r>
            <a:r>
              <a:rPr lang="en-US" dirty="0" smtClean="0"/>
              <a:t>during:</a:t>
            </a:r>
          </a:p>
          <a:p>
            <a:pPr lvl="1"/>
            <a:r>
              <a:rPr lang="en-US" dirty="0" smtClean="0"/>
              <a:t>explicit and</a:t>
            </a:r>
          </a:p>
          <a:p>
            <a:pPr lvl="1"/>
            <a:r>
              <a:rPr lang="en-US" dirty="0" smtClean="0"/>
              <a:t>implicit </a:t>
            </a:r>
            <a:r>
              <a:rPr lang="en-US" dirty="0"/>
              <a:t>memory </a:t>
            </a:r>
            <a:r>
              <a:rPr lang="en-US" dirty="0" smtClean="0"/>
              <a:t>tasks</a:t>
            </a:r>
          </a:p>
          <a:p>
            <a:r>
              <a:rPr lang="en-US" dirty="0" smtClean="0"/>
              <a:t>The </a:t>
            </a:r>
            <a:r>
              <a:rPr lang="en-US" dirty="0"/>
              <a:t>long-term storage of declarative memories possibly takes place in cortical </a:t>
            </a:r>
            <a:r>
              <a:rPr lang="en-US" dirty="0" smtClean="0"/>
              <a:t>areas.</a:t>
            </a:r>
          </a:p>
          <a:p>
            <a:r>
              <a:rPr lang="en-US" dirty="0" smtClean="0"/>
              <a:t>These areas would have been </a:t>
            </a:r>
            <a:r>
              <a:rPr lang="en-US" dirty="0"/>
              <a:t>active during the original perception of the information or event</a:t>
            </a:r>
            <a:r>
              <a:rPr lang="en-US" dirty="0" smtClean="0"/>
              <a:t>.</a:t>
            </a:r>
            <a:endParaRPr lang="en-US" dirty="0"/>
          </a:p>
        </p:txBody>
      </p:sp>
    </p:spTree>
    <p:extLst>
      <p:ext uri="{BB962C8B-B14F-4D97-AF65-F5344CB8AC3E}">
        <p14:creationId xmlns:p14="http://schemas.microsoft.com/office/powerpoint/2010/main" val="3253885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Memories Are Made </a:t>
            </a:r>
            <a:r>
              <a:rPr lang="en-US" sz="2000" dirty="0" smtClean="0"/>
              <a:t>(4 </a:t>
            </a:r>
            <a:r>
              <a:rPr lang="en-US" sz="2000" dirty="0"/>
              <a:t>of </a:t>
            </a:r>
            <a:r>
              <a:rPr lang="en-US" sz="2000" dirty="0" smtClean="0"/>
              <a:t>5) </a:t>
            </a:r>
            <a:endParaRPr lang="en-US" dirty="0"/>
          </a:p>
        </p:txBody>
      </p:sp>
      <p:sp>
        <p:nvSpPr>
          <p:cNvPr id="3" name="Content Placeholder 2"/>
          <p:cNvSpPr>
            <a:spLocks noGrp="1"/>
          </p:cNvSpPr>
          <p:nvPr>
            <p:ph idx="1"/>
          </p:nvPr>
        </p:nvSpPr>
        <p:spPr/>
        <p:txBody>
          <a:bodyPr/>
          <a:lstStyle/>
          <a:p>
            <a:r>
              <a:rPr lang="en-US" dirty="0"/>
              <a:t>The typical “memory” is a complex cluster of information</a:t>
            </a:r>
            <a:r>
              <a:rPr lang="en-US" dirty="0" smtClean="0"/>
              <a:t>.</a:t>
            </a:r>
          </a:p>
          <a:p>
            <a:r>
              <a:rPr lang="en-US" dirty="0" smtClean="0"/>
              <a:t>The </a:t>
            </a:r>
            <a:r>
              <a:rPr lang="en-US" dirty="0"/>
              <a:t>various components of a memory are probably stored at different </a:t>
            </a:r>
            <a:r>
              <a:rPr lang="en-US" dirty="0" smtClean="0"/>
              <a:t>sites.</a:t>
            </a:r>
          </a:p>
          <a:p>
            <a:r>
              <a:rPr lang="en-US" dirty="0" smtClean="0"/>
              <a:t>All </a:t>
            </a:r>
            <a:r>
              <a:rPr lang="en-US" dirty="0"/>
              <a:t>of these sites </a:t>
            </a:r>
            <a:r>
              <a:rPr lang="en-US" dirty="0" smtClean="0"/>
              <a:t>participate </a:t>
            </a:r>
            <a:r>
              <a:rPr lang="en-US" dirty="0"/>
              <a:t>in the representation of the event as a whole. </a:t>
            </a:r>
          </a:p>
        </p:txBody>
      </p:sp>
    </p:spTree>
    <p:extLst>
      <p:ext uri="{BB962C8B-B14F-4D97-AF65-F5344CB8AC3E}">
        <p14:creationId xmlns:p14="http://schemas.microsoft.com/office/powerpoint/2010/main" val="537605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Where Memories Are Made </a:t>
            </a:r>
            <a:r>
              <a:rPr lang="en-US" sz="2000" b="1" dirty="0" smtClean="0"/>
              <a:t>(5 </a:t>
            </a:r>
            <a:r>
              <a:rPr lang="en-US" sz="2000" b="1" dirty="0"/>
              <a:t>of </a:t>
            </a:r>
            <a:r>
              <a:rPr lang="en-US" sz="2000" b="1" dirty="0" smtClean="0"/>
              <a:t>5) </a:t>
            </a:r>
            <a:br>
              <a:rPr lang="en-US" sz="2000" b="1" dirty="0" smtClean="0"/>
            </a:br>
            <a:r>
              <a:rPr lang="en-US" b="1" dirty="0" smtClean="0"/>
              <a:t>Figure 10.7</a:t>
            </a:r>
            <a:br>
              <a:rPr lang="en-US" b="1" dirty="0" smtClean="0"/>
            </a:br>
            <a:r>
              <a:rPr lang="en-US" b="1" dirty="0"/>
              <a:t>Brain Areas Involved </a:t>
            </a:r>
            <a:r>
              <a:rPr lang="en-US" b="1" dirty="0" smtClean="0"/>
              <a:t>in Memory</a:t>
            </a:r>
            <a:endParaRPr lang="en-US" b="1" dirty="0"/>
          </a:p>
        </p:txBody>
      </p:sp>
      <p:pic>
        <p:nvPicPr>
          <p:cNvPr id="3" name="Picture 2" descr="The brain areas involved in memory are located in the cerebellum at the base of the brain at the back of the head, the cerebral cortex located on the top layer of the cerebrum extending front and back of the head, the frontal lobe the region toward the front of the head, the prefrontal cortex under the frontal lobe, the amygdala, a circular nodule, toward the lower center of the brain, and the hippocampus which is narrow and extends from the back end of the amygdala toward the cerebellum at the back of the he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834" y="1490628"/>
            <a:ext cx="5447932" cy="4833972"/>
          </a:xfrm>
          <a:prstGeom prst="rect">
            <a:avLst/>
          </a:prstGeom>
        </p:spPr>
      </p:pic>
    </p:spTree>
    <p:extLst>
      <p:ext uri="{BB962C8B-B14F-4D97-AF65-F5344CB8AC3E}">
        <p14:creationId xmlns:p14="http://schemas.microsoft.com/office/powerpoint/2010/main" val="1595343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Hormones, Emotion, and Memory</a:t>
            </a:r>
            <a:r>
              <a:rPr lang="en-US" sz="2000" dirty="0"/>
              <a:t> </a:t>
            </a:r>
            <a:r>
              <a:rPr lang="en-US" sz="2000" dirty="0" smtClean="0"/>
              <a:t>(1 of 2) </a:t>
            </a:r>
            <a:endParaRPr lang="en-US" sz="2000" dirty="0"/>
          </a:p>
        </p:txBody>
      </p:sp>
      <p:sp>
        <p:nvSpPr>
          <p:cNvPr id="3" name="Content Placeholder 2"/>
          <p:cNvSpPr>
            <a:spLocks noGrp="1"/>
          </p:cNvSpPr>
          <p:nvPr>
            <p:ph idx="1"/>
          </p:nvPr>
        </p:nvSpPr>
        <p:spPr/>
        <p:txBody>
          <a:bodyPr/>
          <a:lstStyle/>
          <a:p>
            <a:r>
              <a:rPr lang="en-US" dirty="0"/>
              <a:t>Hormones </a:t>
            </a:r>
            <a:r>
              <a:rPr lang="en-US" dirty="0" smtClean="0"/>
              <a:t>are released </a:t>
            </a:r>
            <a:r>
              <a:rPr lang="en-US" dirty="0"/>
              <a:t>by the adrenal glands </a:t>
            </a:r>
            <a:r>
              <a:rPr lang="en-US" dirty="0" smtClean="0"/>
              <a:t>during:</a:t>
            </a:r>
          </a:p>
          <a:p>
            <a:pPr lvl="1"/>
            <a:r>
              <a:rPr lang="en-US" dirty="0" smtClean="0"/>
              <a:t>stress</a:t>
            </a:r>
          </a:p>
          <a:p>
            <a:pPr lvl="1"/>
            <a:r>
              <a:rPr lang="en-US" dirty="0" smtClean="0"/>
              <a:t>emotional arousal</a:t>
            </a:r>
          </a:p>
          <a:p>
            <a:r>
              <a:rPr lang="en-US" dirty="0" smtClean="0"/>
              <a:t>These hormones can enhance memory:</a:t>
            </a:r>
          </a:p>
          <a:p>
            <a:pPr lvl="1"/>
            <a:r>
              <a:rPr lang="en-US" dirty="0" smtClean="0"/>
              <a:t>epinephrine</a:t>
            </a:r>
          </a:p>
          <a:p>
            <a:pPr lvl="1"/>
            <a:r>
              <a:rPr lang="en-US" dirty="0" smtClean="0"/>
              <a:t>norepinephrine</a:t>
            </a:r>
            <a:endParaRPr lang="en-US" dirty="0"/>
          </a:p>
        </p:txBody>
      </p:sp>
    </p:spTree>
    <p:extLst>
      <p:ext uri="{BB962C8B-B14F-4D97-AF65-F5344CB8AC3E}">
        <p14:creationId xmlns:p14="http://schemas.microsoft.com/office/powerpoint/2010/main" val="2926160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Manufacture of Memory </a:t>
            </a:r>
            <a:r>
              <a:rPr lang="en-US" sz="2000" dirty="0" smtClean="0"/>
              <a:t>(2 </a:t>
            </a:r>
            <a:r>
              <a:rPr lang="en-US" sz="2000" dirty="0"/>
              <a:t>of </a:t>
            </a:r>
            <a:r>
              <a:rPr lang="en-US" sz="2000" dirty="0" smtClean="0"/>
              <a:t>3)</a:t>
            </a:r>
            <a:endParaRPr lang="en-US" dirty="0"/>
          </a:p>
        </p:txBody>
      </p:sp>
      <p:sp>
        <p:nvSpPr>
          <p:cNvPr id="3" name="Content Placeholder 2"/>
          <p:cNvSpPr>
            <a:spLocks noGrp="1"/>
          </p:cNvSpPr>
          <p:nvPr>
            <p:ph idx="1"/>
          </p:nvPr>
        </p:nvSpPr>
        <p:spPr/>
        <p:txBody>
          <a:bodyPr/>
          <a:lstStyle/>
          <a:p>
            <a:r>
              <a:rPr lang="en-US" dirty="0"/>
              <a:t>In reconstructing their memories, people often draw on many sources</a:t>
            </a:r>
            <a:r>
              <a:rPr lang="en-US" dirty="0" smtClean="0"/>
              <a:t>.</a:t>
            </a:r>
          </a:p>
          <a:p>
            <a:r>
              <a:rPr lang="en-US" dirty="0" smtClean="0"/>
              <a:t>They take bits </a:t>
            </a:r>
            <a:r>
              <a:rPr lang="en-US" dirty="0"/>
              <a:t>and pieces and build one integrated account.</a:t>
            </a:r>
            <a:endParaRPr lang="en-US" dirty="0" smtClean="0"/>
          </a:p>
          <a:p>
            <a:r>
              <a:rPr lang="en-US" dirty="0" smtClean="0"/>
              <a:t>They </a:t>
            </a:r>
            <a:r>
              <a:rPr lang="en-US" dirty="0"/>
              <a:t>often experience </a:t>
            </a:r>
            <a:r>
              <a:rPr lang="en-US" i="1" dirty="0"/>
              <a:t>source misattribution</a:t>
            </a:r>
            <a:r>
              <a:rPr lang="en-US" dirty="0"/>
              <a:t>, the inability to distinguish information stored during an event from information added later. </a:t>
            </a:r>
          </a:p>
        </p:txBody>
      </p:sp>
    </p:spTree>
    <p:extLst>
      <p:ext uri="{BB962C8B-B14F-4D97-AF65-F5344CB8AC3E}">
        <p14:creationId xmlns:p14="http://schemas.microsoft.com/office/powerpoint/2010/main" val="351063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Hormones, Emotion, and Memory</a:t>
            </a:r>
            <a:r>
              <a:rPr lang="en-US" sz="2000" dirty="0"/>
              <a:t> </a:t>
            </a:r>
            <a:r>
              <a:rPr lang="en-US" sz="2000" dirty="0" smtClean="0"/>
              <a:t>(2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a:t>These adrenal hormones cause the level of glucose to rise in the </a:t>
            </a:r>
            <a:r>
              <a:rPr lang="en-US" dirty="0" smtClean="0"/>
              <a:t>bloodstream.</a:t>
            </a:r>
          </a:p>
          <a:p>
            <a:r>
              <a:rPr lang="en-US" dirty="0" smtClean="0"/>
              <a:t>Glucose </a:t>
            </a:r>
            <a:r>
              <a:rPr lang="en-US" dirty="0"/>
              <a:t>may enhance memory directly or by altering the effects of neurotransmitters</a:t>
            </a:r>
            <a:r>
              <a:rPr lang="en-US" dirty="0" smtClean="0"/>
              <a:t>.</a:t>
            </a:r>
          </a:p>
          <a:p>
            <a:r>
              <a:rPr lang="en-US" dirty="0" smtClean="0"/>
              <a:t>However, the </a:t>
            </a:r>
            <a:r>
              <a:rPr lang="en-US" dirty="0"/>
              <a:t>effective dose of glucose </a:t>
            </a:r>
            <a:r>
              <a:rPr lang="en-US" dirty="0" smtClean="0"/>
              <a:t>is narrow.</a:t>
            </a:r>
          </a:p>
          <a:p>
            <a:r>
              <a:rPr lang="en-US" dirty="0" smtClean="0"/>
              <a:t>Too </a:t>
            </a:r>
            <a:r>
              <a:rPr lang="en-US" dirty="0"/>
              <a:t>much can impair cognitive functioning instead of helping it.</a:t>
            </a:r>
          </a:p>
        </p:txBody>
      </p:sp>
    </p:spTree>
    <p:extLst>
      <p:ext uri="{BB962C8B-B14F-4D97-AF65-F5344CB8AC3E}">
        <p14:creationId xmlns:p14="http://schemas.microsoft.com/office/powerpoint/2010/main" val="1867773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We Remember </a:t>
            </a:r>
          </a:p>
        </p:txBody>
      </p:sp>
      <p:sp>
        <p:nvSpPr>
          <p:cNvPr id="5" name="Content Placeholder 4"/>
          <p:cNvSpPr>
            <a:spLocks noGrp="1"/>
          </p:cNvSpPr>
          <p:nvPr>
            <p:ph idx="1"/>
          </p:nvPr>
        </p:nvSpPr>
        <p:spPr/>
        <p:txBody>
          <a:bodyPr/>
          <a:lstStyle/>
          <a:p>
            <a:r>
              <a:rPr lang="en-US" sz="2800" b="1" dirty="0"/>
              <a:t>LO 10.5.A</a:t>
            </a:r>
            <a:r>
              <a:rPr lang="en-US" sz="2800" dirty="0"/>
              <a:t> Describe some major strategies that contribute to memory retention, and give an example of each. </a:t>
            </a:r>
          </a:p>
        </p:txBody>
      </p:sp>
    </p:spTree>
    <p:extLst>
      <p:ext uri="{BB962C8B-B14F-4D97-AF65-F5344CB8AC3E}">
        <p14:creationId xmlns:p14="http://schemas.microsoft.com/office/powerpoint/2010/main" val="364359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Encoding, Rehearsal, and Retrieval </a:t>
            </a:r>
            <a:r>
              <a:rPr lang="en-US" sz="2000" dirty="0" smtClean="0"/>
              <a:t>(1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Some kinds of information, such as material in a college course, require </a:t>
            </a:r>
            <a:r>
              <a:rPr lang="en-US" i="1" dirty="0" smtClean="0"/>
              <a:t>effortful</a:t>
            </a:r>
            <a:r>
              <a:rPr lang="en-US" dirty="0" smtClean="0"/>
              <a:t> </a:t>
            </a:r>
            <a:r>
              <a:rPr lang="en-US" dirty="0"/>
              <a:t>encoding</a:t>
            </a:r>
            <a:r>
              <a:rPr lang="en-US" dirty="0" smtClean="0"/>
              <a:t>.</a:t>
            </a:r>
          </a:p>
          <a:p>
            <a:pPr lvl="1"/>
            <a:r>
              <a:rPr lang="en-US" dirty="0"/>
              <a:t>as opposed to </a:t>
            </a:r>
            <a:r>
              <a:rPr lang="en-US" dirty="0" smtClean="0"/>
              <a:t>automatic encoding</a:t>
            </a:r>
          </a:p>
          <a:p>
            <a:r>
              <a:rPr lang="en-US" dirty="0"/>
              <a:t>To </a:t>
            </a:r>
            <a:r>
              <a:rPr lang="en-US" dirty="0" smtClean="0"/>
              <a:t>retain such </a:t>
            </a:r>
            <a:r>
              <a:rPr lang="en-US" dirty="0"/>
              <a:t>information, </a:t>
            </a:r>
            <a:r>
              <a:rPr lang="en-US" dirty="0" smtClean="0"/>
              <a:t>we might </a:t>
            </a:r>
            <a:r>
              <a:rPr lang="en-US" dirty="0"/>
              <a:t>have </a:t>
            </a:r>
            <a:r>
              <a:rPr lang="en-US" dirty="0" smtClean="0"/>
              <a:t>to:</a:t>
            </a:r>
          </a:p>
          <a:p>
            <a:pPr lvl="1"/>
            <a:r>
              <a:rPr lang="en-US" dirty="0" smtClean="0"/>
              <a:t>select </a:t>
            </a:r>
            <a:r>
              <a:rPr lang="en-US" dirty="0"/>
              <a:t>the main </a:t>
            </a:r>
            <a:r>
              <a:rPr lang="en-US" dirty="0" smtClean="0"/>
              <a:t>points</a:t>
            </a:r>
          </a:p>
          <a:p>
            <a:pPr lvl="1"/>
            <a:r>
              <a:rPr lang="en-US" dirty="0" smtClean="0"/>
              <a:t>label </a:t>
            </a:r>
            <a:r>
              <a:rPr lang="en-US" dirty="0"/>
              <a:t>concepts, </a:t>
            </a:r>
            <a:r>
              <a:rPr lang="en-US" dirty="0" smtClean="0"/>
              <a:t>or</a:t>
            </a:r>
          </a:p>
          <a:p>
            <a:pPr lvl="1"/>
            <a:r>
              <a:rPr lang="en-US" dirty="0" smtClean="0"/>
              <a:t>associate </a:t>
            </a:r>
            <a:r>
              <a:rPr lang="en-US" dirty="0"/>
              <a:t>the information with personal experiences or with material </a:t>
            </a:r>
            <a:r>
              <a:rPr lang="en-US" dirty="0" smtClean="0"/>
              <a:t>we already know</a:t>
            </a:r>
          </a:p>
          <a:p>
            <a:r>
              <a:rPr lang="en-US" dirty="0" smtClean="0"/>
              <a:t>We must </a:t>
            </a:r>
            <a:r>
              <a:rPr lang="en-US" dirty="0"/>
              <a:t>make the material digestible</a:t>
            </a:r>
            <a:r>
              <a:rPr lang="en-US" dirty="0" smtClean="0"/>
              <a:t>.</a:t>
            </a:r>
          </a:p>
        </p:txBody>
      </p:sp>
    </p:spTree>
    <p:extLst>
      <p:ext uri="{BB962C8B-B14F-4D97-AF65-F5344CB8AC3E}">
        <p14:creationId xmlns:p14="http://schemas.microsoft.com/office/powerpoint/2010/main" val="163093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Encoding, Rehearsal, and Retrieval </a:t>
            </a:r>
            <a:r>
              <a:rPr lang="en-US" sz="2000" dirty="0" smtClean="0"/>
              <a:t>(2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Rehearsal of information:</a:t>
            </a:r>
          </a:p>
          <a:p>
            <a:pPr lvl="1"/>
            <a:r>
              <a:rPr lang="en-US" dirty="0"/>
              <a:t>keeps it in short-term memory and</a:t>
            </a:r>
          </a:p>
          <a:p>
            <a:pPr lvl="1"/>
            <a:r>
              <a:rPr lang="en-US" dirty="0"/>
              <a:t>increases the chances of long-term retention </a:t>
            </a:r>
          </a:p>
          <a:p>
            <a:r>
              <a:rPr lang="en-US" i="1" dirty="0" smtClean="0"/>
              <a:t>Elaborative </a:t>
            </a:r>
            <a:r>
              <a:rPr lang="en-US" i="1" dirty="0"/>
              <a:t>rehearsal</a:t>
            </a:r>
            <a:r>
              <a:rPr lang="en-US" dirty="0"/>
              <a:t> is more likely to result in transfer to long-term memory than is </a:t>
            </a:r>
            <a:r>
              <a:rPr lang="en-US" i="1" dirty="0"/>
              <a:t>maintenance </a:t>
            </a:r>
            <a:r>
              <a:rPr lang="en-US" i="1" dirty="0" smtClean="0"/>
              <a:t>rehearsal</a:t>
            </a:r>
            <a:r>
              <a:rPr lang="en-US" dirty="0" smtClean="0"/>
              <a:t>.</a:t>
            </a:r>
          </a:p>
          <a:p>
            <a:r>
              <a:rPr lang="en-US" dirty="0"/>
              <a:t>Elaboration </a:t>
            </a:r>
            <a:r>
              <a:rPr lang="en-US" dirty="0" smtClean="0"/>
              <a:t>involves:</a:t>
            </a:r>
          </a:p>
          <a:p>
            <a:pPr lvl="1"/>
            <a:r>
              <a:rPr lang="en-US" dirty="0" smtClean="0"/>
              <a:t>association of items with stored or factual information</a:t>
            </a:r>
          </a:p>
          <a:p>
            <a:pPr lvl="1"/>
            <a:r>
              <a:rPr lang="en-US" dirty="0" smtClean="0"/>
              <a:t>analysis of the physical, sensory, semantic features of an item</a:t>
            </a:r>
          </a:p>
        </p:txBody>
      </p:sp>
    </p:spTree>
    <p:extLst>
      <p:ext uri="{BB962C8B-B14F-4D97-AF65-F5344CB8AC3E}">
        <p14:creationId xmlns:p14="http://schemas.microsoft.com/office/powerpoint/2010/main" val="2362572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Encoding, Rehearsal, and Retrieval </a:t>
            </a:r>
            <a:r>
              <a:rPr lang="en-US" sz="2000" dirty="0" smtClean="0"/>
              <a:t>(3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A related strategy for prolonging retention is </a:t>
            </a:r>
            <a:r>
              <a:rPr lang="en-US" i="1" dirty="0"/>
              <a:t>deep processing</a:t>
            </a:r>
            <a:r>
              <a:rPr lang="en-US" dirty="0"/>
              <a:t>, or the processing of </a:t>
            </a:r>
            <a:r>
              <a:rPr lang="en-US" dirty="0" smtClean="0"/>
              <a:t>meaning.</a:t>
            </a:r>
            <a:endParaRPr lang="en-US" i="1" dirty="0" smtClean="0"/>
          </a:p>
          <a:p>
            <a:r>
              <a:rPr lang="en-US" dirty="0" smtClean="0"/>
              <a:t>Deep </a:t>
            </a:r>
            <a:r>
              <a:rPr lang="en-US" dirty="0"/>
              <a:t>processing is usually a more effective retention strategy than </a:t>
            </a:r>
            <a:r>
              <a:rPr lang="en-US" i="1" dirty="0"/>
              <a:t>shallow processing</a:t>
            </a:r>
            <a:r>
              <a:rPr lang="en-US" dirty="0"/>
              <a:t>. </a:t>
            </a:r>
          </a:p>
          <a:p>
            <a:r>
              <a:rPr lang="en-US" i="1" dirty="0" smtClean="0"/>
              <a:t>Retrieval </a:t>
            </a:r>
            <a:r>
              <a:rPr lang="en-US" i="1" dirty="0"/>
              <a:t>practice</a:t>
            </a:r>
            <a:r>
              <a:rPr lang="en-US" dirty="0"/>
              <a:t> is necessary if a memory is going to be </a:t>
            </a:r>
            <a:r>
              <a:rPr lang="en-US" dirty="0" smtClean="0"/>
              <a:t>consolidated.</a:t>
            </a:r>
          </a:p>
          <a:p>
            <a:pPr lvl="1"/>
            <a:r>
              <a:rPr lang="en-US" dirty="0" smtClean="0"/>
              <a:t>For students, short quizzes and repeated testing can have large benefits.</a:t>
            </a:r>
            <a:endParaRPr lang="en-US" dirty="0"/>
          </a:p>
        </p:txBody>
      </p:sp>
    </p:spTree>
    <p:extLst>
      <p:ext uri="{BB962C8B-B14F-4D97-AF65-F5344CB8AC3E}">
        <p14:creationId xmlns:p14="http://schemas.microsoft.com/office/powerpoint/2010/main" val="2950940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We Forget </a:t>
            </a:r>
          </a:p>
        </p:txBody>
      </p:sp>
      <p:sp>
        <p:nvSpPr>
          <p:cNvPr id="5" name="Content Placeholder 4"/>
          <p:cNvSpPr>
            <a:spLocks noGrp="1"/>
          </p:cNvSpPr>
          <p:nvPr>
            <p:ph idx="1"/>
          </p:nvPr>
        </p:nvSpPr>
        <p:spPr/>
        <p:txBody>
          <a:bodyPr/>
          <a:lstStyle/>
          <a:p>
            <a:r>
              <a:rPr lang="en-US" sz="2800" b="1" dirty="0"/>
              <a:t>LO 10.6.A</a:t>
            </a:r>
            <a:r>
              <a:rPr lang="en-US" sz="2800" dirty="0"/>
              <a:t> Summarize the processes of decay, replacement, interference, and cue dependent forgetting, and explain how each contributes to our understanding of forgetting.</a:t>
            </a:r>
          </a:p>
          <a:p>
            <a:r>
              <a:rPr lang="en-US" sz="2800" b="1" dirty="0"/>
              <a:t>LO 10.6.B</a:t>
            </a:r>
            <a:r>
              <a:rPr lang="en-US" sz="2800" dirty="0"/>
              <a:t> Explain why claims of repressed memories should be greeted with a strong skeptical reaction.</a:t>
            </a:r>
          </a:p>
          <a:p>
            <a:r>
              <a:rPr lang="en-US" sz="2800" b="1" dirty="0"/>
              <a:t>LO 10.6.C</a:t>
            </a:r>
            <a:r>
              <a:rPr lang="en-US" sz="2800" dirty="0"/>
              <a:t> Discuss three reasons why childhood amnesia is likely to take place. </a:t>
            </a:r>
          </a:p>
        </p:txBody>
      </p:sp>
    </p:spTree>
    <p:extLst>
      <p:ext uri="{BB962C8B-B14F-4D97-AF65-F5344CB8AC3E}">
        <p14:creationId xmlns:p14="http://schemas.microsoft.com/office/powerpoint/2010/main" val="527383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Mechanisms of Forgetting </a:t>
            </a:r>
            <a:r>
              <a:rPr lang="en-US" sz="2000" dirty="0" smtClean="0"/>
              <a:t>(1 </a:t>
            </a:r>
            <a:r>
              <a:rPr lang="en-US" sz="2000" dirty="0"/>
              <a:t>of </a:t>
            </a:r>
            <a:r>
              <a:rPr lang="en-US" sz="2000" dirty="0" smtClean="0"/>
              <a:t>6) </a:t>
            </a:r>
            <a:endParaRPr lang="en-US" dirty="0"/>
          </a:p>
        </p:txBody>
      </p:sp>
      <p:sp>
        <p:nvSpPr>
          <p:cNvPr id="3" name="Content Placeholder 2"/>
          <p:cNvSpPr>
            <a:spLocks noGrp="1"/>
          </p:cNvSpPr>
          <p:nvPr>
            <p:ph idx="1"/>
          </p:nvPr>
        </p:nvSpPr>
        <p:spPr/>
        <p:txBody>
          <a:bodyPr/>
          <a:lstStyle/>
          <a:p>
            <a:r>
              <a:rPr lang="en-US" dirty="0"/>
              <a:t>Forgetting can occur for several reasons</a:t>
            </a:r>
            <a:r>
              <a:rPr lang="en-US" dirty="0" smtClean="0"/>
              <a:t>.</a:t>
            </a:r>
          </a:p>
          <a:p>
            <a:r>
              <a:rPr lang="en-US" dirty="0"/>
              <a:t>Information in sensory and short-term memory appears to </a:t>
            </a:r>
            <a:r>
              <a:rPr lang="en-US" i="1" dirty="0"/>
              <a:t>decay</a:t>
            </a:r>
            <a:r>
              <a:rPr lang="en-US" dirty="0"/>
              <a:t> if it does not receive further processing</a:t>
            </a:r>
            <a:r>
              <a:rPr lang="en-US" dirty="0" smtClean="0"/>
              <a:t>.</a:t>
            </a:r>
          </a:p>
          <a:p>
            <a:pPr lvl="1"/>
            <a:r>
              <a:rPr lang="en-US" dirty="0" smtClean="0"/>
              <a:t>memories fade with time if not accessed</a:t>
            </a:r>
          </a:p>
          <a:p>
            <a:r>
              <a:rPr lang="en-US" dirty="0"/>
              <a:t>New information may erase and replace old information in long-term memory</a:t>
            </a:r>
            <a:r>
              <a:rPr lang="en-US" dirty="0" smtClean="0"/>
              <a:t>.</a:t>
            </a:r>
          </a:p>
          <a:p>
            <a:pPr lvl="1"/>
            <a:r>
              <a:rPr lang="en-US" dirty="0"/>
              <a:t>just as writing over the contents of a hard drive will obliterate the </a:t>
            </a:r>
            <a:r>
              <a:rPr lang="en-US" dirty="0" smtClean="0"/>
              <a:t>original material</a:t>
            </a:r>
            <a:endParaRPr lang="en-US" dirty="0"/>
          </a:p>
          <a:p>
            <a:endParaRPr lang="en-US" dirty="0"/>
          </a:p>
        </p:txBody>
      </p:sp>
    </p:spTree>
    <p:extLst>
      <p:ext uri="{BB962C8B-B14F-4D97-AF65-F5344CB8AC3E}">
        <p14:creationId xmlns:p14="http://schemas.microsoft.com/office/powerpoint/2010/main" val="2408004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Mechanisms of Forgetting </a:t>
            </a:r>
            <a:r>
              <a:rPr lang="en-US" sz="2000" dirty="0" smtClean="0"/>
              <a:t>(2 </a:t>
            </a:r>
            <a:r>
              <a:rPr lang="en-US" sz="2000" dirty="0"/>
              <a:t>of </a:t>
            </a:r>
            <a:r>
              <a:rPr lang="en-US" sz="2000" dirty="0" smtClean="0"/>
              <a:t>6) </a:t>
            </a:r>
            <a:endParaRPr lang="en-US" dirty="0"/>
          </a:p>
        </p:txBody>
      </p:sp>
      <p:sp>
        <p:nvSpPr>
          <p:cNvPr id="3" name="Content Placeholder 2"/>
          <p:cNvSpPr>
            <a:spLocks noGrp="1"/>
          </p:cNvSpPr>
          <p:nvPr>
            <p:ph idx="1"/>
          </p:nvPr>
        </p:nvSpPr>
        <p:spPr/>
        <p:txBody>
          <a:bodyPr/>
          <a:lstStyle/>
          <a:p>
            <a:r>
              <a:rPr lang="en-US" i="1" dirty="0"/>
              <a:t>Proactive</a:t>
            </a:r>
            <a:r>
              <a:rPr lang="en-US" dirty="0"/>
              <a:t> and </a:t>
            </a:r>
            <a:r>
              <a:rPr lang="en-US" i="1" dirty="0"/>
              <a:t>retroactive interference</a:t>
            </a:r>
            <a:r>
              <a:rPr lang="en-US" dirty="0"/>
              <a:t> may take place</a:t>
            </a:r>
            <a:r>
              <a:rPr lang="en-US" dirty="0" smtClean="0"/>
              <a:t>.</a:t>
            </a:r>
          </a:p>
          <a:p>
            <a:r>
              <a:rPr lang="en-US" dirty="0" smtClean="0"/>
              <a:t>Similar </a:t>
            </a:r>
            <a:r>
              <a:rPr lang="en-US" dirty="0"/>
              <a:t>items of </a:t>
            </a:r>
            <a:r>
              <a:rPr lang="en-US" dirty="0" smtClean="0"/>
              <a:t>information interfere </a:t>
            </a:r>
            <a:r>
              <a:rPr lang="en-US" dirty="0"/>
              <a:t>with one another in either storage or </a:t>
            </a:r>
            <a:r>
              <a:rPr lang="en-US" dirty="0" smtClean="0"/>
              <a:t>retrieval.</a:t>
            </a:r>
          </a:p>
          <a:p>
            <a:r>
              <a:rPr lang="en-US" dirty="0" smtClean="0"/>
              <a:t>The information </a:t>
            </a:r>
            <a:r>
              <a:rPr lang="en-US" dirty="0"/>
              <a:t>may get </a:t>
            </a:r>
            <a:r>
              <a:rPr lang="en-US" dirty="0" smtClean="0"/>
              <a:t>into memory </a:t>
            </a:r>
            <a:r>
              <a:rPr lang="en-US" dirty="0"/>
              <a:t>and stay there, but it becomes confused with other information</a:t>
            </a:r>
            <a:r>
              <a:rPr lang="en-US" dirty="0" smtClean="0"/>
              <a:t>.</a:t>
            </a:r>
          </a:p>
        </p:txBody>
      </p:sp>
    </p:spTree>
    <p:extLst>
      <p:ext uri="{BB962C8B-B14F-4D97-AF65-F5344CB8AC3E}">
        <p14:creationId xmlns:p14="http://schemas.microsoft.com/office/powerpoint/2010/main" val="987082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Mechanisms of Forgetting </a:t>
            </a:r>
            <a:r>
              <a:rPr lang="en-US" sz="2000" dirty="0" smtClean="0"/>
              <a:t>(3 </a:t>
            </a:r>
            <a:r>
              <a:rPr lang="en-US" sz="2000" dirty="0"/>
              <a:t>of </a:t>
            </a:r>
            <a:r>
              <a:rPr lang="en-US" sz="2000" dirty="0" smtClean="0"/>
              <a:t>6) </a:t>
            </a:r>
            <a:endParaRPr lang="en-US" dirty="0"/>
          </a:p>
        </p:txBody>
      </p:sp>
      <p:sp>
        <p:nvSpPr>
          <p:cNvPr id="3" name="Content Placeholder 2"/>
          <p:cNvSpPr>
            <a:spLocks noGrp="1"/>
          </p:cNvSpPr>
          <p:nvPr>
            <p:ph idx="1"/>
          </p:nvPr>
        </p:nvSpPr>
        <p:spPr/>
        <p:txBody>
          <a:bodyPr/>
          <a:lstStyle/>
          <a:p>
            <a:r>
              <a:rPr lang="en-US" i="1" dirty="0"/>
              <a:t>Cue-dependent forgetting</a:t>
            </a:r>
            <a:r>
              <a:rPr lang="en-US" dirty="0"/>
              <a:t> may occur when </a:t>
            </a:r>
            <a:r>
              <a:rPr lang="en-US" i="1" dirty="0"/>
              <a:t>retrieval cues</a:t>
            </a:r>
            <a:r>
              <a:rPr lang="en-US" dirty="0"/>
              <a:t> are inadequate.</a:t>
            </a:r>
          </a:p>
          <a:p>
            <a:r>
              <a:rPr lang="en-US" dirty="0"/>
              <a:t>Cues that were present when you learned a new fact or had an experience are apt to </a:t>
            </a:r>
            <a:r>
              <a:rPr lang="en-US" dirty="0" smtClean="0"/>
              <a:t>be especially </a:t>
            </a:r>
            <a:r>
              <a:rPr lang="en-US" dirty="0"/>
              <a:t>useful later as retrieval aids</a:t>
            </a:r>
            <a:r>
              <a:rPr lang="en-US" dirty="0" smtClean="0"/>
              <a:t>.</a:t>
            </a:r>
          </a:p>
          <a:p>
            <a:r>
              <a:rPr lang="en-US" dirty="0" smtClean="0"/>
              <a:t>Overlap of present and past cues may help account for the phenomenon of </a:t>
            </a:r>
            <a:r>
              <a:rPr lang="en-US" i="1" dirty="0" smtClean="0"/>
              <a:t>déjà vu</a:t>
            </a:r>
            <a:r>
              <a:rPr lang="en-US" dirty="0" smtClean="0"/>
              <a:t>.</a:t>
            </a:r>
            <a:endParaRPr lang="en-US" dirty="0"/>
          </a:p>
        </p:txBody>
      </p:sp>
    </p:spTree>
    <p:extLst>
      <p:ext uri="{BB962C8B-B14F-4D97-AF65-F5344CB8AC3E}">
        <p14:creationId xmlns:p14="http://schemas.microsoft.com/office/powerpoint/2010/main" val="1011371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Mechanisms of Forgetting </a:t>
            </a:r>
            <a:r>
              <a:rPr lang="en-US" sz="2000" dirty="0" smtClean="0"/>
              <a:t>(4 </a:t>
            </a:r>
            <a:r>
              <a:rPr lang="en-US" sz="2000" dirty="0"/>
              <a:t>of </a:t>
            </a:r>
            <a:r>
              <a:rPr lang="en-US" sz="2000" dirty="0" smtClean="0"/>
              <a:t>6) </a:t>
            </a:r>
            <a:endParaRPr lang="en-US" dirty="0"/>
          </a:p>
        </p:txBody>
      </p:sp>
      <p:sp>
        <p:nvSpPr>
          <p:cNvPr id="3" name="Content Placeholder 2"/>
          <p:cNvSpPr>
            <a:spLocks noGrp="1"/>
          </p:cNvSpPr>
          <p:nvPr>
            <p:ph idx="1"/>
          </p:nvPr>
        </p:nvSpPr>
        <p:spPr/>
        <p:txBody>
          <a:bodyPr/>
          <a:lstStyle/>
          <a:p>
            <a:r>
              <a:rPr lang="en-US" dirty="0"/>
              <a:t>A </a:t>
            </a:r>
            <a:r>
              <a:rPr lang="en-US" dirty="0" smtClean="0"/>
              <a:t>person’s </a:t>
            </a:r>
            <a:r>
              <a:rPr lang="en-US" dirty="0"/>
              <a:t>mental or physical state may act as a retrieval </a:t>
            </a:r>
            <a:r>
              <a:rPr lang="en-US" dirty="0" smtClean="0"/>
              <a:t>cue.</a:t>
            </a:r>
          </a:p>
          <a:p>
            <a:r>
              <a:rPr lang="en-US" dirty="0" smtClean="0"/>
              <a:t>This evokes </a:t>
            </a:r>
            <a:r>
              <a:rPr lang="en-US" dirty="0"/>
              <a:t>a </a:t>
            </a:r>
            <a:r>
              <a:rPr lang="en-US" i="1" dirty="0"/>
              <a:t>state-dependent memory</a:t>
            </a:r>
            <a:r>
              <a:rPr lang="en-US" dirty="0" smtClean="0"/>
              <a:t>.</a:t>
            </a:r>
          </a:p>
          <a:p>
            <a:r>
              <a:rPr lang="en-US" dirty="0"/>
              <a:t>We tend to remember best those events that are congruent with our current mood (</a:t>
            </a:r>
            <a:r>
              <a:rPr lang="en-US" i="1" dirty="0"/>
              <a:t>mood-congruent memory</a:t>
            </a:r>
            <a:r>
              <a:rPr lang="en-US" dirty="0"/>
              <a:t>)</a:t>
            </a:r>
            <a:r>
              <a:rPr lang="en-US" dirty="0" smtClean="0"/>
              <a:t>. </a:t>
            </a:r>
            <a:endParaRPr lang="en-US" dirty="0"/>
          </a:p>
        </p:txBody>
      </p:sp>
    </p:spTree>
    <p:extLst>
      <p:ext uri="{BB962C8B-B14F-4D97-AF65-F5344CB8AC3E}">
        <p14:creationId xmlns:p14="http://schemas.microsoft.com/office/powerpoint/2010/main" val="1103490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Manufacture of Memory </a:t>
            </a:r>
            <a:r>
              <a:rPr lang="en-US" sz="2000" dirty="0" smtClean="0"/>
              <a:t>(3 </a:t>
            </a:r>
            <a:r>
              <a:rPr lang="en-US" sz="2000" dirty="0"/>
              <a:t>of </a:t>
            </a:r>
            <a:r>
              <a:rPr lang="en-US" sz="2000" dirty="0" smtClean="0"/>
              <a:t>3)</a:t>
            </a:r>
            <a:endParaRPr lang="en-US" dirty="0"/>
          </a:p>
        </p:txBody>
      </p:sp>
      <p:sp>
        <p:nvSpPr>
          <p:cNvPr id="3" name="Content Placeholder 2"/>
          <p:cNvSpPr>
            <a:spLocks noGrp="1"/>
          </p:cNvSpPr>
          <p:nvPr>
            <p:ph idx="1"/>
          </p:nvPr>
        </p:nvSpPr>
        <p:spPr/>
        <p:txBody>
          <a:bodyPr/>
          <a:lstStyle/>
          <a:p>
            <a:r>
              <a:rPr lang="en-US" dirty="0" smtClean="0"/>
              <a:t>Shocking </a:t>
            </a:r>
            <a:r>
              <a:rPr lang="en-US" dirty="0"/>
              <a:t>or tragic </a:t>
            </a:r>
            <a:r>
              <a:rPr lang="en-US" dirty="0" smtClean="0"/>
              <a:t>events do </a:t>
            </a:r>
            <a:r>
              <a:rPr lang="en-US" dirty="0"/>
              <a:t>hold a special </a:t>
            </a:r>
            <a:r>
              <a:rPr lang="en-US" dirty="0" smtClean="0"/>
              <a:t>place in </a:t>
            </a:r>
            <a:r>
              <a:rPr lang="en-US" dirty="0"/>
              <a:t>memory</a:t>
            </a:r>
            <a:r>
              <a:rPr lang="en-US" dirty="0" smtClean="0"/>
              <a:t>.</a:t>
            </a:r>
          </a:p>
          <a:p>
            <a:pPr lvl="1"/>
            <a:r>
              <a:rPr lang="en-US" dirty="0" smtClean="0"/>
              <a:t>So </a:t>
            </a:r>
            <a:r>
              <a:rPr lang="en-US" dirty="0"/>
              <a:t>do some unusual, exhilaratingly happy </a:t>
            </a:r>
            <a:r>
              <a:rPr lang="en-US" dirty="0" smtClean="0"/>
              <a:t>events.</a:t>
            </a:r>
          </a:p>
          <a:p>
            <a:r>
              <a:rPr lang="en-US" dirty="0" smtClean="0"/>
              <a:t>Yet even these </a:t>
            </a:r>
            <a:r>
              <a:rPr lang="en-US" dirty="0"/>
              <a:t>vivid </a:t>
            </a:r>
            <a:r>
              <a:rPr lang="en-US" i="1" dirty="0"/>
              <a:t>flashbulb memories</a:t>
            </a:r>
            <a:r>
              <a:rPr lang="en-US" dirty="0"/>
              <a:t> tend to become less accurate or complete over time</a:t>
            </a:r>
            <a:r>
              <a:rPr lang="en-US" dirty="0" smtClean="0"/>
              <a:t>.</a:t>
            </a:r>
          </a:p>
          <a:p>
            <a:r>
              <a:rPr lang="en-US" dirty="0"/>
              <a:t>People typically </a:t>
            </a:r>
            <a:r>
              <a:rPr lang="en-US" dirty="0" smtClean="0"/>
              <a:t>remember the </a:t>
            </a:r>
            <a:r>
              <a:rPr lang="en-US" i="1" dirty="0"/>
              <a:t>gist</a:t>
            </a:r>
            <a:r>
              <a:rPr lang="en-US" dirty="0"/>
              <a:t> of a startling, emotional </a:t>
            </a:r>
            <a:r>
              <a:rPr lang="en-US" dirty="0" smtClean="0"/>
              <a:t>event.</a:t>
            </a:r>
          </a:p>
          <a:p>
            <a:r>
              <a:rPr lang="en-US" dirty="0" smtClean="0"/>
              <a:t>But over </a:t>
            </a:r>
            <a:r>
              <a:rPr lang="en-US" dirty="0"/>
              <a:t>time, errors creep into the </a:t>
            </a:r>
            <a:r>
              <a:rPr lang="en-US" dirty="0" smtClean="0"/>
              <a:t>details; after </a:t>
            </a:r>
            <a:r>
              <a:rPr lang="en-US" dirty="0"/>
              <a:t>a </a:t>
            </a:r>
            <a:r>
              <a:rPr lang="en-US" dirty="0" smtClean="0"/>
              <a:t>few years</a:t>
            </a:r>
            <a:r>
              <a:rPr lang="en-US" dirty="0"/>
              <a:t>, some people even forget the </a:t>
            </a:r>
            <a:r>
              <a:rPr lang="en-US" dirty="0" smtClean="0"/>
              <a:t>gist.</a:t>
            </a:r>
            <a:endParaRPr lang="en-US" dirty="0"/>
          </a:p>
        </p:txBody>
      </p:sp>
    </p:spTree>
    <p:extLst>
      <p:ext uri="{BB962C8B-B14F-4D97-AF65-F5344CB8AC3E}">
        <p14:creationId xmlns:p14="http://schemas.microsoft.com/office/powerpoint/2010/main" val="3372972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Mechanisms of Forgetting </a:t>
            </a:r>
            <a:r>
              <a:rPr lang="en-US" sz="2000" b="1" dirty="0" smtClean="0"/>
              <a:t>(5 </a:t>
            </a:r>
            <a:r>
              <a:rPr lang="en-US" sz="2000" b="1" dirty="0"/>
              <a:t>of </a:t>
            </a:r>
            <a:r>
              <a:rPr lang="en-US" sz="2000" b="1" dirty="0" smtClean="0"/>
              <a:t>6) </a:t>
            </a:r>
            <a:br>
              <a:rPr lang="en-US" sz="2000" b="1" dirty="0" smtClean="0"/>
            </a:br>
            <a:r>
              <a:rPr lang="en-US" b="1" dirty="0" smtClean="0"/>
              <a:t>Figure 10.8</a:t>
            </a:r>
            <a:br>
              <a:rPr lang="en-US" b="1" dirty="0" smtClean="0"/>
            </a:br>
            <a:r>
              <a:rPr lang="en-US" b="1" dirty="0"/>
              <a:t>Two Kinds </a:t>
            </a:r>
            <a:r>
              <a:rPr lang="en-US" b="1" dirty="0" smtClean="0"/>
              <a:t>of Forgetting </a:t>
            </a:r>
            <a:r>
              <a:rPr lang="en-US" b="1" dirty="0"/>
              <a:t>Curves</a:t>
            </a:r>
          </a:p>
        </p:txBody>
      </p:sp>
      <p:pic>
        <p:nvPicPr>
          <p:cNvPr id="3" name="Picture 2" descr="Two kinds of forgetting curves. Graph a plots the percentage of syllables remembered versus elapsed time since learning in days. The graph falls steeply from 100 percent at immediate recall, to 58 at 20 minutes, 45 at 1 hour, 38 at 9 hours, to 29 at 6 days and thereafter. Graph b plots the percentage of items remembered versus age of items in years. This graph falls with an increasing steepness from (1, 100) to (6, 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591638"/>
            <a:ext cx="7239000" cy="4656762"/>
          </a:xfrm>
          <a:prstGeom prst="rect">
            <a:avLst/>
          </a:prstGeom>
        </p:spPr>
      </p:pic>
    </p:spTree>
    <p:extLst>
      <p:ext uri="{BB962C8B-B14F-4D97-AF65-F5344CB8AC3E}">
        <p14:creationId xmlns:p14="http://schemas.microsoft.com/office/powerpoint/2010/main" val="204652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Mechanisms of Forgetting </a:t>
            </a:r>
            <a:r>
              <a:rPr lang="en-US" sz="2000" b="1" dirty="0" smtClean="0"/>
              <a:t>(6 </a:t>
            </a:r>
            <a:r>
              <a:rPr lang="en-US" sz="2000" b="1" dirty="0"/>
              <a:t>of </a:t>
            </a:r>
            <a:r>
              <a:rPr lang="en-US" sz="2000" b="1" dirty="0" smtClean="0"/>
              <a:t>6) </a:t>
            </a:r>
            <a:br>
              <a:rPr lang="en-US" sz="2000" b="1" dirty="0" smtClean="0"/>
            </a:br>
            <a:r>
              <a:rPr lang="en-US" b="1" dirty="0" smtClean="0"/>
              <a:t>Figure 10.9</a:t>
            </a:r>
            <a:br>
              <a:rPr lang="en-US" b="1" dirty="0" smtClean="0"/>
            </a:br>
            <a:r>
              <a:rPr lang="en-US" b="1" dirty="0" smtClean="0"/>
              <a:t>The Stop-Sign Study</a:t>
            </a:r>
            <a:endParaRPr lang="en-US" b="1" dirty="0"/>
          </a:p>
        </p:txBody>
      </p:sp>
      <p:sp>
        <p:nvSpPr>
          <p:cNvPr id="4" name="Text Placeholder 3"/>
          <p:cNvSpPr>
            <a:spLocks noGrp="1"/>
          </p:cNvSpPr>
          <p:nvPr>
            <p:ph type="body" sz="quarter" idx="13"/>
          </p:nvPr>
        </p:nvSpPr>
        <p:spPr/>
        <p:txBody>
          <a:bodyPr/>
          <a:lstStyle/>
          <a:p>
            <a:r>
              <a:rPr lang="en-US" dirty="0" smtClean="0"/>
              <a:t>Photos: Dr. Elizabeth Loftus.</a:t>
            </a:r>
            <a:endParaRPr lang="en-US" dirty="0"/>
          </a:p>
        </p:txBody>
      </p:sp>
      <p:grpSp>
        <p:nvGrpSpPr>
          <p:cNvPr id="6" name="Group 5"/>
          <p:cNvGrpSpPr/>
          <p:nvPr/>
        </p:nvGrpSpPr>
        <p:grpSpPr>
          <a:xfrm>
            <a:off x="304800" y="2362200"/>
            <a:ext cx="8573555" cy="2590800"/>
            <a:chOff x="228600" y="2133600"/>
            <a:chExt cx="6556248" cy="1981200"/>
          </a:xfrm>
        </p:grpSpPr>
        <p:pic>
          <p:nvPicPr>
            <p:cNvPr id="3" name="Picture 2" descr="A photograph of a car in front of a yield sig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133600"/>
              <a:ext cx="3212592" cy="1981200"/>
            </a:xfrm>
            <a:prstGeom prst="rect">
              <a:avLst/>
            </a:prstGeom>
          </p:spPr>
        </p:pic>
        <p:pic>
          <p:nvPicPr>
            <p:cNvPr id="5" name="Picture 4" descr="A photograph of a car in front of a stop sig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2133600"/>
              <a:ext cx="3203448" cy="1981200"/>
            </a:xfrm>
            <a:prstGeom prst="rect">
              <a:avLst/>
            </a:prstGeom>
          </p:spPr>
        </p:pic>
      </p:grpSp>
    </p:spTree>
    <p:extLst>
      <p:ext uri="{BB962C8B-B14F-4D97-AF65-F5344CB8AC3E}">
        <p14:creationId xmlns:p14="http://schemas.microsoft.com/office/powerpoint/2010/main" val="3422884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Repression Controversy </a:t>
            </a:r>
            <a:r>
              <a:rPr lang="en-US" sz="2000" dirty="0" smtClean="0"/>
              <a:t>(1 </a:t>
            </a:r>
            <a:r>
              <a:rPr lang="en-US" sz="2000" dirty="0"/>
              <a:t>of </a:t>
            </a:r>
            <a:r>
              <a:rPr lang="en-US" sz="2000" dirty="0" smtClean="0"/>
              <a:t>3) </a:t>
            </a:r>
            <a:endParaRPr lang="en-US" dirty="0"/>
          </a:p>
        </p:txBody>
      </p:sp>
      <p:sp>
        <p:nvSpPr>
          <p:cNvPr id="3" name="Content Placeholder 2"/>
          <p:cNvSpPr>
            <a:spLocks noGrp="1"/>
          </p:cNvSpPr>
          <p:nvPr>
            <p:ph idx="1"/>
          </p:nvPr>
        </p:nvSpPr>
        <p:spPr/>
        <p:txBody>
          <a:bodyPr/>
          <a:lstStyle/>
          <a:p>
            <a:r>
              <a:rPr lang="en-US" i="1" dirty="0" smtClean="0"/>
              <a:t>Amnesia</a:t>
            </a:r>
            <a:r>
              <a:rPr lang="en-US" dirty="0" smtClean="0"/>
              <a:t> involves </a:t>
            </a:r>
            <a:r>
              <a:rPr lang="en-US" dirty="0"/>
              <a:t>the forgetting of important personal </a:t>
            </a:r>
            <a:r>
              <a:rPr lang="en-US" dirty="0" smtClean="0"/>
              <a:t>information.</a:t>
            </a:r>
          </a:p>
          <a:p>
            <a:r>
              <a:rPr lang="en-US" dirty="0" smtClean="0"/>
              <a:t>It usually </a:t>
            </a:r>
            <a:r>
              <a:rPr lang="en-US" dirty="0"/>
              <a:t>occurs because of disease or injury to the brain</a:t>
            </a:r>
            <a:r>
              <a:rPr lang="en-US" dirty="0" smtClean="0"/>
              <a:t>.</a:t>
            </a:r>
          </a:p>
          <a:p>
            <a:r>
              <a:rPr lang="en-US" i="1" dirty="0"/>
              <a:t>Psychogenic amnesia</a:t>
            </a:r>
            <a:r>
              <a:rPr lang="en-US" dirty="0"/>
              <a:t>, which involves a loss of personal identity and has psychological causes, is rare</a:t>
            </a:r>
            <a:r>
              <a:rPr lang="en-US" dirty="0" smtClean="0"/>
              <a:t>. </a:t>
            </a:r>
            <a:endParaRPr lang="en-US" dirty="0"/>
          </a:p>
        </p:txBody>
      </p:sp>
    </p:spTree>
    <p:extLst>
      <p:ext uri="{BB962C8B-B14F-4D97-AF65-F5344CB8AC3E}">
        <p14:creationId xmlns:p14="http://schemas.microsoft.com/office/powerpoint/2010/main" val="1461888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Repression Controversy </a:t>
            </a:r>
            <a:r>
              <a:rPr lang="en-US" sz="2000" dirty="0" smtClean="0"/>
              <a:t>(2 </a:t>
            </a:r>
            <a:r>
              <a:rPr lang="en-US" sz="2000" dirty="0"/>
              <a:t>of </a:t>
            </a:r>
            <a:r>
              <a:rPr lang="en-US" sz="2000" dirty="0" smtClean="0"/>
              <a:t>3) </a:t>
            </a:r>
            <a:endParaRPr lang="en-US" dirty="0"/>
          </a:p>
        </p:txBody>
      </p:sp>
      <p:sp>
        <p:nvSpPr>
          <p:cNvPr id="3" name="Content Placeholder 2"/>
          <p:cNvSpPr>
            <a:spLocks noGrp="1"/>
          </p:cNvSpPr>
          <p:nvPr>
            <p:ph idx="1"/>
          </p:nvPr>
        </p:nvSpPr>
        <p:spPr/>
        <p:txBody>
          <a:bodyPr/>
          <a:lstStyle/>
          <a:p>
            <a:r>
              <a:rPr lang="en-US" i="1" dirty="0"/>
              <a:t>Traumatic </a:t>
            </a:r>
            <a:r>
              <a:rPr lang="en-US" i="1" dirty="0" smtClean="0"/>
              <a:t>amnesia</a:t>
            </a:r>
            <a:r>
              <a:rPr lang="en-US" dirty="0"/>
              <a:t> is highly </a:t>
            </a:r>
            <a:r>
              <a:rPr lang="en-US" dirty="0" smtClean="0"/>
              <a:t>controversial.</a:t>
            </a:r>
          </a:p>
          <a:p>
            <a:r>
              <a:rPr lang="en-US" dirty="0" smtClean="0"/>
              <a:t>It </a:t>
            </a:r>
            <a:r>
              <a:rPr lang="en-US" dirty="0"/>
              <a:t>allegedly involves the forgetting of specific traumatic events for long periods of </a:t>
            </a:r>
            <a:r>
              <a:rPr lang="en-US" dirty="0" smtClean="0"/>
              <a:t>time.</a:t>
            </a:r>
          </a:p>
          <a:p>
            <a:r>
              <a:rPr lang="en-US" dirty="0"/>
              <a:t>When the </a:t>
            </a:r>
            <a:r>
              <a:rPr lang="en-US" dirty="0" smtClean="0"/>
              <a:t>memory returns</a:t>
            </a:r>
            <a:r>
              <a:rPr lang="en-US" dirty="0"/>
              <a:t>, it is </a:t>
            </a:r>
            <a:r>
              <a:rPr lang="en-US" dirty="0" smtClean="0"/>
              <a:t>supposedly:</a:t>
            </a:r>
          </a:p>
          <a:p>
            <a:pPr lvl="1"/>
            <a:r>
              <a:rPr lang="en-US" dirty="0" smtClean="0"/>
              <a:t>immune </a:t>
            </a:r>
            <a:r>
              <a:rPr lang="en-US" dirty="0"/>
              <a:t>to the usual processes of distortion and confabulation, </a:t>
            </a:r>
            <a:r>
              <a:rPr lang="en-US" dirty="0" smtClean="0"/>
              <a:t>and</a:t>
            </a:r>
          </a:p>
          <a:p>
            <a:pPr lvl="1"/>
            <a:r>
              <a:rPr lang="en-US" dirty="0" smtClean="0"/>
              <a:t>recalled </a:t>
            </a:r>
            <a:r>
              <a:rPr lang="en-US" dirty="0"/>
              <a:t>with perfect </a:t>
            </a:r>
            <a:r>
              <a:rPr lang="en-US" dirty="0" smtClean="0"/>
              <a:t>accuracy</a:t>
            </a:r>
          </a:p>
          <a:p>
            <a:r>
              <a:rPr lang="en-US" dirty="0" smtClean="0"/>
              <a:t>The notion of traumatic amnesia originated with Freud.</a:t>
            </a:r>
          </a:p>
        </p:txBody>
      </p:sp>
    </p:spTree>
    <p:extLst>
      <p:ext uri="{BB962C8B-B14F-4D97-AF65-F5344CB8AC3E}">
        <p14:creationId xmlns:p14="http://schemas.microsoft.com/office/powerpoint/2010/main" val="4159393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Repression Controversy </a:t>
            </a:r>
            <a:r>
              <a:rPr lang="en-US" sz="2000" dirty="0" smtClean="0"/>
              <a:t>(3 </a:t>
            </a:r>
            <a:r>
              <a:rPr lang="en-US" sz="2000" dirty="0"/>
              <a:t>of </a:t>
            </a:r>
            <a:r>
              <a:rPr lang="en-US" sz="2000" dirty="0" smtClean="0"/>
              <a:t>3) </a:t>
            </a:r>
            <a:endParaRPr lang="en-US" dirty="0"/>
          </a:p>
        </p:txBody>
      </p:sp>
      <p:sp>
        <p:nvSpPr>
          <p:cNvPr id="3" name="Content Placeholder 2"/>
          <p:cNvSpPr>
            <a:spLocks noGrp="1"/>
          </p:cNvSpPr>
          <p:nvPr>
            <p:ph idx="1"/>
          </p:nvPr>
        </p:nvSpPr>
        <p:spPr/>
        <p:txBody>
          <a:bodyPr/>
          <a:lstStyle/>
          <a:p>
            <a:r>
              <a:rPr lang="en-US" dirty="0" smtClean="0"/>
              <a:t>Freud</a:t>
            </a:r>
            <a:r>
              <a:rPr lang="en-US" dirty="0"/>
              <a:t> </a:t>
            </a:r>
            <a:r>
              <a:rPr lang="en-US" dirty="0" smtClean="0"/>
              <a:t>argued </a:t>
            </a:r>
            <a:r>
              <a:rPr lang="en-US" dirty="0"/>
              <a:t>that the mind defends itself from </a:t>
            </a:r>
            <a:r>
              <a:rPr lang="en-US" dirty="0" smtClean="0"/>
              <a:t>unwelcome and </a:t>
            </a:r>
            <a:r>
              <a:rPr lang="en-US" dirty="0"/>
              <a:t>upsetting memories through the mechanism of </a:t>
            </a:r>
            <a:r>
              <a:rPr lang="en-US" i="1" dirty="0" smtClean="0"/>
              <a:t>repression</a:t>
            </a:r>
            <a:r>
              <a:rPr lang="en-US" dirty="0" smtClean="0"/>
              <a:t>:</a:t>
            </a:r>
          </a:p>
          <a:p>
            <a:pPr lvl="1"/>
            <a:r>
              <a:rPr lang="en-US" dirty="0" smtClean="0"/>
              <a:t>the </a:t>
            </a:r>
            <a:r>
              <a:rPr lang="en-US" dirty="0"/>
              <a:t>involuntary pushing </a:t>
            </a:r>
            <a:r>
              <a:rPr lang="en-US" dirty="0" smtClean="0"/>
              <a:t>of threatening </a:t>
            </a:r>
            <a:r>
              <a:rPr lang="en-US" dirty="0"/>
              <a:t>or upsetting information into the </a:t>
            </a:r>
            <a:r>
              <a:rPr lang="en-US" dirty="0" smtClean="0"/>
              <a:t>unconscious</a:t>
            </a:r>
          </a:p>
          <a:p>
            <a:r>
              <a:rPr lang="en-US" dirty="0" smtClean="0"/>
              <a:t>These </a:t>
            </a:r>
            <a:r>
              <a:rPr lang="en-US" dirty="0"/>
              <a:t>concepts lack good empirical </a:t>
            </a:r>
            <a:r>
              <a:rPr lang="en-US" dirty="0" smtClean="0"/>
              <a:t>support.</a:t>
            </a:r>
          </a:p>
          <a:p>
            <a:r>
              <a:rPr lang="en-US" dirty="0" smtClean="0"/>
              <a:t>Psychological </a:t>
            </a:r>
            <a:r>
              <a:rPr lang="en-US" dirty="0"/>
              <a:t>scientists are skeptical </a:t>
            </a:r>
            <a:r>
              <a:rPr lang="en-US" dirty="0" smtClean="0"/>
              <a:t>about:</a:t>
            </a:r>
          </a:p>
          <a:p>
            <a:pPr lvl="1"/>
            <a:r>
              <a:rPr lang="en-US" dirty="0" smtClean="0"/>
              <a:t>their </a:t>
            </a:r>
            <a:r>
              <a:rPr lang="en-US" dirty="0"/>
              <a:t>validity </a:t>
            </a:r>
            <a:r>
              <a:rPr lang="en-US" dirty="0" smtClean="0"/>
              <a:t>and</a:t>
            </a:r>
          </a:p>
          <a:p>
            <a:pPr lvl="1"/>
            <a:r>
              <a:rPr lang="en-US" dirty="0" smtClean="0"/>
              <a:t>the </a:t>
            </a:r>
            <a:r>
              <a:rPr lang="en-US" dirty="0"/>
              <a:t>accuracy of “recovered </a:t>
            </a:r>
            <a:r>
              <a:rPr lang="en-US" dirty="0" smtClean="0"/>
              <a:t>memories” </a:t>
            </a:r>
            <a:endParaRPr lang="en-US" dirty="0"/>
          </a:p>
        </p:txBody>
      </p:sp>
    </p:spTree>
    <p:extLst>
      <p:ext uri="{BB962C8B-B14F-4D97-AF65-F5344CB8AC3E}">
        <p14:creationId xmlns:p14="http://schemas.microsoft.com/office/powerpoint/2010/main" val="3130765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Childhood Amnesia: The </a:t>
            </a:r>
            <a:r>
              <a:rPr lang="en-US" dirty="0" smtClean="0"/>
              <a:t>Missing</a:t>
            </a:r>
            <a:br>
              <a:rPr lang="en-US" dirty="0" smtClean="0"/>
            </a:br>
            <a:r>
              <a:rPr lang="en-US" dirty="0" smtClean="0"/>
              <a:t>Years </a:t>
            </a:r>
            <a:r>
              <a:rPr lang="en-US" sz="2000" dirty="0" smtClean="0"/>
              <a:t>(1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a:t>Most people cannot recall any events from earlier than the age of 2</a:t>
            </a:r>
            <a:r>
              <a:rPr lang="en-US" dirty="0" smtClean="0"/>
              <a:t>.</a:t>
            </a:r>
          </a:p>
          <a:p>
            <a:r>
              <a:rPr lang="en-US" dirty="0" smtClean="0"/>
              <a:t>Very early childhood memories are merely:</a:t>
            </a:r>
          </a:p>
          <a:p>
            <a:pPr lvl="1"/>
            <a:r>
              <a:rPr lang="en-US" dirty="0" smtClean="0"/>
              <a:t>reconstructions </a:t>
            </a:r>
            <a:r>
              <a:rPr lang="en-US" dirty="0"/>
              <a:t>based on </a:t>
            </a:r>
            <a:r>
              <a:rPr lang="en-US" dirty="0" smtClean="0"/>
              <a:t>photographs</a:t>
            </a:r>
          </a:p>
          <a:p>
            <a:pPr lvl="1"/>
            <a:r>
              <a:rPr lang="en-US" dirty="0" smtClean="0"/>
              <a:t>family stories</a:t>
            </a:r>
          </a:p>
          <a:p>
            <a:pPr lvl="1"/>
            <a:r>
              <a:rPr lang="en-US" dirty="0" smtClean="0"/>
              <a:t>imagination</a:t>
            </a:r>
          </a:p>
          <a:p>
            <a:r>
              <a:rPr lang="en-US" dirty="0" smtClean="0"/>
              <a:t>The </a:t>
            </a:r>
            <a:r>
              <a:rPr lang="en-US" dirty="0"/>
              <a:t>“remembered” event may not even have taken place.</a:t>
            </a:r>
          </a:p>
        </p:txBody>
      </p:sp>
    </p:spTree>
    <p:extLst>
      <p:ext uri="{BB962C8B-B14F-4D97-AF65-F5344CB8AC3E}">
        <p14:creationId xmlns:p14="http://schemas.microsoft.com/office/powerpoint/2010/main" val="3963930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Childhood Amnesia: The </a:t>
            </a:r>
            <a:r>
              <a:rPr lang="en-US" dirty="0" smtClean="0"/>
              <a:t>Missing</a:t>
            </a:r>
            <a:br>
              <a:rPr lang="en-US" dirty="0" smtClean="0"/>
            </a:br>
            <a:r>
              <a:rPr lang="en-US" dirty="0" smtClean="0"/>
              <a:t>Years </a:t>
            </a:r>
            <a:r>
              <a:rPr lang="en-US" sz="2000" dirty="0" smtClean="0"/>
              <a:t>(2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a:t>The reasons for such </a:t>
            </a:r>
            <a:r>
              <a:rPr lang="en-US" i="1" dirty="0"/>
              <a:t>childhood amnesia</a:t>
            </a:r>
            <a:r>
              <a:rPr lang="en-US" dirty="0"/>
              <a:t> </a:t>
            </a:r>
            <a:r>
              <a:rPr lang="en-US" dirty="0" smtClean="0"/>
              <a:t>include:</a:t>
            </a:r>
          </a:p>
          <a:p>
            <a:pPr lvl="1"/>
            <a:r>
              <a:rPr lang="en-US" dirty="0" smtClean="0"/>
              <a:t>the </a:t>
            </a:r>
            <a:r>
              <a:rPr lang="en-US" dirty="0"/>
              <a:t>immaturity of certain brain structures, making it difficult for very young children </a:t>
            </a:r>
            <a:r>
              <a:rPr lang="en-US" dirty="0" smtClean="0"/>
              <a:t>to focus attention, encode</a:t>
            </a:r>
            <a:r>
              <a:rPr lang="en-US" dirty="0"/>
              <a:t>, </a:t>
            </a:r>
            <a:r>
              <a:rPr lang="en-US" dirty="0" smtClean="0"/>
              <a:t>and remember</a:t>
            </a:r>
          </a:p>
          <a:p>
            <a:pPr lvl="1"/>
            <a:r>
              <a:rPr lang="en-US" dirty="0" smtClean="0"/>
              <a:t>cognitive </a:t>
            </a:r>
            <a:r>
              <a:rPr lang="en-US" dirty="0"/>
              <a:t>factors such </a:t>
            </a:r>
            <a:r>
              <a:rPr lang="en-US" dirty="0" smtClean="0"/>
              <a:t>as immature </a:t>
            </a:r>
            <a:r>
              <a:rPr lang="en-US" dirty="0"/>
              <a:t>cognitive </a:t>
            </a:r>
            <a:r>
              <a:rPr lang="en-US" dirty="0" smtClean="0"/>
              <a:t>schemas, lack </a:t>
            </a:r>
            <a:r>
              <a:rPr lang="en-US" dirty="0"/>
              <a:t>of linguistic skills, </a:t>
            </a:r>
            <a:r>
              <a:rPr lang="en-US" dirty="0" smtClean="0"/>
              <a:t>and lack </a:t>
            </a:r>
            <a:r>
              <a:rPr lang="en-US" dirty="0"/>
              <a:t>of a self-</a:t>
            </a:r>
            <a:r>
              <a:rPr lang="en-US" dirty="0" smtClean="0"/>
              <a:t>concept</a:t>
            </a:r>
          </a:p>
          <a:p>
            <a:pPr lvl="1"/>
            <a:r>
              <a:rPr lang="en-US" dirty="0" smtClean="0"/>
              <a:t>lack </a:t>
            </a:r>
            <a:r>
              <a:rPr lang="en-US" dirty="0"/>
              <a:t>of knowledge of social conventions for encoding and reporting </a:t>
            </a:r>
            <a:r>
              <a:rPr lang="en-US" dirty="0" smtClean="0"/>
              <a:t>events</a:t>
            </a:r>
          </a:p>
        </p:txBody>
      </p:sp>
    </p:spTree>
    <p:extLst>
      <p:ext uri="{BB962C8B-B14F-4D97-AF65-F5344CB8AC3E}">
        <p14:creationId xmlns:p14="http://schemas.microsoft.com/office/powerpoint/2010/main" val="435111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Conditions of </a:t>
            </a:r>
            <a:r>
              <a:rPr lang="en-US" dirty="0" smtClean="0"/>
              <a:t>Confabulation</a:t>
            </a:r>
            <a:r>
              <a:rPr lang="en-US" sz="2000" dirty="0" smtClean="0"/>
              <a:t> </a:t>
            </a:r>
            <a:endParaRPr lang="en-US" sz="2000" dirty="0"/>
          </a:p>
        </p:txBody>
      </p:sp>
      <p:sp>
        <p:nvSpPr>
          <p:cNvPr id="3" name="Content Placeholder 2"/>
          <p:cNvSpPr>
            <a:spLocks noGrp="1"/>
          </p:cNvSpPr>
          <p:nvPr>
            <p:ph idx="1"/>
          </p:nvPr>
        </p:nvSpPr>
        <p:spPr/>
        <p:txBody>
          <a:bodyPr/>
          <a:lstStyle/>
          <a:p>
            <a:r>
              <a:rPr lang="en-US" dirty="0"/>
              <a:t>Because memory is so often reconstructive, it is subject to </a:t>
            </a:r>
            <a:r>
              <a:rPr lang="en-US" i="1" dirty="0" smtClean="0"/>
              <a:t>confabulation</a:t>
            </a:r>
            <a:r>
              <a:rPr lang="en-US" dirty="0" smtClean="0"/>
              <a:t>.</a:t>
            </a:r>
          </a:p>
          <a:p>
            <a:pPr lvl="1"/>
            <a:r>
              <a:rPr lang="en-US" dirty="0" smtClean="0"/>
              <a:t>the </a:t>
            </a:r>
            <a:r>
              <a:rPr lang="en-US" dirty="0"/>
              <a:t>confusion of imagined events with actual </a:t>
            </a:r>
            <a:r>
              <a:rPr lang="en-US" dirty="0" smtClean="0"/>
              <a:t>ones</a:t>
            </a:r>
          </a:p>
          <a:p>
            <a:r>
              <a:rPr lang="en-US" dirty="0"/>
              <a:t>Confabulation is especially likely when people have thought, heard, or told others about the imagined event many </a:t>
            </a:r>
            <a:r>
              <a:rPr lang="en-US" dirty="0" smtClean="0"/>
              <a:t>times.</a:t>
            </a:r>
          </a:p>
          <a:p>
            <a:r>
              <a:rPr lang="en-US" dirty="0" smtClean="0"/>
              <a:t>They thus </a:t>
            </a:r>
            <a:r>
              <a:rPr lang="en-US" dirty="0"/>
              <a:t>experience </a:t>
            </a:r>
            <a:r>
              <a:rPr lang="en-US" i="1" dirty="0"/>
              <a:t>imagination </a:t>
            </a:r>
            <a:r>
              <a:rPr lang="en-US" i="1" dirty="0" smtClean="0"/>
              <a:t>inflation</a:t>
            </a:r>
            <a:r>
              <a:rPr lang="en-US" dirty="0" smtClean="0"/>
              <a:t>.</a:t>
            </a:r>
          </a:p>
          <a:p>
            <a:r>
              <a:rPr lang="en-US" dirty="0" smtClean="0"/>
              <a:t>The </a:t>
            </a:r>
            <a:r>
              <a:rPr lang="en-US" dirty="0"/>
              <a:t>image of the event contains many details, or the event is easy to imagine</a:t>
            </a:r>
            <a:r>
              <a:rPr lang="en-US" dirty="0" smtClean="0"/>
              <a:t>.</a:t>
            </a:r>
            <a:endParaRPr lang="en-US" dirty="0"/>
          </a:p>
        </p:txBody>
      </p:sp>
    </p:spTree>
    <p:extLst>
      <p:ext uri="{BB962C8B-B14F-4D97-AF65-F5344CB8AC3E}">
        <p14:creationId xmlns:p14="http://schemas.microsoft.com/office/powerpoint/2010/main" val="4280512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Eyewitness on Trial </a:t>
            </a:r>
            <a:r>
              <a:rPr lang="en-US" sz="2000" dirty="0" smtClean="0"/>
              <a:t>(1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a:t>The reconstructive nature of memory also makes memory vulnerable to suggestion</a:t>
            </a:r>
            <a:r>
              <a:rPr lang="en-US" dirty="0" smtClean="0"/>
              <a:t>.</a:t>
            </a:r>
          </a:p>
          <a:p>
            <a:r>
              <a:rPr lang="en-US" dirty="0"/>
              <a:t>Eyewitness testimony is especially vulnerable to error </a:t>
            </a:r>
            <a:r>
              <a:rPr lang="en-US" dirty="0" smtClean="0"/>
              <a:t>when:</a:t>
            </a:r>
          </a:p>
          <a:p>
            <a:pPr lvl="1"/>
            <a:r>
              <a:rPr lang="en-US" dirty="0" smtClean="0"/>
              <a:t>the </a:t>
            </a:r>
            <a:r>
              <a:rPr lang="en-US" dirty="0"/>
              <a:t>suspect’s ethnicity differs from that of the </a:t>
            </a:r>
            <a:r>
              <a:rPr lang="en-US" dirty="0" smtClean="0"/>
              <a:t>witness</a:t>
            </a:r>
          </a:p>
          <a:p>
            <a:pPr lvl="1"/>
            <a:r>
              <a:rPr lang="en-US" dirty="0" smtClean="0"/>
              <a:t>leading </a:t>
            </a:r>
            <a:r>
              <a:rPr lang="en-US" dirty="0"/>
              <a:t>questions are put to witnesses, or </a:t>
            </a:r>
            <a:endParaRPr lang="en-US" dirty="0" smtClean="0"/>
          </a:p>
          <a:p>
            <a:pPr lvl="1"/>
            <a:r>
              <a:rPr lang="en-US" dirty="0" smtClean="0"/>
              <a:t>witnesses </a:t>
            </a:r>
            <a:r>
              <a:rPr lang="en-US" dirty="0"/>
              <a:t>are given misleading </a:t>
            </a:r>
            <a:r>
              <a:rPr lang="en-US" dirty="0" smtClean="0"/>
              <a:t>information</a:t>
            </a:r>
            <a:endParaRPr lang="en-US" dirty="0"/>
          </a:p>
        </p:txBody>
      </p:sp>
    </p:spTree>
    <p:extLst>
      <p:ext uri="{BB962C8B-B14F-4D97-AF65-F5344CB8AC3E}">
        <p14:creationId xmlns:p14="http://schemas.microsoft.com/office/powerpoint/2010/main" val="3362238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Eyewitness on Trial </a:t>
            </a:r>
            <a:r>
              <a:rPr lang="en-US" sz="2000" b="1" dirty="0" smtClean="0"/>
              <a:t>(2 </a:t>
            </a:r>
            <a:r>
              <a:rPr lang="en-US" sz="2000" b="1" dirty="0"/>
              <a:t>of </a:t>
            </a:r>
            <a:r>
              <a:rPr lang="en-US" sz="2000" b="1" dirty="0" smtClean="0"/>
              <a:t>2) </a:t>
            </a:r>
            <a:br>
              <a:rPr lang="en-US" sz="2000" b="1" dirty="0" smtClean="0"/>
            </a:br>
            <a:r>
              <a:rPr lang="en-US" b="1" dirty="0" smtClean="0"/>
              <a:t>Figure 10.1</a:t>
            </a:r>
            <a:br>
              <a:rPr lang="en-US" b="1" dirty="0" smtClean="0"/>
            </a:br>
            <a:r>
              <a:rPr lang="en-US" b="1" dirty="0"/>
              <a:t>The Influence </a:t>
            </a:r>
            <a:r>
              <a:rPr lang="en-US" b="1" dirty="0" smtClean="0"/>
              <a:t>of Misleading </a:t>
            </a:r>
            <a:r>
              <a:rPr lang="en-US" b="1" dirty="0"/>
              <a:t>Information</a:t>
            </a:r>
          </a:p>
        </p:txBody>
      </p:sp>
      <p:sp>
        <p:nvSpPr>
          <p:cNvPr id="4" name="Text Placeholder 3"/>
          <p:cNvSpPr>
            <a:spLocks noGrp="1"/>
          </p:cNvSpPr>
          <p:nvPr>
            <p:ph type="body" sz="quarter" idx="13"/>
          </p:nvPr>
        </p:nvSpPr>
        <p:spPr/>
        <p:txBody>
          <a:bodyPr/>
          <a:lstStyle/>
          <a:p>
            <a:r>
              <a:rPr lang="en-US" dirty="0" smtClean="0"/>
              <a:t>Elizabeth Loftus</a:t>
            </a:r>
          </a:p>
          <a:p>
            <a:r>
              <a:rPr lang="is-IS" dirty="0" smtClean="0"/>
              <a:t>(</a:t>
            </a:r>
            <a:r>
              <a:rPr lang="is-IS" dirty="0"/>
              <a:t>Loftus &amp; Greene, 1980)</a:t>
            </a:r>
            <a:endParaRPr lang="en-US" dirty="0"/>
          </a:p>
        </p:txBody>
      </p:sp>
      <p:grpSp>
        <p:nvGrpSpPr>
          <p:cNvPr id="6" name="Group 5"/>
          <p:cNvGrpSpPr/>
          <p:nvPr/>
        </p:nvGrpSpPr>
        <p:grpSpPr>
          <a:xfrm>
            <a:off x="1166913" y="1524000"/>
            <a:ext cx="6986487" cy="4114800"/>
            <a:chOff x="609600" y="1905000"/>
            <a:chExt cx="4419600" cy="2602992"/>
          </a:xfrm>
        </p:grpSpPr>
        <p:pic>
          <p:nvPicPr>
            <p:cNvPr id="3" name="Picture 2" descr="A man with a short beard, aviator sunglasses, and strait hair swept over his right ey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905000"/>
              <a:ext cx="2136648" cy="2602992"/>
            </a:xfrm>
            <a:prstGeom prst="rect">
              <a:avLst/>
            </a:prstGeom>
          </p:spPr>
        </p:pic>
        <p:pic>
          <p:nvPicPr>
            <p:cNvPr id="5" name="Picture 4" descr="A man with square sunglasses, a goatee, and curly hair swept over his right ey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1905000"/>
              <a:ext cx="2133600" cy="2597020"/>
            </a:xfrm>
            <a:prstGeom prst="rect">
              <a:avLst/>
            </a:prstGeom>
          </p:spPr>
        </p:pic>
      </p:grpSp>
    </p:spTree>
    <p:extLst>
      <p:ext uri="{BB962C8B-B14F-4D97-AF65-F5344CB8AC3E}">
        <p14:creationId xmlns:p14="http://schemas.microsoft.com/office/powerpoint/2010/main" val="2263840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Children’s Testimony </a:t>
            </a:r>
            <a:r>
              <a:rPr lang="en-US" sz="2000" dirty="0" smtClean="0"/>
              <a:t>(1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a:t>Like adults, children often remember the essential aspects of an event </a:t>
            </a:r>
            <a:r>
              <a:rPr lang="en-US" dirty="0" smtClean="0"/>
              <a:t>accurately.</a:t>
            </a:r>
          </a:p>
          <a:p>
            <a:r>
              <a:rPr lang="en-US" dirty="0" smtClean="0"/>
              <a:t>However, they </a:t>
            </a:r>
            <a:r>
              <a:rPr lang="en-US" dirty="0"/>
              <a:t>can also be suggestible, especially </a:t>
            </a:r>
            <a:r>
              <a:rPr lang="en-US" dirty="0" smtClean="0"/>
              <a:t>when:</a:t>
            </a:r>
          </a:p>
          <a:p>
            <a:pPr lvl="1"/>
            <a:r>
              <a:rPr lang="en-US" dirty="0" smtClean="0"/>
              <a:t>responding </a:t>
            </a:r>
            <a:r>
              <a:rPr lang="en-US" dirty="0"/>
              <a:t>to biased interviewing by </a:t>
            </a:r>
            <a:r>
              <a:rPr lang="en-US" dirty="0" smtClean="0"/>
              <a:t>adults</a:t>
            </a:r>
          </a:p>
          <a:p>
            <a:pPr lvl="1"/>
            <a:r>
              <a:rPr lang="en-US" dirty="0" smtClean="0"/>
              <a:t>asked </a:t>
            </a:r>
            <a:r>
              <a:rPr lang="en-US" dirty="0"/>
              <a:t>questions that blur the line between fantasy and </a:t>
            </a:r>
            <a:r>
              <a:rPr lang="en-US" dirty="0" smtClean="0"/>
              <a:t>reality</a:t>
            </a:r>
          </a:p>
          <a:p>
            <a:pPr lvl="1"/>
            <a:r>
              <a:rPr lang="en-US" dirty="0" smtClean="0"/>
              <a:t>asked </a:t>
            </a:r>
            <a:r>
              <a:rPr lang="en-US" dirty="0"/>
              <a:t>leading </a:t>
            </a:r>
            <a:r>
              <a:rPr lang="en-US" dirty="0" smtClean="0"/>
              <a:t>questions</a:t>
            </a:r>
          </a:p>
          <a:p>
            <a:pPr lvl="1"/>
            <a:r>
              <a:rPr lang="en-US" dirty="0" smtClean="0"/>
              <a:t>told </a:t>
            </a:r>
            <a:r>
              <a:rPr lang="en-US" dirty="0"/>
              <a:t>what “other kids” had supposedly </a:t>
            </a:r>
            <a:r>
              <a:rPr lang="en-US" dirty="0" smtClean="0"/>
              <a:t>said</a:t>
            </a:r>
          </a:p>
          <a:p>
            <a:pPr lvl="1"/>
            <a:r>
              <a:rPr lang="en-US" dirty="0" smtClean="0"/>
              <a:t>praised </a:t>
            </a:r>
            <a:r>
              <a:rPr lang="en-US" dirty="0"/>
              <a:t>for making false </a:t>
            </a:r>
            <a:r>
              <a:rPr lang="en-US" dirty="0" smtClean="0"/>
              <a:t>allegations </a:t>
            </a:r>
            <a:endParaRPr lang="en-US" dirty="0"/>
          </a:p>
        </p:txBody>
      </p:sp>
    </p:spTree>
    <p:extLst>
      <p:ext uri="{BB962C8B-B14F-4D97-AF65-F5344CB8AC3E}">
        <p14:creationId xmlns:p14="http://schemas.microsoft.com/office/powerpoint/2010/main" val="1108713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3142</TotalTime>
  <Words>3464</Words>
  <Application>Microsoft Macintosh PowerPoint</Application>
  <PresentationFormat>On-screen Show (4:3)</PresentationFormat>
  <Paragraphs>297</Paragraphs>
  <Slides>56</Slides>
  <Notes>9</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508 Lecture</vt:lpstr>
      <vt:lpstr>Psychology</vt:lpstr>
      <vt:lpstr>Reconstructing the Past </vt:lpstr>
      <vt:lpstr>The Manufacture of Memory (1 of 3)</vt:lpstr>
      <vt:lpstr>The Manufacture of Memory (2 of 3)</vt:lpstr>
      <vt:lpstr>The Manufacture of Memory (3 of 3)</vt:lpstr>
      <vt:lpstr>The Conditions of Confabulation </vt:lpstr>
      <vt:lpstr>The Eyewitness on Trial (1 of 2) </vt:lpstr>
      <vt:lpstr>The Eyewitness on Trial (2 of 2)  Figure 10.1 The Influence of Misleading Information</vt:lpstr>
      <vt:lpstr>Children’s Testimony (1 of 2) </vt:lpstr>
      <vt:lpstr>Children’s Testimony (2 of 2) Figure 10.2 Social Pressure and Children’s False Allegations</vt:lpstr>
      <vt:lpstr>In Pursuit of Memory </vt:lpstr>
      <vt:lpstr>Measuring Memory (1 of 2) </vt:lpstr>
      <vt:lpstr>Measuring Memory (2 of 2) </vt:lpstr>
      <vt:lpstr>Models of Memory (1 of 3) </vt:lpstr>
      <vt:lpstr>Models of Memory (2 of 3) </vt:lpstr>
      <vt:lpstr>Models of Memory (3 of 3)  Figure 10.3 Three Memory Systems</vt:lpstr>
      <vt:lpstr>The Three-Box Model of Memory </vt:lpstr>
      <vt:lpstr>The Sensory Register: Fleeting Impressions</vt:lpstr>
      <vt:lpstr>Short-Term Memory: Memory’s Notepad (1 of 3) </vt:lpstr>
      <vt:lpstr>Short-Term Memory: Memory’s Notepad (2 of 3) </vt:lpstr>
      <vt:lpstr>Short-Term Memory: Memory’s Notepad (3 of 3) </vt:lpstr>
      <vt:lpstr>Long-Term Memory: Memory’s Storage System (1 of 8) </vt:lpstr>
      <vt:lpstr>Long-Term Memory: Memory’s Storage System (2 of 8) </vt:lpstr>
      <vt:lpstr>Long-Term Memory: Memory’s Storage System (3 of 8) </vt:lpstr>
      <vt:lpstr>Long-Term Memory: Memory’s Storage System (4 of 8) </vt:lpstr>
      <vt:lpstr>Long-Term Memory: Memory’s Storage System (5 of 8) </vt:lpstr>
      <vt:lpstr>Long-Term Memory: Memory’s Storage System (6 of 8) Figure 10.4 Part of a Conceptual Grid in Long-Term Memory </vt:lpstr>
      <vt:lpstr>Long-Term Memory: Memory’s Storage System (7 of 8) Figure 10.5 Types of Long-Term Memories</vt:lpstr>
      <vt:lpstr>Long-Term Memory: Memory’s Storage System (8 of 8) Figure 10.6 The Serial-Position Effect</vt:lpstr>
      <vt:lpstr>The Biology of Memory </vt:lpstr>
      <vt:lpstr>Changes in Neurons and Synapses (1 of 3) </vt:lpstr>
      <vt:lpstr>Changes in Neurons and Synapses (2 of 3) </vt:lpstr>
      <vt:lpstr>Changes in Neurons and Synapses (3 of 3) </vt:lpstr>
      <vt:lpstr>Where Memories Are Made (1 of 5) </vt:lpstr>
      <vt:lpstr>Where Memories Are Made (2 of 5) </vt:lpstr>
      <vt:lpstr>Where Memories Are Made (3 of 5) </vt:lpstr>
      <vt:lpstr>Where Memories Are Made (4 of 5) </vt:lpstr>
      <vt:lpstr>Where Memories Are Made (5 of 5)  Figure 10.7 Brain Areas Involved in Memory</vt:lpstr>
      <vt:lpstr>Hormones, Emotion, and Memory (1 of 2) </vt:lpstr>
      <vt:lpstr>Hormones, Emotion, and Memory (2 of 2) </vt:lpstr>
      <vt:lpstr>How We Remember </vt:lpstr>
      <vt:lpstr>Encoding, Rehearsal, and Retrieval (1 of 3) </vt:lpstr>
      <vt:lpstr>Encoding, Rehearsal, and Retrieval (2 of 3) </vt:lpstr>
      <vt:lpstr>Encoding, Rehearsal, and Retrieval (3 of 3) </vt:lpstr>
      <vt:lpstr>Why We Forget </vt:lpstr>
      <vt:lpstr>Mechanisms of Forgetting (1 of 6) </vt:lpstr>
      <vt:lpstr>Mechanisms of Forgetting (2 of 6) </vt:lpstr>
      <vt:lpstr>Mechanisms of Forgetting (3 of 6) </vt:lpstr>
      <vt:lpstr>Mechanisms of Forgetting (4 of 6) </vt:lpstr>
      <vt:lpstr>Mechanisms of Forgetting (5 of 6)  Figure 10.8 Two Kinds of Forgetting Curves</vt:lpstr>
      <vt:lpstr>Mechanisms of Forgetting (6 of 6)  Figure 10.9 The Stop-Sign Study</vt:lpstr>
      <vt:lpstr>The Repression Controversy (1 of 3) </vt:lpstr>
      <vt:lpstr>The Repression Controversy (2 of 3) </vt:lpstr>
      <vt:lpstr>The Repression Controversy (3 of 3) </vt:lpstr>
      <vt:lpstr>Childhood Amnesia: The Missing Years (1 of 2) </vt:lpstr>
      <vt:lpstr>Childhood Amnesia: The Missing Years (2 of 2) </vt:lpstr>
    </vt:vector>
  </TitlesOfParts>
  <Company>echosvoice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Introduction to Psychology</dc:subject>
  <dc:creator>Echo Swinford</dc:creator>
  <cp:lastModifiedBy>Rocky Buckley</cp:lastModifiedBy>
  <cp:revision>201</cp:revision>
  <dcterms:created xsi:type="dcterms:W3CDTF">2014-07-14T20:04:21Z</dcterms:created>
  <dcterms:modified xsi:type="dcterms:W3CDTF">2015-12-22T03:06:34Z</dcterms:modified>
</cp:coreProperties>
</file>