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1" r:id="rId2"/>
  </p:sldMasterIdLst>
  <p:notesMasterIdLst>
    <p:notesMasterId r:id="rId47"/>
  </p:notesMasterIdLst>
  <p:sldIdLst>
    <p:sldId id="256" r:id="rId3"/>
    <p:sldId id="257" r:id="rId4"/>
    <p:sldId id="258"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309" r:id="rId19"/>
    <p:sldId id="310" r:id="rId20"/>
    <p:sldId id="288" r:id="rId21"/>
    <p:sldId id="289" r:id="rId22"/>
    <p:sldId id="290" r:id="rId23"/>
    <p:sldId id="291" r:id="rId24"/>
    <p:sldId id="292" r:id="rId25"/>
    <p:sldId id="293" r:id="rId26"/>
    <p:sldId id="294" r:id="rId27"/>
    <p:sldId id="295" r:id="rId28"/>
    <p:sldId id="296" r:id="rId29"/>
    <p:sldId id="297" r:id="rId30"/>
    <p:sldId id="298" r:id="rId31"/>
    <p:sldId id="311" r:id="rId32"/>
    <p:sldId id="312" r:id="rId33"/>
    <p:sldId id="300" r:id="rId34"/>
    <p:sldId id="301" r:id="rId35"/>
    <p:sldId id="302" r:id="rId36"/>
    <p:sldId id="303" r:id="rId37"/>
    <p:sldId id="304" r:id="rId38"/>
    <p:sldId id="305" r:id="rId39"/>
    <p:sldId id="306" r:id="rId40"/>
    <p:sldId id="307" r:id="rId41"/>
    <p:sldId id="308" r:id="rId42"/>
    <p:sldId id="271" r:id="rId43"/>
    <p:sldId id="313" r:id="rId44"/>
    <p:sldId id="322" r:id="rId45"/>
    <p:sldId id="323"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1018"/>
    <a:srgbClr val="FFC717"/>
    <a:srgbClr val="A6FFEC"/>
    <a:srgbClr val="1098E4"/>
    <a:srgbClr val="AE0DE4"/>
    <a:srgbClr val="E34863"/>
    <a:srgbClr val="2B160F"/>
    <a:srgbClr val="25D0FF"/>
    <a:srgbClr val="E7C8B3"/>
    <a:srgbClr val="4F39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0" d="100"/>
          <a:sy n="140" d="100"/>
        </p:scale>
        <p:origin x="-112" y="-10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4.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9BCB3A-7FF4-5C45-8515-2FB0EF3EB73A}" type="datetimeFigureOut">
              <a:rPr lang="en-US" smtClean="0"/>
              <a:t>3/29/16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351A5-B38D-3A4E-8D6D-F9032D4B6094}" type="slidenum">
              <a:rPr lang="en-US" smtClean="0"/>
              <a:t>‹#›</a:t>
            </a:fld>
            <a:endParaRPr lang="en-US"/>
          </a:p>
        </p:txBody>
      </p:sp>
    </p:spTree>
    <p:extLst>
      <p:ext uri="{BB962C8B-B14F-4D97-AF65-F5344CB8AC3E}">
        <p14:creationId xmlns:p14="http://schemas.microsoft.com/office/powerpoint/2010/main" val="36991284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
        <p:nvSpPr>
          <p:cNvPr id="2560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2F741BF-17DB-F248-8478-11A5999C08D1}" type="slidenum">
              <a:rPr lang="en-US" sz="1200">
                <a:latin typeface="Calibri" charset="0"/>
              </a:rPr>
              <a:pPr algn="r" eaLnBrk="1" hangingPunct="1"/>
              <a:t>4</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17454D-ABA0-F74F-8D26-B346D0840355}" type="slidenum">
              <a:rPr lang="en-US" sz="1200"/>
              <a:pPr eaLnBrk="1" hangingPunct="1"/>
              <a:t>14</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i="1">
                <a:latin typeface="Arial" charset="0"/>
                <a:ea typeface="ＭＳ Ｐゴシック" charset="0"/>
                <a:cs typeface="ＭＳ Ｐゴシック" charset="0"/>
              </a:rPr>
              <a:t>Prefrontal lobotomy </a:t>
            </a:r>
            <a:r>
              <a:rPr lang="en-US">
                <a:latin typeface="Arial" charset="0"/>
                <a:ea typeface="ＭＳ Ｐゴシック" charset="0"/>
                <a:cs typeface="ＭＳ Ｐゴシック" charset="0"/>
              </a:rPr>
              <a:t>never had any scientific validation, yet was performed on many thousands of people. </a:t>
            </a:r>
          </a:p>
          <a:p>
            <a:pPr marL="171450" indent="-171450">
              <a:buFontTx/>
              <a:buChar char="•"/>
            </a:pPr>
            <a:r>
              <a:rPr lang="en-US" i="1">
                <a:latin typeface="Arial" charset="0"/>
                <a:ea typeface="ＭＳ Ｐゴシック" charset="0"/>
                <a:cs typeface="ＭＳ Ｐゴシック" charset="0"/>
              </a:rPr>
              <a:t>Electroconvulsive therapy </a:t>
            </a:r>
            <a:r>
              <a:rPr lang="en-US">
                <a:latin typeface="Arial" charset="0"/>
                <a:ea typeface="ＭＳ Ｐゴシック" charset="0"/>
                <a:cs typeface="ＭＳ Ｐゴシック" charset="0"/>
              </a:rPr>
              <a:t>(ECT) has been used successfully to treat suicidal depression, although its benefits rarely last. </a:t>
            </a:r>
          </a:p>
          <a:p>
            <a:pPr marL="171450" indent="-171450">
              <a:buFontTx/>
              <a:buChar char="•"/>
            </a:pPr>
            <a:r>
              <a:rPr lang="en-US" i="1">
                <a:latin typeface="Arial" charset="0"/>
                <a:ea typeface="ＭＳ Ｐゴシック" charset="0"/>
                <a:cs typeface="ＭＳ Ｐゴシック" charset="0"/>
              </a:rPr>
              <a:t>Transcranial magnetic stimulation </a:t>
            </a:r>
            <a:r>
              <a:rPr lang="en-US">
                <a:latin typeface="Arial" charset="0"/>
                <a:ea typeface="ＭＳ Ｐゴシック" charset="0"/>
                <a:cs typeface="ＭＳ Ｐゴシック" charset="0"/>
              </a:rPr>
              <a:t>(TMS) is being studied as a way of treating severe depression. </a:t>
            </a:r>
          </a:p>
          <a:p>
            <a:pPr marL="171450" indent="-171450">
              <a:buFontTx/>
              <a:buChar char="•"/>
            </a:pPr>
            <a:r>
              <a:rPr lang="en-US" i="1">
                <a:latin typeface="Arial" charset="0"/>
                <a:ea typeface="ＭＳ Ｐゴシック" charset="0"/>
                <a:cs typeface="ＭＳ Ｐゴシック" charset="0"/>
              </a:rPr>
              <a:t>Deep brain stimulation</a:t>
            </a:r>
            <a:r>
              <a:rPr lang="en-US">
                <a:latin typeface="Arial" charset="0"/>
                <a:ea typeface="ＭＳ Ｐゴシック" charset="0"/>
                <a:cs typeface="ＭＳ Ｐゴシック" charset="0"/>
              </a:rPr>
              <a:t> is experimental and risky, and claims of its success are based only on patients’ self-reports, so the powerful placebo effect of surgery cannot be ruled out (Lozano et al., 2008).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
        <p:nvSpPr>
          <p:cNvPr id="5017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992549F-86BD-5D46-9DFD-A6B042971FE0}" type="slidenum">
              <a:rPr lang="en-US" sz="1200">
                <a:latin typeface="Calibri" charset="0"/>
              </a:rPr>
              <a:pPr algn="r" eaLnBrk="1" hangingPunct="1"/>
              <a:t>19</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a:ln/>
        </p:spPr>
      </p:sp>
      <p:sp>
        <p:nvSpPr>
          <p:cNvPr id="5222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a:ln/>
        </p:spPr>
      </p:sp>
      <p:sp>
        <p:nvSpPr>
          <p:cNvPr id="5427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latin typeface="Arial" charset="0"/>
                <a:ea typeface="ＭＳ Ｐゴシック" charset="0"/>
                <a:cs typeface="ＭＳ Ｐゴシック" charset="0"/>
              </a:rPr>
              <a:t>Counterconditioning</a:t>
            </a:r>
            <a:r>
              <a:rPr lang="en-US">
                <a:latin typeface="Arial" charset="0"/>
                <a:ea typeface="ＭＳ Ｐゴシック" charset="0"/>
                <a:cs typeface="ＭＳ Ｐゴシック" charset="0"/>
              </a:rPr>
              <a:t>: A stimulus (such as a dog) for an unwanted response (such as fear) is paired with some other stimulus or situation that elicits a response incompatible with the undesirable one.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a:ln/>
        </p:spPr>
      </p:sp>
      <p:sp>
        <p:nvSpPr>
          <p:cNvPr id="5632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Aaron Beck pioneered in the application of cognitive therapy for depression.</a:t>
            </a:r>
          </a:p>
          <a:p>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 new wave of CBT practitioners, inspired by Eastern philosophies such as Buddhism, has begun to question the goal of changing a client’s self-defeating thoughts.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They argue that it is difficult to completely eliminate unwanted thoughts and feelings, especially when people have been rehearsing them for years.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They therefore propose a form of CBT based on “mindfulness” and “acceptance”: Clients learn to explicitly identify and accept whatever negative thoughts and feelings arise, without trying to eradicate them or letting them derail healthy behavior (Khoury et al., 2013; Norton et al., 2015).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a:ln/>
        </p:spPr>
      </p:sp>
      <p:sp>
        <p:nvSpPr>
          <p:cNvPr id="6041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2D8029-013B-974C-82A5-8D88BF7C775B}" type="slidenum">
              <a:rPr lang="en-US" sz="1200"/>
              <a:pPr eaLnBrk="1" hangingPunct="1"/>
              <a:t>26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Antipsychotic drugs can reduce agitation, delusions, and hallucinations, and they can shorten schizophrenic episodes.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But they offer little relief from other symptoms of schizophrenia, such as jumbled thoughts, difficulty concentrating, apathy, emotional flatness, or inability to interact with others.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This is why medication by itself is rarely sufficient to help people with schizophrenia manage their symptoms.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a:ln/>
        </p:spPr>
      </p:sp>
      <p:sp>
        <p:nvSpPr>
          <p:cNvPr id="6656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861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BD2E4F5-7BB3-DF4B-AE33-88DA0E4FB8AD}" type="slidenum">
              <a:rPr lang="en-US" sz="1200"/>
              <a:pPr algn="r" eaLnBrk="1" hangingPunct="1"/>
              <a:t>29</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Researchers cannot be satisfied with testimonials, no matter how glowing.</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They know that thanks to the </a:t>
            </a:r>
            <a:r>
              <a:rPr lang="en-US" i="1">
                <a:latin typeface="Arial" charset="0"/>
                <a:ea typeface="ＭＳ Ｐゴシック" charset="0"/>
                <a:cs typeface="ＭＳ Ｐゴシック" charset="0"/>
              </a:rPr>
              <a:t>justification of effort effect</a:t>
            </a:r>
            <a:r>
              <a:rPr lang="en-US">
                <a:latin typeface="Arial" charset="0"/>
                <a:ea typeface="ＭＳ Ｐゴシック" charset="0"/>
                <a:cs typeface="ＭＳ Ｐゴシック" charset="0"/>
              </a:rPr>
              <a:t>, people who have put time, money, and effort into something will tell you it was worth it.</a:t>
            </a:r>
          </a:p>
          <a:p>
            <a:endParaRPr lang="en-US">
              <a:latin typeface="Arial" charset="0"/>
              <a:ea typeface="ＭＳ Ｐゴシック" charset="0"/>
              <a:cs typeface="ＭＳ Ｐゴシック" charset="0"/>
            </a:endParaRPr>
          </a:p>
          <a:p>
            <a:r>
              <a:rPr lang="en-US" b="1">
                <a:latin typeface="Arial" charset="0"/>
                <a:ea typeface="ＭＳ Ｐゴシック" charset="0"/>
                <a:cs typeface="ＭＳ Ｐゴシック" charset="0"/>
              </a:rPr>
              <a:t>Randomized controlled trials:</a:t>
            </a:r>
            <a:r>
              <a:rPr lang="en-US">
                <a:latin typeface="Arial" charset="0"/>
                <a:ea typeface="ＭＳ Ｐゴシック" charset="0"/>
                <a:cs typeface="ＭＳ Ｐゴシック" charset="0"/>
              </a:rPr>
              <a:t> Research designed to determine the effectiveness of a new medication or form of therapy, in which people with a given problem or disorder are randomly assigned to one or more treatment groups or to a control group.</a:t>
            </a:r>
          </a:p>
          <a:p>
            <a:endParaRPr lang="en-US">
              <a:latin typeface="Arial" charset="0"/>
              <a:ea typeface="ＭＳ Ｐゴシック" charset="0"/>
              <a:cs typeface="ＭＳ Ｐゴシック" charset="0"/>
            </a:endParaRPr>
          </a:p>
          <a:p>
            <a:r>
              <a:rPr lang="en-US" b="1">
                <a:latin typeface="Arial" charset="0"/>
                <a:ea typeface="ＭＳ Ｐゴシック" charset="0"/>
                <a:cs typeface="ＭＳ Ｐゴシック" charset="0"/>
              </a:rPr>
              <a:t>Figure 16.2 Do Posttraumatic Interventions Help—or Harm?</a:t>
            </a:r>
          </a:p>
          <a:p>
            <a:r>
              <a:rPr lang="en-US">
                <a:latin typeface="Arial" charset="0"/>
                <a:ea typeface="ＭＳ Ｐゴシック" charset="0"/>
                <a:cs typeface="ＭＳ Ｐゴシック" charset="0"/>
              </a:rPr>
              <a:t>Victims of serious car accidents were assessed at the time of the event, 4 months later, and 3 years later. Half received a form of posttraumatic intervention called critical incident stress debriefing (CISD); half received no treatment. As you can see, almost everyone had recovered within 4 months, but one group had higher stress symptoms than everyone else, even after 3 years: the people who were the most emotionally distressed right after the accident and who received CISD. The therapy actually impeded their recovery </a:t>
            </a:r>
            <a:r>
              <a:rPr lang="fr-FR">
                <a:latin typeface="Arial" charset="0"/>
                <a:ea typeface="ＭＳ Ｐゴシック" charset="0"/>
                <a:cs typeface="ＭＳ Ｐゴシック" charset="0"/>
              </a:rPr>
              <a:t>(Mayou et al., 2000).</a:t>
            </a:r>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establishing a bond with clients, therapists must distinguish normal cultural patterns from individual psychological problems.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More and more psychotherapists are becoming “sensitized to the issues” caused by cultural differences </a:t>
            </a:r>
            <a:r>
              <a:rPr lang="fr-FR">
                <a:latin typeface="Arial" charset="0"/>
                <a:ea typeface="ＭＳ Ｐゴシック" charset="0"/>
                <a:cs typeface="ＭＳ Ｐゴシック" charset="0"/>
              </a:rPr>
              <a:t>(Arredondo et al., 2005; Sue et al., 2007).</a:t>
            </a:r>
          </a:p>
          <a:p>
            <a:endParaRPr lang="fr-FR">
              <a:latin typeface="Arial" charset="0"/>
              <a:ea typeface="ＭＳ Ｐゴシック" charset="0"/>
              <a:cs typeface="ＭＳ Ｐゴシック" charset="0"/>
            </a:endParaRPr>
          </a:p>
          <a:p>
            <a:r>
              <a:rPr lang="en-US">
                <a:latin typeface="Arial" charset="0"/>
                <a:ea typeface="ＭＳ Ｐゴシック" charset="0"/>
                <a:cs typeface="ＭＳ Ｐゴシック" charset="0"/>
              </a:rPr>
              <a:t>Being aware of cultural differences, however, does not mean that therapists should stereotype clients.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nSpc>
                <a:spcPct val="80000"/>
              </a:lnSpc>
              <a:buFontTx/>
              <a:buChar char="•"/>
            </a:pPr>
            <a:r>
              <a:rPr lang="en-US" sz="800" i="1">
                <a:latin typeface="Arial" charset="0"/>
                <a:ea typeface="ＭＳ Ｐゴシック" charset="0"/>
                <a:cs typeface="ＭＳ Ｐゴシック" charset="0"/>
              </a:rPr>
              <a:t>Rehabilitation psychologists: </a:t>
            </a:r>
            <a:r>
              <a:rPr lang="en-US" sz="800">
                <a:latin typeface="Arial" charset="0"/>
                <a:ea typeface="ＭＳ Ｐゴシック" charset="0"/>
                <a:cs typeface="ＭＳ Ｐゴシック" charset="0"/>
              </a:rPr>
              <a:t>Are concerned with the assessment and treatment of people who are physically disabled, temporarily or permanently, because of chronic pain, physical injuries, epilepsy, addictions, or other conditions. </a:t>
            </a:r>
          </a:p>
          <a:p>
            <a:pPr marL="171450" indent="-171450">
              <a:lnSpc>
                <a:spcPct val="80000"/>
              </a:lnSpc>
              <a:buFontTx/>
              <a:buChar char="•"/>
            </a:pPr>
            <a:r>
              <a:rPr lang="en-US" sz="800" i="1">
                <a:latin typeface="Arial" charset="0"/>
                <a:ea typeface="ＭＳ Ｐゴシック" charset="0"/>
                <a:cs typeface="ＭＳ Ｐゴシック" charset="0"/>
              </a:rPr>
              <a:t>Community psychologists: </a:t>
            </a:r>
            <a:r>
              <a:rPr lang="en-US" sz="800">
                <a:latin typeface="Arial" charset="0"/>
                <a:ea typeface="ＭＳ Ｐゴシック" charset="0"/>
                <a:cs typeface="ＭＳ Ｐゴシック" charset="0"/>
              </a:rPr>
              <a:t>Set up programs at a community level, often coordinating outpatient services at local clinics with support from family and friends.</a:t>
            </a:r>
          </a:p>
          <a:p>
            <a:pPr marL="171450" indent="-171450">
              <a:lnSpc>
                <a:spcPct val="80000"/>
              </a:lnSpc>
              <a:buFontTx/>
              <a:buChar char="•"/>
            </a:pPr>
            <a:r>
              <a:rPr lang="en-US" sz="800" i="1">
                <a:latin typeface="Arial" charset="0"/>
                <a:ea typeface="ＭＳ Ｐゴシック" charset="0"/>
                <a:cs typeface="ＭＳ Ｐゴシック" charset="0"/>
              </a:rPr>
              <a:t>Multisystemic therapy </a:t>
            </a:r>
            <a:r>
              <a:rPr lang="en-US" sz="800">
                <a:latin typeface="Arial" charset="0"/>
                <a:ea typeface="ＭＳ Ｐゴシック" charset="0"/>
                <a:cs typeface="ＭＳ Ｐゴシック" charset="0"/>
              </a:rPr>
              <a:t>(MST): community intervention that combines family-systems techniques with behavioral methods, but applies them in the context of forming </a:t>
            </a:r>
            <a:r>
              <a:rPr lang="ja-JP" altLang="en-US" sz="800">
                <a:latin typeface="Arial" charset="0"/>
                <a:ea typeface="ＭＳ Ｐゴシック" charset="0"/>
                <a:cs typeface="ＭＳ Ｐゴシック" charset="0"/>
              </a:rPr>
              <a:t>“</a:t>
            </a:r>
            <a:r>
              <a:rPr lang="en-US" altLang="ja-JP" sz="800">
                <a:latin typeface="Arial" charset="0"/>
                <a:ea typeface="ＭＳ Ｐゴシック" charset="0"/>
                <a:cs typeface="ＭＳ Ｐゴシック" charset="0"/>
              </a:rPr>
              <a:t>neighborhood partnerships</a:t>
            </a:r>
            <a:r>
              <a:rPr lang="ja-JP" altLang="en-US" sz="800">
                <a:latin typeface="Arial" charset="0"/>
                <a:ea typeface="ＭＳ Ｐゴシック" charset="0"/>
                <a:cs typeface="ＭＳ Ｐゴシック" charset="0"/>
              </a:rPr>
              <a:t>”</a:t>
            </a:r>
            <a:r>
              <a:rPr lang="en-US" altLang="ja-JP" sz="800">
                <a:latin typeface="Arial" charset="0"/>
                <a:ea typeface="ＭＳ Ｐゴシック" charset="0"/>
                <a:cs typeface="ＭＳ Ｐゴシック" charset="0"/>
              </a:rPr>
              <a:t> with local leaders, residents, parents, and teachers</a:t>
            </a:r>
          </a:p>
          <a:p>
            <a:pPr marL="628650" lvl="1" indent="-171450">
              <a:lnSpc>
                <a:spcPct val="80000"/>
              </a:lnSpc>
              <a:buFontTx/>
              <a:buChar char="•"/>
            </a:pPr>
            <a:r>
              <a:rPr lang="en-US" sz="800">
                <a:latin typeface="Arial" charset="0"/>
                <a:ea typeface="ＭＳ Ｐゴシック" charset="0"/>
              </a:rPr>
              <a:t>Has been highly successful in reducing teenage violence, criminal activity, drug abuse, and school problems in troubled inner-city communities.</a:t>
            </a:r>
          </a:p>
        </p:txBody>
      </p:sp>
      <p:sp>
        <p:nvSpPr>
          <p:cNvPr id="7987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EA544ED-F345-2F4B-BB43-E5878FD0961C}" type="slidenum">
              <a:rPr lang="en-US" sz="1200"/>
              <a:pPr algn="r" eaLnBrk="1" hangingPunct="1"/>
              <a:t>36</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742950" lvl="1" indent="-285750"/>
            <a:endParaRPr lang="en-US">
              <a:latin typeface="Arial" charset="0"/>
              <a:ea typeface="ＭＳ Ｐゴシック" charset="0"/>
            </a:endParaRPr>
          </a:p>
        </p:txBody>
      </p:sp>
      <p:sp>
        <p:nvSpPr>
          <p:cNvPr id="81923" name="Slide Number Placeholder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93BE4EC-6105-234A-8196-C4D528A71056}" type="slidenum">
              <a:rPr lang="en-US" sz="1200"/>
              <a:pPr algn="r" eaLnBrk="1" hangingPunct="1"/>
              <a:t>37</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 typeface="Arial"/>
              <a:buNone/>
              <a:defRPr/>
            </a:pPr>
            <a:r>
              <a:rPr lang="en-US" sz="800" dirty="0">
                <a:latin typeface="Arial" charset="0"/>
                <a:ea typeface="ＭＳ Ｐゴシック" charset="0"/>
                <a:cs typeface="ＭＳ Ｐゴシック" charset="0"/>
              </a:rPr>
              <a:t>Examples:</a:t>
            </a:r>
          </a:p>
          <a:p>
            <a:pPr marL="171450" indent="-171450">
              <a:lnSpc>
                <a:spcPct val="80000"/>
              </a:lnSpc>
              <a:buFont typeface="Arial"/>
              <a:buChar char="•"/>
              <a:defRPr/>
            </a:pPr>
            <a:r>
              <a:rPr lang="en-US" sz="800" dirty="0">
                <a:latin typeface="Arial" charset="0"/>
                <a:ea typeface="ＭＳ Ｐゴシック" charset="0"/>
                <a:cs typeface="ＭＳ Ｐゴシック" charset="0"/>
              </a:rPr>
              <a:t>MAOI: </a:t>
            </a:r>
            <a:r>
              <a:rPr lang="en-US" sz="800" dirty="0" err="1">
                <a:latin typeface="Arial" charset="0"/>
                <a:ea typeface="ＭＳ Ｐゴシック" charset="0"/>
                <a:cs typeface="ＭＳ Ｐゴシック" charset="0"/>
              </a:rPr>
              <a:t>Nardil</a:t>
            </a:r>
            <a:endParaRPr lang="en-US" sz="800" dirty="0">
              <a:latin typeface="Arial" charset="0"/>
              <a:ea typeface="ＭＳ Ｐゴシック" charset="0"/>
              <a:cs typeface="ＭＳ Ｐゴシック" charset="0"/>
            </a:endParaRPr>
          </a:p>
          <a:p>
            <a:pPr marL="171450" indent="-171450">
              <a:lnSpc>
                <a:spcPct val="80000"/>
              </a:lnSpc>
              <a:buFont typeface="Arial"/>
              <a:buChar char="•"/>
              <a:defRPr/>
            </a:pPr>
            <a:r>
              <a:rPr lang="en-US" sz="800" dirty="0">
                <a:latin typeface="Arial" charset="0"/>
                <a:ea typeface="ＭＳ Ｐゴシック" charset="0"/>
                <a:cs typeface="ＭＳ Ｐゴシック" charset="0"/>
              </a:rPr>
              <a:t>Tricyclic antidepressants: Elavil and </a:t>
            </a:r>
            <a:r>
              <a:rPr lang="en-US" sz="800" dirty="0" err="1">
                <a:latin typeface="Arial" charset="0"/>
                <a:ea typeface="ＭＳ Ｐゴシック" charset="0"/>
                <a:cs typeface="ＭＳ Ｐゴシック" charset="0"/>
              </a:rPr>
              <a:t>Tofranil</a:t>
            </a:r>
            <a:endParaRPr lang="en-US" sz="800" dirty="0">
              <a:latin typeface="Arial" charset="0"/>
              <a:ea typeface="ＭＳ Ｐゴシック" charset="0"/>
              <a:cs typeface="ＭＳ Ｐゴシック" charset="0"/>
            </a:endParaRPr>
          </a:p>
          <a:p>
            <a:pPr marL="171450" indent="-171450">
              <a:lnSpc>
                <a:spcPct val="80000"/>
              </a:lnSpc>
              <a:buFont typeface="Arial"/>
              <a:buChar char="•"/>
              <a:defRPr/>
            </a:pPr>
            <a:r>
              <a:rPr lang="en-US" sz="800" dirty="0">
                <a:latin typeface="Arial" charset="0"/>
                <a:ea typeface="ＭＳ Ｐゴシック" charset="0"/>
                <a:cs typeface="ＭＳ Ｐゴシック" charset="0"/>
              </a:rPr>
              <a:t>SSRIs:</a:t>
            </a:r>
            <a:r>
              <a:rPr lang="en-US" sz="800" i="1" dirty="0">
                <a:latin typeface="Arial" charset="0"/>
                <a:ea typeface="ＭＳ Ｐゴシック" charset="0"/>
                <a:cs typeface="ＭＳ Ｐゴシック" charset="0"/>
              </a:rPr>
              <a:t> </a:t>
            </a:r>
            <a:r>
              <a:rPr lang="en-US" sz="800" dirty="0">
                <a:latin typeface="Arial" charset="0"/>
                <a:ea typeface="ＭＳ Ｐゴシック" charset="0"/>
                <a:cs typeface="ＭＳ Ｐゴシック" charset="0"/>
              </a:rPr>
              <a:t>Prozac, Zoloft, Lexapro, Paxil, </a:t>
            </a:r>
            <a:r>
              <a:rPr lang="en-US" sz="800" dirty="0" err="1">
                <a:latin typeface="Arial" charset="0"/>
                <a:ea typeface="ＭＳ Ｐゴシック" charset="0"/>
                <a:cs typeface="ＭＳ Ｐゴシック" charset="0"/>
              </a:rPr>
              <a:t>Celexa</a:t>
            </a:r>
            <a:endParaRPr lang="en-US" sz="800" dirty="0">
              <a:latin typeface="Arial" charset="0"/>
              <a:ea typeface="ＭＳ Ｐゴシック" charset="0"/>
              <a:cs typeface="ＭＳ Ｐゴシック" charset="0"/>
            </a:endParaRPr>
          </a:p>
          <a:p>
            <a:pPr marL="171450" indent="-171450">
              <a:lnSpc>
                <a:spcPct val="80000"/>
              </a:lnSpc>
              <a:buFont typeface="Arial"/>
              <a:buChar char="•"/>
              <a:defRPr/>
            </a:pPr>
            <a:r>
              <a:rPr lang="en-US" sz="800" dirty="0">
                <a:latin typeface="Arial" charset="0"/>
                <a:ea typeface="ＭＳ Ｐゴシック" charset="0"/>
                <a:cs typeface="ＭＳ Ｐゴシック" charset="0"/>
              </a:rPr>
              <a:t>Others: </a:t>
            </a:r>
          </a:p>
          <a:p>
            <a:pPr marL="628650" lvl="1" indent="-171450">
              <a:lnSpc>
                <a:spcPct val="80000"/>
              </a:lnSpc>
              <a:buFont typeface="Arial"/>
              <a:buChar char="•"/>
              <a:defRPr/>
            </a:pPr>
            <a:r>
              <a:rPr lang="en-US" sz="800" dirty="0">
                <a:latin typeface="Arial" charset="0"/>
                <a:ea typeface="ＭＳ Ｐゴシック" charset="0"/>
              </a:rPr>
              <a:t>Cymbalta and </a:t>
            </a:r>
            <a:r>
              <a:rPr lang="en-US" sz="800" dirty="0" err="1">
                <a:latin typeface="Arial" charset="0"/>
                <a:ea typeface="ＭＳ Ｐゴシック" charset="0"/>
              </a:rPr>
              <a:t>Remeron</a:t>
            </a:r>
            <a:r>
              <a:rPr lang="en-US" sz="800" dirty="0">
                <a:latin typeface="Arial" charset="0"/>
                <a:ea typeface="ＭＳ Ｐゴシック" charset="0"/>
              </a:rPr>
              <a:t> target both serotonin and norepinephrine. </a:t>
            </a:r>
          </a:p>
          <a:p>
            <a:pPr marL="628650" lvl="1" indent="-171450">
              <a:lnSpc>
                <a:spcPct val="80000"/>
              </a:lnSpc>
              <a:buFont typeface="Arial"/>
              <a:buChar char="•"/>
              <a:defRPr/>
            </a:pPr>
            <a:r>
              <a:rPr lang="en-US" sz="800" dirty="0" err="1">
                <a:latin typeface="Arial" charset="0"/>
                <a:ea typeface="ＭＳ Ｐゴシック" charset="0"/>
              </a:rPr>
              <a:t>Wellbutrin</a:t>
            </a:r>
            <a:r>
              <a:rPr lang="en-US" sz="800" dirty="0">
                <a:latin typeface="Arial" charset="0"/>
                <a:ea typeface="ＭＳ Ｐゴシック" charset="0"/>
              </a:rPr>
              <a:t> is chemically unrelated to the other antidepressants but often prescribed for depression and sometimes as an aid to quitting smoking.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Arial" charset="0"/>
                <a:ea typeface="ＭＳ Ｐゴシック" charset="0"/>
                <a:cs typeface="ＭＳ Ｐゴシック" charset="0"/>
              </a:rPr>
              <a:t>Examples: Valium, Xanax, Ativan, and Klonopin</a:t>
            </a: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solidFill>
                  <a:schemeClr val="bg2"/>
                </a:solidFill>
                <a:latin typeface="Arial" charset="0"/>
                <a:ea typeface="ＭＳ Ｐゴシック" charset="0"/>
                <a:cs typeface="ＭＳ Ｐゴシック" charset="0"/>
              </a:rPr>
              <a:t>Other drugs commonly prescribed for people with bipolar disorder include Tegetrol and Depakote.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a:ln/>
        </p:spPr>
      </p:sp>
      <p:sp>
        <p:nvSpPr>
          <p:cNvPr id="3584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Arial" charset="0"/>
                <a:ea typeface="ＭＳ Ｐゴシック" charset="0"/>
                <a:cs typeface="ＭＳ Ｐゴシック" charset="0"/>
              </a:rPr>
              <a:t>Figure 16.1 Drugs and Publication Bias</a:t>
            </a:r>
          </a:p>
          <a:p>
            <a:r>
              <a:rPr lang="en-US">
                <a:latin typeface="Arial" charset="0"/>
                <a:ea typeface="ＭＳ Ｐゴシック" charset="0"/>
                <a:cs typeface="ＭＳ Ｐゴシック" charset="0"/>
              </a:rPr>
              <a:t>To get FDA approval for a new medication, a pharmaceutical company must present evidence of the drug’s effectiveness. On the bars in this figure, each box represents one study. On the left side, you can see that most of the published studies supported the effectiveness of 12 antidepressants. But when independent researchers got hold of all of the data submitted to the FDA, they found that many unpublished studies had questionable or negative results (right). (Based on Turner et al., 2008.)</a:t>
            </a:r>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DE5AD3-D9FC-8241-9E8D-DC38265C7D02}" type="slidenum">
              <a:rPr lang="en-US" sz="1200"/>
              <a:pPr eaLnBrk="1" hangingPunct="1"/>
              <a:t>10</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572D94-E12E-2840-96B1-4C9D678DB844}" type="slidenum">
              <a:rPr lang="en-US" sz="1200"/>
              <a:pPr eaLnBrk="1" hangingPunct="1"/>
              <a:t>11</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BBE18F-42F5-0A41-954A-7FA28BDCFA99}" type="slidenum">
              <a:rPr lang="en-US" sz="1200"/>
              <a:pPr eaLnBrk="1" hangingPunct="1"/>
              <a:t>12</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le 1"/>
          <p:cNvSpPr>
            <a:spLocks noGrp="1"/>
          </p:cNvSpPr>
          <p:nvPr>
            <p:ph type="ctrTitle"/>
          </p:nvPr>
        </p:nvSpPr>
        <p:spPr>
          <a:xfrm>
            <a:off x="221165" y="191352"/>
            <a:ext cx="7772400" cy="539673"/>
          </a:xfrm>
        </p:spPr>
        <p:txBody>
          <a:bodyPr>
            <a:normAutofit/>
          </a:bodyPr>
          <a:lstStyle>
            <a:lvl1pPr algn="l">
              <a:defRPr sz="2400"/>
            </a:lvl1pPr>
          </a:lstStyle>
          <a:p>
            <a:r>
              <a:rPr lang="en-US" dirty="0" smtClean="0"/>
              <a:t>Click to edit Master title style</a:t>
            </a:r>
            <a:endParaRPr lang="en-US" dirty="0"/>
          </a:p>
        </p:txBody>
      </p:sp>
      <p:sp>
        <p:nvSpPr>
          <p:cNvPr id="7" name="Rectangle 6"/>
          <p:cNvSpPr/>
          <p:nvPr userDrawn="1"/>
        </p:nvSpPr>
        <p:spPr>
          <a:xfrm>
            <a:off x="-173463" y="731025"/>
            <a:ext cx="2124926" cy="49560"/>
          </a:xfrm>
          <a:prstGeom prst="rect">
            <a:avLst/>
          </a:prstGeom>
          <a:solidFill>
            <a:srgbClr val="4F3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952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Turquoise)">
    <p:bg>
      <p:bgPr>
        <a:gradFill>
          <a:gsLst>
            <a:gs pos="0">
              <a:schemeClr val="bg1"/>
            </a:gs>
            <a:gs pos="100000">
              <a:srgbClr val="7C8BC4"/>
            </a:gs>
            <a:gs pos="50000">
              <a:schemeClr val="bg1"/>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1165" y="191352"/>
            <a:ext cx="7772400" cy="539673"/>
          </a:xfrm>
        </p:spPr>
        <p:txBody>
          <a:bodyPr>
            <a:normAutofit/>
          </a:bodyPr>
          <a:lstStyle>
            <a:lvl1pPr algn="l">
              <a:defRPr sz="2400"/>
            </a:lvl1pPr>
          </a:lstStyle>
          <a:p>
            <a:r>
              <a:rPr lang="en-US" dirty="0" smtClean="0"/>
              <a:t>Click to edit Master title style</a:t>
            </a:r>
            <a:endParaRPr lang="en-US" dirty="0"/>
          </a:p>
        </p:txBody>
      </p:sp>
      <p:sp>
        <p:nvSpPr>
          <p:cNvPr id="7" name="Rectangle 6"/>
          <p:cNvSpPr/>
          <p:nvPr userDrawn="1"/>
        </p:nvSpPr>
        <p:spPr>
          <a:xfrm>
            <a:off x="-173463" y="731025"/>
            <a:ext cx="2124926" cy="49560"/>
          </a:xfrm>
          <a:prstGeom prst="rect">
            <a:avLst/>
          </a:prstGeom>
          <a:solidFill>
            <a:srgbClr val="E7C8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03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Turquoise) 2L">
    <p:bg>
      <p:bgPr>
        <a:gradFill>
          <a:gsLst>
            <a:gs pos="0">
              <a:schemeClr val="bg1"/>
            </a:gs>
            <a:gs pos="100000">
              <a:srgbClr val="7C8BC4"/>
            </a:gs>
            <a:gs pos="50000">
              <a:schemeClr val="bg1"/>
            </a:gs>
          </a:gsLst>
          <a:lin ang="16200000" scaled="0"/>
        </a:gra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21165" y="191352"/>
            <a:ext cx="7772400" cy="539673"/>
          </a:xfrm>
        </p:spPr>
        <p:txBody>
          <a:bodyPr>
            <a:normAutofit/>
          </a:bodyPr>
          <a:lstStyle>
            <a:lvl1pPr algn="l">
              <a:defRPr sz="2400"/>
            </a:lvl1pPr>
          </a:lstStyle>
          <a:p>
            <a:r>
              <a:rPr lang="en-US" dirty="0" smtClean="0"/>
              <a:t>Click to edit Master title style</a:t>
            </a:r>
            <a:br>
              <a:rPr lang="en-US" dirty="0" smtClean="0"/>
            </a:br>
            <a:r>
              <a:rPr lang="en-US" dirty="0" smtClean="0"/>
              <a:t>Click to edit Master title style</a:t>
            </a:r>
            <a:endParaRPr lang="en-US" dirty="0"/>
          </a:p>
        </p:txBody>
      </p:sp>
      <p:sp>
        <p:nvSpPr>
          <p:cNvPr id="5" name="Rectangle 4"/>
          <p:cNvSpPr/>
          <p:nvPr userDrawn="1"/>
        </p:nvSpPr>
        <p:spPr>
          <a:xfrm>
            <a:off x="-173463" y="906655"/>
            <a:ext cx="2124926" cy="49560"/>
          </a:xfrm>
          <a:prstGeom prst="rect">
            <a:avLst/>
          </a:prstGeom>
          <a:solidFill>
            <a:srgbClr val="E7C8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242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Title No Icon (Turquoise)">
    <p:bg>
      <p:bgPr>
        <a:gradFill>
          <a:gsLst>
            <a:gs pos="0">
              <a:schemeClr val="bg1"/>
            </a:gs>
            <a:gs pos="100000">
              <a:srgbClr val="7C8BC4"/>
            </a:gs>
            <a:gs pos="50000">
              <a:schemeClr val="bg1"/>
            </a:gs>
          </a:gsLst>
          <a:lin ang="162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54461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Green)">
    <p:bg>
      <p:bgPr>
        <a:gradFill>
          <a:gsLst>
            <a:gs pos="0">
              <a:schemeClr val="bg1"/>
            </a:gs>
            <a:gs pos="100000">
              <a:srgbClr val="4F3967"/>
            </a:gs>
            <a:gs pos="50000">
              <a:schemeClr val="bg1"/>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1165" y="191352"/>
            <a:ext cx="7772400" cy="539673"/>
          </a:xfrm>
        </p:spPr>
        <p:txBody>
          <a:bodyPr>
            <a:normAutofit/>
          </a:bodyPr>
          <a:lstStyle>
            <a:lvl1pPr algn="l">
              <a:defRPr sz="2400">
                <a:solidFill>
                  <a:schemeClr val="bg1"/>
                </a:solidFill>
              </a:defRPr>
            </a:lvl1pPr>
          </a:lstStyle>
          <a:p>
            <a:r>
              <a:rPr lang="en-US" dirty="0" smtClean="0"/>
              <a:t>Click to edit Master title style</a:t>
            </a:r>
            <a:endParaRPr lang="en-US" dirty="0"/>
          </a:p>
        </p:txBody>
      </p:sp>
      <p:sp>
        <p:nvSpPr>
          <p:cNvPr id="7" name="Rectangle 6"/>
          <p:cNvSpPr/>
          <p:nvPr userDrawn="1"/>
        </p:nvSpPr>
        <p:spPr>
          <a:xfrm>
            <a:off x="-173463" y="731025"/>
            <a:ext cx="2124926" cy="49560"/>
          </a:xfrm>
          <a:prstGeom prst="rect">
            <a:avLst/>
          </a:prstGeom>
          <a:solidFill>
            <a:srgbClr val="E7C8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893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Green) 2L">
    <p:bg>
      <p:bgPr>
        <a:gradFill>
          <a:gsLst>
            <a:gs pos="0">
              <a:schemeClr val="bg1"/>
            </a:gs>
            <a:gs pos="100000">
              <a:srgbClr val="4F3967"/>
            </a:gs>
            <a:gs pos="50000">
              <a:schemeClr val="bg1"/>
            </a:gs>
          </a:gsLst>
          <a:lin ang="16200000" scaled="0"/>
        </a:gra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21165" y="191352"/>
            <a:ext cx="7772400" cy="539673"/>
          </a:xfrm>
        </p:spPr>
        <p:txBody>
          <a:bodyPr>
            <a:normAutofit/>
          </a:bodyPr>
          <a:lstStyle>
            <a:lvl1pPr algn="l">
              <a:defRPr sz="2400">
                <a:solidFill>
                  <a:srgbClr val="FFFFFF"/>
                </a:solidFill>
              </a:defRPr>
            </a:lvl1pPr>
          </a:lstStyle>
          <a:p>
            <a:r>
              <a:rPr lang="en-US" dirty="0" smtClean="0"/>
              <a:t>Click to edit Master title style</a:t>
            </a:r>
            <a:br>
              <a:rPr lang="en-US" dirty="0" smtClean="0"/>
            </a:br>
            <a:r>
              <a:rPr lang="en-US" dirty="0" smtClean="0"/>
              <a:t>Click to edit Master title style</a:t>
            </a:r>
            <a:endParaRPr lang="en-US" dirty="0"/>
          </a:p>
        </p:txBody>
      </p:sp>
      <p:sp>
        <p:nvSpPr>
          <p:cNvPr id="5" name="Rectangle 4"/>
          <p:cNvSpPr/>
          <p:nvPr userDrawn="1"/>
        </p:nvSpPr>
        <p:spPr>
          <a:xfrm>
            <a:off x="-173463" y="906655"/>
            <a:ext cx="2124926" cy="49560"/>
          </a:xfrm>
          <a:prstGeom prst="rect">
            <a:avLst/>
          </a:prstGeom>
          <a:solidFill>
            <a:srgbClr val="E7C8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512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Title No Icon (Green)">
    <p:bg>
      <p:bgPr>
        <a:gradFill>
          <a:gsLst>
            <a:gs pos="0">
              <a:schemeClr val="bg1"/>
            </a:gs>
            <a:gs pos="100000">
              <a:srgbClr val="4F3967"/>
            </a:gs>
            <a:gs pos="50000">
              <a:schemeClr val="bg1"/>
            </a:gs>
          </a:gsLst>
          <a:lin ang="162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253458"/>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1165" y="191352"/>
            <a:ext cx="7772400" cy="539673"/>
          </a:xfrm>
        </p:spPr>
        <p:txBody>
          <a:bodyPr>
            <a:normAutofit/>
          </a:bodyPr>
          <a:lstStyle>
            <a:lvl1pPr algn="l">
              <a:defRPr sz="2400">
                <a:solidFill>
                  <a:srgbClr val="FFFFFF"/>
                </a:solidFill>
              </a:defRPr>
            </a:lvl1pPr>
          </a:lstStyle>
          <a:p>
            <a:r>
              <a:rPr lang="en-US" dirty="0" smtClean="0"/>
              <a:t>Click to edit Master title style</a:t>
            </a:r>
            <a:endParaRPr lang="en-US" dirty="0"/>
          </a:p>
        </p:txBody>
      </p:sp>
      <p:sp>
        <p:nvSpPr>
          <p:cNvPr id="7" name="Rectangle 6"/>
          <p:cNvSpPr/>
          <p:nvPr userDrawn="1"/>
        </p:nvSpPr>
        <p:spPr>
          <a:xfrm>
            <a:off x="-173463" y="731025"/>
            <a:ext cx="2124926" cy="49560"/>
          </a:xfrm>
          <a:prstGeom prst="rect">
            <a:avLst/>
          </a:prstGeom>
          <a:solidFill>
            <a:srgbClr val="7C8B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758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Black) 2L">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21165" y="191352"/>
            <a:ext cx="7772400" cy="539673"/>
          </a:xfrm>
        </p:spPr>
        <p:txBody>
          <a:bodyPr>
            <a:normAutofit/>
          </a:bodyPr>
          <a:lstStyle>
            <a:lvl1pPr algn="l">
              <a:defRPr sz="2400">
                <a:solidFill>
                  <a:srgbClr val="FFFFFF"/>
                </a:solidFill>
              </a:defRPr>
            </a:lvl1pPr>
          </a:lstStyle>
          <a:p>
            <a:r>
              <a:rPr lang="en-US" dirty="0" smtClean="0"/>
              <a:t>Click to edit Master title style</a:t>
            </a:r>
            <a:br>
              <a:rPr lang="en-US" dirty="0" smtClean="0"/>
            </a:br>
            <a:r>
              <a:rPr lang="en-US" dirty="0" smtClean="0"/>
              <a:t>Click to edit Master title style</a:t>
            </a:r>
            <a:endParaRPr lang="en-US" dirty="0"/>
          </a:p>
        </p:txBody>
      </p:sp>
      <p:sp>
        <p:nvSpPr>
          <p:cNvPr id="5" name="Rectangle 4"/>
          <p:cNvSpPr/>
          <p:nvPr userDrawn="1"/>
        </p:nvSpPr>
        <p:spPr>
          <a:xfrm>
            <a:off x="-173463" y="906655"/>
            <a:ext cx="2124926" cy="49560"/>
          </a:xfrm>
          <a:prstGeom prst="rect">
            <a:avLst/>
          </a:prstGeom>
          <a:solidFill>
            <a:srgbClr val="7C8B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691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Title No Icon (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29032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30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White) 2L">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21165" y="191352"/>
            <a:ext cx="7772400" cy="539673"/>
          </a:xfrm>
        </p:spPr>
        <p:txBody>
          <a:bodyPr>
            <a:normAutofit/>
          </a:bodyPr>
          <a:lstStyle>
            <a:lvl1pPr algn="l">
              <a:defRPr sz="2400"/>
            </a:lvl1pPr>
          </a:lstStyle>
          <a:p>
            <a:r>
              <a:rPr lang="en-US" dirty="0" smtClean="0"/>
              <a:t>Click to edit Master title style</a:t>
            </a:r>
            <a:br>
              <a:rPr lang="en-US" dirty="0" smtClean="0"/>
            </a:br>
            <a:r>
              <a:rPr lang="en-US" dirty="0" smtClean="0"/>
              <a:t>Click to edit Master title style</a:t>
            </a:r>
            <a:endParaRPr lang="en-US" dirty="0"/>
          </a:p>
        </p:txBody>
      </p:sp>
      <p:sp>
        <p:nvSpPr>
          <p:cNvPr id="5" name="Rectangle 4"/>
          <p:cNvSpPr/>
          <p:nvPr userDrawn="1"/>
        </p:nvSpPr>
        <p:spPr>
          <a:xfrm>
            <a:off x="-173463" y="906655"/>
            <a:ext cx="2124926" cy="49560"/>
          </a:xfrm>
          <a:prstGeom prst="rect">
            <a:avLst/>
          </a:prstGeom>
          <a:solidFill>
            <a:srgbClr val="4F3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753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2" name="TextBox 1"/>
          <p:cNvSpPr txBox="1"/>
          <p:nvPr/>
        </p:nvSpPr>
        <p:spPr>
          <a:xfrm>
            <a:off x="2209800" y="1905000"/>
            <a:ext cx="1371600" cy="307975"/>
          </a:xfrm>
          <a:prstGeom prst="rect">
            <a:avLst/>
          </a:prstGeom>
          <a:noFill/>
        </p:spPr>
        <p:txBody>
          <a:bodyPr>
            <a:spAutoFit/>
          </a:bodyPr>
          <a:lstStyle/>
          <a:p>
            <a:pPr algn="ctr">
              <a:defRPr/>
            </a:pPr>
            <a:r>
              <a:rPr lang="en-US" sz="1400" b="1" spc="100" dirty="0">
                <a:solidFill>
                  <a:srgbClr val="B6EB6E"/>
                </a:solidFill>
                <a:latin typeface="Arial" pitchFamily="-111" charset="0"/>
                <a:ea typeface="+mn-ea"/>
                <a:cs typeface="+mn-cs"/>
              </a:rPr>
              <a:t>CHAPTER</a:t>
            </a:r>
          </a:p>
        </p:txBody>
      </p:sp>
      <p:pic>
        <p:nvPicPr>
          <p:cNvPr id="3" name="Picture 22" descr="titleImg_ch0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694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3" descr="title_colorBar.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insideBtn_ch07.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19088" y="506413"/>
            <a:ext cx="1778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title_txt_07a.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247900" y="506413"/>
            <a:ext cx="65151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p:cNvSpPr>
          <p:nvPr/>
        </p:nvSpPr>
        <p:spPr bwMode="auto">
          <a:xfrm>
            <a:off x="7467600" y="6400800"/>
            <a:ext cx="1473200" cy="304800"/>
          </a:xfrm>
          <a:prstGeom prst="rect">
            <a:avLst/>
          </a:prstGeom>
          <a:noFill/>
          <a:ln w="12700">
            <a:noFill/>
            <a:miter lim="800000"/>
            <a:headEnd/>
            <a:tailEnd/>
          </a:ln>
        </p:spPr>
        <p:txBody>
          <a:bodyPr lIns="0" tIns="0" rIns="40639" bIns="0" anchor="b"/>
          <a:lstStyle/>
          <a:p>
            <a:pPr marL="39688" algn="r">
              <a:defRPr/>
            </a:pPr>
            <a:r>
              <a:rPr lang="en-US" sz="1000" dirty="0">
                <a:solidFill>
                  <a:schemeClr val="bg2">
                    <a:lumMod val="75000"/>
                    <a:alpha val="41000"/>
                  </a:schemeClr>
                </a:solidFill>
                <a:latin typeface="Arial"/>
                <a:ea typeface="Helvetica" pitchFamily="-110" charset="0"/>
                <a:cs typeface="Arial"/>
                <a:sym typeface="Helvetica" pitchFamily="-110" charset="0"/>
              </a:rPr>
              <a:t>Copyright © </a:t>
            </a:r>
          </a:p>
          <a:p>
            <a:pPr marL="39688" algn="r">
              <a:defRPr/>
            </a:pPr>
            <a:r>
              <a:rPr lang="en-US" sz="1000" dirty="0">
                <a:solidFill>
                  <a:schemeClr val="bg2">
                    <a:lumMod val="75000"/>
                    <a:alpha val="41000"/>
                  </a:schemeClr>
                </a:solidFill>
                <a:latin typeface="Arial"/>
                <a:ea typeface="Helvetica" pitchFamily="-110" charset="0"/>
                <a:cs typeface="Arial"/>
                <a:sym typeface="Helvetica" pitchFamily="-110" charset="0"/>
              </a:rPr>
              <a:t>2014, 2011, 2008 Pearson Education</a:t>
            </a:r>
          </a:p>
        </p:txBody>
      </p:sp>
      <p:sp>
        <p:nvSpPr>
          <p:cNvPr id="8" name="Rectangle 1"/>
          <p:cNvSpPr>
            <a:spLocks/>
          </p:cNvSpPr>
          <p:nvPr/>
        </p:nvSpPr>
        <p:spPr bwMode="auto">
          <a:xfrm>
            <a:off x="189472" y="6400800"/>
            <a:ext cx="2934561" cy="457200"/>
          </a:xfrm>
          <a:prstGeom prst="rect">
            <a:avLst/>
          </a:prstGeom>
          <a:noFill/>
          <a:ln w="12700">
            <a:noFill/>
            <a:miter lim="800000"/>
            <a:headEnd/>
            <a:tailEnd/>
          </a:ln>
        </p:spPr>
        <p:txBody>
          <a:bodyPr lIns="0" tIns="0" rIns="40639" bIns="0"/>
          <a:lstStyle/>
          <a:p>
            <a:pPr marL="39688">
              <a:defRPr/>
            </a:pPr>
            <a:r>
              <a:rPr lang="en-US" sz="1000" b="1" dirty="0">
                <a:solidFill>
                  <a:srgbClr val="FFFFFF">
                    <a:alpha val="41000"/>
                  </a:srgbClr>
                </a:solidFill>
                <a:latin typeface="Arial"/>
                <a:ea typeface="Helvetica" pitchFamily="-110" charset="0"/>
                <a:cs typeface="Arial"/>
                <a:sym typeface="Helvetica" pitchFamily="-110" charset="0"/>
              </a:rPr>
              <a:t>PSYCHOLOGY 11/e </a:t>
            </a:r>
          </a:p>
          <a:p>
            <a:pPr marL="39688">
              <a:defRPr/>
            </a:pPr>
            <a:r>
              <a:rPr lang="en-US" sz="1000" dirty="0">
                <a:solidFill>
                  <a:srgbClr val="FFFFFF">
                    <a:alpha val="41000"/>
                  </a:srgbClr>
                </a:solidFill>
                <a:latin typeface="Arial"/>
                <a:ea typeface="Helvetica" pitchFamily="-110" charset="0"/>
                <a:cs typeface="Arial"/>
                <a:sym typeface="Helvetica" pitchFamily="-110" charset="0"/>
              </a:rPr>
              <a:t>Carole Wade, Carol Tavris, and Maryanne Garry</a:t>
            </a:r>
          </a:p>
        </p:txBody>
      </p:sp>
    </p:spTree>
    <p:extLst>
      <p:ext uri="{BB962C8B-B14F-4D97-AF65-F5344CB8AC3E}">
        <p14:creationId xmlns:p14="http://schemas.microsoft.com/office/powerpoint/2010/main" val="466703478"/>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3" name="Rectangle 19"/>
          <p:cNvSpPr>
            <a:spLocks noChangeArrowheads="1"/>
          </p:cNvSpPr>
          <p:nvPr/>
        </p:nvSpPr>
        <p:spPr bwMode="auto">
          <a:xfrm rot="5400000" flipH="1" flipV="1">
            <a:off x="4454525" y="2168525"/>
            <a:ext cx="234950" cy="9144000"/>
          </a:xfrm>
          <a:prstGeom prst="rect">
            <a:avLst/>
          </a:prstGeom>
          <a:solidFill>
            <a:srgbClr val="94CD22"/>
          </a:solidFill>
          <a:ln w="9525">
            <a:solidFill>
              <a:srgbClr val="99CC38"/>
            </a:solidFill>
            <a:round/>
            <a:headEnd/>
            <a:tailEnd/>
          </a:ln>
        </p:spPr>
        <p:txBody>
          <a:bodyPr wrap="none" anchor="ctr"/>
          <a:lstStyle/>
          <a:p>
            <a:pPr algn="ctr"/>
            <a:endParaRPr lang="en-US" sz="1800">
              <a:solidFill>
                <a:schemeClr val="accent1"/>
              </a:solidFill>
            </a:endParaRPr>
          </a:p>
        </p:txBody>
      </p:sp>
      <p:pic>
        <p:nvPicPr>
          <p:cNvPr id="4" name="Picture 18" descr="section_imgShadow.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703638" y="0"/>
            <a:ext cx="2016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sectionImg_ch07.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3717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section_colorBar.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531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4026319" y="1841138"/>
            <a:ext cx="4516982" cy="1867452"/>
          </a:xfrm>
          <a:prstGeom prst="rect">
            <a:avLst/>
          </a:prstGeom>
        </p:spPr>
        <p:txBody>
          <a:bodyPr/>
          <a:lstStyle>
            <a:lvl1pPr>
              <a:defRPr sz="3200" b="1">
                <a:solidFill>
                  <a:schemeClr val="accent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8266706"/>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6988"/>
            <a:ext cx="7467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52400" y="1143000"/>
            <a:ext cx="4343400" cy="4648200"/>
          </a:xfrm>
          <a:prstGeom prst="rect">
            <a:avLst/>
          </a:prstGeo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0"/>
          </p:nvPr>
        </p:nvSpPr>
        <p:spPr>
          <a:xfrm>
            <a:off x="152400" y="678910"/>
            <a:ext cx="7467600" cy="381000"/>
          </a:xfrm>
          <a:prstGeom prst="rect">
            <a:avLst/>
          </a:prstGeom>
        </p:spPr>
        <p:txBody>
          <a:bodyPr/>
          <a:lstStyle>
            <a:lvl1pPr marL="0" indent="0">
              <a:lnSpc>
                <a:spcPct val="100000"/>
              </a:lnSpc>
              <a:defRPr lang="en-US" sz="1400" b="1" kern="1200" dirty="0">
                <a:solidFill>
                  <a:schemeClr val="tx1">
                    <a:lumMod val="65000"/>
                    <a:lumOff val="35000"/>
                  </a:schemeClr>
                </a:solidFill>
                <a:latin typeface="Arial" pitchFamily="-106" charset="0"/>
                <a:ea typeface="+mn-ea"/>
                <a:cs typeface="+mn-cs"/>
              </a:defRPr>
            </a:lvl1pPr>
            <a:lvl2pPr>
              <a:defRPr sz="1200" b="0"/>
            </a:lvl2pPr>
            <a:lvl3pPr>
              <a:defRPr sz="1200" b="0"/>
            </a:lvl3pPr>
            <a:lvl4pPr>
              <a:defRPr sz="1200" b="0"/>
            </a:lvl4pPr>
            <a:lvl5pPr>
              <a:defRPr sz="1200" b="0"/>
            </a:lvl5pPr>
          </a:lstStyle>
          <a:p>
            <a:pPr lvl="0"/>
            <a:r>
              <a:rPr lang="en-US" smtClean="0"/>
              <a:t>Click to edit Master text styles</a:t>
            </a:r>
          </a:p>
        </p:txBody>
      </p:sp>
    </p:spTree>
    <p:extLst>
      <p:ext uri="{BB962C8B-B14F-4D97-AF65-F5344CB8AC3E}">
        <p14:creationId xmlns:p14="http://schemas.microsoft.com/office/powerpoint/2010/main" val="2438004839"/>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6988"/>
            <a:ext cx="7467600" cy="609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53971971"/>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6988"/>
            <a:ext cx="7467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52400" y="854709"/>
            <a:ext cx="43434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2503110"/>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048500"/>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Title No Icon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70885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Grey)">
    <p:bg>
      <p:bgPr>
        <a:gradFill>
          <a:gsLst>
            <a:gs pos="0">
              <a:schemeClr val="bg1"/>
            </a:gs>
            <a:gs pos="100000">
              <a:schemeClr val="bg1">
                <a:lumMod val="75000"/>
              </a:schemeClr>
            </a:gs>
            <a:gs pos="50000">
              <a:schemeClr val="bg1"/>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1165" y="191352"/>
            <a:ext cx="7772400" cy="539673"/>
          </a:xfrm>
        </p:spPr>
        <p:txBody>
          <a:bodyPr>
            <a:normAutofit/>
          </a:bodyPr>
          <a:lstStyle>
            <a:lvl1pPr algn="l">
              <a:defRPr sz="2400"/>
            </a:lvl1pPr>
          </a:lstStyle>
          <a:p>
            <a:r>
              <a:rPr lang="en-US" dirty="0" smtClean="0"/>
              <a:t>Click to edit Master title style</a:t>
            </a:r>
            <a:endParaRPr lang="en-US" dirty="0"/>
          </a:p>
        </p:txBody>
      </p:sp>
      <p:sp>
        <p:nvSpPr>
          <p:cNvPr id="7" name="Rectangle 6"/>
          <p:cNvSpPr/>
          <p:nvPr userDrawn="1"/>
        </p:nvSpPr>
        <p:spPr>
          <a:xfrm>
            <a:off x="-173463" y="731025"/>
            <a:ext cx="2124926" cy="49560"/>
          </a:xfrm>
          <a:prstGeom prst="rect">
            <a:avLst/>
          </a:prstGeom>
          <a:solidFill>
            <a:srgbClr val="7C8B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528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Grey) 2L">
    <p:bg>
      <p:bgPr>
        <a:gradFill>
          <a:gsLst>
            <a:gs pos="0">
              <a:schemeClr val="bg1"/>
            </a:gs>
            <a:gs pos="100000">
              <a:schemeClr val="bg1">
                <a:lumMod val="75000"/>
              </a:schemeClr>
            </a:gs>
            <a:gs pos="50000">
              <a:schemeClr val="bg1"/>
            </a:gs>
          </a:gsLst>
          <a:lin ang="16200000" scaled="0"/>
        </a:gra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21165" y="191352"/>
            <a:ext cx="7772400" cy="539673"/>
          </a:xfrm>
        </p:spPr>
        <p:txBody>
          <a:bodyPr>
            <a:normAutofit/>
          </a:bodyPr>
          <a:lstStyle>
            <a:lvl1pPr algn="l">
              <a:defRPr sz="2400"/>
            </a:lvl1pPr>
          </a:lstStyle>
          <a:p>
            <a:r>
              <a:rPr lang="en-US" dirty="0" smtClean="0"/>
              <a:t>Click to edit Master title style</a:t>
            </a:r>
            <a:br>
              <a:rPr lang="en-US" dirty="0" smtClean="0"/>
            </a:br>
            <a:r>
              <a:rPr lang="en-US" dirty="0" smtClean="0"/>
              <a:t>Click to edit Master title style</a:t>
            </a:r>
            <a:endParaRPr lang="en-US" dirty="0"/>
          </a:p>
        </p:txBody>
      </p:sp>
      <p:sp>
        <p:nvSpPr>
          <p:cNvPr id="5" name="Rectangle 4"/>
          <p:cNvSpPr/>
          <p:nvPr userDrawn="1"/>
        </p:nvSpPr>
        <p:spPr>
          <a:xfrm>
            <a:off x="-173463" y="906655"/>
            <a:ext cx="2124926" cy="49560"/>
          </a:xfrm>
          <a:prstGeom prst="rect">
            <a:avLst/>
          </a:prstGeom>
          <a:solidFill>
            <a:srgbClr val="7C8B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241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Title No Icon (Grey)">
    <p:bg>
      <p:bgPr>
        <a:gradFill>
          <a:gsLst>
            <a:gs pos="0">
              <a:schemeClr val="bg1"/>
            </a:gs>
            <a:gs pos="100000">
              <a:schemeClr val="bg1">
                <a:lumMod val="75000"/>
              </a:schemeClr>
            </a:gs>
            <a:gs pos="50000">
              <a:schemeClr val="bg1"/>
            </a:gs>
          </a:gsLst>
          <a:lin ang="162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82315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Grey)">
    <p:bg>
      <p:bgPr>
        <a:gradFill>
          <a:gsLst>
            <a:gs pos="0">
              <a:schemeClr val="bg1"/>
            </a:gs>
            <a:gs pos="100000">
              <a:srgbClr val="E7C8B3"/>
            </a:gs>
            <a:gs pos="50000">
              <a:schemeClr val="bg1"/>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1165" y="191352"/>
            <a:ext cx="7772400" cy="539673"/>
          </a:xfrm>
        </p:spPr>
        <p:txBody>
          <a:bodyPr>
            <a:normAutofit/>
          </a:bodyPr>
          <a:lstStyle>
            <a:lvl1pPr algn="l">
              <a:defRPr sz="2400"/>
            </a:lvl1pPr>
          </a:lstStyle>
          <a:p>
            <a:r>
              <a:rPr lang="en-US" dirty="0" smtClean="0"/>
              <a:t>Click to edit Master title style</a:t>
            </a:r>
            <a:endParaRPr lang="en-US" dirty="0"/>
          </a:p>
        </p:txBody>
      </p:sp>
      <p:sp>
        <p:nvSpPr>
          <p:cNvPr id="7" name="Rectangle 6"/>
          <p:cNvSpPr/>
          <p:nvPr userDrawn="1"/>
        </p:nvSpPr>
        <p:spPr>
          <a:xfrm>
            <a:off x="-173463" y="731025"/>
            <a:ext cx="2124926" cy="49560"/>
          </a:xfrm>
          <a:prstGeom prst="rect">
            <a:avLst/>
          </a:prstGeom>
          <a:solidFill>
            <a:srgbClr val="4F3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793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Grey) 2L">
    <p:bg>
      <p:bgPr>
        <a:gradFill>
          <a:gsLst>
            <a:gs pos="0">
              <a:schemeClr val="bg1"/>
            </a:gs>
            <a:gs pos="100000">
              <a:srgbClr val="E7C8B3"/>
            </a:gs>
            <a:gs pos="50000">
              <a:schemeClr val="bg1"/>
            </a:gs>
          </a:gsLst>
          <a:lin ang="16200000" scaled="0"/>
        </a:gra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21165" y="191352"/>
            <a:ext cx="7772400" cy="539673"/>
          </a:xfrm>
        </p:spPr>
        <p:txBody>
          <a:bodyPr>
            <a:normAutofit/>
          </a:bodyPr>
          <a:lstStyle>
            <a:lvl1pPr algn="l">
              <a:defRPr sz="2400"/>
            </a:lvl1pPr>
          </a:lstStyle>
          <a:p>
            <a:r>
              <a:rPr lang="en-US" dirty="0" smtClean="0"/>
              <a:t>Click to edit Master title style</a:t>
            </a:r>
            <a:br>
              <a:rPr lang="en-US" dirty="0" smtClean="0"/>
            </a:br>
            <a:r>
              <a:rPr lang="en-US" dirty="0" smtClean="0"/>
              <a:t>Click to edit Master title style</a:t>
            </a:r>
            <a:endParaRPr lang="en-US" dirty="0"/>
          </a:p>
        </p:txBody>
      </p:sp>
      <p:sp>
        <p:nvSpPr>
          <p:cNvPr id="5" name="Rectangle 4"/>
          <p:cNvSpPr/>
          <p:nvPr userDrawn="1"/>
        </p:nvSpPr>
        <p:spPr>
          <a:xfrm>
            <a:off x="-173463" y="906655"/>
            <a:ext cx="2124926" cy="49560"/>
          </a:xfrm>
          <a:prstGeom prst="rect">
            <a:avLst/>
          </a:prstGeom>
          <a:solidFill>
            <a:srgbClr val="4F3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519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o Title No Icon (Grey)">
    <p:bg>
      <p:bgPr>
        <a:gradFill>
          <a:gsLst>
            <a:gs pos="0">
              <a:schemeClr val="bg1"/>
            </a:gs>
            <a:gs pos="100000">
              <a:srgbClr val="E7C8B3"/>
            </a:gs>
            <a:gs pos="50000">
              <a:schemeClr val="bg1"/>
            </a:gs>
          </a:gsLst>
          <a:lin ang="162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22774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emf"/><Relationship Id="rId21" Type="http://schemas.openxmlformats.org/officeDocument/2006/relationships/image" Target="../media/image2.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theme" Target="../theme/theme2.xml"/><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094" y="6469446"/>
            <a:ext cx="9147508" cy="411480"/>
          </a:xfrm>
          <a:prstGeom prst="rect">
            <a:avLst/>
          </a:prstGeom>
          <a:gradFill flip="none" rotWithShape="1">
            <a:gsLst>
              <a:gs pos="0">
                <a:srgbClr val="4F3967"/>
              </a:gs>
              <a:gs pos="100000">
                <a:srgbClr val="7C8BC4"/>
              </a:gs>
            </a:gsLst>
            <a:lin ang="2136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Rectangle 6"/>
          <p:cNvSpPr/>
          <p:nvPr/>
        </p:nvSpPr>
        <p:spPr>
          <a:xfrm>
            <a:off x="-1094" y="6465502"/>
            <a:ext cx="9185356" cy="45720"/>
          </a:xfrm>
          <a:prstGeom prst="rect">
            <a:avLst/>
          </a:prstGeom>
          <a:solidFill>
            <a:srgbClr val="E7C8B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TextBox 15"/>
          <p:cNvSpPr txBox="1"/>
          <p:nvPr userDrawn="1"/>
        </p:nvSpPr>
        <p:spPr>
          <a:xfrm>
            <a:off x="2363" y="6563205"/>
            <a:ext cx="9142906" cy="24622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rgbClr val="FFFFFF"/>
                </a:solidFill>
                <a:latin typeface="Arial"/>
                <a:cs typeface="Arial"/>
              </a:rPr>
              <a:t>Copyright © 2017, 2014, 2011 Pearson Education Inc. All rights reserved.</a:t>
            </a:r>
            <a:endParaRPr lang="en-US" sz="1000" dirty="0">
              <a:solidFill>
                <a:srgbClr val="FFFFFF"/>
              </a:solidFill>
              <a:latin typeface="Arial"/>
              <a:cs typeface="Arial"/>
            </a:endParaRPr>
          </a:p>
        </p:txBody>
      </p:sp>
      <p:pic>
        <p:nvPicPr>
          <p:cNvPr id="11" name="Pearson Logo"/>
          <p:cNvPicPr>
            <a:picLocks noChangeAspect="1" noChangeArrowheads="1"/>
          </p:cNvPicPr>
          <p:nvPr userDrawn="1"/>
        </p:nvPicPr>
        <p:blipFill>
          <a:blip r:embed="rId20" cstate="screen">
            <a:extLst>
              <a:ext uri="{28A0092B-C50C-407E-A947-70E740481C1C}">
                <a14:useLocalDpi xmlns:a14="http://schemas.microsoft.com/office/drawing/2010/main"/>
              </a:ext>
            </a:extLst>
          </a:blip>
          <a:srcRect/>
          <a:stretch>
            <a:fillRect/>
          </a:stretch>
        </p:blipFill>
        <p:spPr bwMode="black">
          <a:xfrm>
            <a:off x="7748588" y="6473050"/>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lways Learning Logo" descr="Pearson: Always Learning Logo"/>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black">
          <a:xfrm>
            <a:off x="-47197" y="6487028"/>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28530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70" r:id="rId4"/>
    <p:sldLayoutId id="2147483671" r:id="rId5"/>
    <p:sldLayoutId id="2147483672" r:id="rId6"/>
    <p:sldLayoutId id="2147483693" r:id="rId7"/>
    <p:sldLayoutId id="2147483694" r:id="rId8"/>
    <p:sldLayoutId id="2147483695" r:id="rId9"/>
    <p:sldLayoutId id="2147483676" r:id="rId10"/>
    <p:sldLayoutId id="2147483677" r:id="rId11"/>
    <p:sldLayoutId id="2147483678" r:id="rId12"/>
    <p:sldLayoutId id="2147483682" r:id="rId13"/>
    <p:sldLayoutId id="2147483683" r:id="rId14"/>
    <p:sldLayoutId id="2147483684" r:id="rId15"/>
    <p:sldLayoutId id="2147483688" r:id="rId16"/>
    <p:sldLayoutId id="2147483689" r:id="rId17"/>
    <p:sldLayoutId id="2147483690" r:id="rId18"/>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818868"/>
      </p:ext>
    </p:extLst>
  </p:cSld>
  <p:clrMap bg1="lt1" tx1="dk1" bg2="lt2" tx2="dk2" accent1="accent1" accent2="accent2" accent3="accent3" accent4="accent4" accent5="accent5" accent6="accent6" hlink="hlink" folHlink="folHlink"/>
  <p:sldLayoutIdLst>
    <p:sldLayoutId id="2147483692" r:id="rId1"/>
    <p:sldLayoutId id="2147483696" r:id="rId2"/>
    <p:sldLayoutId id="2147483697" r:id="rId3"/>
    <p:sldLayoutId id="2147483698" r:id="rId4"/>
    <p:sldLayoutId id="2147483699" r:id="rId5"/>
    <p:sldLayoutId id="2147483700" r:id="rId6"/>
    <p:sldLayoutId id="2147483701" r:id="rId7"/>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emf"/><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16.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4" name="Rectangle 3"/>
          <p:cNvSpPr/>
          <p:nvPr/>
        </p:nvSpPr>
        <p:spPr>
          <a:xfrm>
            <a:off x="-60158" y="6415431"/>
            <a:ext cx="9231183" cy="510119"/>
          </a:xfrm>
          <a:prstGeom prst="rect">
            <a:avLst/>
          </a:prstGeom>
          <a:solidFill>
            <a:srgbClr val="FFFF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489008"/>
            <a:ext cx="9198049" cy="645219"/>
          </a:xfrm>
          <a:prstGeom prst="rect">
            <a:avLst/>
          </a:prstGeom>
          <a:solidFill>
            <a:srgbClr val="FFFF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457063" y="2237698"/>
            <a:ext cx="2599404" cy="646331"/>
          </a:xfrm>
          <a:prstGeom prst="rect">
            <a:avLst/>
          </a:prstGeom>
          <a:noFill/>
          <a:effectLst>
            <a:outerShdw blurRad="25400" dist="25400" dir="2700000" algn="tl" rotWithShape="0">
              <a:srgbClr val="000000"/>
            </a:outerShdw>
          </a:effectLst>
        </p:spPr>
        <p:txBody>
          <a:bodyPr wrap="square" rtlCol="0">
            <a:spAutoFit/>
          </a:bodyPr>
          <a:lstStyle/>
          <a:p>
            <a:r>
              <a:rPr lang="en-US" dirty="0">
                <a:solidFill>
                  <a:schemeClr val="bg1"/>
                </a:solidFill>
                <a:latin typeface="Arial"/>
                <a:cs typeface="Arial"/>
              </a:rPr>
              <a:t>Biological Treatments for Mental </a:t>
            </a:r>
            <a:r>
              <a:rPr lang="en-US" dirty="0" smtClean="0">
                <a:solidFill>
                  <a:schemeClr val="bg1"/>
                </a:solidFill>
                <a:latin typeface="Arial"/>
                <a:cs typeface="Arial"/>
              </a:rPr>
              <a:t>Disorders</a:t>
            </a:r>
            <a:endParaRPr lang="en-US" dirty="0">
              <a:solidFill>
                <a:schemeClr val="bg1"/>
              </a:solidFill>
              <a:latin typeface="Arial"/>
              <a:cs typeface="Arial"/>
            </a:endParaRPr>
          </a:p>
        </p:txBody>
      </p:sp>
      <p:sp>
        <p:nvSpPr>
          <p:cNvPr id="7" name="Oval 6"/>
          <p:cNvSpPr/>
          <p:nvPr/>
        </p:nvSpPr>
        <p:spPr>
          <a:xfrm>
            <a:off x="594532" y="2160160"/>
            <a:ext cx="801406" cy="80140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94533" y="2309655"/>
            <a:ext cx="801405" cy="461665"/>
          </a:xfrm>
          <a:prstGeom prst="rect">
            <a:avLst/>
          </a:prstGeom>
          <a:noFill/>
        </p:spPr>
        <p:txBody>
          <a:bodyPr wrap="square" rtlCol="0">
            <a:spAutoFit/>
          </a:bodyPr>
          <a:lstStyle/>
          <a:p>
            <a:pPr algn="ctr"/>
            <a:r>
              <a:rPr lang="en-US" sz="2400" b="1" dirty="0" smtClean="0">
                <a:solidFill>
                  <a:srgbClr val="FFFF00"/>
                </a:solidFill>
                <a:latin typeface="Arial"/>
                <a:cs typeface="Arial"/>
              </a:rPr>
              <a:t>16.1</a:t>
            </a:r>
            <a:endParaRPr lang="en-US" sz="2400" b="1" dirty="0">
              <a:solidFill>
                <a:srgbClr val="FFFF00"/>
              </a:solidFill>
              <a:latin typeface="Arial"/>
              <a:cs typeface="Arial"/>
            </a:endParaRPr>
          </a:p>
        </p:txBody>
      </p:sp>
      <p:sp>
        <p:nvSpPr>
          <p:cNvPr id="9" name="TextBox 8"/>
          <p:cNvSpPr txBox="1"/>
          <p:nvPr/>
        </p:nvSpPr>
        <p:spPr>
          <a:xfrm>
            <a:off x="0" y="567933"/>
            <a:ext cx="9144000" cy="461665"/>
          </a:xfrm>
          <a:prstGeom prst="rect">
            <a:avLst/>
          </a:prstGeom>
          <a:noFill/>
        </p:spPr>
        <p:txBody>
          <a:bodyPr wrap="square" rtlCol="0">
            <a:spAutoFit/>
          </a:bodyPr>
          <a:lstStyle/>
          <a:p>
            <a:pPr algn="ctr"/>
            <a:r>
              <a:rPr lang="en-US" sz="2400" b="1" dirty="0" smtClean="0">
                <a:latin typeface="Arial"/>
                <a:cs typeface="Arial"/>
              </a:rPr>
              <a:t>16     </a:t>
            </a:r>
            <a:r>
              <a:rPr lang="en-US" sz="2400" cap="all" dirty="0" smtClean="0">
                <a:latin typeface="Arial"/>
                <a:cs typeface="Arial"/>
              </a:rPr>
              <a:t>APPROACHES TO TREATMENT AND THERAPY</a:t>
            </a:r>
            <a:endParaRPr lang="en-US" sz="2400" cap="all" dirty="0">
              <a:latin typeface="Arial"/>
              <a:cs typeface="Arial"/>
            </a:endParaRPr>
          </a:p>
        </p:txBody>
      </p:sp>
      <p:sp>
        <p:nvSpPr>
          <p:cNvPr id="10" name="TextBox 9"/>
          <p:cNvSpPr txBox="1"/>
          <p:nvPr/>
        </p:nvSpPr>
        <p:spPr>
          <a:xfrm>
            <a:off x="1457063" y="3116618"/>
            <a:ext cx="2753667" cy="646331"/>
          </a:xfrm>
          <a:prstGeom prst="rect">
            <a:avLst/>
          </a:prstGeom>
          <a:noFill/>
          <a:effectLst>
            <a:outerShdw blurRad="25400" dist="25400" dir="2700000" algn="tl" rotWithShape="0">
              <a:srgbClr val="000000"/>
            </a:outerShdw>
          </a:effectLst>
        </p:spPr>
        <p:txBody>
          <a:bodyPr wrap="square" rtlCol="0">
            <a:spAutoFit/>
          </a:bodyPr>
          <a:lstStyle/>
          <a:p>
            <a:r>
              <a:rPr lang="en-US" dirty="0">
                <a:solidFill>
                  <a:schemeClr val="bg1"/>
                </a:solidFill>
                <a:latin typeface="Arial"/>
                <a:cs typeface="Arial"/>
              </a:rPr>
              <a:t>Major Schools of </a:t>
            </a:r>
            <a:r>
              <a:rPr lang="en-US" dirty="0" smtClean="0">
                <a:solidFill>
                  <a:schemeClr val="bg1"/>
                </a:solidFill>
                <a:latin typeface="Arial"/>
                <a:cs typeface="Arial"/>
              </a:rPr>
              <a:t>Psychotherapy</a:t>
            </a:r>
            <a:endParaRPr lang="en-US" dirty="0">
              <a:solidFill>
                <a:schemeClr val="bg1"/>
              </a:solidFill>
              <a:latin typeface="Arial"/>
              <a:cs typeface="Arial"/>
            </a:endParaRPr>
          </a:p>
        </p:txBody>
      </p:sp>
      <p:sp>
        <p:nvSpPr>
          <p:cNvPr id="11" name="Oval 10"/>
          <p:cNvSpPr/>
          <p:nvPr/>
        </p:nvSpPr>
        <p:spPr>
          <a:xfrm>
            <a:off x="594532" y="3039080"/>
            <a:ext cx="801406" cy="80140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94533" y="3188575"/>
            <a:ext cx="801405" cy="461665"/>
          </a:xfrm>
          <a:prstGeom prst="rect">
            <a:avLst/>
          </a:prstGeom>
          <a:noFill/>
        </p:spPr>
        <p:txBody>
          <a:bodyPr wrap="square" rtlCol="0">
            <a:spAutoFit/>
          </a:bodyPr>
          <a:lstStyle/>
          <a:p>
            <a:pPr algn="ctr"/>
            <a:r>
              <a:rPr lang="en-US" sz="2400" b="1" dirty="0" smtClean="0">
                <a:solidFill>
                  <a:srgbClr val="FFFF00"/>
                </a:solidFill>
                <a:latin typeface="Arial"/>
                <a:cs typeface="Arial"/>
              </a:rPr>
              <a:t>16.2</a:t>
            </a:r>
            <a:endParaRPr lang="en-US" sz="2400" b="1" dirty="0">
              <a:solidFill>
                <a:srgbClr val="FFFF00"/>
              </a:solidFill>
              <a:latin typeface="Arial"/>
              <a:cs typeface="Arial"/>
            </a:endParaRPr>
          </a:p>
        </p:txBody>
      </p:sp>
      <p:sp>
        <p:nvSpPr>
          <p:cNvPr id="13" name="TextBox 12"/>
          <p:cNvSpPr txBox="1"/>
          <p:nvPr/>
        </p:nvSpPr>
        <p:spPr>
          <a:xfrm>
            <a:off x="1457063" y="3995538"/>
            <a:ext cx="2753667" cy="646331"/>
          </a:xfrm>
          <a:prstGeom prst="rect">
            <a:avLst/>
          </a:prstGeom>
          <a:noFill/>
          <a:effectLst>
            <a:outerShdw blurRad="25400" dist="25400" dir="2700000" algn="tl" rotWithShape="0">
              <a:srgbClr val="000000"/>
            </a:outerShdw>
          </a:effectLst>
        </p:spPr>
        <p:txBody>
          <a:bodyPr wrap="square" rtlCol="0">
            <a:spAutoFit/>
          </a:bodyPr>
          <a:lstStyle/>
          <a:p>
            <a:r>
              <a:rPr lang="en-US" dirty="0">
                <a:solidFill>
                  <a:schemeClr val="bg1"/>
                </a:solidFill>
                <a:latin typeface="Arial"/>
                <a:cs typeface="Arial"/>
              </a:rPr>
              <a:t>Evaluating </a:t>
            </a:r>
            <a:r>
              <a:rPr lang="en-US" dirty="0" smtClean="0">
                <a:solidFill>
                  <a:schemeClr val="bg1"/>
                </a:solidFill>
                <a:latin typeface="Arial"/>
                <a:cs typeface="Arial"/>
              </a:rPr>
              <a:t>Psychotherapy</a:t>
            </a:r>
            <a:endParaRPr lang="en-US" dirty="0">
              <a:solidFill>
                <a:schemeClr val="bg1"/>
              </a:solidFill>
              <a:latin typeface="Arial"/>
              <a:cs typeface="Arial"/>
            </a:endParaRPr>
          </a:p>
        </p:txBody>
      </p:sp>
      <p:sp>
        <p:nvSpPr>
          <p:cNvPr id="14" name="Oval 13"/>
          <p:cNvSpPr/>
          <p:nvPr/>
        </p:nvSpPr>
        <p:spPr>
          <a:xfrm>
            <a:off x="594532" y="3918000"/>
            <a:ext cx="801406" cy="80140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94533" y="4067495"/>
            <a:ext cx="801405" cy="461665"/>
          </a:xfrm>
          <a:prstGeom prst="rect">
            <a:avLst/>
          </a:prstGeom>
          <a:noFill/>
        </p:spPr>
        <p:txBody>
          <a:bodyPr wrap="square" rtlCol="0">
            <a:spAutoFit/>
          </a:bodyPr>
          <a:lstStyle/>
          <a:p>
            <a:pPr algn="ctr"/>
            <a:r>
              <a:rPr lang="en-US" sz="2400" b="1" dirty="0" smtClean="0">
                <a:solidFill>
                  <a:srgbClr val="FFFF00"/>
                </a:solidFill>
                <a:latin typeface="Arial"/>
                <a:cs typeface="Arial"/>
              </a:rPr>
              <a:t>16.3</a:t>
            </a:r>
            <a:endParaRPr lang="en-US" sz="2400" b="1" dirty="0">
              <a:solidFill>
                <a:srgbClr val="FFFF00"/>
              </a:solidFill>
              <a:latin typeface="Arial"/>
              <a:cs typeface="Arial"/>
            </a:endParaRPr>
          </a:p>
        </p:txBody>
      </p:sp>
      <p:sp>
        <p:nvSpPr>
          <p:cNvPr id="19" name="Rectangle 1"/>
          <p:cNvSpPr>
            <a:spLocks/>
          </p:cNvSpPr>
          <p:nvPr/>
        </p:nvSpPr>
        <p:spPr bwMode="auto">
          <a:xfrm>
            <a:off x="-60159" y="6448261"/>
            <a:ext cx="9258207" cy="477289"/>
          </a:xfrm>
          <a:prstGeom prst="rect">
            <a:avLst/>
          </a:prstGeom>
          <a:noFill/>
          <a:ln>
            <a:noFill/>
          </a:ln>
          <a:extLst/>
        </p:spPr>
        <p:txBody>
          <a:bodyPr lIns="0" tIns="0" rIns="40639" bIns="0" anchor="b"/>
          <a:lstStyle/>
          <a:p>
            <a:pPr marL="39688" algn="ctr" defTabSz="914400">
              <a:defRPr/>
            </a:pPr>
            <a:r>
              <a:rPr lang="en-US" sz="1000" b="1" dirty="0" smtClean="0">
                <a:solidFill>
                  <a:schemeClr val="tx1"/>
                </a:solidFill>
                <a:latin typeface="Arial" charset="0"/>
                <a:ea typeface="ＭＳ Ｐゴシック" charset="0"/>
                <a:cs typeface="Helvetica" charset="0"/>
                <a:sym typeface="Helvetica" charset="0"/>
              </a:rPr>
              <a:t>PSYCHOLOGY</a:t>
            </a:r>
            <a:r>
              <a:rPr lang="en-US" sz="1000" b="0" dirty="0" smtClean="0">
                <a:solidFill>
                  <a:schemeClr val="tx1"/>
                </a:solidFill>
                <a:latin typeface="Arial" charset="0"/>
                <a:ea typeface="ＭＳ Ｐゴシック" charset="0"/>
                <a:cs typeface="Helvetica" charset="0"/>
                <a:sym typeface="Helvetica" charset="0"/>
              </a:rPr>
              <a:t>, Twelfth Edition  </a:t>
            </a:r>
            <a:r>
              <a:rPr lang="en-US" sz="1000" b="0" dirty="0">
                <a:solidFill>
                  <a:schemeClr val="tx1"/>
                </a:solidFill>
                <a:latin typeface="Arial" charset="0"/>
                <a:ea typeface="ＭＳ Ｐゴシック" charset="0"/>
                <a:cs typeface="Helvetica" charset="0"/>
                <a:sym typeface="Helvetica" charset="0"/>
              </a:rPr>
              <a:t>|  </a:t>
            </a:r>
            <a:r>
              <a:rPr lang="en-US" sz="1000" b="0" dirty="0" smtClean="0">
                <a:solidFill>
                  <a:schemeClr val="tx1"/>
                </a:solidFill>
                <a:latin typeface="Arial" charset="0"/>
                <a:ea typeface="ＭＳ Ｐゴシック" charset="0"/>
                <a:cs typeface="Helvetica" charset="0"/>
                <a:sym typeface="Helvetica" charset="0"/>
              </a:rPr>
              <a:t>Carole Wade • Carol Tavris</a:t>
            </a:r>
            <a:endParaRPr lang="en-US" sz="1000" b="0" dirty="0">
              <a:solidFill>
                <a:schemeClr val="tx1"/>
              </a:solidFill>
              <a:latin typeface="Arial" charset="0"/>
              <a:ea typeface="ＭＳ Ｐゴシック" charset="0"/>
              <a:cs typeface="Helvetica" charset="0"/>
              <a:sym typeface="Helvetica" charset="0"/>
            </a:endParaRPr>
          </a:p>
          <a:p>
            <a:pPr marL="39688" algn="ctr" defTabSz="914400">
              <a:defRPr/>
            </a:pPr>
            <a:r>
              <a:rPr lang="en-US" sz="1000" b="0" dirty="0" smtClean="0">
                <a:solidFill>
                  <a:schemeClr val="tx1"/>
                </a:solidFill>
                <a:latin typeface="Arial" charset="0"/>
                <a:ea typeface="ＭＳ Ｐゴシック" charset="0"/>
                <a:cs typeface="Helvetica" charset="0"/>
                <a:sym typeface="Helvetica" charset="0"/>
              </a:rPr>
              <a:t>Copyright </a:t>
            </a:r>
            <a:r>
              <a:rPr lang="en-US" sz="1000" b="0" dirty="0">
                <a:solidFill>
                  <a:schemeClr val="tx1"/>
                </a:solidFill>
                <a:latin typeface="Arial" charset="0"/>
                <a:ea typeface="ＭＳ Ｐゴシック" charset="0"/>
                <a:cs typeface="Helvetica" charset="0"/>
                <a:sym typeface="Helvetica" charset="0"/>
              </a:rPr>
              <a:t>© </a:t>
            </a:r>
            <a:r>
              <a:rPr lang="en-US" sz="1000" dirty="0" smtClean="0">
                <a:latin typeface="Arial" charset="0"/>
                <a:ea typeface="ＭＳ Ｐゴシック" charset="0"/>
                <a:cs typeface="Helvetica" charset="0"/>
                <a:sym typeface="Helvetica" charset="0"/>
              </a:rPr>
              <a:t>2017, </a:t>
            </a:r>
            <a:r>
              <a:rPr lang="en-US" sz="1000" dirty="0">
                <a:latin typeface="Arial" charset="0"/>
                <a:ea typeface="ＭＳ Ｐゴシック" charset="0"/>
                <a:cs typeface="Helvetica" charset="0"/>
                <a:sym typeface="Helvetica" charset="0"/>
              </a:rPr>
              <a:t>2014, </a:t>
            </a:r>
            <a:r>
              <a:rPr lang="en-US" sz="1000" dirty="0" smtClean="0">
                <a:latin typeface="Arial" charset="0"/>
                <a:ea typeface="ＭＳ Ｐゴシック" charset="0"/>
                <a:cs typeface="Helvetica" charset="0"/>
                <a:sym typeface="Helvetica" charset="0"/>
              </a:rPr>
              <a:t>2011 Pearson </a:t>
            </a:r>
            <a:r>
              <a:rPr lang="en-US" sz="1000" b="0" dirty="0" smtClean="0">
                <a:solidFill>
                  <a:schemeClr val="tx1"/>
                </a:solidFill>
                <a:latin typeface="Arial" charset="0"/>
                <a:ea typeface="ＭＳ Ｐゴシック" charset="0"/>
                <a:cs typeface="Helvetica" charset="0"/>
                <a:sym typeface="Helvetica" charset="0"/>
              </a:rPr>
              <a:t>Education Inc. All rights reserved.</a:t>
            </a:r>
            <a:endParaRPr lang="en-US" sz="1000" b="0" dirty="0">
              <a:solidFill>
                <a:schemeClr val="tx1"/>
              </a:solidFill>
              <a:latin typeface="Arial" charset="0"/>
              <a:ea typeface="ＭＳ Ｐゴシック" charset="0"/>
              <a:cs typeface="Helvetica" charset="0"/>
              <a:sym typeface="Helvetica" charset="0"/>
            </a:endParaRPr>
          </a:p>
          <a:p>
            <a:pPr marL="39688" defTabSz="914400">
              <a:defRPr/>
            </a:pPr>
            <a:endParaRPr lang="en-US" sz="1000" b="0" dirty="0">
              <a:solidFill>
                <a:schemeClr val="tx1"/>
              </a:solidFill>
              <a:latin typeface="Arial" charset="0"/>
              <a:ea typeface="ＭＳ Ｐゴシック" charset="0"/>
              <a:cs typeface="Helvetica" charset="0"/>
              <a:sym typeface="Helvetica" charset="0"/>
            </a:endParaRPr>
          </a:p>
        </p:txBody>
      </p:sp>
    </p:spTree>
    <p:extLst>
      <p:ext uri="{BB962C8B-B14F-4D97-AF65-F5344CB8AC3E}">
        <p14:creationId xmlns:p14="http://schemas.microsoft.com/office/powerpoint/2010/main" val="1607405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par>
                                <p:cTn id="22" presetID="2" presetClass="entr" presetSubtype="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23"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3" presetClass="entr" presetSubtype="1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childTnLst>
                                </p:cTn>
                              </p:par>
                              <p:par>
                                <p:cTn id="48" presetID="2" presetClass="entr" presetSubtype="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0-#ppt_h/2"/>
                                          </p:val>
                                        </p:tav>
                                        <p:tav tm="100000">
                                          <p:val>
                                            <p:strVal val="#ppt_y"/>
                                          </p:val>
                                        </p:tav>
                                      </p:tavLst>
                                    </p:anim>
                                  </p:childTnLst>
                                </p:cTn>
                              </p:par>
                            </p:childTnLst>
                          </p:cTn>
                        </p:par>
                        <p:par>
                          <p:cTn id="52" fill="hold">
                            <p:stCondLst>
                              <p:cond delay="2500"/>
                            </p:stCondLst>
                            <p:childTnLst>
                              <p:par>
                                <p:cTn id="53" presetID="16" presetClass="entr" presetSubtype="37"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arn(outVertical)">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9" grpId="0"/>
      <p:bldP spid="10" grpId="0"/>
      <p:bldP spid="11" grpId="0" animBg="1"/>
      <p:bldP spid="12" grpId="0"/>
      <p:bldP spid="13" grpId="0"/>
      <p:bldP spid="14"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ctrTitle"/>
          </p:nvPr>
        </p:nvSpPr>
        <p:spPr/>
        <p:txBody>
          <a:bodyPr/>
          <a:lstStyle/>
          <a:p>
            <a:r>
              <a:rPr lang="en-US">
                <a:latin typeface="Arial" charset="0"/>
                <a:ea typeface="ＭＳ Ｐゴシック" charset="0"/>
                <a:cs typeface="ＭＳ Ｐゴシック" charset="0"/>
              </a:rPr>
              <a:t>Figure 16.1: Drugs and Publication Bias</a:t>
            </a:r>
          </a:p>
        </p:txBody>
      </p:sp>
      <p:pic>
        <p:nvPicPr>
          <p:cNvPr id="90114" name="Picture 2" descr="AALCRQE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7300" y="994965"/>
            <a:ext cx="4065588"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66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barn(inVertical)">
                                      <p:cBhvr>
                                        <p:cTn id="7" dur="5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1215571" y="1604780"/>
            <a:ext cx="6712858" cy="4270375"/>
          </a:xfrm>
          <a:prstGeom prst="roundRect">
            <a:avLst>
              <a:gd name="adj" fmla="val 7867"/>
            </a:avLst>
          </a:prstGeom>
          <a:gradFill flip="none" rotWithShape="1">
            <a:gsLst>
              <a:gs pos="0">
                <a:srgbClr val="B9BEB4">
                  <a:alpha val="54000"/>
                </a:srgbClr>
              </a:gs>
              <a:gs pos="100000">
                <a:schemeClr val="bg1"/>
              </a:gs>
            </a:gsLst>
            <a:path path="circle">
              <a:fillToRect l="100000" t="100000"/>
            </a:path>
            <a:tileRect r="-100000" b="-100000"/>
          </a:gradFill>
          <a:ln w="76200" cap="flat" cmpd="sng" algn="ctr">
            <a:solidFill>
              <a:schemeClr val="accent6"/>
            </a:solidFill>
            <a:prstDash val="solid"/>
            <a:round/>
            <a:headEnd type="none" w="med" len="med"/>
            <a:tailEnd type="none" w="med" len="med"/>
          </a:ln>
          <a:effectLst>
            <a:outerShdw blurRad="127000" dist="38100" dir="2700000">
              <a:srgbClr val="000000">
                <a:alpha val="43000"/>
              </a:srgbClr>
            </a:outerShdw>
          </a:effectLst>
        </p:spPr>
        <p:txBody>
          <a:bodyPr wrap="none" anchor="ctr"/>
          <a:lstStyle/>
          <a:p>
            <a:pPr algn="ctr">
              <a:defRPr/>
            </a:pPr>
            <a:endParaRPr lang="en-US" sz="1800">
              <a:latin typeface="Arial" pitchFamily="-111" charset="0"/>
              <a:ea typeface="ＭＳ Ｐゴシック" charset="-128"/>
              <a:cs typeface="ＭＳ Ｐゴシック" charset="-128"/>
            </a:endParaRPr>
          </a:p>
        </p:txBody>
      </p:sp>
      <p:sp>
        <p:nvSpPr>
          <p:cNvPr id="36870" name="Title 6"/>
          <p:cNvSpPr>
            <a:spLocks noGrp="1"/>
          </p:cNvSpPr>
          <p:nvPr>
            <p:ph type="ctrTitle"/>
          </p:nvPr>
        </p:nvSpPr>
        <p:spPr/>
        <p:txBody>
          <a:bodyPr/>
          <a:lstStyle/>
          <a:p>
            <a:r>
              <a:rPr lang="en-US">
                <a:latin typeface="Arial" charset="0"/>
                <a:ea typeface="ＭＳ Ｐゴシック" charset="0"/>
                <a:cs typeface="ＭＳ Ｐゴシック" charset="0"/>
              </a:rPr>
              <a:t>The Placebo Effect</a:t>
            </a:r>
          </a:p>
        </p:txBody>
      </p:sp>
      <p:sp>
        <p:nvSpPr>
          <p:cNvPr id="80899" name="Rectangle 7"/>
          <p:cNvSpPr>
            <a:spLocks noGrp="1" noChangeArrowheads="1"/>
          </p:cNvSpPr>
          <p:nvPr>
            <p:ph idx="4294967295"/>
          </p:nvPr>
        </p:nvSpPr>
        <p:spPr>
          <a:xfrm>
            <a:off x="2356414" y="1931740"/>
            <a:ext cx="5384140" cy="3733002"/>
          </a:xfrm>
        </p:spPr>
        <p:txBody>
          <a:bodyPr>
            <a:normAutofit/>
          </a:bodyPr>
          <a:lstStyle/>
          <a:p>
            <a:pPr marL="0" indent="0">
              <a:spcAft>
                <a:spcPts val="1200"/>
              </a:spcAft>
              <a:buNone/>
              <a:tabLst>
                <a:tab pos="800100" algn="l"/>
              </a:tabLst>
            </a:pPr>
            <a:r>
              <a:rPr lang="en-US" sz="2400" b="1" dirty="0" smtClean="0">
                <a:solidFill>
                  <a:srgbClr val="000000"/>
                </a:solidFill>
                <a:latin typeface="Arial" charset="0"/>
                <a:ea typeface="ＭＳ Ｐゴシック" charset="0"/>
                <a:cs typeface="ＭＳ Ｐゴシック" charset="0"/>
              </a:rPr>
              <a:t>The </a:t>
            </a:r>
            <a:r>
              <a:rPr lang="en-US" sz="2400" b="1" dirty="0">
                <a:solidFill>
                  <a:srgbClr val="000000"/>
                </a:solidFill>
                <a:latin typeface="Arial" charset="0"/>
                <a:ea typeface="ＭＳ Ｐゴシック" charset="0"/>
                <a:cs typeface="ＭＳ Ｐゴシック" charset="0"/>
              </a:rPr>
              <a:t>apparent success of a medication or treatment due to the patient’</a:t>
            </a:r>
            <a:r>
              <a:rPr lang="en-US" altLang="ja-JP" sz="2400" b="1" dirty="0">
                <a:solidFill>
                  <a:srgbClr val="000000"/>
                </a:solidFill>
                <a:latin typeface="Arial" charset="0"/>
                <a:ea typeface="ＭＳ Ｐゴシック" charset="0"/>
                <a:cs typeface="ＭＳ Ｐゴシック" charset="0"/>
              </a:rPr>
              <a:t>s expectations or hopes rather than to the drug or treatment </a:t>
            </a:r>
            <a:r>
              <a:rPr lang="en-US" altLang="ja-JP" sz="2400" b="1" dirty="0" smtClean="0">
                <a:solidFill>
                  <a:srgbClr val="000000"/>
                </a:solidFill>
                <a:latin typeface="Arial" charset="0"/>
                <a:ea typeface="ＭＳ Ｐゴシック" charset="0"/>
                <a:cs typeface="ＭＳ Ｐゴシック" charset="0"/>
              </a:rPr>
              <a:t>itself.</a:t>
            </a:r>
          </a:p>
          <a:p>
            <a:pPr marL="0" indent="0">
              <a:spcAft>
                <a:spcPts val="1200"/>
              </a:spcAft>
              <a:buNone/>
              <a:tabLst>
                <a:tab pos="800100" algn="l"/>
              </a:tabLst>
            </a:pPr>
            <a:r>
              <a:rPr lang="en-US" sz="2400" b="1" dirty="0">
                <a:solidFill>
                  <a:srgbClr val="000000"/>
                </a:solidFill>
                <a:latin typeface="Arial" charset="0"/>
                <a:ea typeface="ＭＳ Ｐゴシック" charset="0"/>
                <a:cs typeface="ＭＳ Ｐゴシック" charset="0"/>
              </a:rPr>
              <a:t>A</a:t>
            </a:r>
            <a:r>
              <a:rPr lang="en-US" sz="2400" b="1" dirty="0" smtClean="0">
                <a:solidFill>
                  <a:srgbClr val="000000"/>
                </a:solidFill>
                <a:latin typeface="Arial" charset="0"/>
                <a:ea typeface="ＭＳ Ｐゴシック" charset="0"/>
                <a:cs typeface="ＭＳ Ｐゴシック" charset="0"/>
              </a:rPr>
              <a:t>fter </a:t>
            </a:r>
            <a:r>
              <a:rPr lang="en-US" sz="2400" b="1" dirty="0">
                <a:solidFill>
                  <a:srgbClr val="000000"/>
                </a:solidFill>
                <a:latin typeface="Arial" charset="0"/>
                <a:ea typeface="ＭＳ Ｐゴシック" charset="0"/>
                <a:cs typeface="ＭＳ Ｐゴシック" charset="0"/>
              </a:rPr>
              <a:t>a while, when placebo effects decline, many drugs turn out to be neither as effective as promised nor as widely applicable.</a:t>
            </a:r>
          </a:p>
        </p:txBody>
      </p:sp>
      <p:grpSp>
        <p:nvGrpSpPr>
          <p:cNvPr id="3" name="Group 87"/>
          <p:cNvGrpSpPr>
            <a:grpSpLocks/>
          </p:cNvGrpSpPr>
          <p:nvPr/>
        </p:nvGrpSpPr>
        <p:grpSpPr bwMode="auto">
          <a:xfrm>
            <a:off x="1023938" y="1309505"/>
            <a:ext cx="1236662" cy="1192213"/>
            <a:chOff x="3577862" y="1055590"/>
            <a:chExt cx="1108437" cy="1000125"/>
          </a:xfrm>
        </p:grpSpPr>
        <p:sp>
          <p:nvSpPr>
            <p:cNvPr id="21" name="Oval 20"/>
            <p:cNvSpPr/>
            <p:nvPr/>
          </p:nvSpPr>
          <p:spPr bwMode="auto">
            <a:xfrm>
              <a:off x="3619499" y="1055590"/>
              <a:ext cx="1066800" cy="1000125"/>
            </a:xfrm>
            <a:prstGeom prst="ellipse">
              <a:avLst/>
            </a:prstGeom>
            <a:solidFill>
              <a:schemeClr val="accent6">
                <a:lumMod val="60000"/>
                <a:lumOff val="40000"/>
              </a:schemeClr>
            </a:solidFill>
            <a:ln w="9525" cap="flat" cmpd="sng" algn="ctr">
              <a:noFill/>
              <a:prstDash val="solid"/>
              <a:round/>
              <a:headEnd type="none" w="med" len="med"/>
              <a:tailEnd type="none" w="med" len="med"/>
            </a:ln>
            <a:effectLst>
              <a:outerShdw blurRad="450850" dist="520700" dir="7440000" algn="tl" rotWithShape="0">
                <a:srgbClr val="000000">
                  <a:alpha val="43000"/>
                </a:srgbClr>
              </a:outerShdw>
            </a:effectLst>
            <a:scene3d>
              <a:camera prst="orthographicFront"/>
              <a:lightRig rig="threePt" dir="t"/>
            </a:scene3d>
            <a:sp3d>
              <a:bevelT w="889000" h="1016000"/>
              <a:bevelB w="1016000" h="762000"/>
            </a:sp3d>
          </p:spPr>
          <p:txBody>
            <a:bodyPr wrap="none" anchor="ctr"/>
            <a:lstStyle/>
            <a:p>
              <a:pPr algn="ctr">
                <a:defRPr/>
              </a:pPr>
              <a:endParaRPr lang="en-US" sz="1800">
                <a:latin typeface="Arial" pitchFamily="-112" charset="0"/>
                <a:ea typeface="ＭＳ Ｐゴシック" pitchFamily="-112" charset="-128"/>
                <a:cs typeface="ＭＳ Ｐゴシック" pitchFamily="-112" charset="-128"/>
              </a:endParaRPr>
            </a:p>
          </p:txBody>
        </p:sp>
        <p:sp>
          <p:nvSpPr>
            <p:cNvPr id="22" name="TextBox 21"/>
            <p:cNvSpPr txBox="1"/>
            <p:nvPr/>
          </p:nvSpPr>
          <p:spPr>
            <a:xfrm>
              <a:off x="3577862" y="1345285"/>
              <a:ext cx="1106751" cy="408798"/>
            </a:xfrm>
            <a:prstGeom prst="rect">
              <a:avLst/>
            </a:prstGeom>
            <a:noFill/>
            <a:effectLst>
              <a:softEdge rad="88900"/>
            </a:effectLst>
            <a:scene3d>
              <a:camera prst="perspectiveFront">
                <a:rot lat="360000" lon="600000" rev="0"/>
              </a:camera>
              <a:lightRig rig="threePt" dir="t"/>
            </a:scene3d>
          </p:spPr>
          <p:txBody>
            <a:bodyPr>
              <a:spAutoFit/>
            </a:bodyPr>
            <a:lstStyle/>
            <a:p>
              <a:pPr algn="ctr">
                <a:lnSpc>
                  <a:spcPct val="90000"/>
                </a:lnSpc>
                <a:defRPr/>
              </a:pPr>
              <a:r>
                <a:rPr lang="en-US" sz="2800" b="1" dirty="0">
                  <a:latin typeface="Arial"/>
                  <a:ea typeface="+mn-ea"/>
                  <a:cs typeface="Arial"/>
                </a:rPr>
                <a:t>1</a:t>
              </a:r>
            </a:p>
          </p:txBody>
        </p:sp>
      </p:grpSp>
      <p:sp>
        <p:nvSpPr>
          <p:cNvPr id="23" name="Oval 22"/>
          <p:cNvSpPr>
            <a:spLocks noChangeArrowheads="1"/>
          </p:cNvSpPr>
          <p:nvPr/>
        </p:nvSpPr>
        <p:spPr bwMode="auto">
          <a:xfrm>
            <a:off x="968375" y="1228543"/>
            <a:ext cx="1358900" cy="1360487"/>
          </a:xfrm>
          <a:prstGeom prst="ellipse">
            <a:avLst/>
          </a:prstGeom>
          <a:noFill/>
          <a:ln w="101600">
            <a:solidFill>
              <a:srgbClr val="CD9CE4">
                <a:alpha val="72156"/>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378509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9" presetClass="entr" presetSubtype="1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0" fill="hold"/>
                                        <p:tgtEl>
                                          <p:spTgt spid="23"/>
                                        </p:tgtEl>
                                        <p:attrNameLst>
                                          <p:attrName>ppt_w</p:attrName>
                                        </p:attrNameLst>
                                      </p:cBhvr>
                                      <p:tavLst>
                                        <p:tav tm="0" fmla="#ppt_w*sin(2.5*pi*$)">
                                          <p:val>
                                            <p:fltVal val="0"/>
                                          </p:val>
                                        </p:tav>
                                        <p:tav tm="100000">
                                          <p:val>
                                            <p:fltVal val="1"/>
                                          </p:val>
                                        </p:tav>
                                      </p:tavLst>
                                    </p:anim>
                                    <p:anim calcmode="lin" valueType="num">
                                      <p:cBhvr>
                                        <p:cTn id="15" dur="5000" fill="hold"/>
                                        <p:tgtEl>
                                          <p:spTgt spid="23"/>
                                        </p:tgtEl>
                                        <p:attrNameLst>
                                          <p:attrName>ppt_h</p:attrName>
                                        </p:attrNameLst>
                                      </p:cBhvr>
                                      <p:tavLst>
                                        <p:tav tm="0">
                                          <p:val>
                                            <p:strVal val="#ppt_h"/>
                                          </p:val>
                                        </p:tav>
                                        <p:tav tm="100000">
                                          <p:val>
                                            <p:strVal val="#ppt_h"/>
                                          </p:val>
                                        </p:tav>
                                      </p:tavLst>
                                    </p:anim>
                                  </p:childTnLst>
                                </p:cTn>
                              </p:par>
                              <p:par>
                                <p:cTn id="16" presetID="17" presetClass="entr" presetSubtype="8"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ppt_x</p:attrName>
                                        </p:attrNameLst>
                                      </p:cBhvr>
                                      <p:tavLst>
                                        <p:tav tm="0">
                                          <p:val>
                                            <p:strVal val="#ppt_x-#ppt_w/2"/>
                                          </p:val>
                                        </p:tav>
                                        <p:tav tm="100000">
                                          <p:val>
                                            <p:strVal val="#ppt_x"/>
                                          </p:val>
                                        </p:tav>
                                      </p:tavLst>
                                    </p:anim>
                                    <p:anim calcmode="lin" valueType="num">
                                      <p:cBhvr>
                                        <p:cTn id="19" dur="1000" fill="hold"/>
                                        <p:tgtEl>
                                          <p:spTgt spid="12"/>
                                        </p:tgtEl>
                                        <p:attrNameLst>
                                          <p:attrName>ppt_y</p:attrName>
                                        </p:attrNameLst>
                                      </p:cBhvr>
                                      <p:tavLst>
                                        <p:tav tm="0">
                                          <p:val>
                                            <p:strVal val="#ppt_y"/>
                                          </p:val>
                                        </p:tav>
                                        <p:tav tm="100000">
                                          <p:val>
                                            <p:strVal val="#ppt_y"/>
                                          </p:val>
                                        </p:tav>
                                      </p:tavLst>
                                    </p:anim>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strVal val="#ppt_h"/>
                                          </p:val>
                                        </p:tav>
                                        <p:tav tm="100000">
                                          <p:val>
                                            <p:strVal val="#ppt_h"/>
                                          </p:val>
                                        </p:tav>
                                      </p:tavLst>
                                    </p:anim>
                                  </p:childTnLst>
                                </p:cTn>
                              </p:par>
                              <p:par>
                                <p:cTn id="22" presetID="55" presetClass="entr" presetSubtype="0" fill="hold" grpId="0" nodeType="withEffect">
                                  <p:stCondLst>
                                    <p:cond delay="0"/>
                                  </p:stCondLst>
                                  <p:childTnLst>
                                    <p:set>
                                      <p:cBhvr>
                                        <p:cTn id="23" dur="1" fill="hold">
                                          <p:stCondLst>
                                            <p:cond delay="0"/>
                                          </p:stCondLst>
                                        </p:cTn>
                                        <p:tgtEl>
                                          <p:spTgt spid="80899">
                                            <p:txEl>
                                              <p:pRg st="0" end="0"/>
                                            </p:txEl>
                                          </p:spTgt>
                                        </p:tgtEl>
                                        <p:attrNameLst>
                                          <p:attrName>style.visibility</p:attrName>
                                        </p:attrNameLst>
                                      </p:cBhvr>
                                      <p:to>
                                        <p:strVal val="visible"/>
                                      </p:to>
                                    </p:set>
                                    <p:anim calcmode="lin" valueType="num">
                                      <p:cBhvr>
                                        <p:cTn id="24" dur="1000" fill="hold"/>
                                        <p:tgtEl>
                                          <p:spTgt spid="80899">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80899">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80899">
                                            <p:txEl>
                                              <p:pRg st="0" end="0"/>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80899">
                                            <p:txEl>
                                              <p:pRg st="1" end="1"/>
                                            </p:txEl>
                                          </p:spTgt>
                                        </p:tgtEl>
                                        <p:attrNameLst>
                                          <p:attrName>style.visibility</p:attrName>
                                        </p:attrNameLst>
                                      </p:cBhvr>
                                      <p:to>
                                        <p:strVal val="visible"/>
                                      </p:to>
                                    </p:set>
                                    <p:anim calcmode="lin" valueType="num">
                                      <p:cBhvr>
                                        <p:cTn id="29" dur="1000" fill="hold"/>
                                        <p:tgtEl>
                                          <p:spTgt spid="80899">
                                            <p:txEl>
                                              <p:pRg st="1" end="1"/>
                                            </p:txEl>
                                          </p:spTgt>
                                        </p:tgtEl>
                                        <p:attrNameLst>
                                          <p:attrName>ppt_w</p:attrName>
                                        </p:attrNameLst>
                                      </p:cBhvr>
                                      <p:tavLst>
                                        <p:tav tm="0">
                                          <p:val>
                                            <p:strVal val="#ppt_w*0.70"/>
                                          </p:val>
                                        </p:tav>
                                        <p:tav tm="100000">
                                          <p:val>
                                            <p:strVal val="#ppt_w"/>
                                          </p:val>
                                        </p:tav>
                                      </p:tavLst>
                                    </p:anim>
                                    <p:anim calcmode="lin" valueType="num">
                                      <p:cBhvr>
                                        <p:cTn id="30" dur="1000" fill="hold"/>
                                        <p:tgtEl>
                                          <p:spTgt spid="80899">
                                            <p:txEl>
                                              <p:pRg st="1" end="1"/>
                                            </p:txEl>
                                          </p:spTgt>
                                        </p:tgtEl>
                                        <p:attrNameLst>
                                          <p:attrName>ppt_h</p:attrName>
                                        </p:attrNameLst>
                                      </p:cBhvr>
                                      <p:tavLst>
                                        <p:tav tm="0">
                                          <p:val>
                                            <p:strVal val="#ppt_h"/>
                                          </p:val>
                                        </p:tav>
                                        <p:tav tm="100000">
                                          <p:val>
                                            <p:strVal val="#ppt_h"/>
                                          </p:val>
                                        </p:tav>
                                      </p:tavLst>
                                    </p:anim>
                                    <p:animEffect transition="in" filter="fade">
                                      <p:cBhvr>
                                        <p:cTn id="31" dur="1000"/>
                                        <p:tgtEl>
                                          <p:spTgt spid="808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P spid="2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215571" y="1609304"/>
            <a:ext cx="6712858" cy="4270375"/>
          </a:xfrm>
          <a:prstGeom prst="roundRect">
            <a:avLst>
              <a:gd name="adj" fmla="val 7867"/>
            </a:avLst>
          </a:prstGeom>
          <a:gradFill flip="none" rotWithShape="1">
            <a:gsLst>
              <a:gs pos="0">
                <a:srgbClr val="B9BEB4">
                  <a:alpha val="54000"/>
                </a:srgbClr>
              </a:gs>
              <a:gs pos="100000">
                <a:schemeClr val="bg1"/>
              </a:gs>
            </a:gsLst>
            <a:path path="circle">
              <a:fillToRect l="100000" t="100000"/>
            </a:path>
            <a:tileRect r="-100000" b="-100000"/>
          </a:gradFill>
          <a:ln w="76200" cap="flat" cmpd="sng" algn="ctr">
            <a:solidFill>
              <a:schemeClr val="accent1"/>
            </a:solidFill>
            <a:prstDash val="solid"/>
            <a:round/>
            <a:headEnd type="none" w="med" len="med"/>
            <a:tailEnd type="none" w="med" len="med"/>
          </a:ln>
          <a:effectLst>
            <a:outerShdw blurRad="127000" dist="38100" dir="2700000">
              <a:srgbClr val="000000">
                <a:alpha val="43000"/>
              </a:srgbClr>
            </a:outerShdw>
          </a:effectLst>
        </p:spPr>
        <p:txBody>
          <a:bodyPr wrap="none" anchor="ctr"/>
          <a:lstStyle/>
          <a:p>
            <a:pPr algn="ctr">
              <a:defRPr/>
            </a:pPr>
            <a:endParaRPr lang="en-US" sz="1800">
              <a:latin typeface="Arial" pitchFamily="-111" charset="0"/>
              <a:ea typeface="ＭＳ Ｐゴシック" charset="-128"/>
              <a:cs typeface="ＭＳ Ｐゴシック" charset="-128"/>
            </a:endParaRPr>
          </a:p>
        </p:txBody>
      </p:sp>
      <p:grpSp>
        <p:nvGrpSpPr>
          <p:cNvPr id="2" name="Group 87"/>
          <p:cNvGrpSpPr>
            <a:grpSpLocks/>
          </p:cNvGrpSpPr>
          <p:nvPr/>
        </p:nvGrpSpPr>
        <p:grpSpPr bwMode="auto">
          <a:xfrm>
            <a:off x="984250" y="1307679"/>
            <a:ext cx="1355725" cy="1192213"/>
            <a:chOff x="3558881" y="1055590"/>
            <a:chExt cx="1214235" cy="1071981"/>
          </a:xfrm>
        </p:grpSpPr>
        <p:sp>
          <p:nvSpPr>
            <p:cNvPr id="14" name="Oval 13"/>
            <p:cNvSpPr/>
            <p:nvPr/>
          </p:nvSpPr>
          <p:spPr bwMode="auto">
            <a:xfrm>
              <a:off x="3619500" y="1055590"/>
              <a:ext cx="1066800" cy="1071981"/>
            </a:xfrm>
            <a:prstGeom prst="ellipse">
              <a:avLst/>
            </a:prstGeom>
            <a:solidFill>
              <a:schemeClr val="accent1">
                <a:lumMod val="60000"/>
                <a:lumOff val="40000"/>
              </a:schemeClr>
            </a:solidFill>
            <a:ln w="9525" cap="flat" cmpd="sng" algn="ctr">
              <a:noFill/>
              <a:prstDash val="solid"/>
              <a:round/>
              <a:headEnd type="none" w="med" len="med"/>
              <a:tailEnd type="none" w="med" len="med"/>
            </a:ln>
            <a:effectLst>
              <a:outerShdw blurRad="450850" dist="520700" dir="7440000" algn="tl" rotWithShape="0">
                <a:srgbClr val="000000">
                  <a:alpha val="43000"/>
                </a:srgbClr>
              </a:outerShdw>
            </a:effectLst>
            <a:scene3d>
              <a:camera prst="orthographicFront"/>
              <a:lightRig rig="threePt" dir="t"/>
            </a:scene3d>
            <a:sp3d>
              <a:bevelT w="889000" h="1016000"/>
              <a:bevelB w="1016000" h="762000"/>
            </a:sp3d>
          </p:spPr>
          <p:txBody>
            <a:bodyPr wrap="none" anchor="ctr"/>
            <a:lstStyle/>
            <a:p>
              <a:pPr algn="ctr">
                <a:defRPr/>
              </a:pPr>
              <a:endParaRPr lang="en-US" sz="1800">
                <a:latin typeface="Arial" pitchFamily="-112" charset="0"/>
                <a:ea typeface="ＭＳ Ｐゴシック" pitchFamily="-112" charset="-128"/>
                <a:cs typeface="ＭＳ Ｐゴシック" pitchFamily="-112" charset="-128"/>
              </a:endParaRPr>
            </a:p>
          </p:txBody>
        </p:sp>
        <p:sp>
          <p:nvSpPr>
            <p:cNvPr id="15" name="TextBox 14"/>
            <p:cNvSpPr txBox="1"/>
            <p:nvPr/>
          </p:nvSpPr>
          <p:spPr>
            <a:xfrm>
              <a:off x="3558881" y="1385953"/>
              <a:ext cx="1214235" cy="438169"/>
            </a:xfrm>
            <a:prstGeom prst="rect">
              <a:avLst/>
            </a:prstGeom>
            <a:noFill/>
            <a:effectLst>
              <a:softEdge rad="88900"/>
            </a:effectLst>
            <a:scene3d>
              <a:camera prst="perspectiveFront">
                <a:rot lat="360000" lon="600000" rev="0"/>
              </a:camera>
              <a:lightRig rig="threePt" dir="t"/>
            </a:scene3d>
          </p:spPr>
          <p:txBody>
            <a:bodyPr>
              <a:spAutoFit/>
            </a:bodyPr>
            <a:lstStyle/>
            <a:p>
              <a:pPr algn="ctr">
                <a:lnSpc>
                  <a:spcPct val="90000"/>
                </a:lnSpc>
                <a:defRPr/>
              </a:pPr>
              <a:r>
                <a:rPr lang="en-US" sz="2800" b="1" dirty="0">
                  <a:solidFill>
                    <a:srgbClr val="000000"/>
                  </a:solidFill>
                  <a:latin typeface="Arial"/>
                  <a:ea typeface="+mn-ea"/>
                  <a:cs typeface="Arial"/>
                </a:rPr>
                <a:t>2</a:t>
              </a:r>
            </a:p>
          </p:txBody>
        </p:sp>
      </p:grpSp>
      <p:sp>
        <p:nvSpPr>
          <p:cNvPr id="16" name="Oval 15"/>
          <p:cNvSpPr>
            <a:spLocks noChangeArrowheads="1"/>
          </p:cNvSpPr>
          <p:nvPr/>
        </p:nvSpPr>
        <p:spPr bwMode="auto">
          <a:xfrm>
            <a:off x="968375" y="1221954"/>
            <a:ext cx="1357313" cy="1357313"/>
          </a:xfrm>
          <a:prstGeom prst="ellipse">
            <a:avLst/>
          </a:prstGeom>
          <a:noFill/>
          <a:ln w="101600">
            <a:solidFill>
              <a:schemeClr val="accent2">
                <a:lumMod val="60000"/>
                <a:lumOff val="40000"/>
                <a:alpha val="57000"/>
              </a:schemeClr>
            </a:solidFill>
            <a:round/>
            <a:headEnd/>
            <a:tailEnd/>
          </a:ln>
        </p:spPr>
        <p:txBody>
          <a:bodyPr wrap="none" anchor="ctr"/>
          <a:lstStyle/>
          <a:p>
            <a:pPr algn="ctr">
              <a:defRPr/>
            </a:pPr>
            <a:endParaRPr lang="en-US" sz="1800" dirty="0">
              <a:ea typeface="ＭＳ Ｐゴシック" charset="-128"/>
              <a:cs typeface="ＭＳ Ｐゴシック" charset="-128"/>
            </a:endParaRPr>
          </a:p>
        </p:txBody>
      </p:sp>
      <p:sp>
        <p:nvSpPr>
          <p:cNvPr id="38920" name="Title 4"/>
          <p:cNvSpPr>
            <a:spLocks noGrp="1"/>
          </p:cNvSpPr>
          <p:nvPr>
            <p:ph type="ctrTitle"/>
          </p:nvPr>
        </p:nvSpPr>
        <p:spPr/>
        <p:txBody>
          <a:bodyPr/>
          <a:lstStyle/>
          <a:p>
            <a:r>
              <a:rPr lang="en-US">
                <a:latin typeface="Arial" charset="0"/>
                <a:ea typeface="ＭＳ Ｐゴシック" charset="0"/>
                <a:cs typeface="ＭＳ Ｐゴシック" charset="0"/>
              </a:rPr>
              <a:t>High Relapse and Dropout Rates</a:t>
            </a:r>
          </a:p>
        </p:txBody>
      </p:sp>
      <p:sp>
        <p:nvSpPr>
          <p:cNvPr id="80904" name="Rectangle 4"/>
          <p:cNvSpPr>
            <a:spLocks noGrp="1" noChangeArrowheads="1"/>
          </p:cNvSpPr>
          <p:nvPr>
            <p:ph idx="4294967295"/>
          </p:nvPr>
        </p:nvSpPr>
        <p:spPr>
          <a:xfrm>
            <a:off x="2185718" y="2364630"/>
            <a:ext cx="5635625" cy="3022600"/>
          </a:xfrm>
        </p:spPr>
        <p:txBody>
          <a:bodyPr>
            <a:normAutofit/>
          </a:bodyPr>
          <a:lstStyle/>
          <a:p>
            <a:pPr marL="0" indent="0" eaLnBrk="1" hangingPunct="1">
              <a:spcAft>
                <a:spcPts val="1200"/>
              </a:spcAft>
              <a:buNone/>
              <a:tabLst>
                <a:tab pos="800100" algn="l"/>
              </a:tabLst>
            </a:pPr>
            <a:r>
              <a:rPr lang="en-US" sz="2400" b="1" dirty="0" smtClean="0">
                <a:latin typeface="Arial" charset="0"/>
                <a:ea typeface="ＭＳ Ｐゴシック" charset="0"/>
                <a:cs typeface="ＭＳ Ｐゴシック" charset="0"/>
              </a:rPr>
              <a:t>There </a:t>
            </a:r>
            <a:r>
              <a:rPr lang="en-US" sz="2400" b="1" dirty="0">
                <a:latin typeface="Arial" charset="0"/>
                <a:ea typeface="ＭＳ Ｐゴシック" charset="0"/>
                <a:cs typeface="ＭＳ Ｐゴシック" charset="0"/>
              </a:rPr>
              <a:t>may be short-term success, but 50–66% of patients stop taking medication due to side effects.</a:t>
            </a:r>
          </a:p>
          <a:p>
            <a:pPr marL="0" indent="0" eaLnBrk="1" hangingPunct="1">
              <a:spcBef>
                <a:spcPct val="0"/>
              </a:spcBef>
              <a:buNone/>
              <a:tabLst>
                <a:tab pos="800100" algn="l"/>
              </a:tabLst>
            </a:pPr>
            <a:r>
              <a:rPr lang="en-US" sz="2400" b="1" dirty="0">
                <a:latin typeface="Arial" charset="0"/>
                <a:ea typeface="ＭＳ Ｐゴシック" charset="0"/>
                <a:cs typeface="ＭＳ Ｐゴシック" charset="0"/>
              </a:rPr>
              <a:t>When they do, they are likely to relapse, especially if they have not learned how to cope with their disorders</a:t>
            </a:r>
            <a:r>
              <a:rPr lang="en-US" sz="2400" b="1" dirty="0" smtClean="0">
                <a:latin typeface="Arial" charset="0"/>
                <a:ea typeface="ＭＳ Ｐゴシック" charset="0"/>
                <a:cs typeface="ＭＳ Ｐゴシック" charset="0"/>
              </a:rPr>
              <a:t>.</a:t>
            </a:r>
            <a:endParaRPr lang="en-US" sz="2400" b="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405652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9" presetClass="entr" presetSubtype="1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0" fill="hold"/>
                                        <p:tgtEl>
                                          <p:spTgt spid="16"/>
                                        </p:tgtEl>
                                        <p:attrNameLst>
                                          <p:attrName>ppt_w</p:attrName>
                                        </p:attrNameLst>
                                      </p:cBhvr>
                                      <p:tavLst>
                                        <p:tav tm="0" fmla="#ppt_w*sin(2.5*pi*$)">
                                          <p:val>
                                            <p:fltVal val="0"/>
                                          </p:val>
                                        </p:tav>
                                        <p:tav tm="100000">
                                          <p:val>
                                            <p:fltVal val="1"/>
                                          </p:val>
                                        </p:tav>
                                      </p:tavLst>
                                    </p:anim>
                                    <p:anim calcmode="lin" valueType="num">
                                      <p:cBhvr>
                                        <p:cTn id="15" dur="5000" fill="hold"/>
                                        <p:tgtEl>
                                          <p:spTgt spid="16"/>
                                        </p:tgtEl>
                                        <p:attrNameLst>
                                          <p:attrName>ppt_h</p:attrName>
                                        </p:attrNameLst>
                                      </p:cBhvr>
                                      <p:tavLst>
                                        <p:tav tm="0">
                                          <p:val>
                                            <p:strVal val="#ppt_h"/>
                                          </p:val>
                                        </p:tav>
                                        <p:tav tm="100000">
                                          <p:val>
                                            <p:strVal val="#ppt_h"/>
                                          </p:val>
                                        </p:tav>
                                      </p:tavLst>
                                    </p:anim>
                                  </p:childTnLst>
                                </p:cTn>
                              </p:par>
                              <p:par>
                                <p:cTn id="16" presetID="17"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ppt_x</p:attrName>
                                        </p:attrNameLst>
                                      </p:cBhvr>
                                      <p:tavLst>
                                        <p:tav tm="0">
                                          <p:val>
                                            <p:strVal val="#ppt_x-#ppt_w/2"/>
                                          </p:val>
                                        </p:tav>
                                        <p:tav tm="100000">
                                          <p:val>
                                            <p:strVal val="#ppt_x"/>
                                          </p:val>
                                        </p:tav>
                                      </p:tavLst>
                                    </p:anim>
                                    <p:anim calcmode="lin" valueType="num">
                                      <p:cBhvr>
                                        <p:cTn id="19" dur="1000" fill="hold"/>
                                        <p:tgtEl>
                                          <p:spTgt spid="8"/>
                                        </p:tgtEl>
                                        <p:attrNameLst>
                                          <p:attrName>ppt_y</p:attrName>
                                        </p:attrNameLst>
                                      </p:cBhvr>
                                      <p:tavLst>
                                        <p:tav tm="0">
                                          <p:val>
                                            <p:strVal val="#ppt_y"/>
                                          </p:val>
                                        </p:tav>
                                        <p:tav tm="100000">
                                          <p:val>
                                            <p:strVal val="#ppt_y"/>
                                          </p:val>
                                        </p:tav>
                                      </p:tavLst>
                                    </p:anim>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80904">
                                            <p:txEl>
                                              <p:pRg st="0" end="0"/>
                                            </p:txEl>
                                          </p:spTgt>
                                        </p:tgtEl>
                                        <p:attrNameLst>
                                          <p:attrName>style.visibility</p:attrName>
                                        </p:attrNameLst>
                                      </p:cBhvr>
                                      <p:to>
                                        <p:strVal val="visible"/>
                                      </p:to>
                                    </p:set>
                                    <p:animEffect transition="in" filter="fade">
                                      <p:cBhvr>
                                        <p:cTn id="24" dur="1000"/>
                                        <p:tgtEl>
                                          <p:spTgt spid="80904">
                                            <p:txEl>
                                              <p:pRg st="0" end="0"/>
                                            </p:txEl>
                                          </p:spTgt>
                                        </p:tgtEl>
                                      </p:cBhvr>
                                    </p:animEffect>
                                    <p:anim calcmode="lin" valueType="num">
                                      <p:cBhvr>
                                        <p:cTn id="25" dur="1000" fill="hold"/>
                                        <p:tgtEl>
                                          <p:spTgt spid="8090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0904">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750"/>
                                  </p:stCondLst>
                                  <p:childTnLst>
                                    <p:set>
                                      <p:cBhvr>
                                        <p:cTn id="28" dur="1" fill="hold">
                                          <p:stCondLst>
                                            <p:cond delay="0"/>
                                          </p:stCondLst>
                                        </p:cTn>
                                        <p:tgtEl>
                                          <p:spTgt spid="80904">
                                            <p:txEl>
                                              <p:pRg st="1" end="1"/>
                                            </p:txEl>
                                          </p:spTgt>
                                        </p:tgtEl>
                                        <p:attrNameLst>
                                          <p:attrName>style.visibility</p:attrName>
                                        </p:attrNameLst>
                                      </p:cBhvr>
                                      <p:to>
                                        <p:strVal val="visible"/>
                                      </p:to>
                                    </p:set>
                                    <p:animEffect transition="in" filter="fade">
                                      <p:cBhvr>
                                        <p:cTn id="29" dur="1000"/>
                                        <p:tgtEl>
                                          <p:spTgt spid="80904">
                                            <p:txEl>
                                              <p:pRg st="1" end="1"/>
                                            </p:txEl>
                                          </p:spTgt>
                                        </p:tgtEl>
                                      </p:cBhvr>
                                    </p:animEffect>
                                    <p:anim calcmode="lin" valueType="num">
                                      <p:cBhvr>
                                        <p:cTn id="30" dur="1000" fill="hold"/>
                                        <p:tgtEl>
                                          <p:spTgt spid="8090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8090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P spid="8090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215571" y="1640352"/>
            <a:ext cx="6712858" cy="4270375"/>
          </a:xfrm>
          <a:prstGeom prst="roundRect">
            <a:avLst>
              <a:gd name="adj" fmla="val 7867"/>
            </a:avLst>
          </a:prstGeom>
          <a:gradFill flip="none" rotWithShape="1">
            <a:gsLst>
              <a:gs pos="0">
                <a:srgbClr val="B9BEB4">
                  <a:alpha val="54000"/>
                </a:srgbClr>
              </a:gs>
              <a:gs pos="100000">
                <a:schemeClr val="bg1"/>
              </a:gs>
            </a:gsLst>
            <a:path path="circle">
              <a:fillToRect l="100000" t="100000"/>
            </a:path>
            <a:tileRect r="-100000" b="-100000"/>
          </a:gradFill>
          <a:ln w="76200" cap="flat" cmpd="sng" algn="ctr">
            <a:solidFill>
              <a:srgbClr val="FF934D"/>
            </a:solidFill>
            <a:prstDash val="solid"/>
            <a:round/>
            <a:headEnd type="none" w="med" len="med"/>
            <a:tailEnd type="none" w="med" len="med"/>
          </a:ln>
          <a:effectLst>
            <a:outerShdw blurRad="127000" dist="38100" dir="2700000">
              <a:srgbClr val="000000">
                <a:alpha val="43000"/>
              </a:srgbClr>
            </a:outerShdw>
          </a:effectLst>
        </p:spPr>
        <p:txBody>
          <a:bodyPr wrap="none" anchor="ctr"/>
          <a:lstStyle/>
          <a:p>
            <a:pPr algn="ctr">
              <a:defRPr/>
            </a:pPr>
            <a:endParaRPr lang="en-US" sz="1800">
              <a:latin typeface="Arial" pitchFamily="-111" charset="0"/>
              <a:ea typeface="ＭＳ Ｐゴシック" charset="-128"/>
              <a:cs typeface="ＭＳ Ｐゴシック" charset="-128"/>
            </a:endParaRPr>
          </a:p>
        </p:txBody>
      </p:sp>
      <p:grpSp>
        <p:nvGrpSpPr>
          <p:cNvPr id="2" name="Group 87"/>
          <p:cNvGrpSpPr>
            <a:grpSpLocks/>
          </p:cNvGrpSpPr>
          <p:nvPr/>
        </p:nvGrpSpPr>
        <p:grpSpPr bwMode="auto">
          <a:xfrm>
            <a:off x="973138" y="1332377"/>
            <a:ext cx="1341437" cy="1192213"/>
            <a:chOff x="3541056" y="1020523"/>
            <a:chExt cx="1200001" cy="1071981"/>
          </a:xfrm>
        </p:grpSpPr>
        <p:sp>
          <p:nvSpPr>
            <p:cNvPr id="14" name="Oval 13"/>
            <p:cNvSpPr/>
            <p:nvPr/>
          </p:nvSpPr>
          <p:spPr bwMode="auto">
            <a:xfrm>
              <a:off x="3619500" y="1020523"/>
              <a:ext cx="1066800" cy="1071981"/>
            </a:xfrm>
            <a:prstGeom prst="ellipse">
              <a:avLst/>
            </a:prstGeom>
            <a:solidFill>
              <a:srgbClr val="FDB77B"/>
            </a:solidFill>
            <a:ln w="9525" cap="flat" cmpd="sng" algn="ctr">
              <a:noFill/>
              <a:prstDash val="solid"/>
              <a:round/>
              <a:headEnd type="none" w="med" len="med"/>
              <a:tailEnd type="none" w="med" len="med"/>
            </a:ln>
            <a:effectLst>
              <a:outerShdw blurRad="450850" dist="520700" dir="7440000" algn="tl" rotWithShape="0">
                <a:srgbClr val="000000">
                  <a:alpha val="43000"/>
                </a:srgbClr>
              </a:outerShdw>
            </a:effectLst>
            <a:scene3d>
              <a:camera prst="orthographicFront"/>
              <a:lightRig rig="threePt" dir="t"/>
            </a:scene3d>
            <a:sp3d>
              <a:bevelT w="889000" h="1016000"/>
              <a:bevelB w="1016000" h="762000"/>
            </a:sp3d>
          </p:spPr>
          <p:txBody>
            <a:bodyPr wrap="none" anchor="ctr"/>
            <a:lstStyle/>
            <a:p>
              <a:pPr algn="ctr">
                <a:defRPr/>
              </a:pPr>
              <a:endParaRPr lang="en-US" sz="1800">
                <a:latin typeface="Arial" pitchFamily="-112" charset="0"/>
                <a:ea typeface="ＭＳ Ｐゴシック" pitchFamily="-112" charset="-128"/>
                <a:cs typeface="ＭＳ Ｐゴシック" pitchFamily="-112" charset="-128"/>
              </a:endParaRPr>
            </a:p>
          </p:txBody>
        </p:sp>
        <p:sp>
          <p:nvSpPr>
            <p:cNvPr id="15" name="TextBox 14"/>
            <p:cNvSpPr txBox="1"/>
            <p:nvPr/>
          </p:nvSpPr>
          <p:spPr>
            <a:xfrm>
              <a:off x="3541056" y="1324088"/>
              <a:ext cx="1200001" cy="438169"/>
            </a:xfrm>
            <a:prstGeom prst="rect">
              <a:avLst/>
            </a:prstGeom>
            <a:noFill/>
            <a:effectLst>
              <a:softEdge rad="88900"/>
            </a:effectLst>
            <a:scene3d>
              <a:camera prst="perspectiveFront">
                <a:rot lat="360000" lon="600000" rev="0"/>
              </a:camera>
              <a:lightRig rig="threePt" dir="t"/>
            </a:scene3d>
          </p:spPr>
          <p:txBody>
            <a:bodyPr>
              <a:spAutoFit/>
            </a:bodyPr>
            <a:lstStyle/>
            <a:p>
              <a:pPr algn="ctr">
                <a:lnSpc>
                  <a:spcPct val="90000"/>
                </a:lnSpc>
                <a:defRPr/>
              </a:pPr>
              <a:r>
                <a:rPr lang="en-US" sz="2800" b="1" dirty="0">
                  <a:solidFill>
                    <a:srgbClr val="000000"/>
                  </a:solidFill>
                  <a:latin typeface="Arial"/>
                  <a:ea typeface="+mn-ea"/>
                  <a:cs typeface="Arial"/>
                </a:rPr>
                <a:t>3</a:t>
              </a:r>
            </a:p>
          </p:txBody>
        </p:sp>
      </p:grpSp>
      <p:sp>
        <p:nvSpPr>
          <p:cNvPr id="16" name="Oval 15"/>
          <p:cNvSpPr>
            <a:spLocks noChangeArrowheads="1"/>
          </p:cNvSpPr>
          <p:nvPr/>
        </p:nvSpPr>
        <p:spPr bwMode="auto">
          <a:xfrm>
            <a:off x="966788" y="1248240"/>
            <a:ext cx="1357312" cy="1357312"/>
          </a:xfrm>
          <a:prstGeom prst="ellipse">
            <a:avLst/>
          </a:prstGeom>
          <a:noFill/>
          <a:ln w="101600">
            <a:solidFill>
              <a:schemeClr val="accent5">
                <a:lumMod val="60000"/>
                <a:lumOff val="40000"/>
                <a:alpha val="79000"/>
              </a:schemeClr>
            </a:solidFill>
            <a:round/>
            <a:headEnd/>
            <a:tailEnd/>
          </a:ln>
        </p:spPr>
        <p:txBody>
          <a:bodyPr wrap="none" anchor="ctr"/>
          <a:lstStyle/>
          <a:p>
            <a:pPr algn="ctr">
              <a:defRPr/>
            </a:pPr>
            <a:endParaRPr lang="en-US" sz="1800">
              <a:ea typeface="ＭＳ Ｐゴシック" charset="-128"/>
              <a:cs typeface="ＭＳ Ｐゴシック" charset="-128"/>
            </a:endParaRPr>
          </a:p>
        </p:txBody>
      </p:sp>
      <p:sp>
        <p:nvSpPr>
          <p:cNvPr id="40968" name="Title 4"/>
          <p:cNvSpPr>
            <a:spLocks noGrp="1"/>
          </p:cNvSpPr>
          <p:nvPr>
            <p:ph type="ctrTitle"/>
          </p:nvPr>
        </p:nvSpPr>
        <p:spPr/>
        <p:txBody>
          <a:bodyPr/>
          <a:lstStyle/>
          <a:p>
            <a:r>
              <a:rPr lang="en-US">
                <a:latin typeface="Arial" charset="0"/>
                <a:ea typeface="ＭＳ Ｐゴシック" charset="0"/>
                <a:cs typeface="ＭＳ Ｐゴシック" charset="0"/>
              </a:rPr>
              <a:t>Disregard for Nonmedical Treatments</a:t>
            </a:r>
          </a:p>
        </p:txBody>
      </p:sp>
      <p:sp>
        <p:nvSpPr>
          <p:cNvPr id="84995" name="Content Placeholder 2"/>
          <p:cNvSpPr>
            <a:spLocks noGrp="1"/>
          </p:cNvSpPr>
          <p:nvPr>
            <p:ph idx="4294967295"/>
          </p:nvPr>
        </p:nvSpPr>
        <p:spPr>
          <a:xfrm>
            <a:off x="2324100" y="2179847"/>
            <a:ext cx="5081374" cy="3448050"/>
          </a:xfrm>
        </p:spPr>
        <p:txBody>
          <a:bodyPr>
            <a:normAutofit/>
          </a:bodyPr>
          <a:lstStyle/>
          <a:p>
            <a:pPr marL="0" indent="0" eaLnBrk="1" hangingPunct="1">
              <a:spcAft>
                <a:spcPts val="1200"/>
              </a:spcAft>
              <a:buNone/>
            </a:pPr>
            <a:r>
              <a:rPr lang="en-US" sz="2400" b="1" dirty="0" smtClean="0">
                <a:solidFill>
                  <a:srgbClr val="000000"/>
                </a:solidFill>
                <a:latin typeface="Arial" charset="0"/>
                <a:ea typeface="ＭＳ Ｐゴシック" charset="0"/>
                <a:cs typeface="ＭＳ Ｐゴシック" charset="0"/>
              </a:rPr>
              <a:t>The </a:t>
            </a:r>
            <a:r>
              <a:rPr lang="en-US" sz="2400" b="1" dirty="0">
                <a:solidFill>
                  <a:srgbClr val="000000"/>
                </a:solidFill>
                <a:latin typeface="Arial" charset="0"/>
                <a:ea typeface="ＭＳ Ｐゴシック" charset="0"/>
                <a:cs typeface="ＭＳ Ｐゴシック" charset="0"/>
              </a:rPr>
              <a:t>popularity of drugs has </a:t>
            </a:r>
            <a:br>
              <a:rPr lang="en-US" sz="2400" b="1" dirty="0">
                <a:solidFill>
                  <a:srgbClr val="000000"/>
                </a:solidFill>
                <a:latin typeface="Arial" charset="0"/>
                <a:ea typeface="ＭＳ Ｐゴシック" charset="0"/>
                <a:cs typeface="ＭＳ Ｐゴシック" charset="0"/>
              </a:rPr>
            </a:br>
            <a:r>
              <a:rPr lang="en-US" sz="2400" b="1" dirty="0" smtClean="0">
                <a:solidFill>
                  <a:srgbClr val="000000"/>
                </a:solidFill>
                <a:latin typeface="Arial" charset="0"/>
                <a:ea typeface="ＭＳ Ｐゴシック" charset="0"/>
                <a:cs typeface="ＭＳ Ｐゴシック" charset="0"/>
              </a:rPr>
              <a:t>been </a:t>
            </a:r>
            <a:r>
              <a:rPr lang="en-US" sz="2400" b="1" dirty="0">
                <a:solidFill>
                  <a:srgbClr val="000000"/>
                </a:solidFill>
                <a:latin typeface="Arial" charset="0"/>
                <a:ea typeface="ＭＳ Ｐゴシック" charset="0"/>
                <a:cs typeface="ＭＳ Ｐゴシック" charset="0"/>
              </a:rPr>
              <a:t>fueled by pressure from managed-care organizations and by drug companies</a:t>
            </a:r>
            <a:r>
              <a:rPr lang="en-US" altLang="ja-JP" sz="2400" b="1" dirty="0">
                <a:solidFill>
                  <a:srgbClr val="000000"/>
                </a:solidFill>
                <a:latin typeface="Arial" charset="0"/>
                <a:ea typeface="ＭＳ Ｐゴシック" charset="0"/>
                <a:cs typeface="ＭＳ Ｐゴシック" charset="0"/>
              </a:rPr>
              <a:t>’ marketing and advertising efforts.</a:t>
            </a:r>
          </a:p>
          <a:p>
            <a:pPr marL="0" indent="0" eaLnBrk="1" hangingPunct="1">
              <a:buNone/>
            </a:pPr>
            <a:r>
              <a:rPr lang="en-US" sz="2400" b="1" dirty="0">
                <a:solidFill>
                  <a:srgbClr val="000000"/>
                </a:solidFill>
                <a:latin typeface="Arial" charset="0"/>
                <a:ea typeface="ＭＳ Ｐゴシック" charset="0"/>
                <a:cs typeface="ＭＳ Ｐゴシック" charset="0"/>
              </a:rPr>
              <a:t>Research shows that nonmedical treatments may work as well or even better.</a:t>
            </a:r>
          </a:p>
        </p:txBody>
      </p:sp>
    </p:spTree>
    <p:extLst>
      <p:ext uri="{BB962C8B-B14F-4D97-AF65-F5344CB8AC3E}">
        <p14:creationId xmlns:p14="http://schemas.microsoft.com/office/powerpoint/2010/main" val="3536859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9" presetClass="entr" presetSubtype="1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0" fill="hold"/>
                                        <p:tgtEl>
                                          <p:spTgt spid="16"/>
                                        </p:tgtEl>
                                        <p:attrNameLst>
                                          <p:attrName>ppt_w</p:attrName>
                                        </p:attrNameLst>
                                      </p:cBhvr>
                                      <p:tavLst>
                                        <p:tav tm="0" fmla="#ppt_w*sin(2.5*pi*$)">
                                          <p:val>
                                            <p:fltVal val="0"/>
                                          </p:val>
                                        </p:tav>
                                        <p:tav tm="100000">
                                          <p:val>
                                            <p:fltVal val="1"/>
                                          </p:val>
                                        </p:tav>
                                      </p:tavLst>
                                    </p:anim>
                                    <p:anim calcmode="lin" valueType="num">
                                      <p:cBhvr>
                                        <p:cTn id="15" dur="5000" fill="hold"/>
                                        <p:tgtEl>
                                          <p:spTgt spid="16"/>
                                        </p:tgtEl>
                                        <p:attrNameLst>
                                          <p:attrName>ppt_h</p:attrName>
                                        </p:attrNameLst>
                                      </p:cBhvr>
                                      <p:tavLst>
                                        <p:tav tm="0">
                                          <p:val>
                                            <p:strVal val="#ppt_h"/>
                                          </p:val>
                                        </p:tav>
                                        <p:tav tm="100000">
                                          <p:val>
                                            <p:strVal val="#ppt_h"/>
                                          </p:val>
                                        </p:tav>
                                      </p:tavLst>
                                    </p:anim>
                                  </p:childTnLst>
                                </p:cTn>
                              </p:par>
                              <p:par>
                                <p:cTn id="16" presetID="17"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ppt_x</p:attrName>
                                        </p:attrNameLst>
                                      </p:cBhvr>
                                      <p:tavLst>
                                        <p:tav tm="0">
                                          <p:val>
                                            <p:strVal val="#ppt_x-#ppt_w/2"/>
                                          </p:val>
                                        </p:tav>
                                        <p:tav tm="100000">
                                          <p:val>
                                            <p:strVal val="#ppt_x"/>
                                          </p:val>
                                        </p:tav>
                                      </p:tavLst>
                                    </p:anim>
                                    <p:anim calcmode="lin" valueType="num">
                                      <p:cBhvr>
                                        <p:cTn id="19" dur="1000" fill="hold"/>
                                        <p:tgtEl>
                                          <p:spTgt spid="8"/>
                                        </p:tgtEl>
                                        <p:attrNameLst>
                                          <p:attrName>ppt_y</p:attrName>
                                        </p:attrNameLst>
                                      </p:cBhvr>
                                      <p:tavLst>
                                        <p:tav tm="0">
                                          <p:val>
                                            <p:strVal val="#ppt_y"/>
                                          </p:val>
                                        </p:tav>
                                        <p:tav tm="100000">
                                          <p:val>
                                            <p:strVal val="#ppt_y"/>
                                          </p:val>
                                        </p:tav>
                                      </p:tavLst>
                                    </p:anim>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84995">
                                            <p:txEl>
                                              <p:pRg st="0" end="0"/>
                                            </p:txEl>
                                          </p:spTgt>
                                        </p:tgtEl>
                                        <p:attrNameLst>
                                          <p:attrName>style.visibility</p:attrName>
                                        </p:attrNameLst>
                                      </p:cBhvr>
                                      <p:to>
                                        <p:strVal val="visible"/>
                                      </p:to>
                                    </p:set>
                                    <p:animEffect transition="in" filter="fade">
                                      <p:cBhvr>
                                        <p:cTn id="24" dur="1000"/>
                                        <p:tgtEl>
                                          <p:spTgt spid="84995">
                                            <p:txEl>
                                              <p:pRg st="0" end="0"/>
                                            </p:txEl>
                                          </p:spTgt>
                                        </p:tgtEl>
                                      </p:cBhvr>
                                    </p:animEffect>
                                    <p:anim calcmode="lin" valueType="num">
                                      <p:cBhvr>
                                        <p:cTn id="25" dur="10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4995">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750"/>
                                  </p:stCondLst>
                                  <p:childTnLst>
                                    <p:set>
                                      <p:cBhvr>
                                        <p:cTn id="28" dur="1" fill="hold">
                                          <p:stCondLst>
                                            <p:cond delay="0"/>
                                          </p:stCondLst>
                                        </p:cTn>
                                        <p:tgtEl>
                                          <p:spTgt spid="84995">
                                            <p:txEl>
                                              <p:pRg st="1" end="1"/>
                                            </p:txEl>
                                          </p:spTgt>
                                        </p:tgtEl>
                                        <p:attrNameLst>
                                          <p:attrName>style.visibility</p:attrName>
                                        </p:attrNameLst>
                                      </p:cBhvr>
                                      <p:to>
                                        <p:strVal val="visible"/>
                                      </p:to>
                                    </p:set>
                                    <p:animEffect transition="in" filter="fade">
                                      <p:cBhvr>
                                        <p:cTn id="29" dur="1000"/>
                                        <p:tgtEl>
                                          <p:spTgt spid="84995">
                                            <p:txEl>
                                              <p:pRg st="1" end="1"/>
                                            </p:txEl>
                                          </p:spTgt>
                                        </p:tgtEl>
                                      </p:cBhvr>
                                    </p:animEffect>
                                    <p:anim calcmode="lin" valueType="num">
                                      <p:cBhvr>
                                        <p:cTn id="30" dur="10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849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P spid="849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1215571" y="1597253"/>
            <a:ext cx="6712858" cy="4270375"/>
          </a:xfrm>
          <a:prstGeom prst="roundRect">
            <a:avLst>
              <a:gd name="adj" fmla="val 7867"/>
            </a:avLst>
          </a:prstGeom>
          <a:gradFill flip="none" rotWithShape="1">
            <a:gsLst>
              <a:gs pos="0">
                <a:srgbClr val="B9BEB4">
                  <a:alpha val="54000"/>
                </a:srgbClr>
              </a:gs>
              <a:gs pos="100000">
                <a:schemeClr val="bg1"/>
              </a:gs>
            </a:gsLst>
            <a:path path="circle">
              <a:fillToRect l="100000" t="100000"/>
            </a:path>
            <a:tileRect r="-100000" b="-100000"/>
          </a:gradFill>
          <a:ln w="76200" cap="flat" cmpd="sng" algn="ctr">
            <a:solidFill>
              <a:srgbClr val="FF85B4"/>
            </a:solidFill>
            <a:prstDash val="solid"/>
            <a:round/>
            <a:headEnd type="none" w="med" len="med"/>
            <a:tailEnd type="none" w="med" len="med"/>
          </a:ln>
          <a:effectLst>
            <a:outerShdw blurRad="127000" dist="38100" dir="2700000">
              <a:srgbClr val="000000">
                <a:alpha val="43000"/>
              </a:srgbClr>
            </a:outerShdw>
          </a:effectLst>
        </p:spPr>
        <p:txBody>
          <a:bodyPr wrap="none" anchor="ctr"/>
          <a:lstStyle/>
          <a:p>
            <a:pPr algn="ctr">
              <a:defRPr/>
            </a:pPr>
            <a:endParaRPr lang="en-US" sz="1800">
              <a:latin typeface="Arial" pitchFamily="-111" charset="0"/>
              <a:ea typeface="ＭＳ Ｐゴシック" charset="-128"/>
              <a:cs typeface="ＭＳ Ｐゴシック" charset="-128"/>
            </a:endParaRPr>
          </a:p>
        </p:txBody>
      </p:sp>
      <p:grpSp>
        <p:nvGrpSpPr>
          <p:cNvPr id="2" name="Group 87"/>
          <p:cNvGrpSpPr>
            <a:grpSpLocks/>
          </p:cNvGrpSpPr>
          <p:nvPr/>
        </p:nvGrpSpPr>
        <p:grpSpPr bwMode="auto">
          <a:xfrm>
            <a:off x="917575" y="1321028"/>
            <a:ext cx="1446213" cy="1192213"/>
            <a:chOff x="3494339" y="1055590"/>
            <a:chExt cx="1294964" cy="1071981"/>
          </a:xfrm>
        </p:grpSpPr>
        <p:sp>
          <p:nvSpPr>
            <p:cNvPr id="15" name="Oval 14"/>
            <p:cNvSpPr/>
            <p:nvPr/>
          </p:nvSpPr>
          <p:spPr bwMode="auto">
            <a:xfrm>
              <a:off x="3619500" y="1055590"/>
              <a:ext cx="1066800" cy="1071981"/>
            </a:xfrm>
            <a:prstGeom prst="ellipse">
              <a:avLst/>
            </a:prstGeom>
            <a:solidFill>
              <a:srgbClr val="EF718A"/>
            </a:solidFill>
            <a:ln w="9525" cap="flat" cmpd="sng" algn="ctr">
              <a:noFill/>
              <a:prstDash val="solid"/>
              <a:round/>
              <a:headEnd type="none" w="med" len="med"/>
              <a:tailEnd type="none" w="med" len="med"/>
            </a:ln>
            <a:effectLst>
              <a:outerShdw blurRad="450850" dist="520700" dir="7440000" algn="tl" rotWithShape="0">
                <a:srgbClr val="000000">
                  <a:alpha val="43000"/>
                </a:srgbClr>
              </a:outerShdw>
            </a:effectLst>
            <a:scene3d>
              <a:camera prst="orthographicFront"/>
              <a:lightRig rig="threePt" dir="t"/>
            </a:scene3d>
            <a:sp3d>
              <a:bevelT w="889000" h="1016000"/>
              <a:bevelB w="1016000" h="762000"/>
            </a:sp3d>
          </p:spPr>
          <p:txBody>
            <a:bodyPr wrap="none" anchor="ctr"/>
            <a:lstStyle/>
            <a:p>
              <a:pPr algn="ctr">
                <a:defRPr/>
              </a:pPr>
              <a:endParaRPr lang="en-US" sz="1800">
                <a:latin typeface="Arial" pitchFamily="-112" charset="0"/>
                <a:ea typeface="ＭＳ Ｐゴシック" pitchFamily="-112" charset="-128"/>
                <a:cs typeface="ＭＳ Ｐゴシック" pitchFamily="-112" charset="-128"/>
              </a:endParaRPr>
            </a:p>
          </p:txBody>
        </p:sp>
        <p:sp>
          <p:nvSpPr>
            <p:cNvPr id="16" name="TextBox 15"/>
            <p:cNvSpPr txBox="1"/>
            <p:nvPr/>
          </p:nvSpPr>
          <p:spPr>
            <a:xfrm>
              <a:off x="3494339" y="1371410"/>
              <a:ext cx="1294964" cy="438169"/>
            </a:xfrm>
            <a:prstGeom prst="rect">
              <a:avLst/>
            </a:prstGeom>
            <a:noFill/>
            <a:effectLst>
              <a:softEdge rad="88900"/>
            </a:effectLst>
            <a:scene3d>
              <a:camera prst="perspectiveFront">
                <a:rot lat="360000" lon="600000" rev="0"/>
              </a:camera>
              <a:lightRig rig="threePt" dir="t"/>
            </a:scene3d>
          </p:spPr>
          <p:txBody>
            <a:bodyPr>
              <a:spAutoFit/>
            </a:bodyPr>
            <a:lstStyle/>
            <a:p>
              <a:pPr algn="ctr">
                <a:lnSpc>
                  <a:spcPct val="90000"/>
                </a:lnSpc>
                <a:defRPr/>
              </a:pPr>
              <a:r>
                <a:rPr lang="en-US" sz="2800" b="1" dirty="0">
                  <a:solidFill>
                    <a:srgbClr val="000000"/>
                  </a:solidFill>
                  <a:latin typeface="Arial"/>
                  <a:ea typeface="+mn-ea"/>
                  <a:cs typeface="Arial"/>
                </a:rPr>
                <a:t>4</a:t>
              </a:r>
            </a:p>
          </p:txBody>
        </p:sp>
      </p:grpSp>
      <p:sp>
        <p:nvSpPr>
          <p:cNvPr id="17" name="Oval 16"/>
          <p:cNvSpPr>
            <a:spLocks noChangeArrowheads="1"/>
          </p:cNvSpPr>
          <p:nvPr/>
        </p:nvSpPr>
        <p:spPr bwMode="auto">
          <a:xfrm>
            <a:off x="968375" y="1233716"/>
            <a:ext cx="1357313" cy="1357312"/>
          </a:xfrm>
          <a:prstGeom prst="ellipse">
            <a:avLst/>
          </a:prstGeom>
          <a:noFill/>
          <a:ln w="101600">
            <a:solidFill>
              <a:srgbClr val="EF718A">
                <a:alpha val="65881"/>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a:p>
        </p:txBody>
      </p:sp>
      <p:sp>
        <p:nvSpPr>
          <p:cNvPr id="41994" name="Title 6"/>
          <p:cNvSpPr>
            <a:spLocks noGrp="1"/>
          </p:cNvSpPr>
          <p:nvPr>
            <p:ph type="ctrTitle"/>
          </p:nvPr>
        </p:nvSpPr>
        <p:spPr/>
        <p:txBody>
          <a:bodyPr/>
          <a:lstStyle/>
          <a:p>
            <a:r>
              <a:rPr lang="en-US">
                <a:latin typeface="Arial" charset="0"/>
                <a:ea typeface="ＭＳ Ｐゴシック" charset="0"/>
                <a:cs typeface="ＭＳ Ｐゴシック" charset="0"/>
              </a:rPr>
              <a:t>Unknown Risks and Drug Interactions</a:t>
            </a:r>
          </a:p>
        </p:txBody>
      </p:sp>
      <p:sp>
        <p:nvSpPr>
          <p:cNvPr id="86026" name="Rectangle 4"/>
          <p:cNvSpPr>
            <a:spLocks noGrp="1" noChangeArrowheads="1"/>
          </p:cNvSpPr>
          <p:nvPr>
            <p:ph idx="4294967295"/>
          </p:nvPr>
        </p:nvSpPr>
        <p:spPr>
          <a:xfrm>
            <a:off x="2333203" y="1986738"/>
            <a:ext cx="5429250" cy="3709313"/>
          </a:xfrm>
        </p:spPr>
        <p:txBody>
          <a:bodyPr>
            <a:noAutofit/>
          </a:bodyPr>
          <a:lstStyle/>
          <a:p>
            <a:pPr marL="0" indent="0" eaLnBrk="1" hangingPunct="1">
              <a:spcAft>
                <a:spcPts val="1200"/>
              </a:spcAft>
              <a:buNone/>
              <a:tabLst>
                <a:tab pos="800100" algn="l"/>
              </a:tabLst>
            </a:pPr>
            <a:r>
              <a:rPr lang="en-US" sz="2400" b="1" dirty="0" smtClean="0">
                <a:latin typeface="Arial" charset="0"/>
                <a:ea typeface="ＭＳ Ｐゴシック" charset="0"/>
                <a:cs typeface="ＭＳ Ｐゴシック" charset="0"/>
              </a:rPr>
              <a:t>The </a:t>
            </a:r>
            <a:r>
              <a:rPr lang="en-US" sz="2400" b="1" dirty="0">
                <a:latin typeface="Arial" charset="0"/>
                <a:ea typeface="ＭＳ Ｐゴシック" charset="0"/>
                <a:cs typeface="ＭＳ Ｐゴシック" charset="0"/>
              </a:rPr>
              <a:t>effects of </a:t>
            </a:r>
            <a:r>
              <a:rPr lang="en-US" sz="2400" b="1" dirty="0" smtClean="0">
                <a:latin typeface="Arial" charset="0"/>
                <a:ea typeface="ＭＳ Ｐゴシック" charset="0"/>
                <a:cs typeface="ＭＳ Ｐゴシック" charset="0"/>
              </a:rPr>
              <a:t>taking antidepressants </a:t>
            </a:r>
            <a:r>
              <a:rPr lang="en-US" sz="2400" b="1" dirty="0">
                <a:latin typeface="Arial" charset="0"/>
                <a:ea typeface="ＭＳ Ｐゴシック" charset="0"/>
                <a:cs typeface="ＭＳ Ｐゴシック" charset="0"/>
              </a:rPr>
              <a:t>indefinitely are still unknown. The FDA now warns against prescribing SSRIs to anyone under 18.</a:t>
            </a:r>
          </a:p>
          <a:p>
            <a:pPr marL="0" indent="0" eaLnBrk="1" hangingPunct="1">
              <a:buNone/>
              <a:tabLst>
                <a:tab pos="800100" algn="l"/>
              </a:tabLst>
            </a:pPr>
            <a:r>
              <a:rPr lang="en-US" sz="2400" b="1" dirty="0">
                <a:latin typeface="Arial" charset="0"/>
                <a:ea typeface="ＭＳ Ｐゴシック" charset="0"/>
                <a:cs typeface="ＭＳ Ｐゴシック" charset="0"/>
              </a:rPr>
              <a:t>Medication </a:t>
            </a:r>
            <a:r>
              <a:rPr lang="ja-JP" altLang="en-US" sz="2400" b="1" dirty="0">
                <a:latin typeface="Arial" charset="0"/>
                <a:ea typeface="ＭＳ Ｐゴシック" charset="0"/>
                <a:cs typeface="ＭＳ Ｐゴシック" charset="0"/>
              </a:rPr>
              <a:t>“</a:t>
            </a:r>
            <a:r>
              <a:rPr lang="en-US" altLang="ja-JP" sz="2400" b="1" dirty="0">
                <a:latin typeface="Arial" charset="0"/>
                <a:ea typeface="ＭＳ Ｐゴシック" charset="0"/>
                <a:cs typeface="ＭＳ Ｐゴシック" charset="0"/>
              </a:rPr>
              <a:t>cocktails</a:t>
            </a:r>
            <a:r>
              <a:rPr lang="ja-JP" altLang="en-US" sz="2400" b="1" dirty="0">
                <a:latin typeface="Arial" charset="0"/>
                <a:ea typeface="ＭＳ Ｐゴシック" charset="0"/>
                <a:cs typeface="ＭＳ Ｐゴシック" charset="0"/>
              </a:rPr>
              <a:t>”</a:t>
            </a:r>
            <a:r>
              <a:rPr lang="en-US" altLang="ja-JP" sz="2400" b="1" dirty="0">
                <a:latin typeface="Arial" charset="0"/>
                <a:ea typeface="ＭＳ Ｐゴシック" charset="0"/>
                <a:cs typeface="ＭＳ Ｐゴシック" charset="0"/>
              </a:rPr>
              <a:t> are sometimes prescribed, but the risks and benefits of this approach have not been investigated.</a:t>
            </a:r>
            <a:endParaRPr lang="en-US" sz="2400" b="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895733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400"/>
                            </p:stCondLst>
                            <p:childTnLst>
                              <p:par>
                                <p:cTn id="12" presetID="19" presetClass="entr" presetSubtype="1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0" fill="hold"/>
                                        <p:tgtEl>
                                          <p:spTgt spid="17"/>
                                        </p:tgtEl>
                                        <p:attrNameLst>
                                          <p:attrName>ppt_w</p:attrName>
                                        </p:attrNameLst>
                                      </p:cBhvr>
                                      <p:tavLst>
                                        <p:tav tm="0" fmla="#ppt_w*sin(2.5*pi*$)">
                                          <p:val>
                                            <p:fltVal val="0"/>
                                          </p:val>
                                        </p:tav>
                                        <p:tav tm="100000">
                                          <p:val>
                                            <p:fltVal val="1"/>
                                          </p:val>
                                        </p:tav>
                                      </p:tavLst>
                                    </p:anim>
                                    <p:anim calcmode="lin" valueType="num">
                                      <p:cBhvr>
                                        <p:cTn id="15" dur="5000" fill="hold"/>
                                        <p:tgtEl>
                                          <p:spTgt spid="17"/>
                                        </p:tgtEl>
                                        <p:attrNameLst>
                                          <p:attrName>ppt_h</p:attrName>
                                        </p:attrNameLst>
                                      </p:cBhvr>
                                      <p:tavLst>
                                        <p:tav tm="0">
                                          <p:val>
                                            <p:strVal val="#ppt_h"/>
                                          </p:val>
                                        </p:tav>
                                        <p:tav tm="100000">
                                          <p:val>
                                            <p:strVal val="#ppt_h"/>
                                          </p:val>
                                        </p:tav>
                                      </p:tavLst>
                                    </p:anim>
                                  </p:childTnLst>
                                </p:cTn>
                              </p:par>
                              <p:par>
                                <p:cTn id="16" presetID="17"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ppt_x</p:attrName>
                                        </p:attrNameLst>
                                      </p:cBhvr>
                                      <p:tavLst>
                                        <p:tav tm="0">
                                          <p:val>
                                            <p:strVal val="#ppt_x-#ppt_w/2"/>
                                          </p:val>
                                        </p:tav>
                                        <p:tav tm="100000">
                                          <p:val>
                                            <p:strVal val="#ppt_x"/>
                                          </p:val>
                                        </p:tav>
                                      </p:tavLst>
                                    </p:anim>
                                    <p:anim calcmode="lin" valueType="num">
                                      <p:cBhvr>
                                        <p:cTn id="19" dur="1000" fill="hold"/>
                                        <p:tgtEl>
                                          <p:spTgt spid="9"/>
                                        </p:tgtEl>
                                        <p:attrNameLst>
                                          <p:attrName>ppt_y</p:attrName>
                                        </p:attrNameLst>
                                      </p:cBhvr>
                                      <p:tavLst>
                                        <p:tav tm="0">
                                          <p:val>
                                            <p:strVal val="#ppt_y"/>
                                          </p:val>
                                        </p:tav>
                                        <p:tav tm="100000">
                                          <p:val>
                                            <p:strVal val="#ppt_y"/>
                                          </p:val>
                                        </p:tav>
                                      </p:tavLst>
                                    </p:anim>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86026">
                                            <p:txEl>
                                              <p:pRg st="0" end="0"/>
                                            </p:txEl>
                                          </p:spTgt>
                                        </p:tgtEl>
                                        <p:attrNameLst>
                                          <p:attrName>style.visibility</p:attrName>
                                        </p:attrNameLst>
                                      </p:cBhvr>
                                      <p:to>
                                        <p:strVal val="visible"/>
                                      </p:to>
                                    </p:set>
                                    <p:animEffect transition="in" filter="fade">
                                      <p:cBhvr>
                                        <p:cTn id="24" dur="1000"/>
                                        <p:tgtEl>
                                          <p:spTgt spid="86026">
                                            <p:txEl>
                                              <p:pRg st="0" end="0"/>
                                            </p:txEl>
                                          </p:spTgt>
                                        </p:tgtEl>
                                      </p:cBhvr>
                                    </p:animEffect>
                                    <p:anim calcmode="lin" valueType="num">
                                      <p:cBhvr>
                                        <p:cTn id="25" dur="1000" fill="hold"/>
                                        <p:tgtEl>
                                          <p:spTgt spid="8602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6026">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750"/>
                                  </p:stCondLst>
                                  <p:childTnLst>
                                    <p:set>
                                      <p:cBhvr>
                                        <p:cTn id="28" dur="1" fill="hold">
                                          <p:stCondLst>
                                            <p:cond delay="0"/>
                                          </p:stCondLst>
                                        </p:cTn>
                                        <p:tgtEl>
                                          <p:spTgt spid="86026">
                                            <p:txEl>
                                              <p:pRg st="1" end="1"/>
                                            </p:txEl>
                                          </p:spTgt>
                                        </p:tgtEl>
                                        <p:attrNameLst>
                                          <p:attrName>style.visibility</p:attrName>
                                        </p:attrNameLst>
                                      </p:cBhvr>
                                      <p:to>
                                        <p:strVal val="visible"/>
                                      </p:to>
                                    </p:set>
                                    <p:animEffect transition="in" filter="fade">
                                      <p:cBhvr>
                                        <p:cTn id="29" dur="1000"/>
                                        <p:tgtEl>
                                          <p:spTgt spid="86026">
                                            <p:txEl>
                                              <p:pRg st="1" end="1"/>
                                            </p:txEl>
                                          </p:spTgt>
                                        </p:tgtEl>
                                      </p:cBhvr>
                                    </p:animEffect>
                                    <p:anim calcmode="lin" valueType="num">
                                      <p:cBhvr>
                                        <p:cTn id="30" dur="1000" fill="hold"/>
                                        <p:tgtEl>
                                          <p:spTgt spid="8602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8602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8602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215571" y="1758475"/>
            <a:ext cx="6712858" cy="2907478"/>
          </a:xfrm>
          <a:prstGeom prst="roundRect">
            <a:avLst>
              <a:gd name="adj" fmla="val 7867"/>
            </a:avLst>
          </a:prstGeom>
          <a:gradFill flip="none" rotWithShape="1">
            <a:gsLst>
              <a:gs pos="0">
                <a:srgbClr val="B9BEB4">
                  <a:alpha val="54000"/>
                </a:srgbClr>
              </a:gs>
              <a:gs pos="100000">
                <a:schemeClr val="bg1"/>
              </a:gs>
            </a:gsLst>
            <a:path path="circle">
              <a:fillToRect l="100000" t="100000"/>
            </a:path>
            <a:tileRect r="-100000" b="-100000"/>
          </a:gradFill>
          <a:ln w="76200" cap="flat" cmpd="sng" algn="ctr">
            <a:solidFill>
              <a:schemeClr val="accent3"/>
            </a:solidFill>
            <a:prstDash val="solid"/>
            <a:round/>
            <a:headEnd type="none" w="med" len="med"/>
            <a:tailEnd type="none" w="med" len="med"/>
          </a:ln>
          <a:effectLst>
            <a:outerShdw blurRad="127000" dist="38100" dir="2700000">
              <a:srgbClr val="000000">
                <a:alpha val="43000"/>
              </a:srgbClr>
            </a:outerShdw>
          </a:effectLst>
        </p:spPr>
        <p:txBody>
          <a:bodyPr wrap="none" anchor="ctr"/>
          <a:lstStyle/>
          <a:p>
            <a:pPr algn="ctr">
              <a:defRPr/>
            </a:pPr>
            <a:endParaRPr lang="en-US" sz="1800">
              <a:latin typeface="Arial" pitchFamily="-111" charset="0"/>
              <a:ea typeface="ＭＳ Ｐゴシック" charset="-128"/>
              <a:cs typeface="ＭＳ Ｐゴシック" charset="-128"/>
            </a:endParaRPr>
          </a:p>
        </p:txBody>
      </p:sp>
      <p:grpSp>
        <p:nvGrpSpPr>
          <p:cNvPr id="2" name="Group 87"/>
          <p:cNvGrpSpPr>
            <a:grpSpLocks/>
          </p:cNvGrpSpPr>
          <p:nvPr/>
        </p:nvGrpSpPr>
        <p:grpSpPr bwMode="auto">
          <a:xfrm>
            <a:off x="1042988" y="1456849"/>
            <a:ext cx="1216025" cy="1192213"/>
            <a:chOff x="3598221" y="1055590"/>
            <a:chExt cx="1088077" cy="1071981"/>
          </a:xfrm>
        </p:grpSpPr>
        <p:sp>
          <p:nvSpPr>
            <p:cNvPr id="14" name="Oval 13"/>
            <p:cNvSpPr/>
            <p:nvPr/>
          </p:nvSpPr>
          <p:spPr bwMode="auto">
            <a:xfrm>
              <a:off x="3619499" y="1055590"/>
              <a:ext cx="1066799" cy="1071981"/>
            </a:xfrm>
            <a:prstGeom prst="ellipse">
              <a:avLst/>
            </a:prstGeom>
            <a:solidFill>
              <a:srgbClr val="6FC7E2"/>
            </a:solidFill>
            <a:ln w="9525" cap="flat" cmpd="sng" algn="ctr">
              <a:noFill/>
              <a:prstDash val="solid"/>
              <a:round/>
              <a:headEnd type="none" w="med" len="med"/>
              <a:tailEnd type="none" w="med" len="med"/>
            </a:ln>
            <a:effectLst>
              <a:outerShdw blurRad="450850" dist="520700" dir="7440000" algn="tl" rotWithShape="0">
                <a:srgbClr val="000000">
                  <a:alpha val="43000"/>
                </a:srgbClr>
              </a:outerShdw>
            </a:effectLst>
            <a:scene3d>
              <a:camera prst="orthographicFront"/>
              <a:lightRig rig="threePt" dir="t"/>
            </a:scene3d>
            <a:sp3d>
              <a:bevelT w="889000" h="1016000"/>
              <a:bevelB w="1016000" h="762000"/>
            </a:sp3d>
          </p:spPr>
          <p:txBody>
            <a:bodyPr wrap="none" anchor="ctr"/>
            <a:lstStyle/>
            <a:p>
              <a:pPr algn="ctr">
                <a:defRPr/>
              </a:pPr>
              <a:endParaRPr lang="en-US" sz="1800">
                <a:latin typeface="Arial" pitchFamily="-112" charset="0"/>
                <a:ea typeface="ＭＳ Ｐゴシック" pitchFamily="-112" charset="-128"/>
                <a:cs typeface="ＭＳ Ｐゴシック" pitchFamily="-112" charset="-128"/>
              </a:endParaRPr>
            </a:p>
          </p:txBody>
        </p:sp>
        <p:sp>
          <p:nvSpPr>
            <p:cNvPr id="15" name="TextBox 14"/>
            <p:cNvSpPr txBox="1"/>
            <p:nvPr/>
          </p:nvSpPr>
          <p:spPr>
            <a:xfrm>
              <a:off x="3598221" y="1367412"/>
              <a:ext cx="1077231" cy="438169"/>
            </a:xfrm>
            <a:prstGeom prst="rect">
              <a:avLst/>
            </a:prstGeom>
            <a:noFill/>
            <a:effectLst>
              <a:softEdge rad="88900"/>
            </a:effectLst>
            <a:scene3d>
              <a:camera prst="perspectiveFront">
                <a:rot lat="360000" lon="600000" rev="0"/>
              </a:camera>
              <a:lightRig rig="threePt" dir="t"/>
            </a:scene3d>
          </p:spPr>
          <p:txBody>
            <a:bodyPr>
              <a:spAutoFit/>
            </a:bodyPr>
            <a:lstStyle/>
            <a:p>
              <a:pPr algn="ctr">
                <a:lnSpc>
                  <a:spcPct val="90000"/>
                </a:lnSpc>
                <a:defRPr/>
              </a:pPr>
              <a:r>
                <a:rPr lang="en-US" sz="2800" b="1" dirty="0">
                  <a:solidFill>
                    <a:srgbClr val="000000"/>
                  </a:solidFill>
                  <a:latin typeface="Arial"/>
                  <a:ea typeface="+mn-ea"/>
                  <a:cs typeface="Arial"/>
                </a:rPr>
                <a:t>5</a:t>
              </a:r>
            </a:p>
          </p:txBody>
        </p:sp>
      </p:grpSp>
      <p:sp>
        <p:nvSpPr>
          <p:cNvPr id="16" name="Oval 15"/>
          <p:cNvSpPr/>
          <p:nvPr/>
        </p:nvSpPr>
        <p:spPr bwMode="auto">
          <a:xfrm>
            <a:off x="973138" y="1367949"/>
            <a:ext cx="1357312" cy="1358900"/>
          </a:xfrm>
          <a:prstGeom prst="ellipse">
            <a:avLst/>
          </a:prstGeom>
          <a:noFill/>
          <a:ln w="101600" cap="flat" cmpd="sng" algn="ctr">
            <a:solidFill>
              <a:schemeClr val="tx2">
                <a:lumMod val="40000"/>
                <a:lumOff val="60000"/>
                <a:alpha val="47000"/>
              </a:schemeClr>
            </a:solidFill>
            <a:prstDash val="solid"/>
            <a:round/>
            <a:headEnd type="none" w="med" len="med"/>
            <a:tailEnd type="none" w="med" len="med"/>
          </a:ln>
          <a:effectLst/>
        </p:spPr>
        <p:txBody>
          <a:bodyPr wrap="none" anchor="ctr"/>
          <a:lstStyle/>
          <a:p>
            <a:pPr algn="ctr">
              <a:defRPr/>
            </a:pPr>
            <a:endParaRPr lang="en-US" sz="1800">
              <a:latin typeface="Arial" pitchFamily="-111" charset="0"/>
              <a:ea typeface="ＭＳ Ｐゴシック" charset="-128"/>
              <a:cs typeface="ＭＳ Ｐゴシック" charset="-128"/>
            </a:endParaRPr>
          </a:p>
        </p:txBody>
      </p:sp>
      <p:sp>
        <p:nvSpPr>
          <p:cNvPr id="44040" name="Title 4"/>
          <p:cNvSpPr>
            <a:spLocks noGrp="1"/>
          </p:cNvSpPr>
          <p:nvPr>
            <p:ph type="ctrTitle"/>
          </p:nvPr>
        </p:nvSpPr>
        <p:spPr/>
        <p:txBody>
          <a:bodyPr/>
          <a:lstStyle/>
          <a:p>
            <a:r>
              <a:rPr lang="en-US">
                <a:latin typeface="Arial" charset="0"/>
                <a:ea typeface="ＭＳ Ｐゴシック" charset="0"/>
                <a:cs typeface="ＭＳ Ｐゴシック" charset="0"/>
              </a:rPr>
              <a:t>Untested Off-Label Uses </a:t>
            </a:r>
          </a:p>
        </p:txBody>
      </p:sp>
      <p:sp>
        <p:nvSpPr>
          <p:cNvPr id="88072" name="Content Placeholder 2"/>
          <p:cNvSpPr>
            <a:spLocks noGrp="1"/>
          </p:cNvSpPr>
          <p:nvPr>
            <p:ph idx="4294967295"/>
          </p:nvPr>
        </p:nvSpPr>
        <p:spPr>
          <a:xfrm>
            <a:off x="2330450" y="2290958"/>
            <a:ext cx="4849371" cy="1988251"/>
          </a:xfrm>
        </p:spPr>
        <p:txBody>
          <a:bodyPr>
            <a:normAutofit/>
          </a:bodyPr>
          <a:lstStyle/>
          <a:p>
            <a:pPr marL="0" indent="0" eaLnBrk="1" hangingPunct="1">
              <a:spcAft>
                <a:spcPts val="1200"/>
              </a:spcAft>
              <a:buNone/>
            </a:pPr>
            <a:r>
              <a:rPr lang="en-US" sz="2400" b="1" dirty="0">
                <a:solidFill>
                  <a:srgbClr val="000000"/>
                </a:solidFill>
                <a:latin typeface="Arial" charset="0"/>
                <a:ea typeface="ＭＳ Ｐゴシック" charset="0"/>
                <a:cs typeface="ＭＳ Ｐゴシック" charset="0"/>
              </a:rPr>
              <a:t>Antipsychotics are being used for nonpsychotic disorders.</a:t>
            </a:r>
          </a:p>
          <a:p>
            <a:pPr marL="0" indent="0" eaLnBrk="1" hangingPunct="1">
              <a:buNone/>
            </a:pPr>
            <a:r>
              <a:rPr lang="en-US" sz="2400" b="1" dirty="0">
                <a:solidFill>
                  <a:srgbClr val="000000"/>
                </a:solidFill>
                <a:latin typeface="Arial" charset="0"/>
                <a:ea typeface="ＭＳ Ｐゴシック" charset="0"/>
                <a:cs typeface="ＭＳ Ｐゴシック" charset="0"/>
              </a:rPr>
              <a:t>Antidepressants are being used to treat </a:t>
            </a:r>
            <a:r>
              <a:rPr lang="ja-JP" altLang="en-US" sz="2400" b="1" dirty="0">
                <a:solidFill>
                  <a:srgbClr val="000000"/>
                </a:solidFill>
                <a:latin typeface="Arial" charset="0"/>
                <a:ea typeface="ＭＳ Ｐゴシック" charset="0"/>
                <a:cs typeface="ＭＳ Ｐゴシック" charset="0"/>
              </a:rPr>
              <a:t>“</a:t>
            </a:r>
            <a:r>
              <a:rPr lang="en-US" altLang="ja-JP" sz="2400" b="1" dirty="0">
                <a:solidFill>
                  <a:srgbClr val="000000"/>
                </a:solidFill>
                <a:latin typeface="Arial" charset="0"/>
                <a:ea typeface="ＭＳ Ｐゴシック" charset="0"/>
                <a:cs typeface="ＭＳ Ｐゴシック" charset="0"/>
              </a:rPr>
              <a:t>social phobias.</a:t>
            </a:r>
            <a:r>
              <a:rPr lang="ja-JP" altLang="en-US" sz="2400" b="1" dirty="0">
                <a:solidFill>
                  <a:srgbClr val="000000"/>
                </a:solidFill>
                <a:latin typeface="Arial" charset="0"/>
                <a:ea typeface="ＭＳ Ｐゴシック" charset="0"/>
                <a:cs typeface="ＭＳ Ｐゴシック" charset="0"/>
              </a:rPr>
              <a:t>”</a:t>
            </a:r>
            <a:endParaRPr lang="en-US" sz="2400" b="1"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359433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500"/>
                            </p:stCondLst>
                            <p:childTnLst>
                              <p:par>
                                <p:cTn id="12" presetID="19" presetClass="entr" presetSubtype="1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0" fill="hold"/>
                                        <p:tgtEl>
                                          <p:spTgt spid="16"/>
                                        </p:tgtEl>
                                        <p:attrNameLst>
                                          <p:attrName>ppt_w</p:attrName>
                                        </p:attrNameLst>
                                      </p:cBhvr>
                                      <p:tavLst>
                                        <p:tav tm="0" fmla="#ppt_w*sin(2.5*pi*$)">
                                          <p:val>
                                            <p:fltVal val="0"/>
                                          </p:val>
                                        </p:tav>
                                        <p:tav tm="100000">
                                          <p:val>
                                            <p:fltVal val="1"/>
                                          </p:val>
                                        </p:tav>
                                      </p:tavLst>
                                    </p:anim>
                                    <p:anim calcmode="lin" valueType="num">
                                      <p:cBhvr>
                                        <p:cTn id="15" dur="5000" fill="hold"/>
                                        <p:tgtEl>
                                          <p:spTgt spid="16"/>
                                        </p:tgtEl>
                                        <p:attrNameLst>
                                          <p:attrName>ppt_h</p:attrName>
                                        </p:attrNameLst>
                                      </p:cBhvr>
                                      <p:tavLst>
                                        <p:tav tm="0">
                                          <p:val>
                                            <p:strVal val="#ppt_h"/>
                                          </p:val>
                                        </p:tav>
                                        <p:tav tm="100000">
                                          <p:val>
                                            <p:strVal val="#ppt_h"/>
                                          </p:val>
                                        </p:tav>
                                      </p:tavLst>
                                    </p:anim>
                                  </p:childTnLst>
                                </p:cTn>
                              </p:par>
                              <p:par>
                                <p:cTn id="16" presetID="17"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ppt_x</p:attrName>
                                        </p:attrNameLst>
                                      </p:cBhvr>
                                      <p:tavLst>
                                        <p:tav tm="0">
                                          <p:val>
                                            <p:strVal val="#ppt_x-#ppt_w/2"/>
                                          </p:val>
                                        </p:tav>
                                        <p:tav tm="100000">
                                          <p:val>
                                            <p:strVal val="#ppt_x"/>
                                          </p:val>
                                        </p:tav>
                                      </p:tavLst>
                                    </p:anim>
                                    <p:anim calcmode="lin" valueType="num">
                                      <p:cBhvr>
                                        <p:cTn id="19" dur="1000" fill="hold"/>
                                        <p:tgtEl>
                                          <p:spTgt spid="8"/>
                                        </p:tgtEl>
                                        <p:attrNameLst>
                                          <p:attrName>ppt_y</p:attrName>
                                        </p:attrNameLst>
                                      </p:cBhvr>
                                      <p:tavLst>
                                        <p:tav tm="0">
                                          <p:val>
                                            <p:strVal val="#ppt_y"/>
                                          </p:val>
                                        </p:tav>
                                        <p:tav tm="100000">
                                          <p:val>
                                            <p:strVal val="#ppt_y"/>
                                          </p:val>
                                        </p:tav>
                                      </p:tavLst>
                                    </p:anim>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88072">
                                            <p:txEl>
                                              <p:pRg st="0" end="0"/>
                                            </p:txEl>
                                          </p:spTgt>
                                        </p:tgtEl>
                                        <p:attrNameLst>
                                          <p:attrName>style.visibility</p:attrName>
                                        </p:attrNameLst>
                                      </p:cBhvr>
                                      <p:to>
                                        <p:strVal val="visible"/>
                                      </p:to>
                                    </p:set>
                                    <p:animEffect transition="in" filter="fade">
                                      <p:cBhvr>
                                        <p:cTn id="24" dur="1000"/>
                                        <p:tgtEl>
                                          <p:spTgt spid="88072">
                                            <p:txEl>
                                              <p:pRg st="0" end="0"/>
                                            </p:txEl>
                                          </p:spTgt>
                                        </p:tgtEl>
                                      </p:cBhvr>
                                    </p:animEffect>
                                    <p:anim calcmode="lin" valueType="num">
                                      <p:cBhvr>
                                        <p:cTn id="25" dur="1000" fill="hold"/>
                                        <p:tgtEl>
                                          <p:spTgt spid="8807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8072">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750"/>
                                  </p:stCondLst>
                                  <p:childTnLst>
                                    <p:set>
                                      <p:cBhvr>
                                        <p:cTn id="28" dur="1" fill="hold">
                                          <p:stCondLst>
                                            <p:cond delay="0"/>
                                          </p:stCondLst>
                                        </p:cTn>
                                        <p:tgtEl>
                                          <p:spTgt spid="88072">
                                            <p:txEl>
                                              <p:pRg st="1" end="1"/>
                                            </p:txEl>
                                          </p:spTgt>
                                        </p:tgtEl>
                                        <p:attrNameLst>
                                          <p:attrName>style.visibility</p:attrName>
                                        </p:attrNameLst>
                                      </p:cBhvr>
                                      <p:to>
                                        <p:strVal val="visible"/>
                                      </p:to>
                                    </p:set>
                                    <p:animEffect transition="in" filter="fade">
                                      <p:cBhvr>
                                        <p:cTn id="29" dur="1000"/>
                                        <p:tgtEl>
                                          <p:spTgt spid="88072">
                                            <p:txEl>
                                              <p:pRg st="1" end="1"/>
                                            </p:txEl>
                                          </p:spTgt>
                                        </p:tgtEl>
                                      </p:cBhvr>
                                    </p:animEffect>
                                    <p:anim calcmode="lin" valueType="num">
                                      <p:cBhvr>
                                        <p:cTn id="30" dur="1000" fill="hold"/>
                                        <p:tgtEl>
                                          <p:spTgt spid="88072">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8807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P spid="8807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1" name="Round Diagonal Corner Rectangle 20"/>
          <p:cNvSpPr/>
          <p:nvPr/>
        </p:nvSpPr>
        <p:spPr bwMode="auto">
          <a:xfrm>
            <a:off x="1717225" y="1170920"/>
            <a:ext cx="5514161" cy="4357202"/>
          </a:xfrm>
          <a:prstGeom prst="round2DiagRect">
            <a:avLst/>
          </a:prstGeom>
          <a:gradFill flip="none" rotWithShape="1">
            <a:gsLst>
              <a:gs pos="0">
                <a:schemeClr val="bg1">
                  <a:alpha val="75000"/>
                </a:schemeClr>
              </a:gs>
              <a:gs pos="100000">
                <a:srgbClr val="9BB4B3">
                  <a:alpha val="75000"/>
                </a:srgbClr>
              </a:gs>
            </a:gsLst>
            <a:lin ang="4620000" scaled="0"/>
            <a:tileRect/>
          </a:gradFill>
          <a:ln w="9525" cap="flat" cmpd="sng" algn="ctr">
            <a:noFill/>
            <a:prstDash val="solid"/>
            <a:round/>
            <a:headEnd type="none" w="med" len="med"/>
            <a:tailEnd type="none" w="med" len="med"/>
          </a:ln>
          <a:effectLst/>
        </p:spPr>
        <p:txBody>
          <a:bodyPr wrap="none" anchor="ctr"/>
          <a:lstStyle/>
          <a:p>
            <a:pPr algn="ctr">
              <a:defRPr/>
            </a:pPr>
            <a:endParaRPr lang="en-US" sz="1800">
              <a:latin typeface="Arial" pitchFamily="-111" charset="0"/>
              <a:ea typeface="ＭＳ Ｐゴシック" pitchFamily="-111" charset="-128"/>
              <a:cs typeface="ＭＳ Ｐゴシック" pitchFamily="-111" charset="-128"/>
            </a:endParaRPr>
          </a:p>
        </p:txBody>
      </p:sp>
      <p:sp>
        <p:nvSpPr>
          <p:cNvPr id="45061" name="Title 1"/>
          <p:cNvSpPr>
            <a:spLocks noGrp="1"/>
          </p:cNvSpPr>
          <p:nvPr>
            <p:ph type="ctrTitle"/>
          </p:nvPr>
        </p:nvSpPr>
        <p:spPr/>
        <p:txBody>
          <a:bodyPr/>
          <a:lstStyle/>
          <a:p>
            <a:pPr eaLnBrk="1" hangingPunct="1"/>
            <a:r>
              <a:rPr lang="en-US">
                <a:latin typeface="Arial" charset="0"/>
                <a:ea typeface="ＭＳ Ｐゴシック" charset="0"/>
                <a:cs typeface="ＭＳ Ｐゴシック" charset="0"/>
              </a:rPr>
              <a:t>Direct Brain Intervention</a:t>
            </a:r>
          </a:p>
        </p:txBody>
      </p:sp>
      <p:sp>
        <p:nvSpPr>
          <p:cNvPr id="11" name="Content Placeholder 5"/>
          <p:cNvSpPr txBox="1">
            <a:spLocks/>
          </p:cNvSpPr>
          <p:nvPr/>
        </p:nvSpPr>
        <p:spPr bwMode="auto">
          <a:xfrm>
            <a:off x="2047875" y="1411288"/>
            <a:ext cx="5048250"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225425" algn="l"/>
              </a:tabLst>
              <a:defRPr sz="2400">
                <a:solidFill>
                  <a:schemeClr val="tx1"/>
                </a:solidFill>
                <a:latin typeface="Arial" charset="0"/>
                <a:ea typeface="ＭＳ Ｐゴシック" charset="0"/>
                <a:cs typeface="ＭＳ Ｐゴシック" charset="0"/>
              </a:defRPr>
            </a:lvl1pPr>
            <a:lvl2pPr marL="742950" indent="-285750" eaLnBrk="0" hangingPunct="0">
              <a:tabLst>
                <a:tab pos="225425" algn="l"/>
              </a:tabLst>
              <a:defRPr sz="2400">
                <a:solidFill>
                  <a:schemeClr val="tx1"/>
                </a:solidFill>
                <a:latin typeface="Arial" charset="0"/>
                <a:ea typeface="ＭＳ Ｐゴシック" charset="0"/>
              </a:defRPr>
            </a:lvl2pPr>
            <a:lvl3pPr marL="1143000" indent="-228600" eaLnBrk="0" hangingPunct="0">
              <a:tabLst>
                <a:tab pos="225425" algn="l"/>
              </a:tabLst>
              <a:defRPr sz="2400">
                <a:solidFill>
                  <a:schemeClr val="tx1"/>
                </a:solidFill>
                <a:latin typeface="Arial" charset="0"/>
                <a:ea typeface="ＭＳ Ｐゴシック" charset="0"/>
              </a:defRPr>
            </a:lvl3pPr>
            <a:lvl4pPr marL="1600200" indent="-228600" eaLnBrk="0" hangingPunct="0">
              <a:tabLst>
                <a:tab pos="225425" algn="l"/>
              </a:tabLst>
              <a:defRPr sz="2400">
                <a:solidFill>
                  <a:schemeClr val="tx1"/>
                </a:solidFill>
                <a:latin typeface="Arial" charset="0"/>
                <a:ea typeface="ＭＳ Ｐゴシック" charset="0"/>
              </a:defRPr>
            </a:lvl4pPr>
            <a:lvl5pPr marL="2057400" indent="-228600" eaLnBrk="0" hangingPunct="0">
              <a:tabLst>
                <a:tab pos="2254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254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254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254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25425" algn="l"/>
              </a:tabLst>
              <a:defRPr sz="2400">
                <a:solidFill>
                  <a:schemeClr val="tx1"/>
                </a:solidFill>
                <a:latin typeface="Arial" charset="0"/>
                <a:ea typeface="ＭＳ Ｐゴシック" charset="0"/>
              </a:defRPr>
            </a:lvl9pPr>
          </a:lstStyle>
          <a:p>
            <a:pPr eaLnBrk="1" hangingPunct="1">
              <a:spcAft>
                <a:spcPts val="1200"/>
              </a:spcAft>
            </a:pPr>
            <a:r>
              <a:rPr lang="en-US" sz="1800" b="1" dirty="0">
                <a:solidFill>
                  <a:srgbClr val="0D98B8"/>
                </a:solidFill>
              </a:rPr>
              <a:t>Prefrontal lobotomy: </a:t>
            </a:r>
            <a:r>
              <a:rPr lang="en-US" sz="1800" b="1" dirty="0">
                <a:solidFill>
                  <a:srgbClr val="000000"/>
                </a:solidFill>
              </a:rPr>
              <a:t>Instrument is used to crush nerve fibers running from prefrontal lobes to other areas</a:t>
            </a:r>
          </a:p>
          <a:p>
            <a:pPr eaLnBrk="1" hangingPunct="1">
              <a:spcAft>
                <a:spcPts val="1200"/>
              </a:spcAft>
            </a:pPr>
            <a:r>
              <a:rPr lang="en-US" sz="1800" b="1" dirty="0">
                <a:solidFill>
                  <a:srgbClr val="FF6600"/>
                </a:solidFill>
              </a:rPr>
              <a:t>Electroconvulsive therapy (ECT): </a:t>
            </a:r>
            <a:br>
              <a:rPr lang="en-US" sz="1800" b="1" dirty="0">
                <a:solidFill>
                  <a:srgbClr val="FF6600"/>
                </a:solidFill>
              </a:rPr>
            </a:br>
            <a:r>
              <a:rPr lang="en-US" sz="1800" b="1" dirty="0">
                <a:solidFill>
                  <a:srgbClr val="000000"/>
                </a:solidFill>
              </a:rPr>
              <a:t>Brief brain seizure is induced</a:t>
            </a:r>
          </a:p>
          <a:p>
            <a:pPr eaLnBrk="1" hangingPunct="1">
              <a:spcAft>
                <a:spcPts val="1200"/>
              </a:spcAft>
            </a:pPr>
            <a:r>
              <a:rPr lang="en-US" sz="1800" b="1" dirty="0" err="1">
                <a:solidFill>
                  <a:srgbClr val="007C78"/>
                </a:solidFill>
              </a:rPr>
              <a:t>Transcranial</a:t>
            </a:r>
            <a:r>
              <a:rPr lang="en-US" sz="1800" b="1" dirty="0">
                <a:solidFill>
                  <a:srgbClr val="007C78"/>
                </a:solidFill>
              </a:rPr>
              <a:t> magnetic stimulation: </a:t>
            </a:r>
            <a:r>
              <a:rPr lang="en-US" sz="1800" b="1" dirty="0">
                <a:solidFill>
                  <a:srgbClr val="000000"/>
                </a:solidFill>
              </a:rPr>
              <a:t>Involves use of pulsing magnetic coil held to a person’</a:t>
            </a:r>
            <a:r>
              <a:rPr lang="en-US" altLang="ja-JP" sz="1800" b="1" dirty="0">
                <a:solidFill>
                  <a:srgbClr val="000000"/>
                </a:solidFill>
              </a:rPr>
              <a:t>s skull over the left prefrontal cortex</a:t>
            </a:r>
          </a:p>
          <a:p>
            <a:pPr eaLnBrk="1" hangingPunct="1">
              <a:spcAft>
                <a:spcPts val="1200"/>
              </a:spcAft>
            </a:pPr>
            <a:r>
              <a:rPr lang="en-US" sz="1800" b="1" dirty="0">
                <a:solidFill>
                  <a:srgbClr val="C62DB0"/>
                </a:solidFill>
              </a:rPr>
              <a:t>Deep brain simulation: </a:t>
            </a:r>
            <a:r>
              <a:rPr lang="en-US" sz="1800" b="1" dirty="0">
                <a:solidFill>
                  <a:srgbClr val="000000"/>
                </a:solidFill>
              </a:rPr>
              <a:t>Requires surgery to implant electrodes into the brain and to embed a small box, like a pacemaker, under the collarbone</a:t>
            </a:r>
          </a:p>
        </p:txBody>
      </p:sp>
    </p:spTree>
    <p:extLst>
      <p:ext uri="{BB962C8B-B14F-4D97-AF65-F5344CB8AC3E}">
        <p14:creationId xmlns:p14="http://schemas.microsoft.com/office/powerpoint/2010/main" val="3404163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7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50"/>
                            </p:stCondLst>
                            <p:childTnLst>
                              <p:par>
                                <p:cTn id="10" presetID="12" presetClass="entr" presetSubtype="1" fill="hold" grpId="0"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slide(fromTop)">
                                      <p:cBhvr>
                                        <p:cTn id="12" dur="1000"/>
                                        <p:tgtEl>
                                          <p:spTgt spid="11">
                                            <p:txEl>
                                              <p:pRg st="0" end="0"/>
                                            </p:txEl>
                                          </p:spTgt>
                                        </p:tgtEl>
                                      </p:cBhvr>
                                    </p:animEffect>
                                  </p:childTnLst>
                                </p:cTn>
                              </p:par>
                            </p:childTnLst>
                          </p:cTn>
                        </p:par>
                        <p:par>
                          <p:cTn id="13" fill="hold" nodeType="afterGroup">
                            <p:stCondLst>
                              <p:cond delay="2250"/>
                            </p:stCondLst>
                            <p:childTnLst>
                              <p:par>
                                <p:cTn id="14" presetID="12" presetClass="entr" presetSubtype="1" fill="hold" grpId="0" nodeType="afterEffect">
                                  <p:stCondLst>
                                    <p:cond delay="25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slide(fromTop)">
                                      <p:cBhvr>
                                        <p:cTn id="16" dur="1000"/>
                                        <p:tgtEl>
                                          <p:spTgt spid="11">
                                            <p:txEl>
                                              <p:pRg st="1" end="1"/>
                                            </p:txEl>
                                          </p:spTgt>
                                        </p:tgtEl>
                                      </p:cBhvr>
                                    </p:animEffect>
                                  </p:childTnLst>
                                </p:cTn>
                              </p:par>
                            </p:childTnLst>
                          </p:cTn>
                        </p:par>
                        <p:par>
                          <p:cTn id="17" fill="hold" nodeType="afterGroup">
                            <p:stCondLst>
                              <p:cond delay="3500"/>
                            </p:stCondLst>
                            <p:childTnLst>
                              <p:par>
                                <p:cTn id="18" presetID="12" presetClass="entr" presetSubtype="1" fill="hold" grpId="0" nodeType="afterEffect">
                                  <p:stCondLst>
                                    <p:cond delay="25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slide(fromTop)">
                                      <p:cBhvr>
                                        <p:cTn id="20" dur="1000"/>
                                        <p:tgtEl>
                                          <p:spTgt spid="11">
                                            <p:txEl>
                                              <p:pRg st="2" end="2"/>
                                            </p:txEl>
                                          </p:spTgt>
                                        </p:tgtEl>
                                      </p:cBhvr>
                                    </p:animEffect>
                                  </p:childTnLst>
                                </p:cTn>
                              </p:par>
                            </p:childTnLst>
                          </p:cTn>
                        </p:par>
                        <p:par>
                          <p:cTn id="21" fill="hold" nodeType="afterGroup">
                            <p:stCondLst>
                              <p:cond delay="4750"/>
                            </p:stCondLst>
                            <p:childTnLst>
                              <p:par>
                                <p:cTn id="22" presetID="12" presetClass="entr" presetSubtype="1" fill="hold" grpId="0" nodeType="afterEffect">
                                  <p:stCondLst>
                                    <p:cond delay="25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slide(fromTop)">
                                      <p:cBhvr>
                                        <p:cTn id="24" dur="1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16.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1" cy="6477000"/>
          </a:xfrm>
          <a:prstGeom prst="rect">
            <a:avLst/>
          </a:prstGeom>
        </p:spPr>
      </p:pic>
      <p:sp>
        <p:nvSpPr>
          <p:cNvPr id="2" name="Rectangle 1"/>
          <p:cNvSpPr/>
          <p:nvPr/>
        </p:nvSpPr>
        <p:spPr>
          <a:xfrm>
            <a:off x="1011903" y="1978831"/>
            <a:ext cx="2775676" cy="1128463"/>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1749020" y="622710"/>
            <a:ext cx="1261806" cy="1261806"/>
            <a:chOff x="815959" y="622710"/>
            <a:chExt cx="1261806" cy="1261806"/>
          </a:xfrm>
        </p:grpSpPr>
        <p:sp>
          <p:nvSpPr>
            <p:cNvPr id="4" name="Oval 3"/>
            <p:cNvSpPr/>
            <p:nvPr/>
          </p:nvSpPr>
          <p:spPr>
            <a:xfrm>
              <a:off x="815959" y="622710"/>
              <a:ext cx="1261806" cy="126180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21082" y="944304"/>
              <a:ext cx="1051560" cy="584776"/>
            </a:xfrm>
            <a:prstGeom prst="rect">
              <a:avLst/>
            </a:prstGeom>
            <a:noFill/>
            <a:ln>
              <a:noFill/>
            </a:ln>
          </p:spPr>
          <p:txBody>
            <a:bodyPr wrap="square" rtlCol="0">
              <a:spAutoFit/>
            </a:bodyPr>
            <a:lstStyle/>
            <a:p>
              <a:pPr algn="ctr"/>
              <a:r>
                <a:rPr lang="en-US" sz="3200" b="1" dirty="0" smtClean="0">
                  <a:solidFill>
                    <a:srgbClr val="FFFF00"/>
                  </a:solidFill>
                  <a:latin typeface="Arial"/>
                  <a:cs typeface="Arial"/>
                </a:rPr>
                <a:t>16.2</a:t>
              </a:r>
              <a:endParaRPr lang="en-US" sz="3200" b="1" dirty="0">
                <a:solidFill>
                  <a:srgbClr val="FFFF00"/>
                </a:solidFill>
                <a:latin typeface="Arial"/>
                <a:cs typeface="Arial"/>
              </a:endParaRPr>
            </a:p>
          </p:txBody>
        </p:sp>
      </p:grpSp>
      <p:sp>
        <p:nvSpPr>
          <p:cNvPr id="6" name="TextBox 5"/>
          <p:cNvSpPr txBox="1"/>
          <p:nvPr/>
        </p:nvSpPr>
        <p:spPr>
          <a:xfrm>
            <a:off x="1011902" y="2105743"/>
            <a:ext cx="2775677" cy="830997"/>
          </a:xfrm>
          <a:prstGeom prst="rect">
            <a:avLst/>
          </a:prstGeom>
          <a:noFill/>
        </p:spPr>
        <p:txBody>
          <a:bodyPr wrap="square" rtlCol="0">
            <a:spAutoFit/>
          </a:bodyPr>
          <a:lstStyle/>
          <a:p>
            <a:pPr algn="ctr"/>
            <a:r>
              <a:rPr lang="en-US" sz="2400" b="1" dirty="0">
                <a:solidFill>
                  <a:schemeClr val="bg1"/>
                </a:solidFill>
                <a:latin typeface=""/>
              </a:rPr>
              <a:t>Major Schools of </a:t>
            </a:r>
            <a:r>
              <a:rPr lang="en-US" sz="2400" b="1" dirty="0" smtClean="0">
                <a:solidFill>
                  <a:schemeClr val="bg1"/>
                </a:solidFill>
                <a:latin typeface=""/>
              </a:rPr>
              <a:t>Psychotherapy</a:t>
            </a:r>
            <a:endParaRPr lang="en-US" sz="2400" b="1" dirty="0">
              <a:solidFill>
                <a:schemeClr val="bg1"/>
              </a:solidFill>
              <a:latin typeface="Arial"/>
              <a:cs typeface="Arial"/>
            </a:endParaRPr>
          </a:p>
        </p:txBody>
      </p:sp>
    </p:spTree>
    <p:extLst>
      <p:ext uri="{BB962C8B-B14F-4D97-AF65-F5344CB8AC3E}">
        <p14:creationId xmlns:p14="http://schemas.microsoft.com/office/powerpoint/2010/main" val="1321279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48" y="819321"/>
            <a:ext cx="5273933" cy="49560"/>
          </a:xfrm>
          <a:prstGeom prst="rect">
            <a:avLst/>
          </a:prstGeom>
          <a:solidFill>
            <a:srgbClr val="7C8B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pSp>
        <p:nvGrpSpPr>
          <p:cNvPr id="19" name="Group 18"/>
          <p:cNvGrpSpPr/>
          <p:nvPr/>
        </p:nvGrpSpPr>
        <p:grpSpPr>
          <a:xfrm>
            <a:off x="-6792" y="-6792"/>
            <a:ext cx="1051560" cy="1051560"/>
            <a:chOff x="-6792" y="-6792"/>
            <a:chExt cx="1051560" cy="1051560"/>
          </a:xfrm>
        </p:grpSpPr>
        <p:sp>
          <p:nvSpPr>
            <p:cNvPr id="20" name="Rectangle 19"/>
            <p:cNvSpPr/>
            <p:nvPr/>
          </p:nvSpPr>
          <p:spPr>
            <a:xfrm>
              <a:off x="-6792" y="-6792"/>
              <a:ext cx="1051560" cy="105156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1" name="TextBox 20"/>
            <p:cNvSpPr txBox="1"/>
            <p:nvPr/>
          </p:nvSpPr>
          <p:spPr>
            <a:xfrm>
              <a:off x="-6792" y="223271"/>
              <a:ext cx="1051560" cy="584776"/>
            </a:xfrm>
            <a:prstGeom prst="rect">
              <a:avLst/>
            </a:prstGeom>
            <a:noFill/>
            <a:ln>
              <a:noFill/>
            </a:ln>
          </p:spPr>
          <p:txBody>
            <a:bodyPr wrap="square" rtlCol="0">
              <a:spAutoFit/>
            </a:bodyPr>
            <a:lstStyle/>
            <a:p>
              <a:pPr algn="ctr"/>
              <a:r>
                <a:rPr lang="en-US" sz="3200" b="1" dirty="0" smtClean="0">
                  <a:solidFill>
                    <a:srgbClr val="FFFFFF"/>
                  </a:solidFill>
                  <a:latin typeface="Arial"/>
                  <a:cs typeface="Arial"/>
                </a:rPr>
                <a:t>16.2</a:t>
              </a:r>
              <a:endParaRPr lang="en-US" sz="3200" b="1" dirty="0">
                <a:solidFill>
                  <a:srgbClr val="FFFFFF"/>
                </a:solidFill>
                <a:latin typeface="Arial"/>
                <a:cs typeface="Arial"/>
              </a:endParaRPr>
            </a:p>
          </p:txBody>
        </p:sp>
      </p:grpSp>
      <p:sp>
        <p:nvSpPr>
          <p:cNvPr id="22" name="TextBox 21"/>
          <p:cNvSpPr txBox="1"/>
          <p:nvPr/>
        </p:nvSpPr>
        <p:spPr>
          <a:xfrm>
            <a:off x="1200984" y="326008"/>
            <a:ext cx="7050783" cy="461665"/>
          </a:xfrm>
          <a:prstGeom prst="rect">
            <a:avLst/>
          </a:prstGeom>
          <a:noFill/>
        </p:spPr>
        <p:txBody>
          <a:bodyPr wrap="square" rtlCol="0">
            <a:spAutoFit/>
          </a:bodyPr>
          <a:lstStyle/>
          <a:p>
            <a:r>
              <a:rPr lang="en-US" sz="2400" dirty="0" smtClean="0">
                <a:latin typeface="Arial"/>
                <a:cs typeface="Arial"/>
              </a:rPr>
              <a:t>Module Learning Objectives</a:t>
            </a:r>
            <a:endParaRPr lang="en-US" sz="2400" dirty="0">
              <a:latin typeface="Arial"/>
              <a:cs typeface="Arial"/>
            </a:endParaRPr>
          </a:p>
        </p:txBody>
      </p:sp>
      <p:grpSp>
        <p:nvGrpSpPr>
          <p:cNvPr id="7" name="Group 6"/>
          <p:cNvGrpSpPr/>
          <p:nvPr/>
        </p:nvGrpSpPr>
        <p:grpSpPr>
          <a:xfrm>
            <a:off x="612022" y="1346543"/>
            <a:ext cx="1078690" cy="734479"/>
            <a:chOff x="267760" y="1346543"/>
            <a:chExt cx="1078690" cy="734479"/>
          </a:xfrm>
        </p:grpSpPr>
        <p:sp>
          <p:nvSpPr>
            <p:cNvPr id="5" name="Round Diagonal Corner Rectangle 4"/>
            <p:cNvSpPr/>
            <p:nvPr/>
          </p:nvSpPr>
          <p:spPr>
            <a:xfrm>
              <a:off x="267760" y="1346543"/>
              <a:ext cx="1078690" cy="734479"/>
            </a:xfrm>
            <a:prstGeom prst="round2Diag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 name="TextBox 2"/>
            <p:cNvSpPr txBox="1"/>
            <p:nvPr/>
          </p:nvSpPr>
          <p:spPr>
            <a:xfrm>
              <a:off x="267760" y="1467386"/>
              <a:ext cx="1078690" cy="461665"/>
            </a:xfrm>
            <a:prstGeom prst="rect">
              <a:avLst/>
            </a:prstGeom>
            <a:noFill/>
          </p:spPr>
          <p:txBody>
            <a:bodyPr wrap="square" rtlCol="0">
              <a:spAutoFit/>
            </a:bodyPr>
            <a:lstStyle/>
            <a:p>
              <a:pPr algn="ctr"/>
              <a:r>
                <a:rPr lang="en-US" sz="2400" b="1" dirty="0" smtClean="0">
                  <a:solidFill>
                    <a:schemeClr val="bg1"/>
                  </a:solidFill>
                  <a:latin typeface="Arial"/>
                  <a:cs typeface="Arial"/>
                </a:rPr>
                <a:t>16.2.A</a:t>
              </a:r>
              <a:endParaRPr lang="en-US" sz="2400" b="1" dirty="0">
                <a:solidFill>
                  <a:schemeClr val="bg1"/>
                </a:solidFill>
                <a:latin typeface="Arial"/>
                <a:cs typeface="Arial"/>
              </a:endParaRPr>
            </a:p>
          </p:txBody>
        </p:sp>
      </p:grpSp>
      <p:grpSp>
        <p:nvGrpSpPr>
          <p:cNvPr id="8" name="Group 7"/>
          <p:cNvGrpSpPr/>
          <p:nvPr/>
        </p:nvGrpSpPr>
        <p:grpSpPr>
          <a:xfrm>
            <a:off x="1851368" y="1346543"/>
            <a:ext cx="6648095" cy="722376"/>
            <a:chOff x="1507106" y="1346543"/>
            <a:chExt cx="6648095" cy="722376"/>
          </a:xfrm>
        </p:grpSpPr>
        <p:sp>
          <p:nvSpPr>
            <p:cNvPr id="6" name="Round Diagonal Corner Rectangle 5"/>
            <p:cNvSpPr/>
            <p:nvPr/>
          </p:nvSpPr>
          <p:spPr>
            <a:xfrm>
              <a:off x="1507106" y="1346543"/>
              <a:ext cx="6648095" cy="722376"/>
            </a:xfrm>
            <a:prstGeom prst="round2Diag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 name="TextBox 3"/>
            <p:cNvSpPr txBox="1"/>
            <p:nvPr/>
          </p:nvSpPr>
          <p:spPr>
            <a:xfrm>
              <a:off x="1706012" y="1467386"/>
              <a:ext cx="6387986" cy="369332"/>
            </a:xfrm>
            <a:prstGeom prst="rect">
              <a:avLst/>
            </a:prstGeom>
            <a:noFill/>
          </p:spPr>
          <p:txBody>
            <a:bodyPr wrap="square" rtlCol="0">
              <a:spAutoFit/>
            </a:bodyPr>
            <a:lstStyle/>
            <a:p>
              <a:r>
                <a:rPr lang="en-US" dirty="0">
                  <a:latin typeface="Arial"/>
                  <a:cs typeface="Arial"/>
                </a:rPr>
                <a:t>Summarize the main elements of psychodynamic therapy</a:t>
              </a:r>
              <a:r>
                <a:rPr lang="en-US" dirty="0" smtClean="0">
                  <a:latin typeface="Arial"/>
                  <a:cs typeface="Arial"/>
                </a:rPr>
                <a:t>.</a:t>
              </a:r>
              <a:endParaRPr lang="en-US" dirty="0">
                <a:latin typeface="Arial"/>
                <a:cs typeface="Arial"/>
              </a:endParaRPr>
            </a:p>
          </p:txBody>
        </p:sp>
      </p:grpSp>
      <p:grpSp>
        <p:nvGrpSpPr>
          <p:cNvPr id="13" name="Group 12"/>
          <p:cNvGrpSpPr/>
          <p:nvPr/>
        </p:nvGrpSpPr>
        <p:grpSpPr>
          <a:xfrm>
            <a:off x="612022" y="2169670"/>
            <a:ext cx="1078690" cy="734479"/>
            <a:chOff x="267760" y="1346543"/>
            <a:chExt cx="1078690" cy="734479"/>
          </a:xfrm>
        </p:grpSpPr>
        <p:sp>
          <p:nvSpPr>
            <p:cNvPr id="14" name="Round Diagonal Corner Rectangle 13"/>
            <p:cNvSpPr/>
            <p:nvPr/>
          </p:nvSpPr>
          <p:spPr>
            <a:xfrm>
              <a:off x="267760" y="1346543"/>
              <a:ext cx="1078690" cy="734479"/>
            </a:xfrm>
            <a:prstGeom prst="round2Diag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5" name="TextBox 14"/>
            <p:cNvSpPr txBox="1"/>
            <p:nvPr/>
          </p:nvSpPr>
          <p:spPr>
            <a:xfrm>
              <a:off x="267760" y="1467386"/>
              <a:ext cx="1078690" cy="461665"/>
            </a:xfrm>
            <a:prstGeom prst="rect">
              <a:avLst/>
            </a:prstGeom>
            <a:noFill/>
          </p:spPr>
          <p:txBody>
            <a:bodyPr wrap="square" rtlCol="0">
              <a:spAutoFit/>
            </a:bodyPr>
            <a:lstStyle/>
            <a:p>
              <a:pPr algn="ctr"/>
              <a:r>
                <a:rPr lang="en-US" sz="2400" b="1" dirty="0" smtClean="0">
                  <a:solidFill>
                    <a:schemeClr val="bg1"/>
                  </a:solidFill>
                  <a:latin typeface="Arial"/>
                  <a:cs typeface="Arial"/>
                </a:rPr>
                <a:t>16.2.B</a:t>
              </a:r>
              <a:endParaRPr lang="en-US" sz="2400" b="1" dirty="0">
                <a:solidFill>
                  <a:schemeClr val="bg1"/>
                </a:solidFill>
                <a:latin typeface="Arial"/>
                <a:cs typeface="Arial"/>
              </a:endParaRPr>
            </a:p>
          </p:txBody>
        </p:sp>
      </p:grpSp>
      <p:grpSp>
        <p:nvGrpSpPr>
          <p:cNvPr id="16" name="Group 15"/>
          <p:cNvGrpSpPr/>
          <p:nvPr/>
        </p:nvGrpSpPr>
        <p:grpSpPr>
          <a:xfrm>
            <a:off x="1851368" y="2169670"/>
            <a:ext cx="6648095" cy="941832"/>
            <a:chOff x="1507106" y="1346543"/>
            <a:chExt cx="6648095" cy="941832"/>
          </a:xfrm>
        </p:grpSpPr>
        <p:sp>
          <p:nvSpPr>
            <p:cNvPr id="17" name="Round Diagonal Corner Rectangle 16"/>
            <p:cNvSpPr/>
            <p:nvPr/>
          </p:nvSpPr>
          <p:spPr>
            <a:xfrm>
              <a:off x="1507106" y="1346543"/>
              <a:ext cx="6648095" cy="941832"/>
            </a:xfrm>
            <a:prstGeom prst="round2Diag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8" name="TextBox 17"/>
            <p:cNvSpPr txBox="1"/>
            <p:nvPr/>
          </p:nvSpPr>
          <p:spPr>
            <a:xfrm>
              <a:off x="1706012" y="1467386"/>
              <a:ext cx="6387986" cy="646331"/>
            </a:xfrm>
            <a:prstGeom prst="rect">
              <a:avLst/>
            </a:prstGeom>
            <a:noFill/>
          </p:spPr>
          <p:txBody>
            <a:bodyPr wrap="square" rtlCol="0">
              <a:spAutoFit/>
            </a:bodyPr>
            <a:lstStyle/>
            <a:p>
              <a:r>
                <a:rPr lang="en-US" dirty="0">
                  <a:latin typeface="Arial"/>
                  <a:cs typeface="Arial"/>
                </a:rPr>
                <a:t>Describe four methods of behavior therapy, and discuss the main techniques used in cognitive therapy</a:t>
              </a:r>
              <a:r>
                <a:rPr lang="en-US" dirty="0" smtClean="0">
                  <a:latin typeface="Arial"/>
                  <a:cs typeface="Arial"/>
                </a:rPr>
                <a:t>.</a:t>
              </a:r>
              <a:endParaRPr lang="en-US" dirty="0">
                <a:latin typeface="Arial"/>
                <a:cs typeface="Arial"/>
              </a:endParaRPr>
            </a:p>
          </p:txBody>
        </p:sp>
      </p:grpSp>
      <p:grpSp>
        <p:nvGrpSpPr>
          <p:cNvPr id="23" name="Group 22"/>
          <p:cNvGrpSpPr/>
          <p:nvPr/>
        </p:nvGrpSpPr>
        <p:grpSpPr>
          <a:xfrm>
            <a:off x="612022" y="3213102"/>
            <a:ext cx="1078690" cy="734479"/>
            <a:chOff x="267760" y="1346543"/>
            <a:chExt cx="1078690" cy="734479"/>
          </a:xfrm>
        </p:grpSpPr>
        <p:sp>
          <p:nvSpPr>
            <p:cNvPr id="24" name="Round Diagonal Corner Rectangle 23"/>
            <p:cNvSpPr/>
            <p:nvPr/>
          </p:nvSpPr>
          <p:spPr>
            <a:xfrm>
              <a:off x="267760" y="1346543"/>
              <a:ext cx="1078690" cy="734479"/>
            </a:xfrm>
            <a:prstGeom prst="round2Diag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5" name="TextBox 24"/>
            <p:cNvSpPr txBox="1"/>
            <p:nvPr/>
          </p:nvSpPr>
          <p:spPr>
            <a:xfrm>
              <a:off x="267760" y="1467386"/>
              <a:ext cx="1078690" cy="461665"/>
            </a:xfrm>
            <a:prstGeom prst="rect">
              <a:avLst/>
            </a:prstGeom>
            <a:noFill/>
          </p:spPr>
          <p:txBody>
            <a:bodyPr wrap="square" rtlCol="0">
              <a:spAutoFit/>
            </a:bodyPr>
            <a:lstStyle/>
            <a:p>
              <a:pPr algn="ctr"/>
              <a:r>
                <a:rPr lang="en-US" sz="2400" b="1" dirty="0" smtClean="0">
                  <a:solidFill>
                    <a:schemeClr val="bg1"/>
                  </a:solidFill>
                  <a:latin typeface="Arial"/>
                  <a:cs typeface="Arial"/>
                </a:rPr>
                <a:t>16.2.C</a:t>
              </a:r>
              <a:endParaRPr lang="en-US" sz="2400" b="1" dirty="0">
                <a:solidFill>
                  <a:schemeClr val="bg1"/>
                </a:solidFill>
                <a:latin typeface="Arial"/>
                <a:cs typeface="Arial"/>
              </a:endParaRPr>
            </a:p>
          </p:txBody>
        </p:sp>
      </p:grpSp>
      <p:grpSp>
        <p:nvGrpSpPr>
          <p:cNvPr id="26" name="Group 25"/>
          <p:cNvGrpSpPr/>
          <p:nvPr/>
        </p:nvGrpSpPr>
        <p:grpSpPr>
          <a:xfrm>
            <a:off x="1851368" y="3213102"/>
            <a:ext cx="6648095" cy="941832"/>
            <a:chOff x="1507106" y="1346543"/>
            <a:chExt cx="6648095" cy="941832"/>
          </a:xfrm>
        </p:grpSpPr>
        <p:sp>
          <p:nvSpPr>
            <p:cNvPr id="27" name="Round Diagonal Corner Rectangle 26"/>
            <p:cNvSpPr/>
            <p:nvPr/>
          </p:nvSpPr>
          <p:spPr>
            <a:xfrm>
              <a:off x="1507106" y="1346543"/>
              <a:ext cx="6648095" cy="941832"/>
            </a:xfrm>
            <a:prstGeom prst="round2Diag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8" name="TextBox 27"/>
            <p:cNvSpPr txBox="1"/>
            <p:nvPr/>
          </p:nvSpPr>
          <p:spPr>
            <a:xfrm>
              <a:off x="1706012" y="1467386"/>
              <a:ext cx="6387986" cy="646331"/>
            </a:xfrm>
            <a:prstGeom prst="rect">
              <a:avLst/>
            </a:prstGeom>
            <a:noFill/>
          </p:spPr>
          <p:txBody>
            <a:bodyPr wrap="square" rtlCol="0">
              <a:spAutoFit/>
            </a:bodyPr>
            <a:lstStyle/>
            <a:p>
              <a:r>
                <a:rPr lang="en-US" dirty="0">
                  <a:latin typeface="Arial"/>
                  <a:cs typeface="Arial"/>
                </a:rPr>
                <a:t>Summarize the similarities and differences between client-centered therapy and existential therapy</a:t>
              </a:r>
              <a:r>
                <a:rPr lang="en-US" dirty="0" smtClean="0">
                  <a:latin typeface="Arial"/>
                  <a:cs typeface="Arial"/>
                </a:rPr>
                <a:t>.</a:t>
              </a:r>
              <a:endParaRPr lang="en-US" dirty="0">
                <a:latin typeface="Arial"/>
                <a:cs typeface="Arial"/>
              </a:endParaRPr>
            </a:p>
          </p:txBody>
        </p:sp>
      </p:grpSp>
      <p:grpSp>
        <p:nvGrpSpPr>
          <p:cNvPr id="29" name="Group 28"/>
          <p:cNvGrpSpPr/>
          <p:nvPr/>
        </p:nvGrpSpPr>
        <p:grpSpPr>
          <a:xfrm>
            <a:off x="612022" y="4259191"/>
            <a:ext cx="1078690" cy="734479"/>
            <a:chOff x="267760" y="1346543"/>
            <a:chExt cx="1078690" cy="734479"/>
          </a:xfrm>
          <a:solidFill>
            <a:schemeClr val="accent6">
              <a:lumMod val="75000"/>
            </a:schemeClr>
          </a:solidFill>
        </p:grpSpPr>
        <p:sp>
          <p:nvSpPr>
            <p:cNvPr id="30" name="Round Diagonal Corner Rectangle 29"/>
            <p:cNvSpPr/>
            <p:nvPr/>
          </p:nvSpPr>
          <p:spPr>
            <a:xfrm>
              <a:off x="267760" y="1346543"/>
              <a:ext cx="1078690" cy="734479"/>
            </a:xfrm>
            <a:prstGeom prst="round2Diag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1" name="TextBox 30"/>
            <p:cNvSpPr txBox="1"/>
            <p:nvPr/>
          </p:nvSpPr>
          <p:spPr>
            <a:xfrm>
              <a:off x="267760" y="1467386"/>
              <a:ext cx="1078690" cy="461665"/>
            </a:xfrm>
            <a:prstGeom prst="rect">
              <a:avLst/>
            </a:prstGeom>
            <a:grpFill/>
          </p:spPr>
          <p:txBody>
            <a:bodyPr wrap="square" rtlCol="0">
              <a:spAutoFit/>
            </a:bodyPr>
            <a:lstStyle/>
            <a:p>
              <a:pPr algn="ctr"/>
              <a:r>
                <a:rPr lang="en-US" sz="2400" b="1" dirty="0" smtClean="0">
                  <a:solidFill>
                    <a:schemeClr val="bg1"/>
                  </a:solidFill>
                  <a:latin typeface="Arial"/>
                  <a:cs typeface="Arial"/>
                </a:rPr>
                <a:t>16.2.D</a:t>
              </a:r>
              <a:endParaRPr lang="en-US" sz="2400" b="1" dirty="0">
                <a:solidFill>
                  <a:schemeClr val="bg1"/>
                </a:solidFill>
                <a:latin typeface="Arial"/>
                <a:cs typeface="Arial"/>
              </a:endParaRPr>
            </a:p>
          </p:txBody>
        </p:sp>
      </p:grpSp>
      <p:grpSp>
        <p:nvGrpSpPr>
          <p:cNvPr id="32" name="Group 31"/>
          <p:cNvGrpSpPr/>
          <p:nvPr/>
        </p:nvGrpSpPr>
        <p:grpSpPr>
          <a:xfrm>
            <a:off x="1851368" y="4259191"/>
            <a:ext cx="6648095" cy="941832"/>
            <a:chOff x="1507106" y="1346543"/>
            <a:chExt cx="6648095" cy="941832"/>
          </a:xfrm>
        </p:grpSpPr>
        <p:sp>
          <p:nvSpPr>
            <p:cNvPr id="33" name="Round Diagonal Corner Rectangle 32"/>
            <p:cNvSpPr/>
            <p:nvPr/>
          </p:nvSpPr>
          <p:spPr>
            <a:xfrm>
              <a:off x="1507106" y="1346543"/>
              <a:ext cx="6648095" cy="941832"/>
            </a:xfrm>
            <a:prstGeom prst="round2Diag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4" name="TextBox 33"/>
            <p:cNvSpPr txBox="1"/>
            <p:nvPr/>
          </p:nvSpPr>
          <p:spPr>
            <a:xfrm>
              <a:off x="1706012" y="1467386"/>
              <a:ext cx="6387986" cy="646331"/>
            </a:xfrm>
            <a:prstGeom prst="rect">
              <a:avLst/>
            </a:prstGeom>
            <a:noFill/>
          </p:spPr>
          <p:txBody>
            <a:bodyPr wrap="square" rtlCol="0">
              <a:spAutoFit/>
            </a:bodyPr>
            <a:lstStyle/>
            <a:p>
              <a:r>
                <a:rPr lang="en-US" dirty="0">
                  <a:latin typeface="Arial"/>
                  <a:cs typeface="Arial"/>
                </a:rPr>
                <a:t>List the hallmarks of the family-systems perspective, and describe how they apply to family and couples therapy</a:t>
              </a:r>
              <a:r>
                <a:rPr lang="en-US" dirty="0" smtClean="0">
                  <a:latin typeface="Arial"/>
                  <a:cs typeface="Arial"/>
                </a:rPr>
                <a:t>.</a:t>
              </a:r>
              <a:endParaRPr lang="en-US" dirty="0">
                <a:latin typeface="Arial"/>
                <a:cs typeface="Arial"/>
              </a:endParaRPr>
            </a:p>
          </p:txBody>
        </p:sp>
      </p:grpSp>
    </p:spTree>
    <p:extLst>
      <p:ext uri="{BB962C8B-B14F-4D97-AF65-F5344CB8AC3E}">
        <p14:creationId xmlns:p14="http://schemas.microsoft.com/office/powerpoint/2010/main" val="2791380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down)">
                                      <p:cBhvr>
                                        <p:cTn id="13" dur="500"/>
                                        <p:tgtEl>
                                          <p:spTgt spid="22"/>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 calcmode="lin" valueType="num">
                                      <p:cBhvr>
                                        <p:cTn id="24" dur="500" fill="hold"/>
                                        <p:tgtEl>
                                          <p:spTgt spid="7"/>
                                        </p:tgtEl>
                                        <p:attrNameLst>
                                          <p:attrName>style.rotation</p:attrName>
                                        </p:attrNameLst>
                                      </p:cBhvr>
                                      <p:tavLst>
                                        <p:tav tm="0">
                                          <p:val>
                                            <p:fltVal val="90"/>
                                          </p:val>
                                        </p:tav>
                                        <p:tav tm="100000">
                                          <p:val>
                                            <p:fltVal val="0"/>
                                          </p:val>
                                        </p:tav>
                                      </p:tavLst>
                                    </p:anim>
                                    <p:animEffect transition="in" filter="fade">
                                      <p:cBhvr>
                                        <p:cTn id="25" dur="500"/>
                                        <p:tgtEl>
                                          <p:spTgt spid="7"/>
                                        </p:tgtEl>
                                      </p:cBhvr>
                                    </p:animEffect>
                                  </p:childTnLst>
                                </p:cTn>
                              </p:par>
                            </p:childTnLst>
                          </p:cTn>
                        </p:par>
                        <p:par>
                          <p:cTn id="26" fill="hold">
                            <p:stCondLst>
                              <p:cond delay="2000"/>
                            </p:stCondLst>
                            <p:childTnLst>
                              <p:par>
                                <p:cTn id="27" presetID="2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par>
                          <p:cTn id="31" fill="hold">
                            <p:stCondLst>
                              <p:cond delay="2500"/>
                            </p:stCondLst>
                            <p:childTnLst>
                              <p:par>
                                <p:cTn id="32" presetID="31"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 calcmode="lin" valueType="num">
                                      <p:cBhvr>
                                        <p:cTn id="36" dur="500" fill="hold"/>
                                        <p:tgtEl>
                                          <p:spTgt spid="13"/>
                                        </p:tgtEl>
                                        <p:attrNameLst>
                                          <p:attrName>style.rotation</p:attrName>
                                        </p:attrNameLst>
                                      </p:cBhvr>
                                      <p:tavLst>
                                        <p:tav tm="0">
                                          <p:val>
                                            <p:fltVal val="90"/>
                                          </p:val>
                                        </p:tav>
                                        <p:tav tm="100000">
                                          <p:val>
                                            <p:fltVal val="0"/>
                                          </p:val>
                                        </p:tav>
                                      </p:tavLst>
                                    </p:anim>
                                    <p:animEffect transition="in" filter="fade">
                                      <p:cBhvr>
                                        <p:cTn id="37" dur="500"/>
                                        <p:tgtEl>
                                          <p:spTgt spid="13"/>
                                        </p:tgtEl>
                                      </p:cBhvr>
                                    </p:animEffect>
                                  </p:childTnLst>
                                </p:cTn>
                              </p:par>
                            </p:childTnLst>
                          </p:cTn>
                        </p:par>
                        <p:par>
                          <p:cTn id="38" fill="hold">
                            <p:stCondLst>
                              <p:cond delay="3000"/>
                            </p:stCondLst>
                            <p:childTnLst>
                              <p:par>
                                <p:cTn id="39" presetID="23" presetClass="entr" presetSubtype="16"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31"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 calcmode="lin" valueType="num">
                                      <p:cBhvr>
                                        <p:cTn id="48" dur="500" fill="hold"/>
                                        <p:tgtEl>
                                          <p:spTgt spid="23"/>
                                        </p:tgtEl>
                                        <p:attrNameLst>
                                          <p:attrName>style.rotation</p:attrName>
                                        </p:attrNameLst>
                                      </p:cBhvr>
                                      <p:tavLst>
                                        <p:tav tm="0">
                                          <p:val>
                                            <p:fltVal val="90"/>
                                          </p:val>
                                        </p:tav>
                                        <p:tav tm="100000">
                                          <p:val>
                                            <p:fltVal val="0"/>
                                          </p:val>
                                        </p:tav>
                                      </p:tavLst>
                                    </p:anim>
                                    <p:animEffect transition="in" filter="fade">
                                      <p:cBhvr>
                                        <p:cTn id="49" dur="500"/>
                                        <p:tgtEl>
                                          <p:spTgt spid="23"/>
                                        </p:tgtEl>
                                      </p:cBhvr>
                                    </p:animEffect>
                                  </p:childTnLst>
                                </p:cTn>
                              </p:par>
                            </p:childTnLst>
                          </p:cTn>
                        </p:par>
                        <p:par>
                          <p:cTn id="50" fill="hold">
                            <p:stCondLst>
                              <p:cond delay="4000"/>
                            </p:stCondLst>
                            <p:childTnLst>
                              <p:par>
                                <p:cTn id="51" presetID="23" presetClass="entr" presetSubtype="16"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childTnLst>
                                </p:cTn>
                              </p:par>
                            </p:childTnLst>
                          </p:cTn>
                        </p:par>
                        <p:par>
                          <p:cTn id="55" fill="hold">
                            <p:stCondLst>
                              <p:cond delay="4500"/>
                            </p:stCondLst>
                            <p:childTnLst>
                              <p:par>
                                <p:cTn id="56" presetID="31" presetClass="entr" presetSubtype="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 calcmode="lin" valueType="num">
                                      <p:cBhvr>
                                        <p:cTn id="60" dur="500" fill="hold"/>
                                        <p:tgtEl>
                                          <p:spTgt spid="29"/>
                                        </p:tgtEl>
                                        <p:attrNameLst>
                                          <p:attrName>style.rotation</p:attrName>
                                        </p:attrNameLst>
                                      </p:cBhvr>
                                      <p:tavLst>
                                        <p:tav tm="0">
                                          <p:val>
                                            <p:fltVal val="90"/>
                                          </p:val>
                                        </p:tav>
                                        <p:tav tm="100000">
                                          <p:val>
                                            <p:fltVal val="0"/>
                                          </p:val>
                                        </p:tav>
                                      </p:tavLst>
                                    </p:anim>
                                    <p:animEffect transition="in" filter="fade">
                                      <p:cBhvr>
                                        <p:cTn id="61" dur="500"/>
                                        <p:tgtEl>
                                          <p:spTgt spid="29"/>
                                        </p:tgtEl>
                                      </p:cBhvr>
                                    </p:animEffect>
                                  </p:childTnLst>
                                </p:cTn>
                              </p:par>
                            </p:childTnLst>
                          </p:cTn>
                        </p:par>
                        <p:par>
                          <p:cTn id="62" fill="hold">
                            <p:stCondLst>
                              <p:cond delay="5000"/>
                            </p:stCondLst>
                            <p:childTnLst>
                              <p:par>
                                <p:cTn id="63" presetID="23" presetClass="entr" presetSubtype="16"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rot="20427112">
            <a:off x="7832024" y="-53850"/>
            <a:ext cx="1511325" cy="1434933"/>
          </a:xfrm>
          <a:prstGeom prst="rect">
            <a:avLst/>
          </a:prstGeom>
          <a:gradFill flip="none" rotWithShape="1">
            <a:gsLst>
              <a:gs pos="0">
                <a:schemeClr val="bg1">
                  <a:lumMod val="75000"/>
                  <a:alpha val="53000"/>
                </a:schemeClr>
              </a:gs>
              <a:gs pos="99000">
                <a:srgbClr val="FFFFFF">
                  <a:alpha val="53000"/>
                </a:srgbClr>
              </a:gs>
            </a:gsLst>
            <a:lin ang="13860000" scaled="0"/>
            <a:tileRect/>
          </a:gradFill>
          <a:ln w="9525" cap="flat" cmpd="sng" algn="ctr">
            <a:noFill/>
            <a:prstDash val="solid"/>
            <a:round/>
            <a:headEnd type="none" w="med" len="med"/>
            <a:tailEnd type="none" w="med" len="med"/>
          </a:ln>
          <a:effectLst/>
          <a:scene3d>
            <a:camera prst="orthographicFront">
              <a:rot lat="21055565" lon="20347186" rev="20427265"/>
            </a:camera>
            <a:lightRig rig="threePt" dir="t"/>
          </a:scene3d>
          <a:sp3d extrusionH="1905000"/>
        </p:spPr>
        <p:txBody>
          <a:bodyPr anchor="ctr"/>
          <a:lstStyle/>
          <a:p>
            <a:pPr algn="ctr">
              <a:defRPr/>
            </a:pPr>
            <a:endParaRPr lang="en-US" sz="1800" b="1" dirty="0">
              <a:latin typeface="Arial" pitchFamily="-111" charset="0"/>
              <a:ea typeface="ＭＳ Ｐゴシック" pitchFamily="-112" charset="-128"/>
              <a:cs typeface="ＭＳ Ｐゴシック" pitchFamily="-112" charset="-128"/>
            </a:endParaRPr>
          </a:p>
        </p:txBody>
      </p:sp>
      <p:sp>
        <p:nvSpPr>
          <p:cNvPr id="54" name="Rectangle 53"/>
          <p:cNvSpPr/>
          <p:nvPr/>
        </p:nvSpPr>
        <p:spPr bwMode="auto">
          <a:xfrm rot="20427112">
            <a:off x="197046" y="2149816"/>
            <a:ext cx="1775207" cy="1676225"/>
          </a:xfrm>
          <a:prstGeom prst="rect">
            <a:avLst/>
          </a:prstGeom>
          <a:gradFill flip="none" rotWithShape="1">
            <a:gsLst>
              <a:gs pos="0">
                <a:schemeClr val="bg1">
                  <a:lumMod val="75000"/>
                  <a:alpha val="63000"/>
                </a:schemeClr>
              </a:gs>
              <a:gs pos="99000">
                <a:srgbClr val="FFFFFF">
                  <a:alpha val="63000"/>
                </a:srgbClr>
              </a:gs>
            </a:gsLst>
            <a:lin ang="13860000" scaled="0"/>
            <a:tileRect/>
          </a:gradFill>
          <a:ln w="9525" cap="flat" cmpd="sng" algn="ctr">
            <a:noFill/>
            <a:prstDash val="solid"/>
            <a:round/>
            <a:headEnd type="none" w="med" len="med"/>
            <a:tailEnd type="none" w="med" len="med"/>
          </a:ln>
          <a:effectLst/>
          <a:scene3d>
            <a:camera prst="orthographicFront">
              <a:rot lat="21055565" lon="20347186" rev="20427265"/>
            </a:camera>
            <a:lightRig rig="threePt" dir="t"/>
          </a:scene3d>
          <a:sp3d extrusionH="1905000"/>
        </p:spPr>
        <p:txBody>
          <a:bodyPr anchor="ctr"/>
          <a:lstStyle/>
          <a:p>
            <a:pPr algn="ctr">
              <a:defRPr/>
            </a:pPr>
            <a:endParaRPr lang="en-US" sz="1800" b="1" dirty="0">
              <a:latin typeface="Arial" pitchFamily="-111" charset="0"/>
              <a:ea typeface="ＭＳ Ｐゴシック" pitchFamily="-112" charset="-128"/>
              <a:cs typeface="ＭＳ Ｐゴシック" pitchFamily="-112" charset="-128"/>
            </a:endParaRPr>
          </a:p>
        </p:txBody>
      </p:sp>
      <p:sp>
        <p:nvSpPr>
          <p:cNvPr id="33" name="Rectangle 32"/>
          <p:cNvSpPr/>
          <p:nvPr/>
        </p:nvSpPr>
        <p:spPr bwMode="auto">
          <a:xfrm rot="20427112">
            <a:off x="7909359" y="1726308"/>
            <a:ext cx="1924679" cy="1676225"/>
          </a:xfrm>
          <a:prstGeom prst="rect">
            <a:avLst/>
          </a:prstGeom>
          <a:gradFill flip="none" rotWithShape="1">
            <a:gsLst>
              <a:gs pos="0">
                <a:schemeClr val="bg1">
                  <a:lumMod val="75000"/>
                  <a:alpha val="47000"/>
                </a:schemeClr>
              </a:gs>
              <a:gs pos="99000">
                <a:srgbClr val="FFFFFF">
                  <a:alpha val="47000"/>
                </a:srgbClr>
              </a:gs>
            </a:gsLst>
            <a:lin ang="13860000" scaled="0"/>
            <a:tileRect/>
          </a:gradFill>
          <a:ln w="9525" cap="flat" cmpd="sng" algn="ctr">
            <a:noFill/>
            <a:prstDash val="solid"/>
            <a:round/>
            <a:headEnd type="none" w="med" len="med"/>
            <a:tailEnd type="none" w="med" len="med"/>
          </a:ln>
          <a:effectLst/>
          <a:scene3d>
            <a:camera prst="orthographicFront">
              <a:rot lat="21055565" lon="20347186" rev="20427265"/>
            </a:camera>
            <a:lightRig rig="threePt" dir="t"/>
          </a:scene3d>
          <a:sp3d extrusionH="1905000"/>
        </p:spPr>
        <p:txBody>
          <a:bodyPr anchor="ctr"/>
          <a:lstStyle/>
          <a:p>
            <a:pPr algn="ctr">
              <a:defRPr/>
            </a:pPr>
            <a:endParaRPr lang="en-US" sz="1800" b="1" dirty="0">
              <a:latin typeface="Arial" pitchFamily="-111" charset="0"/>
              <a:ea typeface="ＭＳ Ｐゴシック" pitchFamily="-112" charset="-128"/>
              <a:cs typeface="ＭＳ Ｐゴシック" pitchFamily="-112" charset="-128"/>
            </a:endParaRPr>
          </a:p>
        </p:txBody>
      </p:sp>
      <p:sp>
        <p:nvSpPr>
          <p:cNvPr id="35" name="Rectangle 34"/>
          <p:cNvSpPr/>
          <p:nvPr/>
        </p:nvSpPr>
        <p:spPr bwMode="auto">
          <a:xfrm rot="20427112">
            <a:off x="3538501" y="3865179"/>
            <a:ext cx="2209409" cy="1676225"/>
          </a:xfrm>
          <a:prstGeom prst="rect">
            <a:avLst/>
          </a:prstGeom>
          <a:gradFill flip="none" rotWithShape="1">
            <a:gsLst>
              <a:gs pos="0">
                <a:schemeClr val="bg1">
                  <a:lumMod val="75000"/>
                </a:schemeClr>
              </a:gs>
              <a:gs pos="99000">
                <a:srgbClr val="FFFFFF">
                  <a:alpha val="58000"/>
                </a:srgbClr>
              </a:gs>
            </a:gsLst>
            <a:lin ang="13860000" scaled="0"/>
            <a:tileRect/>
          </a:gradFill>
          <a:ln w="9525" cap="flat" cmpd="sng" algn="ctr">
            <a:noFill/>
            <a:prstDash val="solid"/>
            <a:round/>
            <a:headEnd type="none" w="med" len="med"/>
            <a:tailEnd type="none" w="med" len="med"/>
          </a:ln>
          <a:effectLst/>
          <a:scene3d>
            <a:camera prst="orthographicFront">
              <a:rot lat="21055565" lon="20347186" rev="20427265"/>
            </a:camera>
            <a:lightRig rig="threePt" dir="t"/>
          </a:scene3d>
          <a:sp3d extrusionH="1905000"/>
        </p:spPr>
        <p:txBody>
          <a:bodyPr anchor="ctr"/>
          <a:lstStyle/>
          <a:p>
            <a:pPr algn="ctr">
              <a:defRPr/>
            </a:pPr>
            <a:endParaRPr lang="en-US" sz="1800" b="1" dirty="0">
              <a:latin typeface="Arial" pitchFamily="-111" charset="0"/>
              <a:ea typeface="ＭＳ Ｐゴシック" pitchFamily="-112" charset="-128"/>
              <a:cs typeface="ＭＳ Ｐゴシック" pitchFamily="-112" charset="-128"/>
            </a:endParaRPr>
          </a:p>
        </p:txBody>
      </p:sp>
      <p:sp>
        <p:nvSpPr>
          <p:cNvPr id="36" name="Rectangle 35"/>
          <p:cNvSpPr/>
          <p:nvPr/>
        </p:nvSpPr>
        <p:spPr bwMode="auto">
          <a:xfrm rot="20427112">
            <a:off x="7155769" y="4428981"/>
            <a:ext cx="1511325" cy="1434933"/>
          </a:xfrm>
          <a:prstGeom prst="rect">
            <a:avLst/>
          </a:prstGeom>
          <a:gradFill flip="none" rotWithShape="1">
            <a:gsLst>
              <a:gs pos="0">
                <a:schemeClr val="bg1">
                  <a:lumMod val="75000"/>
                  <a:alpha val="53000"/>
                </a:schemeClr>
              </a:gs>
              <a:gs pos="99000">
                <a:srgbClr val="FFFFFF">
                  <a:alpha val="53000"/>
                </a:srgbClr>
              </a:gs>
            </a:gsLst>
            <a:lin ang="13860000" scaled="0"/>
            <a:tileRect/>
          </a:gradFill>
          <a:ln w="9525" cap="flat" cmpd="sng" algn="ctr">
            <a:noFill/>
            <a:prstDash val="solid"/>
            <a:round/>
            <a:headEnd type="none" w="med" len="med"/>
            <a:tailEnd type="none" w="med" len="med"/>
          </a:ln>
          <a:effectLst/>
          <a:scene3d>
            <a:camera prst="orthographicFront">
              <a:rot lat="21055565" lon="20347186" rev="20427265"/>
            </a:camera>
            <a:lightRig rig="threePt" dir="t"/>
          </a:scene3d>
          <a:sp3d extrusionH="1905000"/>
        </p:spPr>
        <p:txBody>
          <a:bodyPr anchor="ctr"/>
          <a:lstStyle/>
          <a:p>
            <a:pPr algn="ctr">
              <a:defRPr/>
            </a:pPr>
            <a:endParaRPr lang="en-US" sz="1800" b="1" dirty="0">
              <a:latin typeface="Arial" pitchFamily="-111" charset="0"/>
              <a:ea typeface="ＭＳ Ｐゴシック" pitchFamily="-112" charset="-128"/>
              <a:cs typeface="ＭＳ Ｐゴシック" pitchFamily="-112" charset="-128"/>
            </a:endParaRPr>
          </a:p>
        </p:txBody>
      </p:sp>
      <p:sp>
        <p:nvSpPr>
          <p:cNvPr id="37" name="Rectangle 36"/>
          <p:cNvSpPr/>
          <p:nvPr/>
        </p:nvSpPr>
        <p:spPr bwMode="auto">
          <a:xfrm rot="20427112">
            <a:off x="8149417" y="3482068"/>
            <a:ext cx="1822277" cy="1676225"/>
          </a:xfrm>
          <a:prstGeom prst="rect">
            <a:avLst/>
          </a:prstGeom>
          <a:gradFill flip="none" rotWithShape="1">
            <a:gsLst>
              <a:gs pos="0">
                <a:schemeClr val="bg1">
                  <a:lumMod val="75000"/>
                  <a:alpha val="66000"/>
                </a:schemeClr>
              </a:gs>
              <a:gs pos="99000">
                <a:srgbClr val="FFFFFF">
                  <a:alpha val="66000"/>
                </a:srgbClr>
              </a:gs>
            </a:gsLst>
            <a:lin ang="13860000" scaled="0"/>
            <a:tileRect/>
          </a:gradFill>
          <a:ln w="9525" cap="flat" cmpd="sng" algn="ctr">
            <a:noFill/>
            <a:prstDash val="solid"/>
            <a:round/>
            <a:headEnd type="none" w="med" len="med"/>
            <a:tailEnd type="none" w="med" len="med"/>
          </a:ln>
          <a:effectLst/>
          <a:scene3d>
            <a:camera prst="orthographicFront">
              <a:rot lat="21055565" lon="20347186" rev="20427265"/>
            </a:camera>
            <a:lightRig rig="threePt" dir="t"/>
          </a:scene3d>
          <a:sp3d extrusionH="1905000"/>
        </p:spPr>
        <p:txBody>
          <a:bodyPr anchor="ctr"/>
          <a:lstStyle/>
          <a:p>
            <a:pPr algn="ctr">
              <a:defRPr/>
            </a:pPr>
            <a:endParaRPr lang="en-US" sz="1800" b="1" dirty="0">
              <a:latin typeface="Arial" pitchFamily="-111" charset="0"/>
              <a:ea typeface="ＭＳ Ｐゴシック" pitchFamily="-112" charset="-128"/>
              <a:cs typeface="ＭＳ Ｐゴシック" pitchFamily="-112" charset="-128"/>
            </a:endParaRPr>
          </a:p>
        </p:txBody>
      </p:sp>
      <p:grpSp>
        <p:nvGrpSpPr>
          <p:cNvPr id="2" name="Group 29"/>
          <p:cNvGrpSpPr>
            <a:grpSpLocks/>
          </p:cNvGrpSpPr>
          <p:nvPr/>
        </p:nvGrpSpPr>
        <p:grpSpPr bwMode="auto">
          <a:xfrm rot="-1172888">
            <a:off x="5559425" y="1776950"/>
            <a:ext cx="2209800" cy="1676400"/>
            <a:chOff x="4724400" y="3581400"/>
            <a:chExt cx="2209800" cy="1676400"/>
          </a:xfrm>
        </p:grpSpPr>
        <p:sp>
          <p:nvSpPr>
            <p:cNvPr id="40" name="Rectangle 39"/>
            <p:cNvSpPr/>
            <p:nvPr/>
          </p:nvSpPr>
          <p:spPr bwMode="auto">
            <a:xfrm>
              <a:off x="4724400" y="3581400"/>
              <a:ext cx="2209800" cy="1676400"/>
            </a:xfrm>
            <a:prstGeom prst="rect">
              <a:avLst/>
            </a:prstGeom>
            <a:gradFill flip="none" rotWithShape="1">
              <a:gsLst>
                <a:gs pos="0">
                  <a:srgbClr val="FF511B"/>
                </a:gs>
                <a:gs pos="99000">
                  <a:srgbClr val="FFFFFF">
                    <a:alpha val="58000"/>
                  </a:srgbClr>
                </a:gs>
              </a:gsLst>
              <a:lin ang="13860000" scaled="0"/>
              <a:tileRect/>
            </a:gradFill>
            <a:ln w="9525" cap="flat" cmpd="sng" algn="ctr">
              <a:noFill/>
              <a:prstDash val="solid"/>
              <a:round/>
              <a:headEnd type="none" w="med" len="med"/>
              <a:tailEnd type="none" w="med" len="med"/>
            </a:ln>
            <a:effectLst/>
            <a:scene3d>
              <a:camera prst="orthographicFront">
                <a:rot lat="21055565" lon="20347186" rev="20427265"/>
              </a:camera>
              <a:lightRig rig="threePt" dir="t"/>
            </a:scene3d>
            <a:sp3d extrusionH="1905000"/>
          </p:spPr>
          <p:txBody>
            <a:bodyPr anchor="ctr"/>
            <a:lstStyle/>
            <a:p>
              <a:pPr algn="ctr">
                <a:lnSpc>
                  <a:spcPct val="90000"/>
                </a:lnSpc>
                <a:defRPr/>
              </a:pPr>
              <a:endParaRPr lang="en-US" sz="1800">
                <a:latin typeface="Arial" pitchFamily="-111" charset="0"/>
                <a:ea typeface="ＭＳ Ｐゴシック" pitchFamily="-112" charset="-128"/>
                <a:cs typeface="ＭＳ Ｐゴシック" pitchFamily="-112" charset="-128"/>
              </a:endParaRPr>
            </a:p>
          </p:txBody>
        </p:sp>
        <p:sp>
          <p:nvSpPr>
            <p:cNvPr id="49180" name="Text Box 10"/>
            <p:cNvSpPr txBox="1">
              <a:spLocks noChangeArrowheads="1"/>
            </p:cNvSpPr>
            <p:nvPr/>
          </p:nvSpPr>
          <p:spPr bwMode="gray">
            <a:xfrm rot="1172888">
              <a:off x="4857400" y="3899348"/>
              <a:ext cx="1981708" cy="928459"/>
            </a:xfrm>
            <a:prstGeom prst="rect">
              <a:avLst/>
            </a:prstGeom>
            <a:noFill/>
            <a:ln>
              <a:noFill/>
            </a:ln>
            <a:effectLst>
              <a:prstShdw prst="shdw17" dist="17961" dir="2700000">
                <a:srgbClr val="39393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2000" b="1">
                  <a:solidFill>
                    <a:srgbClr val="333333"/>
                  </a:solidFill>
                </a:rPr>
                <a:t>Family </a:t>
              </a:r>
              <a:br>
                <a:rPr lang="en-US" sz="2000" b="1">
                  <a:solidFill>
                    <a:srgbClr val="333333"/>
                  </a:solidFill>
                </a:rPr>
              </a:br>
              <a:r>
                <a:rPr lang="en-US" sz="2000" b="1">
                  <a:solidFill>
                    <a:srgbClr val="333333"/>
                  </a:solidFill>
                </a:rPr>
                <a:t>and couples therapy</a:t>
              </a:r>
              <a:endParaRPr lang="en-US" sz="2000"/>
            </a:p>
          </p:txBody>
        </p:sp>
      </p:grpSp>
      <p:grpSp>
        <p:nvGrpSpPr>
          <p:cNvPr id="3" name="Group 28"/>
          <p:cNvGrpSpPr>
            <a:grpSpLocks/>
          </p:cNvGrpSpPr>
          <p:nvPr/>
        </p:nvGrpSpPr>
        <p:grpSpPr bwMode="auto">
          <a:xfrm rot="-1172888">
            <a:off x="3335338" y="1626138"/>
            <a:ext cx="2241550" cy="1676400"/>
            <a:chOff x="2667000" y="2590800"/>
            <a:chExt cx="2241683" cy="1676400"/>
          </a:xfrm>
        </p:grpSpPr>
        <p:sp>
          <p:nvSpPr>
            <p:cNvPr id="43" name="Rectangle 42"/>
            <p:cNvSpPr/>
            <p:nvPr/>
          </p:nvSpPr>
          <p:spPr bwMode="auto">
            <a:xfrm>
              <a:off x="2667000" y="2590800"/>
              <a:ext cx="2209801" cy="1676400"/>
            </a:xfrm>
            <a:prstGeom prst="rect">
              <a:avLst/>
            </a:prstGeom>
            <a:gradFill flip="none" rotWithShape="1">
              <a:gsLst>
                <a:gs pos="0">
                  <a:srgbClr val="EDB426"/>
                </a:gs>
                <a:gs pos="99000">
                  <a:srgbClr val="FFFFFF">
                    <a:alpha val="58000"/>
                  </a:srgbClr>
                </a:gs>
              </a:gsLst>
              <a:lin ang="13860000" scaled="0"/>
              <a:tileRect/>
            </a:gradFill>
            <a:ln w="9525" cap="flat" cmpd="sng" algn="ctr">
              <a:noFill/>
              <a:prstDash val="solid"/>
              <a:round/>
              <a:headEnd type="none" w="med" len="med"/>
              <a:tailEnd type="none" w="med" len="med"/>
            </a:ln>
            <a:effectLst/>
            <a:scene3d>
              <a:camera prst="orthographicFront">
                <a:rot lat="21055565" lon="20347186" rev="20427265"/>
              </a:camera>
              <a:lightRig rig="threePt" dir="t"/>
            </a:scene3d>
            <a:sp3d extrusionH="1905000"/>
          </p:spPr>
          <p:txBody>
            <a:bodyPr anchor="ctr"/>
            <a:lstStyle/>
            <a:p>
              <a:pPr algn="ctr">
                <a:lnSpc>
                  <a:spcPct val="90000"/>
                </a:lnSpc>
                <a:defRPr/>
              </a:pPr>
              <a:endParaRPr lang="en-US" sz="1800">
                <a:latin typeface="Arial" pitchFamily="-111" charset="0"/>
                <a:ea typeface="ＭＳ Ｐゴシック" pitchFamily="-112" charset="-128"/>
                <a:cs typeface="ＭＳ Ｐゴシック" pitchFamily="-112" charset="-128"/>
              </a:endParaRPr>
            </a:p>
          </p:txBody>
        </p:sp>
        <p:sp>
          <p:nvSpPr>
            <p:cNvPr id="49178" name="Text Box 6"/>
            <p:cNvSpPr txBox="1">
              <a:spLocks noChangeArrowheads="1"/>
            </p:cNvSpPr>
            <p:nvPr/>
          </p:nvSpPr>
          <p:spPr bwMode="gray">
            <a:xfrm rot="1172888">
              <a:off x="2711957" y="2898377"/>
              <a:ext cx="2196726" cy="928556"/>
            </a:xfrm>
            <a:prstGeom prst="rect">
              <a:avLst/>
            </a:prstGeom>
            <a:noFill/>
            <a:ln>
              <a:noFill/>
            </a:ln>
            <a:effectLst>
              <a:prstShdw prst="shdw17" dist="17961" dir="2700000">
                <a:srgbClr val="39393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ct val="50000"/>
                </a:spcBef>
              </a:pPr>
              <a:r>
                <a:rPr lang="en-US" sz="2000" b="1">
                  <a:solidFill>
                    <a:srgbClr val="333333"/>
                  </a:solidFill>
                </a:rPr>
                <a:t>Humanist </a:t>
              </a:r>
              <a:br>
                <a:rPr lang="en-US" sz="2000" b="1">
                  <a:solidFill>
                    <a:srgbClr val="333333"/>
                  </a:solidFill>
                </a:rPr>
              </a:br>
              <a:r>
                <a:rPr lang="en-US" sz="2000" b="1">
                  <a:solidFill>
                    <a:srgbClr val="333333"/>
                  </a:solidFill>
                </a:rPr>
                <a:t>and existential therapy</a:t>
              </a:r>
            </a:p>
          </p:txBody>
        </p:sp>
      </p:grpSp>
      <p:grpSp>
        <p:nvGrpSpPr>
          <p:cNvPr id="4" name="Group 30"/>
          <p:cNvGrpSpPr>
            <a:grpSpLocks/>
          </p:cNvGrpSpPr>
          <p:nvPr/>
        </p:nvGrpSpPr>
        <p:grpSpPr bwMode="auto">
          <a:xfrm rot="-1172888">
            <a:off x="5405438" y="3545425"/>
            <a:ext cx="2209800" cy="1676400"/>
            <a:chOff x="3733800" y="4800600"/>
            <a:chExt cx="2209800" cy="1676400"/>
          </a:xfrm>
        </p:grpSpPr>
        <p:sp>
          <p:nvSpPr>
            <p:cNvPr id="46" name="Rectangle 45"/>
            <p:cNvSpPr/>
            <p:nvPr/>
          </p:nvSpPr>
          <p:spPr bwMode="auto">
            <a:xfrm>
              <a:off x="3733800" y="4800600"/>
              <a:ext cx="2209800" cy="1676400"/>
            </a:xfrm>
            <a:prstGeom prst="rect">
              <a:avLst/>
            </a:prstGeom>
            <a:gradFill flip="none" rotWithShape="1">
              <a:gsLst>
                <a:gs pos="0">
                  <a:srgbClr val="618021"/>
                </a:gs>
                <a:gs pos="99000">
                  <a:srgbClr val="FFFFFF">
                    <a:alpha val="58000"/>
                  </a:srgbClr>
                </a:gs>
              </a:gsLst>
              <a:lin ang="13860000" scaled="0"/>
              <a:tileRect/>
            </a:gradFill>
            <a:ln w="9525" cap="flat" cmpd="sng" algn="ctr">
              <a:noFill/>
              <a:prstDash val="solid"/>
              <a:round/>
              <a:headEnd type="none" w="med" len="med"/>
              <a:tailEnd type="none" w="med" len="med"/>
            </a:ln>
            <a:effectLst/>
            <a:scene3d>
              <a:camera prst="orthographicFront">
                <a:rot lat="21055565" lon="20347186" rev="20427265"/>
              </a:camera>
              <a:lightRig rig="threePt" dir="t"/>
            </a:scene3d>
            <a:sp3d extrusionH="1905000"/>
          </p:spPr>
          <p:txBody>
            <a:bodyPr anchor="ctr"/>
            <a:lstStyle/>
            <a:p>
              <a:pPr algn="ctr">
                <a:defRPr/>
              </a:pPr>
              <a:endParaRPr lang="en-US" sz="1800">
                <a:latin typeface="Arial" pitchFamily="-111" charset="0"/>
                <a:ea typeface="ＭＳ Ｐゴシック" pitchFamily="-112" charset="-128"/>
                <a:cs typeface="ＭＳ Ｐゴシック" pitchFamily="-112" charset="-128"/>
              </a:endParaRPr>
            </a:p>
          </p:txBody>
        </p:sp>
        <p:sp>
          <p:nvSpPr>
            <p:cNvPr id="49176" name="Text Box 7"/>
            <p:cNvSpPr txBox="1">
              <a:spLocks noChangeArrowheads="1"/>
            </p:cNvSpPr>
            <p:nvPr/>
          </p:nvSpPr>
          <p:spPr bwMode="gray">
            <a:xfrm rot="1172888">
              <a:off x="3860234" y="5167361"/>
              <a:ext cx="1923071" cy="841256"/>
            </a:xfrm>
            <a:prstGeom prst="rect">
              <a:avLst/>
            </a:prstGeom>
            <a:noFill/>
            <a:ln>
              <a:noFill/>
            </a:ln>
            <a:effectLst>
              <a:prstShdw prst="shdw17" dist="17961" dir="2700000">
                <a:srgbClr val="39393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Bef>
                  <a:spcPct val="50000"/>
                </a:spcBef>
              </a:pPr>
              <a:r>
                <a:rPr lang="en-US" sz="2000" b="1">
                  <a:solidFill>
                    <a:srgbClr val="333333"/>
                  </a:solidFill>
                </a:rPr>
                <a:t>Behavior </a:t>
              </a:r>
              <a:br>
                <a:rPr lang="en-US" sz="2000" b="1">
                  <a:solidFill>
                    <a:srgbClr val="333333"/>
                  </a:solidFill>
                </a:rPr>
              </a:br>
              <a:r>
                <a:rPr lang="en-US" sz="2000" b="1">
                  <a:solidFill>
                    <a:srgbClr val="333333"/>
                  </a:solidFill>
                </a:rPr>
                <a:t>and cognitive therapy</a:t>
              </a:r>
            </a:p>
          </p:txBody>
        </p:sp>
      </p:grpSp>
      <p:grpSp>
        <p:nvGrpSpPr>
          <p:cNvPr id="5" name="Group 32"/>
          <p:cNvGrpSpPr>
            <a:grpSpLocks/>
          </p:cNvGrpSpPr>
          <p:nvPr/>
        </p:nvGrpSpPr>
        <p:grpSpPr bwMode="auto">
          <a:xfrm rot="-1172888">
            <a:off x="3097213" y="3378738"/>
            <a:ext cx="2225675" cy="1676400"/>
            <a:chOff x="1431934" y="3886200"/>
            <a:chExt cx="2225666" cy="1676400"/>
          </a:xfrm>
        </p:grpSpPr>
        <p:sp>
          <p:nvSpPr>
            <p:cNvPr id="49" name="Rectangle 48"/>
            <p:cNvSpPr/>
            <p:nvPr/>
          </p:nvSpPr>
          <p:spPr bwMode="auto">
            <a:xfrm>
              <a:off x="1447800" y="3886200"/>
              <a:ext cx="2209800" cy="1676400"/>
            </a:xfrm>
            <a:prstGeom prst="rect">
              <a:avLst/>
            </a:prstGeom>
            <a:gradFill flip="none" rotWithShape="1">
              <a:gsLst>
                <a:gs pos="0">
                  <a:schemeClr val="tx2"/>
                </a:gs>
                <a:gs pos="99000">
                  <a:srgbClr val="FFFFFF">
                    <a:alpha val="58000"/>
                  </a:srgbClr>
                </a:gs>
              </a:gsLst>
              <a:lin ang="13860000" scaled="0"/>
              <a:tileRect/>
            </a:gradFill>
            <a:ln w="9525" cap="flat" cmpd="sng" algn="ctr">
              <a:noFill/>
              <a:prstDash val="solid"/>
              <a:round/>
              <a:headEnd type="none" w="med" len="med"/>
              <a:tailEnd type="none" w="med" len="med"/>
            </a:ln>
            <a:effectLst/>
            <a:scene3d>
              <a:camera prst="orthographicFront">
                <a:rot lat="21055565" lon="20347186" rev="20427265"/>
              </a:camera>
              <a:lightRig rig="threePt" dir="t"/>
            </a:scene3d>
            <a:sp3d extrusionH="1905000"/>
          </p:spPr>
          <p:txBody>
            <a:bodyPr anchor="ctr"/>
            <a:lstStyle/>
            <a:p>
              <a:pPr algn="ctr">
                <a:defRPr/>
              </a:pPr>
              <a:endParaRPr lang="en-US" sz="1800">
                <a:latin typeface="Arial" pitchFamily="-111" charset="0"/>
                <a:ea typeface="ＭＳ Ｐゴシック" pitchFamily="-112" charset="-128"/>
                <a:cs typeface="ＭＳ Ｐゴシック" pitchFamily="-112" charset="-128"/>
              </a:endParaRPr>
            </a:p>
          </p:txBody>
        </p:sp>
        <p:sp>
          <p:nvSpPr>
            <p:cNvPr id="49174" name="Text Box 9"/>
            <p:cNvSpPr txBox="1">
              <a:spLocks noChangeArrowheads="1"/>
            </p:cNvSpPr>
            <p:nvPr/>
          </p:nvSpPr>
          <p:spPr bwMode="gray">
            <a:xfrm rot="1172888">
              <a:off x="1431934" y="4429940"/>
              <a:ext cx="2213975" cy="707886"/>
            </a:xfrm>
            <a:prstGeom prst="rect">
              <a:avLst/>
            </a:prstGeom>
            <a:noFill/>
            <a:ln>
              <a:noFill/>
            </a:ln>
            <a:effectLst>
              <a:prstShdw prst="shdw17" dist="17961" dir="2700000">
                <a:srgbClr val="39393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333333"/>
                  </a:solidFill>
                </a:rPr>
                <a:t>Psychodynamic therapy</a:t>
              </a:r>
            </a:p>
          </p:txBody>
        </p:sp>
      </p:grpSp>
      <p:sp>
        <p:nvSpPr>
          <p:cNvPr id="51" name="Rectangle 50"/>
          <p:cNvSpPr/>
          <p:nvPr/>
        </p:nvSpPr>
        <p:spPr bwMode="auto">
          <a:xfrm rot="20427112">
            <a:off x="1128816" y="1254428"/>
            <a:ext cx="2007547" cy="1676225"/>
          </a:xfrm>
          <a:prstGeom prst="rect">
            <a:avLst/>
          </a:prstGeom>
          <a:gradFill flip="none" rotWithShape="1">
            <a:gsLst>
              <a:gs pos="0">
                <a:schemeClr val="bg1">
                  <a:lumMod val="75000"/>
                </a:schemeClr>
              </a:gs>
              <a:gs pos="99000">
                <a:srgbClr val="FFFFFF"/>
              </a:gs>
            </a:gsLst>
            <a:lin ang="13860000" scaled="0"/>
            <a:tileRect/>
          </a:gradFill>
          <a:ln w="9525" cap="flat" cmpd="sng" algn="ctr">
            <a:noFill/>
            <a:prstDash val="solid"/>
            <a:round/>
            <a:headEnd type="none" w="med" len="med"/>
            <a:tailEnd type="none" w="med" len="med"/>
          </a:ln>
          <a:effectLst/>
          <a:scene3d>
            <a:camera prst="orthographicFront">
              <a:rot lat="21055565" lon="20347186" rev="20427265"/>
            </a:camera>
            <a:lightRig rig="threePt" dir="t"/>
          </a:scene3d>
          <a:sp3d extrusionH="1905000"/>
        </p:spPr>
        <p:txBody>
          <a:bodyPr anchor="ctr"/>
          <a:lstStyle/>
          <a:p>
            <a:pPr algn="ctr">
              <a:defRPr/>
            </a:pPr>
            <a:endParaRPr lang="en-US" sz="1800" b="1" dirty="0">
              <a:latin typeface="Arial" pitchFamily="-111" charset="0"/>
              <a:ea typeface="ＭＳ Ｐゴシック" pitchFamily="-112" charset="-128"/>
              <a:cs typeface="ＭＳ Ｐゴシック" pitchFamily="-112" charset="-128"/>
            </a:endParaRPr>
          </a:p>
        </p:txBody>
      </p:sp>
      <p:sp>
        <p:nvSpPr>
          <p:cNvPr id="52" name="Rectangle 51"/>
          <p:cNvSpPr/>
          <p:nvPr/>
        </p:nvSpPr>
        <p:spPr bwMode="auto">
          <a:xfrm rot="20427112">
            <a:off x="1041778" y="3104975"/>
            <a:ext cx="1979129" cy="1676225"/>
          </a:xfrm>
          <a:prstGeom prst="rect">
            <a:avLst/>
          </a:prstGeom>
          <a:gradFill flip="none" rotWithShape="1">
            <a:gsLst>
              <a:gs pos="0">
                <a:schemeClr val="bg1">
                  <a:lumMod val="75000"/>
                </a:schemeClr>
              </a:gs>
              <a:gs pos="99000">
                <a:srgbClr val="FFFFFF">
                  <a:alpha val="58000"/>
                </a:srgbClr>
              </a:gs>
            </a:gsLst>
            <a:lin ang="13860000" scaled="0"/>
            <a:tileRect/>
          </a:gradFill>
          <a:ln w="9525" cap="flat" cmpd="sng" algn="ctr">
            <a:noFill/>
            <a:prstDash val="solid"/>
            <a:round/>
            <a:headEnd type="none" w="med" len="med"/>
            <a:tailEnd type="none" w="med" len="med"/>
          </a:ln>
          <a:effectLst/>
          <a:scene3d>
            <a:camera prst="orthographicFront">
              <a:rot lat="21055565" lon="20347186" rev="20427265"/>
            </a:camera>
            <a:lightRig rig="threePt" dir="t"/>
          </a:scene3d>
          <a:sp3d extrusionH="1905000"/>
        </p:spPr>
        <p:txBody>
          <a:bodyPr anchor="ctr"/>
          <a:lstStyle/>
          <a:p>
            <a:pPr algn="ctr">
              <a:defRPr/>
            </a:pPr>
            <a:endParaRPr lang="en-US" sz="1800" b="1" dirty="0">
              <a:latin typeface="Arial" pitchFamily="-111" charset="0"/>
              <a:ea typeface="ＭＳ Ｐゴシック" pitchFamily="-112" charset="-128"/>
              <a:cs typeface="ＭＳ Ｐゴシック" pitchFamily="-112" charset="-128"/>
            </a:endParaRPr>
          </a:p>
        </p:txBody>
      </p:sp>
      <p:sp>
        <p:nvSpPr>
          <p:cNvPr id="49169" name="Title 1"/>
          <p:cNvSpPr>
            <a:spLocks noGrp="1"/>
          </p:cNvSpPr>
          <p:nvPr>
            <p:ph type="ctrTitle"/>
          </p:nvPr>
        </p:nvSpPr>
        <p:spPr/>
        <p:txBody>
          <a:bodyPr/>
          <a:lstStyle/>
          <a:p>
            <a:pPr eaLnBrk="1" hangingPunct="1"/>
            <a:r>
              <a:rPr lang="en-US" dirty="0">
                <a:solidFill>
                  <a:schemeClr val="bg1"/>
                </a:solidFill>
                <a:latin typeface="Arial" charset="0"/>
                <a:ea typeface="ＭＳ Ｐゴシック" charset="0"/>
                <a:cs typeface="ＭＳ Ｐゴシック" charset="0"/>
              </a:rPr>
              <a:t>Major Schools of Psychotherapy</a:t>
            </a:r>
          </a:p>
        </p:txBody>
      </p:sp>
    </p:spTree>
    <p:extLst>
      <p:ext uri="{BB962C8B-B14F-4D97-AF65-F5344CB8AC3E}">
        <p14:creationId xmlns:p14="http://schemas.microsoft.com/office/powerpoint/2010/main" val="190705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16.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1" cy="6477000"/>
          </a:xfrm>
          <a:prstGeom prst="rect">
            <a:avLst/>
          </a:prstGeom>
        </p:spPr>
      </p:pic>
      <p:sp>
        <p:nvSpPr>
          <p:cNvPr id="2" name="Rectangle 1"/>
          <p:cNvSpPr/>
          <p:nvPr/>
        </p:nvSpPr>
        <p:spPr>
          <a:xfrm>
            <a:off x="1176265" y="1978831"/>
            <a:ext cx="2441120" cy="186852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1749020" y="622710"/>
            <a:ext cx="1261806" cy="1261806"/>
            <a:chOff x="815959" y="622710"/>
            <a:chExt cx="1261806" cy="1261806"/>
          </a:xfrm>
        </p:grpSpPr>
        <p:sp>
          <p:nvSpPr>
            <p:cNvPr id="4" name="Oval 3"/>
            <p:cNvSpPr/>
            <p:nvPr/>
          </p:nvSpPr>
          <p:spPr>
            <a:xfrm>
              <a:off x="815959" y="622710"/>
              <a:ext cx="1261806" cy="126180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21082" y="944304"/>
              <a:ext cx="1051560" cy="584776"/>
            </a:xfrm>
            <a:prstGeom prst="rect">
              <a:avLst/>
            </a:prstGeom>
            <a:noFill/>
            <a:ln>
              <a:noFill/>
            </a:ln>
          </p:spPr>
          <p:txBody>
            <a:bodyPr wrap="square" rtlCol="0">
              <a:spAutoFit/>
            </a:bodyPr>
            <a:lstStyle/>
            <a:p>
              <a:pPr algn="ctr"/>
              <a:r>
                <a:rPr lang="en-US" sz="3200" b="1" dirty="0" smtClean="0">
                  <a:solidFill>
                    <a:srgbClr val="FFFF00"/>
                  </a:solidFill>
                  <a:latin typeface="Arial"/>
                  <a:cs typeface="Arial"/>
                </a:rPr>
                <a:t>16.1</a:t>
              </a:r>
              <a:endParaRPr lang="en-US" sz="3200" b="1" dirty="0">
                <a:solidFill>
                  <a:srgbClr val="FFFF00"/>
                </a:solidFill>
                <a:latin typeface="Arial"/>
                <a:cs typeface="Arial"/>
              </a:endParaRPr>
            </a:p>
          </p:txBody>
        </p:sp>
      </p:grpSp>
      <p:sp>
        <p:nvSpPr>
          <p:cNvPr id="6" name="TextBox 5"/>
          <p:cNvSpPr txBox="1"/>
          <p:nvPr/>
        </p:nvSpPr>
        <p:spPr>
          <a:xfrm>
            <a:off x="1176265" y="2105743"/>
            <a:ext cx="2441120" cy="1569660"/>
          </a:xfrm>
          <a:prstGeom prst="rect">
            <a:avLst/>
          </a:prstGeom>
          <a:noFill/>
        </p:spPr>
        <p:txBody>
          <a:bodyPr wrap="square" rtlCol="0">
            <a:spAutoFit/>
          </a:bodyPr>
          <a:lstStyle/>
          <a:p>
            <a:pPr algn="ctr"/>
            <a:r>
              <a:rPr lang="en-US" sz="2400" b="1" dirty="0">
                <a:solidFill>
                  <a:schemeClr val="bg1"/>
                </a:solidFill>
                <a:latin typeface=""/>
              </a:rPr>
              <a:t>Biological </a:t>
            </a:r>
            <a:r>
              <a:rPr lang="en-US" sz="2400" b="1" dirty="0" smtClean="0">
                <a:solidFill>
                  <a:schemeClr val="bg1"/>
                </a:solidFill>
                <a:latin typeface=""/>
              </a:rPr>
              <a:t>Treatments</a:t>
            </a:r>
            <a:br>
              <a:rPr lang="en-US" sz="2400" b="1" dirty="0" smtClean="0">
                <a:solidFill>
                  <a:schemeClr val="bg1"/>
                </a:solidFill>
                <a:latin typeface=""/>
              </a:rPr>
            </a:br>
            <a:r>
              <a:rPr lang="en-US" sz="2400" b="1" dirty="0" smtClean="0">
                <a:solidFill>
                  <a:schemeClr val="bg1"/>
                </a:solidFill>
                <a:latin typeface=""/>
              </a:rPr>
              <a:t>for </a:t>
            </a:r>
            <a:r>
              <a:rPr lang="en-US" sz="2400" b="1" dirty="0">
                <a:solidFill>
                  <a:schemeClr val="bg1"/>
                </a:solidFill>
                <a:latin typeface=""/>
              </a:rPr>
              <a:t>Mental </a:t>
            </a:r>
            <a:r>
              <a:rPr lang="en-US" sz="2400" b="1" dirty="0" smtClean="0">
                <a:solidFill>
                  <a:schemeClr val="bg1"/>
                </a:solidFill>
                <a:latin typeface=""/>
              </a:rPr>
              <a:t>Disorders</a:t>
            </a:r>
            <a:endParaRPr lang="en-US" sz="2400" b="1" dirty="0">
              <a:solidFill>
                <a:schemeClr val="bg1"/>
              </a:solidFill>
              <a:latin typeface="Arial"/>
              <a:cs typeface="Arial"/>
            </a:endParaRPr>
          </a:p>
        </p:txBody>
      </p:sp>
    </p:spTree>
    <p:extLst>
      <p:ext uri="{BB962C8B-B14F-4D97-AF65-F5344CB8AC3E}">
        <p14:creationId xmlns:p14="http://schemas.microsoft.com/office/powerpoint/2010/main" val="4209664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1202" name="Rectangle 3"/>
          <p:cNvSpPr>
            <a:spLocks noGrp="1"/>
          </p:cNvSpPr>
          <p:nvPr>
            <p:ph type="ctrTitle"/>
          </p:nvPr>
        </p:nvSpPr>
        <p:spPr/>
        <p:txBody>
          <a:bodyPr/>
          <a:lstStyle/>
          <a:p>
            <a:pPr eaLnBrk="1" hangingPunct="1"/>
            <a:r>
              <a:rPr lang="en-US">
                <a:latin typeface="Arial" charset="0"/>
                <a:ea typeface="ＭＳ Ｐゴシック" charset="0"/>
                <a:cs typeface="ＭＳ Ｐゴシック" charset="0"/>
              </a:rPr>
              <a:t>Psychodynamic Therapy</a:t>
            </a:r>
          </a:p>
        </p:txBody>
      </p:sp>
      <p:sp>
        <p:nvSpPr>
          <p:cNvPr id="279563" name="Rectangle 11"/>
          <p:cNvSpPr>
            <a:spLocks noGrp="1"/>
          </p:cNvSpPr>
          <p:nvPr>
            <p:ph type="body" idx="4294967295"/>
          </p:nvPr>
        </p:nvSpPr>
        <p:spPr>
          <a:xfrm>
            <a:off x="1090613" y="3413125"/>
            <a:ext cx="6962775" cy="2928966"/>
          </a:xfrm>
          <a:prstGeom prst="rect">
            <a:avLst/>
          </a:prstGeom>
        </p:spPr>
        <p:txBody>
          <a:bodyPr>
            <a:normAutofit lnSpcReduction="10000"/>
          </a:bodyPr>
          <a:lstStyle/>
          <a:p>
            <a:pPr marL="0" indent="0" eaLnBrk="1" hangingPunct="1">
              <a:lnSpc>
                <a:spcPct val="95000"/>
              </a:lnSpc>
              <a:buNone/>
              <a:tabLst>
                <a:tab pos="800100" algn="l"/>
              </a:tabLst>
            </a:pPr>
            <a:r>
              <a:rPr lang="en-US" sz="1800" b="1" dirty="0">
                <a:solidFill>
                  <a:srgbClr val="FFFF00"/>
                </a:solidFill>
                <a:latin typeface="Arial" charset="0"/>
                <a:ea typeface="ＭＳ Ｐゴシック" charset="0"/>
                <a:cs typeface="ＭＳ Ｐゴシック" charset="0"/>
              </a:rPr>
              <a:t>Psychoanalysis</a:t>
            </a:r>
          </a:p>
          <a:p>
            <a:pPr marL="0" indent="0">
              <a:buNone/>
              <a:tabLst>
                <a:tab pos="800100" algn="l"/>
              </a:tabLst>
            </a:pPr>
            <a:r>
              <a:rPr lang="en-US" sz="1800" b="1" dirty="0">
                <a:solidFill>
                  <a:schemeClr val="bg1"/>
                </a:solidFill>
                <a:latin typeface="Arial" charset="0"/>
                <a:ea typeface="ＭＳ Ｐゴシック" charset="0"/>
                <a:cs typeface="ＭＳ Ｐゴシック" charset="0"/>
              </a:rPr>
              <a:t>A theory of personality and a method of psychotherapy, developed by </a:t>
            </a:r>
            <a:r>
              <a:rPr lang="en-US" sz="1800" b="1" dirty="0" smtClean="0">
                <a:solidFill>
                  <a:schemeClr val="bg1"/>
                </a:solidFill>
                <a:latin typeface="Arial" charset="0"/>
                <a:ea typeface="ＭＳ Ｐゴシック" charset="0"/>
                <a:cs typeface="ＭＳ Ｐゴシック" charset="0"/>
              </a:rPr>
              <a:t>Sigmund </a:t>
            </a:r>
            <a:r>
              <a:rPr lang="en-US" sz="1800" b="1" dirty="0">
                <a:solidFill>
                  <a:schemeClr val="bg1"/>
                </a:solidFill>
                <a:latin typeface="Arial" charset="0"/>
                <a:ea typeface="ＭＳ Ｐゴシック" charset="0"/>
                <a:cs typeface="ＭＳ Ｐゴシック" charset="0"/>
              </a:rPr>
              <a:t>Freud, </a:t>
            </a:r>
            <a:r>
              <a:rPr lang="en-US" sz="1800" b="1" dirty="0" smtClean="0">
                <a:solidFill>
                  <a:schemeClr val="bg1"/>
                </a:solidFill>
                <a:latin typeface="Arial" charset="0"/>
                <a:ea typeface="ＭＳ Ｐゴシック" charset="0"/>
                <a:cs typeface="ＭＳ Ｐゴシック" charset="0"/>
              </a:rPr>
              <a:t>that emphasizes the exploration of unconscious motives and conflicts; </a:t>
            </a:r>
            <a:r>
              <a:rPr lang="en-US" sz="1800" b="1" dirty="0">
                <a:solidFill>
                  <a:schemeClr val="bg1"/>
                </a:solidFill>
                <a:latin typeface="Arial" charset="0"/>
                <a:ea typeface="ＭＳ Ｐゴシック" charset="0"/>
                <a:cs typeface="ＭＳ Ｐゴシック" charset="0"/>
              </a:rPr>
              <a:t>modern psychodynamic therapies share this emphasis but differ from Freudian analysis in various ways.</a:t>
            </a:r>
          </a:p>
          <a:p>
            <a:pPr marL="0" indent="0" eaLnBrk="1" hangingPunct="1">
              <a:lnSpc>
                <a:spcPct val="65000"/>
              </a:lnSpc>
              <a:buNone/>
              <a:tabLst>
                <a:tab pos="800100" algn="l"/>
              </a:tabLst>
            </a:pPr>
            <a:endParaRPr lang="en-US" sz="1600" b="1" dirty="0">
              <a:solidFill>
                <a:schemeClr val="bg1"/>
              </a:solidFill>
              <a:latin typeface="Arial" charset="0"/>
              <a:ea typeface="ＭＳ Ｐゴシック" charset="0"/>
              <a:cs typeface="ＭＳ Ｐゴシック" charset="0"/>
            </a:endParaRPr>
          </a:p>
          <a:p>
            <a:pPr marL="0" indent="0" eaLnBrk="1" hangingPunct="1">
              <a:lnSpc>
                <a:spcPct val="95000"/>
              </a:lnSpc>
              <a:buNone/>
              <a:tabLst>
                <a:tab pos="800100" algn="l"/>
              </a:tabLst>
            </a:pPr>
            <a:r>
              <a:rPr lang="en-US" sz="1800" b="1" dirty="0">
                <a:solidFill>
                  <a:srgbClr val="FFFF00"/>
                </a:solidFill>
                <a:latin typeface="Arial" charset="0"/>
                <a:ea typeface="ＭＳ Ｐゴシック" charset="0"/>
                <a:cs typeface="ＭＳ Ｐゴシック" charset="0"/>
              </a:rPr>
              <a:t>Transference</a:t>
            </a:r>
          </a:p>
          <a:p>
            <a:pPr marL="0" indent="0" eaLnBrk="1" hangingPunct="1">
              <a:lnSpc>
                <a:spcPct val="95000"/>
              </a:lnSpc>
              <a:buNone/>
              <a:tabLst>
                <a:tab pos="800100" algn="l"/>
              </a:tabLst>
            </a:pPr>
            <a:r>
              <a:rPr lang="en-US" sz="1800" b="1" dirty="0">
                <a:solidFill>
                  <a:srgbClr val="FFFFFF"/>
                </a:solidFill>
                <a:latin typeface="Arial" charset="0"/>
                <a:ea typeface="ＭＳ Ｐゴシック" charset="0"/>
                <a:cs typeface="ＭＳ Ｐゴシック" charset="0"/>
              </a:rPr>
              <a:t>In psychodynamic therapies, a critical process in which the client transfers unconscious emotions or reactions, such as emotional feelings about his or her parents, onto the therapist</a:t>
            </a:r>
          </a:p>
        </p:txBody>
      </p:sp>
      <p:pic>
        <p:nvPicPr>
          <p:cNvPr id="279557" name="Picture 5" descr="wave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2384168"/>
            <a:ext cx="40862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9" name="Picture 7" descr="wave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52600" y="1968243"/>
            <a:ext cx="258127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60" name="Picture 8" descr="wave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6738" y="2501643"/>
            <a:ext cx="5475287"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wave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25800" y="2358768"/>
            <a:ext cx="40862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wave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11925" y="1942843"/>
            <a:ext cx="258127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wave1"/>
          <p:cNvPicPr>
            <a:picLocks noChangeAspect="1" noChangeArrowheads="1"/>
          </p:cNvPicPr>
          <p:nvPr/>
        </p:nvPicPr>
        <p:blipFill>
          <a:blip r:embed="rId9" cstate="screen">
            <a:extLst>
              <a:ext uri="{28A0092B-C50C-407E-A947-70E740481C1C}">
                <a14:useLocalDpi xmlns:a14="http://schemas.microsoft.com/office/drawing/2010/main"/>
              </a:ext>
            </a:extLst>
          </a:blip>
          <a:srcRect t="30322"/>
          <a:stretch>
            <a:fillRect/>
          </a:stretch>
        </p:blipFill>
        <p:spPr bwMode="auto">
          <a:xfrm>
            <a:off x="3970338" y="2874705"/>
            <a:ext cx="5475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wave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37025" y="1980943"/>
            <a:ext cx="258127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68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autoRev="1" fill="hold" nodeType="withEffect">
                                  <p:stCondLst>
                                    <p:cond delay="0"/>
                                  </p:stCondLst>
                                  <p:childTnLst>
                                    <p:animMotion origin="layout" path="M -1.66667E-6 -2.22222E-6 L 0.06059 -2.22222E-6 " pathEditMode="relative" rAng="0" ptsTypes="AA">
                                      <p:cBhvr>
                                        <p:cTn id="6" dur="5000" fill="hold"/>
                                        <p:tgtEl>
                                          <p:spTgt spid="279557"/>
                                        </p:tgtEl>
                                        <p:attrNameLst>
                                          <p:attrName>ppt_x</p:attrName>
                                          <p:attrName>ppt_y</p:attrName>
                                        </p:attrNameLst>
                                      </p:cBhvr>
                                      <p:rCtr x="3000" y="0"/>
                                    </p:animMotion>
                                  </p:childTnLst>
                                </p:cTn>
                              </p:par>
                              <p:par>
                                <p:cTn id="7" presetID="63" presetClass="path" presetSubtype="0" repeatCount="indefinite" accel="50000" decel="50000" autoRev="1" fill="hold" nodeType="withEffect">
                                  <p:stCondLst>
                                    <p:cond delay="0"/>
                                  </p:stCondLst>
                                  <p:childTnLst>
                                    <p:animMotion origin="layout" path="M 3.33333E-6 -3.7037E-7 L 0.17205 -3.7037E-7 " pathEditMode="relative" rAng="0" ptsTypes="AA">
                                      <p:cBhvr>
                                        <p:cTn id="8" dur="5000" fill="hold"/>
                                        <p:tgtEl>
                                          <p:spTgt spid="279560"/>
                                        </p:tgtEl>
                                        <p:attrNameLst>
                                          <p:attrName>ppt_x</p:attrName>
                                          <p:attrName>ppt_y</p:attrName>
                                        </p:attrNameLst>
                                      </p:cBhvr>
                                      <p:rCtr x="8600" y="0"/>
                                    </p:animMotion>
                                  </p:childTnLst>
                                </p:cTn>
                              </p:par>
                              <p:par>
                                <p:cTn id="9" presetID="35" presetClass="path" presetSubtype="0" repeatCount="indefinite" accel="50000" decel="50000" autoRev="1" fill="hold" nodeType="withEffect">
                                  <p:stCondLst>
                                    <p:cond delay="0"/>
                                  </p:stCondLst>
                                  <p:childTnLst>
                                    <p:animMotion origin="layout" path="M 3.33333E-6 1.11111E-6 L -0.15816 1.11111E-6 " pathEditMode="relative" rAng="0" ptsTypes="AA">
                                      <p:cBhvr>
                                        <p:cTn id="10" dur="5000" fill="hold"/>
                                        <p:tgtEl>
                                          <p:spTgt spid="279559"/>
                                        </p:tgtEl>
                                        <p:attrNameLst>
                                          <p:attrName>ppt_x</p:attrName>
                                          <p:attrName>ppt_y</p:attrName>
                                        </p:attrNameLst>
                                      </p:cBhvr>
                                      <p:rCtr x="-7900" y="0"/>
                                    </p:animMotion>
                                  </p:childTnLst>
                                </p:cTn>
                              </p:par>
                              <p:par>
                                <p:cTn id="11" presetID="63" presetClass="path" presetSubtype="0" repeatCount="indefinite" accel="50000" decel="50000" autoRev="1" fill="hold" nodeType="withEffect">
                                  <p:stCondLst>
                                    <p:cond delay="0"/>
                                  </p:stCondLst>
                                  <p:childTnLst>
                                    <p:animMotion origin="layout" path="M -1.66667E-6 -2.22222E-6 L 0.06059 -2.22222E-6 " pathEditMode="relative" rAng="0" ptsTypes="AA">
                                      <p:cBhvr>
                                        <p:cTn id="12" dur="5000" fill="hold"/>
                                        <p:tgtEl>
                                          <p:spTgt spid="22"/>
                                        </p:tgtEl>
                                        <p:attrNameLst>
                                          <p:attrName>ppt_x</p:attrName>
                                          <p:attrName>ppt_y</p:attrName>
                                        </p:attrNameLst>
                                      </p:cBhvr>
                                      <p:rCtr x="3000" y="0"/>
                                    </p:animMotion>
                                  </p:childTnLst>
                                </p:cTn>
                              </p:par>
                              <p:par>
                                <p:cTn id="13" presetID="63" presetClass="path" presetSubtype="0" repeatCount="indefinite" accel="50000" decel="50000" autoRev="1" fill="hold" nodeType="withEffect">
                                  <p:stCondLst>
                                    <p:cond delay="0"/>
                                  </p:stCondLst>
                                  <p:childTnLst>
                                    <p:animMotion origin="layout" path="M 3.33333E-6 -3.7037E-7 L 0.17205 -3.7037E-7 " pathEditMode="relative" rAng="0" ptsTypes="AA">
                                      <p:cBhvr>
                                        <p:cTn id="14" dur="5000" fill="hold"/>
                                        <p:tgtEl>
                                          <p:spTgt spid="24"/>
                                        </p:tgtEl>
                                        <p:attrNameLst>
                                          <p:attrName>ppt_x</p:attrName>
                                          <p:attrName>ppt_y</p:attrName>
                                        </p:attrNameLst>
                                      </p:cBhvr>
                                      <p:rCtr x="8600" y="0"/>
                                    </p:animMotion>
                                  </p:childTnLst>
                                </p:cTn>
                              </p:par>
                              <p:par>
                                <p:cTn id="15" presetID="35" presetClass="path" presetSubtype="0" repeatCount="indefinite" accel="50000" decel="50000" autoRev="1" fill="hold" nodeType="withEffect">
                                  <p:stCondLst>
                                    <p:cond delay="0"/>
                                  </p:stCondLst>
                                  <p:childTnLst>
                                    <p:animMotion origin="layout" path="M 3.33333E-6 1.11111E-6 L -0.15816 1.11111E-6 " pathEditMode="relative" rAng="0" ptsTypes="AA">
                                      <p:cBhvr>
                                        <p:cTn id="16" dur="5000" fill="hold"/>
                                        <p:tgtEl>
                                          <p:spTgt spid="23"/>
                                        </p:tgtEl>
                                        <p:attrNameLst>
                                          <p:attrName>ppt_x</p:attrName>
                                          <p:attrName>ppt_y</p:attrName>
                                        </p:attrNameLst>
                                      </p:cBhvr>
                                      <p:rCtr x="-7900" y="0"/>
                                    </p:animMotion>
                                  </p:childTnLst>
                                </p:cTn>
                              </p:par>
                              <p:par>
                                <p:cTn id="17" presetID="35" presetClass="path" presetSubtype="0" repeatCount="indefinite" accel="50000" decel="50000" autoRev="1" fill="hold" nodeType="withEffect">
                                  <p:stCondLst>
                                    <p:cond delay="0"/>
                                  </p:stCondLst>
                                  <p:childTnLst>
                                    <p:animMotion origin="layout" path="M 3.33333E-6 1.11111E-6 L -0.15816 1.11111E-6 " pathEditMode="relative" rAng="0" ptsTypes="AA">
                                      <p:cBhvr>
                                        <p:cTn id="18" dur="5000" fill="hold"/>
                                        <p:tgtEl>
                                          <p:spTgt spid="25"/>
                                        </p:tgtEl>
                                        <p:attrNameLst>
                                          <p:attrName>ppt_x</p:attrName>
                                          <p:attrName>ppt_y</p:attrName>
                                        </p:attrNameLst>
                                      </p:cBhvr>
                                      <p:rCtr x="-7900" y="0"/>
                                    </p:animMotion>
                                  </p:childTnLst>
                                </p:cTn>
                              </p:par>
                              <p:par>
                                <p:cTn id="19" presetID="22" presetClass="entr" presetSubtype="8" fill="hold" nodeType="withEffect">
                                  <p:stCondLst>
                                    <p:cond delay="0"/>
                                  </p:stCondLst>
                                  <p:childTnLst>
                                    <p:set>
                                      <p:cBhvr>
                                        <p:cTn id="20" dur="1" fill="hold">
                                          <p:stCondLst>
                                            <p:cond delay="0"/>
                                          </p:stCondLst>
                                        </p:cTn>
                                        <p:tgtEl>
                                          <p:spTgt spid="279563">
                                            <p:txEl>
                                              <p:pRg st="0" end="0"/>
                                            </p:txEl>
                                          </p:spTgt>
                                        </p:tgtEl>
                                        <p:attrNameLst>
                                          <p:attrName>style.visibility</p:attrName>
                                        </p:attrNameLst>
                                      </p:cBhvr>
                                      <p:to>
                                        <p:strVal val="visible"/>
                                      </p:to>
                                    </p:set>
                                    <p:animEffect transition="in" filter="wipe(left)">
                                      <p:cBhvr>
                                        <p:cTn id="21" dur="500"/>
                                        <p:tgtEl>
                                          <p:spTgt spid="279563">
                                            <p:txEl>
                                              <p:pRg st="0" end="0"/>
                                            </p:txEl>
                                          </p:spTgt>
                                        </p:tgtEl>
                                      </p:cBhvr>
                                    </p:animEffect>
                                  </p:childTnLst>
                                </p:cTn>
                              </p:par>
                              <p:par>
                                <p:cTn id="22" presetID="22" presetClass="entr" presetSubtype="1" fill="hold" nodeType="withEffect">
                                  <p:stCondLst>
                                    <p:cond delay="500"/>
                                  </p:stCondLst>
                                  <p:childTnLst>
                                    <p:set>
                                      <p:cBhvr>
                                        <p:cTn id="23" dur="1" fill="hold">
                                          <p:stCondLst>
                                            <p:cond delay="0"/>
                                          </p:stCondLst>
                                        </p:cTn>
                                        <p:tgtEl>
                                          <p:spTgt spid="279563">
                                            <p:txEl>
                                              <p:pRg st="1" end="1"/>
                                            </p:txEl>
                                          </p:spTgt>
                                        </p:tgtEl>
                                        <p:attrNameLst>
                                          <p:attrName>style.visibility</p:attrName>
                                        </p:attrNameLst>
                                      </p:cBhvr>
                                      <p:to>
                                        <p:strVal val="visible"/>
                                      </p:to>
                                    </p:set>
                                    <p:animEffect transition="in" filter="wipe(up)">
                                      <p:cBhvr>
                                        <p:cTn id="24" dur="500"/>
                                        <p:tgtEl>
                                          <p:spTgt spid="279563">
                                            <p:txEl>
                                              <p:pRg st="1" end="1"/>
                                            </p:txEl>
                                          </p:spTgt>
                                        </p:tgtEl>
                                      </p:cBhvr>
                                    </p:animEffect>
                                  </p:childTnLst>
                                </p:cTn>
                              </p:par>
                              <p:par>
                                <p:cTn id="25" presetID="22" presetClass="entr" presetSubtype="8" fill="hold" nodeType="withEffect">
                                  <p:stCondLst>
                                    <p:cond delay="1500"/>
                                  </p:stCondLst>
                                  <p:childTnLst>
                                    <p:set>
                                      <p:cBhvr>
                                        <p:cTn id="26" dur="1" fill="hold">
                                          <p:stCondLst>
                                            <p:cond delay="0"/>
                                          </p:stCondLst>
                                        </p:cTn>
                                        <p:tgtEl>
                                          <p:spTgt spid="279563">
                                            <p:txEl>
                                              <p:pRg st="3" end="3"/>
                                            </p:txEl>
                                          </p:spTgt>
                                        </p:tgtEl>
                                        <p:attrNameLst>
                                          <p:attrName>style.visibility</p:attrName>
                                        </p:attrNameLst>
                                      </p:cBhvr>
                                      <p:to>
                                        <p:strVal val="visible"/>
                                      </p:to>
                                    </p:set>
                                    <p:animEffect transition="in" filter="wipe(left)">
                                      <p:cBhvr>
                                        <p:cTn id="27" dur="500"/>
                                        <p:tgtEl>
                                          <p:spTgt spid="279563">
                                            <p:txEl>
                                              <p:pRg st="3" end="3"/>
                                            </p:txEl>
                                          </p:spTgt>
                                        </p:tgtEl>
                                      </p:cBhvr>
                                    </p:animEffect>
                                  </p:childTnLst>
                                </p:cTn>
                              </p:par>
                              <p:par>
                                <p:cTn id="28" presetID="22" presetClass="entr" presetSubtype="1" fill="hold" nodeType="withEffect">
                                  <p:stCondLst>
                                    <p:cond delay="2000"/>
                                  </p:stCondLst>
                                  <p:childTnLst>
                                    <p:set>
                                      <p:cBhvr>
                                        <p:cTn id="29" dur="1" fill="hold">
                                          <p:stCondLst>
                                            <p:cond delay="0"/>
                                          </p:stCondLst>
                                        </p:cTn>
                                        <p:tgtEl>
                                          <p:spTgt spid="279563">
                                            <p:txEl>
                                              <p:pRg st="4" end="4"/>
                                            </p:txEl>
                                          </p:spTgt>
                                        </p:tgtEl>
                                        <p:attrNameLst>
                                          <p:attrName>style.visibility</p:attrName>
                                        </p:attrNameLst>
                                      </p:cBhvr>
                                      <p:to>
                                        <p:strVal val="visible"/>
                                      </p:to>
                                    </p:set>
                                    <p:animEffect transition="in" filter="wipe(up)">
                                      <p:cBhvr>
                                        <p:cTn id="30" dur="500"/>
                                        <p:tgtEl>
                                          <p:spTgt spid="279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Oval 103"/>
          <p:cNvSpPr>
            <a:spLocks noChangeArrowheads="1"/>
          </p:cNvSpPr>
          <p:nvPr/>
        </p:nvSpPr>
        <p:spPr bwMode="auto">
          <a:xfrm>
            <a:off x="2878138" y="2281673"/>
            <a:ext cx="3387725" cy="3387725"/>
          </a:xfrm>
          <a:prstGeom prst="ellips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a:latin typeface="Arial"/>
              <a:cs typeface="Arial"/>
            </a:endParaRPr>
          </a:p>
        </p:txBody>
      </p:sp>
      <p:grpSp>
        <p:nvGrpSpPr>
          <p:cNvPr id="2" name="Group 80"/>
          <p:cNvGrpSpPr>
            <a:grpSpLocks/>
          </p:cNvGrpSpPr>
          <p:nvPr/>
        </p:nvGrpSpPr>
        <p:grpSpPr bwMode="auto">
          <a:xfrm>
            <a:off x="3284538" y="2724585"/>
            <a:ext cx="2549525" cy="2544763"/>
            <a:chOff x="3242724" y="2631172"/>
            <a:chExt cx="2547639" cy="2544622"/>
          </a:xfrm>
        </p:grpSpPr>
        <p:sp>
          <p:nvSpPr>
            <p:cNvPr id="106" name="Oval 105"/>
            <p:cNvSpPr/>
            <p:nvPr/>
          </p:nvSpPr>
          <p:spPr bwMode="auto">
            <a:xfrm>
              <a:off x="3242724" y="2631172"/>
              <a:ext cx="2547639" cy="2544622"/>
            </a:xfrm>
            <a:prstGeom prst="ellipse">
              <a:avLst/>
            </a:prstGeom>
            <a:gradFill flip="none" rotWithShape="1">
              <a:gsLst>
                <a:gs pos="0">
                  <a:schemeClr val="accent1">
                    <a:lumMod val="20000"/>
                    <a:lumOff val="80000"/>
                  </a:schemeClr>
                </a:gs>
                <a:gs pos="66000">
                  <a:schemeClr val="accent1">
                    <a:lumMod val="75000"/>
                  </a:schemeClr>
                </a:gs>
                <a:gs pos="100000">
                  <a:schemeClr val="accent1"/>
                </a:gs>
              </a:gsLst>
              <a:path path="rect">
                <a:fillToRect l="100000" t="100000"/>
              </a:path>
              <a:tileRect r="-100000" b="-100000"/>
            </a:gra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a:scene3d>
              <a:camera prst="orthographicFront"/>
              <a:lightRig rig="threePt" dir="t"/>
            </a:scene3d>
            <a:sp3d>
              <a:bevelT w="254000" h="254000"/>
            </a:sp3d>
          </p:spPr>
          <p:txBody>
            <a:bodyPr wrap="none" anchor="ctr"/>
            <a:lstStyle/>
            <a:p>
              <a:pPr algn="ctr">
                <a:defRPr/>
              </a:pPr>
              <a:endParaRPr lang="en-US" sz="1800" dirty="0">
                <a:latin typeface="Arial"/>
                <a:ea typeface="ＭＳ Ｐゴシック" charset="-128"/>
                <a:cs typeface="Arial"/>
              </a:endParaRPr>
            </a:p>
          </p:txBody>
        </p:sp>
        <p:sp>
          <p:nvSpPr>
            <p:cNvPr id="107" name="Text Box 59"/>
            <p:cNvSpPr txBox="1">
              <a:spLocks noChangeArrowheads="1"/>
            </p:cNvSpPr>
            <p:nvPr/>
          </p:nvSpPr>
          <p:spPr bwMode="auto">
            <a:xfrm>
              <a:off x="3456877" y="3223277"/>
              <a:ext cx="2143126" cy="1612811"/>
            </a:xfrm>
            <a:prstGeom prst="rect">
              <a:avLst/>
            </a:prstGeom>
            <a:noFill/>
            <a:ln w="9525">
              <a:noFill/>
              <a:miter lim="800000"/>
              <a:headEnd/>
              <a:tailEnd/>
            </a:ln>
          </p:spPr>
          <p:txBody>
            <a:bodyPr>
              <a:spAutoFit/>
            </a:bodyPr>
            <a:lstStyle>
              <a:lvl1pPr eaLnBrk="0" hangingPunct="0">
                <a:tabLst>
                  <a:tab pos="225425" algn="l"/>
                  <a:tab pos="628650" algn="l"/>
                </a:tabLst>
                <a:defRPr sz="2400">
                  <a:solidFill>
                    <a:schemeClr val="tx1"/>
                  </a:solidFill>
                  <a:latin typeface="Arial" pitchFamily="34" charset="0"/>
                  <a:ea typeface="ＭＳ Ｐゴシック" pitchFamily="34" charset="-128"/>
                </a:defRPr>
              </a:lvl1pPr>
              <a:lvl2pPr marL="37931725" indent="-37474525" eaLnBrk="0" hangingPunct="0">
                <a:tabLst>
                  <a:tab pos="225425" algn="l"/>
                  <a:tab pos="628650" algn="l"/>
                </a:tabLst>
                <a:defRPr sz="2400">
                  <a:solidFill>
                    <a:schemeClr val="tx1"/>
                  </a:solidFill>
                  <a:latin typeface="Arial" pitchFamily="34" charset="0"/>
                  <a:ea typeface="ＭＳ Ｐゴシック" pitchFamily="34" charset="-128"/>
                </a:defRPr>
              </a:lvl2pPr>
              <a:lvl3pPr eaLnBrk="0" hangingPunct="0">
                <a:tabLst>
                  <a:tab pos="225425" algn="l"/>
                  <a:tab pos="628650" algn="l"/>
                </a:tabLst>
                <a:defRPr sz="2400">
                  <a:solidFill>
                    <a:schemeClr val="tx1"/>
                  </a:solidFill>
                  <a:latin typeface="Arial" pitchFamily="34" charset="0"/>
                  <a:ea typeface="ＭＳ Ｐゴシック" pitchFamily="34" charset="-128"/>
                </a:defRPr>
              </a:lvl3pPr>
              <a:lvl4pPr eaLnBrk="0" hangingPunct="0">
                <a:tabLst>
                  <a:tab pos="225425" algn="l"/>
                  <a:tab pos="628650" algn="l"/>
                </a:tabLst>
                <a:defRPr sz="2400">
                  <a:solidFill>
                    <a:schemeClr val="tx1"/>
                  </a:solidFill>
                  <a:latin typeface="Arial" pitchFamily="34" charset="0"/>
                  <a:ea typeface="ＭＳ Ｐゴシック" pitchFamily="34" charset="-128"/>
                </a:defRPr>
              </a:lvl4pPr>
              <a:lvl5pPr eaLnBrk="0" hangingPunct="0">
                <a:tabLst>
                  <a:tab pos="225425" algn="l"/>
                  <a:tab pos="628650" algn="l"/>
                </a:tabLst>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tabLst>
                  <a:tab pos="225425" algn="l"/>
                  <a:tab pos="628650" algn="l"/>
                </a:tabLs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tabLst>
                  <a:tab pos="225425" algn="l"/>
                  <a:tab pos="628650" algn="l"/>
                </a:tabLs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tabLst>
                  <a:tab pos="225425" algn="l"/>
                  <a:tab pos="628650" algn="l"/>
                </a:tabLs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tabLst>
                  <a:tab pos="225425" algn="l"/>
                  <a:tab pos="628650" algn="l"/>
                </a:tabLst>
                <a:defRPr sz="2400">
                  <a:solidFill>
                    <a:schemeClr val="tx1"/>
                  </a:solidFill>
                  <a:latin typeface="Arial" pitchFamily="34" charset="0"/>
                  <a:ea typeface="ＭＳ Ｐゴシック" pitchFamily="34" charset="-128"/>
                </a:defRPr>
              </a:lvl9pPr>
            </a:lstStyle>
            <a:p>
              <a:pPr algn="ctr" eaLnBrk="1" hangingPunct="1">
                <a:lnSpc>
                  <a:spcPct val="95000"/>
                </a:lnSpc>
                <a:spcBef>
                  <a:spcPct val="20000"/>
                </a:spcBef>
                <a:defRPr/>
              </a:pPr>
              <a:r>
                <a:rPr lang="en-US" sz="1400" b="1" smtClean="0">
                  <a:solidFill>
                    <a:srgbClr val="FFFFFF"/>
                  </a:solidFill>
                  <a:effectLst>
                    <a:outerShdw blurRad="38100" dist="38100" dir="2700000" algn="tl">
                      <a:srgbClr val="C0C0C0"/>
                    </a:outerShdw>
                  </a:effectLst>
                  <a:latin typeface="Arial"/>
                  <a:cs typeface="Arial"/>
                </a:rPr>
                <a:t>Behavior therapy: </a:t>
              </a:r>
              <a:br>
                <a:rPr lang="en-US" sz="1400" b="1" smtClean="0">
                  <a:solidFill>
                    <a:srgbClr val="FFFFFF"/>
                  </a:solidFill>
                  <a:effectLst>
                    <a:outerShdw blurRad="38100" dist="38100" dir="2700000" algn="tl">
                      <a:srgbClr val="C0C0C0"/>
                    </a:outerShdw>
                  </a:effectLst>
                  <a:latin typeface="Arial"/>
                  <a:cs typeface="Arial"/>
                </a:rPr>
              </a:br>
              <a:r>
                <a:rPr lang="en-US" sz="1400" b="1" smtClean="0">
                  <a:solidFill>
                    <a:srgbClr val="262626"/>
                  </a:solidFill>
                  <a:latin typeface="Arial"/>
                  <a:cs typeface="Arial"/>
                </a:rPr>
                <a:t>Applies classical and operant conditioning to help people change own defeating </a:t>
              </a:r>
              <a:br>
                <a:rPr lang="en-US" sz="1400" b="1" smtClean="0">
                  <a:solidFill>
                    <a:srgbClr val="262626"/>
                  </a:solidFill>
                  <a:latin typeface="Arial"/>
                  <a:cs typeface="Arial"/>
                </a:rPr>
              </a:br>
              <a:r>
                <a:rPr lang="en-US" sz="1400" b="1" smtClean="0">
                  <a:solidFill>
                    <a:srgbClr val="262626"/>
                  </a:solidFill>
                  <a:latin typeface="Arial"/>
                  <a:cs typeface="Arial"/>
                </a:rPr>
                <a:t>or problematic behaviors</a:t>
              </a:r>
            </a:p>
            <a:p>
              <a:pPr algn="ctr" eaLnBrk="1" hangingPunct="1">
                <a:lnSpc>
                  <a:spcPct val="5000"/>
                </a:lnSpc>
                <a:spcBef>
                  <a:spcPct val="20000"/>
                </a:spcBef>
                <a:defRPr/>
              </a:pPr>
              <a:endParaRPr lang="en-US" sz="1400" b="1" smtClean="0">
                <a:solidFill>
                  <a:srgbClr val="262626"/>
                </a:solidFill>
                <a:latin typeface="Arial"/>
                <a:cs typeface="Arial"/>
              </a:endParaRPr>
            </a:p>
          </p:txBody>
        </p:sp>
      </p:grpSp>
      <p:sp>
        <p:nvSpPr>
          <p:cNvPr id="108" name="Isosceles Triangle 107"/>
          <p:cNvSpPr/>
          <p:nvPr/>
        </p:nvSpPr>
        <p:spPr bwMode="auto">
          <a:xfrm flipV="1">
            <a:off x="1771650" y="511610"/>
            <a:ext cx="5600700" cy="1993900"/>
          </a:xfrm>
          <a:prstGeom prst="triangle">
            <a:avLst/>
          </a:prstGeom>
          <a:gradFill rotWithShape="1">
            <a:gsLst>
              <a:gs pos="0">
                <a:schemeClr val="accent2">
                  <a:lumMod val="50000"/>
                </a:schemeClr>
              </a:gs>
              <a:gs pos="99000">
                <a:schemeClr val="accent1">
                  <a:lumMod val="60000"/>
                  <a:lumOff val="40000"/>
                  <a:alpha val="0"/>
                </a:schemeClr>
              </a:gs>
            </a:gsLst>
            <a:lin ang="5400000" scaled="0"/>
          </a:gradFill>
          <a:ln w="9525" cap="flat" cmpd="sng" algn="ctr">
            <a:noFill/>
            <a:prstDash val="solid"/>
            <a:round/>
            <a:headEnd type="none" w="med" len="med"/>
            <a:tailEnd type="none" w="med" len="med"/>
          </a:ln>
          <a:effectLst/>
        </p:spPr>
        <p:txBody>
          <a:bodyPr wrap="none" anchor="ctr"/>
          <a:lstStyle/>
          <a:p>
            <a:pPr algn="ctr">
              <a:defRPr/>
            </a:pPr>
            <a:endParaRPr lang="en-US" sz="1800">
              <a:latin typeface="Arial"/>
              <a:ea typeface="ＭＳ Ｐゴシック" charset="-128"/>
              <a:cs typeface="Arial"/>
            </a:endParaRPr>
          </a:p>
        </p:txBody>
      </p:sp>
      <p:sp>
        <p:nvSpPr>
          <p:cNvPr id="109" name="Content Placeholder 2"/>
          <p:cNvSpPr txBox="1">
            <a:spLocks/>
          </p:cNvSpPr>
          <p:nvPr/>
        </p:nvSpPr>
        <p:spPr bwMode="auto">
          <a:xfrm>
            <a:off x="2954338" y="697348"/>
            <a:ext cx="3235325" cy="495300"/>
          </a:xfrm>
          <a:prstGeom prst="rect">
            <a:avLst/>
          </a:prstGeom>
          <a:noFill/>
          <a:ln w="9525">
            <a:noFill/>
            <a:miter lim="800000"/>
            <a:headEnd/>
            <a:tailEnd/>
          </a:ln>
        </p:spPr>
        <p:txBody>
          <a:bodyPr/>
          <a:lstStyle/>
          <a:p>
            <a:pPr marL="0" lvl="1" algn="ctr">
              <a:lnSpc>
                <a:spcPct val="95000"/>
              </a:lnSpc>
              <a:tabLst>
                <a:tab pos="628650" algn="l"/>
              </a:tabLst>
              <a:defRPr/>
            </a:pPr>
            <a:r>
              <a:rPr lang="en-US" sz="1200" b="1" dirty="0">
                <a:solidFill>
                  <a:schemeClr val="tx1">
                    <a:lumMod val="85000"/>
                    <a:lumOff val="15000"/>
                  </a:schemeClr>
                </a:solidFill>
                <a:latin typeface="Arial"/>
                <a:ea typeface="ＭＳ Ｐゴシック" charset="-128"/>
                <a:cs typeface="Arial"/>
              </a:rPr>
              <a:t>Person suffering from a phobia or panic attacks is gradually taken into the feared situation or exposed to a traumatic memory until the anxiety subsides</a:t>
            </a:r>
          </a:p>
        </p:txBody>
      </p:sp>
      <p:grpSp>
        <p:nvGrpSpPr>
          <p:cNvPr id="3" name="Group 45"/>
          <p:cNvGrpSpPr>
            <a:grpSpLocks/>
          </p:cNvGrpSpPr>
          <p:nvPr/>
        </p:nvGrpSpPr>
        <p:grpSpPr bwMode="auto">
          <a:xfrm>
            <a:off x="6191250" y="2696010"/>
            <a:ext cx="3060700" cy="1222375"/>
            <a:chOff x="5562600" y="3200400"/>
            <a:chExt cx="3061920" cy="965885"/>
          </a:xfrm>
        </p:grpSpPr>
        <p:sp>
          <p:nvSpPr>
            <p:cNvPr id="111" name="Rectangle 110"/>
            <p:cNvSpPr/>
            <p:nvPr/>
          </p:nvSpPr>
          <p:spPr bwMode="auto">
            <a:xfrm>
              <a:off x="5562600" y="3200400"/>
              <a:ext cx="3061920" cy="965885"/>
            </a:xfrm>
            <a:prstGeom prst="rect">
              <a:avLst/>
            </a:prstGeom>
            <a:gradFill rotWithShape="1">
              <a:gsLst>
                <a:gs pos="0">
                  <a:schemeClr val="accent2">
                    <a:lumMod val="50000"/>
                  </a:schemeClr>
                </a:gs>
                <a:gs pos="99000">
                  <a:schemeClr val="accent1">
                    <a:lumMod val="60000"/>
                    <a:lumOff val="40000"/>
                    <a:alpha val="0"/>
                  </a:schemeClr>
                </a:gs>
              </a:gsLst>
              <a:lin ang="0" scaled="1"/>
            </a:gradFill>
            <a:ln w="9525" cap="flat" cmpd="sng" algn="ctr">
              <a:noFill/>
              <a:prstDash val="solid"/>
              <a:round/>
              <a:headEnd type="none" w="med" len="med"/>
              <a:tailEnd type="none" w="med" len="med"/>
            </a:ln>
            <a:effectLst/>
          </p:spPr>
          <p:txBody>
            <a:bodyPr wrap="none" anchor="ctr"/>
            <a:lstStyle/>
            <a:p>
              <a:pPr algn="ctr">
                <a:defRPr/>
              </a:pPr>
              <a:endParaRPr lang="en-US" sz="1200">
                <a:solidFill>
                  <a:schemeClr val="tx1">
                    <a:lumMod val="85000"/>
                    <a:lumOff val="15000"/>
                  </a:schemeClr>
                </a:solidFill>
                <a:latin typeface="Arial"/>
                <a:ea typeface="ＭＳ Ｐゴシック" charset="-128"/>
                <a:cs typeface="Arial"/>
              </a:endParaRPr>
            </a:p>
          </p:txBody>
        </p:sp>
        <p:sp>
          <p:nvSpPr>
            <p:cNvPr id="53292" name="Rectangle 17"/>
            <p:cNvSpPr>
              <a:spLocks noChangeArrowheads="1"/>
            </p:cNvSpPr>
            <p:nvPr/>
          </p:nvSpPr>
          <p:spPr bwMode="auto">
            <a:xfrm>
              <a:off x="6313787" y="3285699"/>
              <a:ext cx="1575428" cy="76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lvl="1" algn="r">
                <a:lnSpc>
                  <a:spcPct val="95000"/>
                </a:lnSpc>
                <a:tabLst>
                  <a:tab pos="628650" algn="l"/>
                </a:tabLst>
              </a:pPr>
              <a:r>
                <a:rPr lang="en-US" sz="1200" b="1">
                  <a:solidFill>
                    <a:srgbClr val="262626"/>
                  </a:solidFill>
                  <a:latin typeface="Arial"/>
                  <a:cs typeface="Arial"/>
                </a:rPr>
                <a:t>Client is taken directly into a feared situation until his or her panic subsides</a:t>
              </a:r>
            </a:p>
          </p:txBody>
        </p:sp>
      </p:grpSp>
      <p:grpSp>
        <p:nvGrpSpPr>
          <p:cNvPr id="4" name="Group 46"/>
          <p:cNvGrpSpPr>
            <a:grpSpLocks/>
          </p:cNvGrpSpPr>
          <p:nvPr/>
        </p:nvGrpSpPr>
        <p:grpSpPr bwMode="auto">
          <a:xfrm>
            <a:off x="5464175" y="4685148"/>
            <a:ext cx="3581400" cy="1320800"/>
            <a:chOff x="5041900" y="4334933"/>
            <a:chExt cx="3581400" cy="1321862"/>
          </a:xfrm>
        </p:grpSpPr>
        <p:sp>
          <p:nvSpPr>
            <p:cNvPr id="114" name="Rectangle 113"/>
            <p:cNvSpPr/>
            <p:nvPr/>
          </p:nvSpPr>
          <p:spPr bwMode="auto">
            <a:xfrm>
              <a:off x="5041900" y="4334933"/>
              <a:ext cx="3581400" cy="1321862"/>
            </a:xfrm>
            <a:prstGeom prst="rect">
              <a:avLst/>
            </a:prstGeom>
            <a:gradFill rotWithShape="1">
              <a:gsLst>
                <a:gs pos="0">
                  <a:schemeClr val="accent2">
                    <a:lumMod val="50000"/>
                  </a:schemeClr>
                </a:gs>
                <a:gs pos="99000">
                  <a:schemeClr val="accent1">
                    <a:lumMod val="60000"/>
                    <a:lumOff val="40000"/>
                    <a:alpha val="0"/>
                  </a:schemeClr>
                </a:gs>
              </a:gsLst>
              <a:lin ang="0" scaled="1"/>
            </a:gradFill>
            <a:ln w="9525" cap="flat" cmpd="sng" algn="ctr">
              <a:noFill/>
              <a:prstDash val="solid"/>
              <a:round/>
              <a:headEnd type="none" w="med" len="med"/>
              <a:tailEnd type="none" w="med" len="med"/>
            </a:ln>
            <a:effectLst/>
          </p:spPr>
          <p:txBody>
            <a:bodyPr wrap="none" anchor="ctr"/>
            <a:lstStyle/>
            <a:p>
              <a:pPr algn="ctr">
                <a:defRPr/>
              </a:pPr>
              <a:endParaRPr lang="en-US" sz="1800">
                <a:latin typeface="Arial"/>
                <a:ea typeface="ＭＳ Ｐゴシック" charset="-128"/>
                <a:cs typeface="Arial"/>
              </a:endParaRPr>
            </a:p>
          </p:txBody>
        </p:sp>
        <p:sp>
          <p:nvSpPr>
            <p:cNvPr id="53290" name="Rectangle 18"/>
            <p:cNvSpPr>
              <a:spLocks noChangeArrowheads="1"/>
            </p:cNvSpPr>
            <p:nvPr/>
          </p:nvSpPr>
          <p:spPr bwMode="auto">
            <a:xfrm>
              <a:off x="6147473" y="4462035"/>
              <a:ext cx="1912937" cy="101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en-US" sz="1200" b="1">
                  <a:latin typeface="Arial"/>
                  <a:cs typeface="Arial"/>
                </a:rPr>
                <a:t>A step-by-step process of desensitizing a client to a feared object or experience; based on counterconditioning</a:t>
              </a:r>
              <a:endParaRPr lang="en-US" altLang="ko-KR" sz="1200" b="1">
                <a:solidFill>
                  <a:srgbClr val="262626"/>
                </a:solidFill>
                <a:latin typeface="Arial"/>
                <a:cs typeface="Arial"/>
              </a:endParaRPr>
            </a:p>
          </p:txBody>
        </p:sp>
      </p:grpSp>
      <p:grpSp>
        <p:nvGrpSpPr>
          <p:cNvPr id="5" name="Group 47"/>
          <p:cNvGrpSpPr>
            <a:grpSpLocks/>
          </p:cNvGrpSpPr>
          <p:nvPr/>
        </p:nvGrpSpPr>
        <p:grpSpPr bwMode="auto">
          <a:xfrm>
            <a:off x="31750" y="4701023"/>
            <a:ext cx="3581400" cy="1289050"/>
            <a:chOff x="279400" y="4368799"/>
            <a:chExt cx="3581400" cy="1287995"/>
          </a:xfrm>
        </p:grpSpPr>
        <p:sp>
          <p:nvSpPr>
            <p:cNvPr id="117" name="Rectangle 116"/>
            <p:cNvSpPr/>
            <p:nvPr/>
          </p:nvSpPr>
          <p:spPr bwMode="auto">
            <a:xfrm flipH="1">
              <a:off x="279400" y="4368799"/>
              <a:ext cx="3581400" cy="1287995"/>
            </a:xfrm>
            <a:prstGeom prst="rect">
              <a:avLst/>
            </a:prstGeom>
            <a:gradFill rotWithShape="1">
              <a:gsLst>
                <a:gs pos="0">
                  <a:schemeClr val="accent2">
                    <a:lumMod val="50000"/>
                  </a:schemeClr>
                </a:gs>
                <a:gs pos="99000">
                  <a:schemeClr val="accent1">
                    <a:lumMod val="60000"/>
                    <a:lumOff val="40000"/>
                    <a:alpha val="0"/>
                  </a:schemeClr>
                </a:gs>
              </a:gsLst>
              <a:lin ang="0" scaled="1"/>
            </a:gradFill>
            <a:ln w="9525" cap="flat" cmpd="sng" algn="ctr">
              <a:noFill/>
              <a:prstDash val="solid"/>
              <a:round/>
              <a:headEnd type="none" w="med" len="med"/>
              <a:tailEnd type="none" w="med" len="med"/>
            </a:ln>
            <a:effectLst/>
          </p:spPr>
          <p:txBody>
            <a:bodyPr wrap="none" anchor="ctr"/>
            <a:lstStyle/>
            <a:p>
              <a:pPr algn="ctr">
                <a:defRPr/>
              </a:pPr>
              <a:endParaRPr lang="en-US" sz="1200">
                <a:solidFill>
                  <a:schemeClr val="tx1">
                    <a:lumMod val="85000"/>
                    <a:lumOff val="15000"/>
                  </a:schemeClr>
                </a:solidFill>
                <a:latin typeface="Arial"/>
                <a:ea typeface="ＭＳ Ｐゴシック" charset="-128"/>
                <a:cs typeface="Arial"/>
              </a:endParaRPr>
            </a:p>
          </p:txBody>
        </p:sp>
        <p:sp>
          <p:nvSpPr>
            <p:cNvPr id="118" name="Rectangle 19"/>
            <p:cNvSpPr>
              <a:spLocks noChangeArrowheads="1"/>
            </p:cNvSpPr>
            <p:nvPr/>
          </p:nvSpPr>
          <p:spPr bwMode="auto">
            <a:xfrm>
              <a:off x="1139825" y="4509970"/>
              <a:ext cx="1862138" cy="970755"/>
            </a:xfrm>
            <a:prstGeom prst="rect">
              <a:avLst/>
            </a:prstGeom>
            <a:noFill/>
            <a:ln w="9525">
              <a:noFill/>
              <a:miter lim="800000"/>
              <a:headEnd/>
              <a:tailEnd/>
            </a:ln>
          </p:spPr>
          <p:txBody>
            <a:bodyPr>
              <a:spAutoFit/>
            </a:bodyPr>
            <a:lstStyle/>
            <a:p>
              <a:pPr marL="0" lvl="1">
                <a:lnSpc>
                  <a:spcPct val="95000"/>
                </a:lnSpc>
                <a:tabLst>
                  <a:tab pos="628650" algn="l"/>
                </a:tabLst>
                <a:defRPr/>
              </a:pPr>
              <a:r>
                <a:rPr lang="en-US" sz="1200" b="1" dirty="0">
                  <a:solidFill>
                    <a:schemeClr val="tx1">
                      <a:lumMod val="85000"/>
                      <a:lumOff val="15000"/>
                    </a:schemeClr>
                  </a:solidFill>
                  <a:latin typeface="Arial"/>
                  <a:ea typeface="ＭＳ Ｐゴシック" charset="-128"/>
                  <a:cs typeface="Arial"/>
                </a:rPr>
                <a:t>Keeping careful data on the frequency and consequences of the behavior to be changed</a:t>
              </a:r>
            </a:p>
          </p:txBody>
        </p:sp>
      </p:grpSp>
      <p:grpSp>
        <p:nvGrpSpPr>
          <p:cNvPr id="6" name="Group 48"/>
          <p:cNvGrpSpPr>
            <a:grpSpLocks/>
          </p:cNvGrpSpPr>
          <p:nvPr/>
        </p:nvGrpSpPr>
        <p:grpSpPr bwMode="auto">
          <a:xfrm>
            <a:off x="57150" y="2696010"/>
            <a:ext cx="3119438" cy="1185863"/>
            <a:chOff x="461760" y="3072341"/>
            <a:chExt cx="3119640" cy="1185334"/>
          </a:xfrm>
        </p:grpSpPr>
        <p:sp>
          <p:nvSpPr>
            <p:cNvPr id="120" name="Rectangle 119"/>
            <p:cNvSpPr/>
            <p:nvPr/>
          </p:nvSpPr>
          <p:spPr bwMode="auto">
            <a:xfrm flipH="1">
              <a:off x="461760" y="3072341"/>
              <a:ext cx="3119640" cy="1185334"/>
            </a:xfrm>
            <a:prstGeom prst="rect">
              <a:avLst/>
            </a:prstGeom>
            <a:gradFill rotWithShape="1">
              <a:gsLst>
                <a:gs pos="0">
                  <a:schemeClr val="accent2">
                    <a:lumMod val="50000"/>
                  </a:schemeClr>
                </a:gs>
                <a:gs pos="99000">
                  <a:schemeClr val="accent1">
                    <a:lumMod val="60000"/>
                    <a:lumOff val="40000"/>
                    <a:alpha val="0"/>
                  </a:schemeClr>
                </a:gs>
              </a:gsLst>
              <a:lin ang="0" scaled="1"/>
            </a:gradFill>
            <a:ln w="9525" cap="flat" cmpd="sng" algn="ctr">
              <a:noFill/>
              <a:prstDash val="solid"/>
              <a:round/>
              <a:headEnd type="none" w="med" len="med"/>
              <a:tailEnd type="none" w="med" len="med"/>
            </a:ln>
            <a:effectLst/>
          </p:spPr>
          <p:txBody>
            <a:bodyPr wrap="none" anchor="ctr"/>
            <a:lstStyle/>
            <a:p>
              <a:pPr algn="ctr">
                <a:defRPr/>
              </a:pPr>
              <a:endParaRPr lang="en-US" sz="1200">
                <a:solidFill>
                  <a:schemeClr val="tx1">
                    <a:lumMod val="85000"/>
                    <a:lumOff val="15000"/>
                  </a:schemeClr>
                </a:solidFill>
                <a:latin typeface="Arial"/>
                <a:ea typeface="ＭＳ Ｐゴシック" charset="-128"/>
                <a:cs typeface="Arial"/>
              </a:endParaRPr>
            </a:p>
          </p:txBody>
        </p:sp>
        <p:sp>
          <p:nvSpPr>
            <p:cNvPr id="121" name="Rectangle 20"/>
            <p:cNvSpPr>
              <a:spLocks noChangeArrowheads="1"/>
            </p:cNvSpPr>
            <p:nvPr/>
          </p:nvSpPr>
          <p:spPr bwMode="auto">
            <a:xfrm>
              <a:off x="787219" y="3137400"/>
              <a:ext cx="1740013" cy="971117"/>
            </a:xfrm>
            <a:prstGeom prst="rect">
              <a:avLst/>
            </a:prstGeom>
            <a:noFill/>
            <a:ln w="9525">
              <a:noFill/>
              <a:miter lim="800000"/>
              <a:headEnd/>
              <a:tailEnd/>
            </a:ln>
          </p:spPr>
          <p:txBody>
            <a:bodyPr>
              <a:spAutoFit/>
            </a:bodyPr>
            <a:lstStyle/>
            <a:p>
              <a:pPr marL="0" lvl="1">
                <a:lnSpc>
                  <a:spcPct val="95000"/>
                </a:lnSpc>
                <a:tabLst>
                  <a:tab pos="628650" algn="l"/>
                </a:tabLst>
                <a:defRPr/>
              </a:pPr>
              <a:r>
                <a:rPr lang="en-US" sz="1200" b="1" dirty="0">
                  <a:solidFill>
                    <a:schemeClr val="tx1">
                      <a:lumMod val="85000"/>
                      <a:lumOff val="15000"/>
                    </a:schemeClr>
                  </a:solidFill>
                  <a:latin typeface="Arial"/>
                  <a:ea typeface="ＭＳ Ｐゴシック" charset="-128"/>
                  <a:cs typeface="Arial"/>
                </a:rPr>
                <a:t>An effort to teach a client skills or new, constructive behaviors to replace self-defeating ones</a:t>
              </a:r>
            </a:p>
          </p:txBody>
        </p:sp>
      </p:grpSp>
      <p:sp>
        <p:nvSpPr>
          <p:cNvPr id="53261" name="Rectangle 4"/>
          <p:cNvSpPr>
            <a:spLocks noGrp="1"/>
          </p:cNvSpPr>
          <p:nvPr>
            <p:ph type="ctrTitle"/>
          </p:nvPr>
        </p:nvSpPr>
        <p:spPr>
          <a:prstGeom prst="rect">
            <a:avLst/>
          </a:prstGeom>
        </p:spPr>
        <p:txBody>
          <a:bodyPr/>
          <a:lstStyle/>
          <a:p>
            <a:pPr eaLnBrk="1" hangingPunct="1"/>
            <a:r>
              <a:rPr lang="en-US" dirty="0">
                <a:ea typeface="ＭＳ Ｐゴシック" charset="0"/>
              </a:rPr>
              <a:t>Behavior and Cognitive Therapy</a:t>
            </a:r>
          </a:p>
        </p:txBody>
      </p:sp>
      <p:pic>
        <p:nvPicPr>
          <p:cNvPr id="142" name="Picture 141" descr="ch07_punishmen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62200" y="2657910"/>
            <a:ext cx="4325938"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45"/>
          <p:cNvGrpSpPr>
            <a:grpSpLocks/>
          </p:cNvGrpSpPr>
          <p:nvPr/>
        </p:nvGrpSpPr>
        <p:grpSpPr bwMode="auto">
          <a:xfrm>
            <a:off x="4900613" y="4542273"/>
            <a:ext cx="1730375" cy="1535112"/>
            <a:chOff x="4815946" y="4639732"/>
            <a:chExt cx="1730068" cy="1536192"/>
          </a:xfrm>
        </p:grpSpPr>
        <p:sp>
          <p:nvSpPr>
            <p:cNvPr id="129" name="Oval 128"/>
            <p:cNvSpPr/>
            <p:nvPr/>
          </p:nvSpPr>
          <p:spPr bwMode="auto">
            <a:xfrm>
              <a:off x="4910297" y="4639732"/>
              <a:ext cx="1538029" cy="1536192"/>
            </a:xfrm>
            <a:prstGeom prst="ellipse">
              <a:avLst/>
            </a:prstGeom>
            <a:gradFill flip="none" rotWithShape="1">
              <a:gsLst>
                <a:gs pos="0">
                  <a:schemeClr val="accent1">
                    <a:lumMod val="50000"/>
                  </a:schemeClr>
                </a:gs>
                <a:gs pos="100000">
                  <a:schemeClr val="accent1">
                    <a:lumMod val="60000"/>
                    <a:lumOff val="40000"/>
                  </a:schemeClr>
                </a:gs>
              </a:gsLst>
              <a:path path="circle">
                <a:fillToRect l="100000" t="100000"/>
              </a:path>
              <a:tileRect r="-100000" b="-100000"/>
            </a:gradFill>
            <a:ln w="9525" cap="flat" cmpd="sng" algn="ctr">
              <a:noFill/>
              <a:prstDash val="solid"/>
              <a:round/>
              <a:headEnd type="none" w="med" len="med"/>
              <a:tailEnd type="none" w="med" len="med"/>
            </a:ln>
            <a:effectLst>
              <a:outerShdw blurRad="450850" dist="520700" dir="7440000" algn="tl" rotWithShape="0">
                <a:srgbClr val="000000">
                  <a:alpha val="43000"/>
                </a:srgbClr>
              </a:outerShdw>
            </a:effectLst>
            <a:scene3d>
              <a:camera prst="orthographicFront"/>
              <a:lightRig rig="threePt" dir="t"/>
            </a:scene3d>
            <a:sp3d>
              <a:bevelT w="381000" h="152400"/>
            </a:sp3d>
          </p:spPr>
          <p:txBody>
            <a:bodyPr wrap="none" anchor="ctr"/>
            <a:lstStyle/>
            <a:p>
              <a:pPr algn="ctr">
                <a:defRPr/>
              </a:pPr>
              <a:endParaRPr lang="en-US" sz="1800">
                <a:latin typeface="Arial"/>
                <a:ea typeface="ＭＳ Ｐゴシック" pitchFamily="-112" charset="-128"/>
                <a:cs typeface="Arial"/>
              </a:endParaRPr>
            </a:p>
          </p:txBody>
        </p:sp>
        <p:sp>
          <p:nvSpPr>
            <p:cNvPr id="130" name="TextBox 129"/>
            <p:cNvSpPr txBox="1"/>
            <p:nvPr/>
          </p:nvSpPr>
          <p:spPr bwMode="auto">
            <a:xfrm>
              <a:off x="4815946" y="5115958"/>
              <a:ext cx="1730068" cy="483722"/>
            </a:xfrm>
            <a:prstGeom prst="rect">
              <a:avLst/>
            </a:prstGeom>
            <a:noFill/>
            <a:effectLst>
              <a:softEdge rad="88900"/>
            </a:effectLst>
            <a:scene3d>
              <a:camera prst="perspectiveFront">
                <a:rot lat="360000" lon="600000" rev="0"/>
              </a:camera>
              <a:lightRig rig="threePt" dir="t"/>
            </a:scene3d>
          </p:spPr>
          <p:txBody>
            <a:bodyPr>
              <a:spAutoFit/>
            </a:bodyPr>
            <a:lstStyle/>
            <a:p>
              <a:pPr algn="ctr">
                <a:lnSpc>
                  <a:spcPct val="90000"/>
                </a:lnSpc>
                <a:defRPr/>
              </a:pPr>
              <a:r>
                <a:rPr lang="en-US" sz="1400" b="1" dirty="0">
                  <a:solidFill>
                    <a:srgbClr val="000000"/>
                  </a:solidFill>
                  <a:latin typeface="Arial"/>
                  <a:ea typeface="+mn-ea"/>
                  <a:cs typeface="Arial"/>
                </a:rPr>
                <a:t>Systematic desensitization</a:t>
              </a:r>
            </a:p>
          </p:txBody>
        </p:sp>
      </p:grpSp>
      <p:grpSp>
        <p:nvGrpSpPr>
          <p:cNvPr id="9" name="Group 146"/>
          <p:cNvGrpSpPr>
            <a:grpSpLocks/>
          </p:cNvGrpSpPr>
          <p:nvPr/>
        </p:nvGrpSpPr>
        <p:grpSpPr bwMode="auto">
          <a:xfrm>
            <a:off x="2468563" y="4542273"/>
            <a:ext cx="1866900" cy="1535112"/>
            <a:chOff x="2552705" y="4639733"/>
            <a:chExt cx="1866900" cy="1536193"/>
          </a:xfrm>
        </p:grpSpPr>
        <p:sp>
          <p:nvSpPr>
            <p:cNvPr id="132" name="Oval 131"/>
            <p:cNvSpPr/>
            <p:nvPr/>
          </p:nvSpPr>
          <p:spPr bwMode="auto">
            <a:xfrm>
              <a:off x="2733145" y="4639733"/>
              <a:ext cx="1537965" cy="1536193"/>
            </a:xfrm>
            <a:prstGeom prst="ellipse">
              <a:avLst/>
            </a:prstGeom>
            <a:gradFill flip="none" rotWithShape="1">
              <a:gsLst>
                <a:gs pos="0">
                  <a:schemeClr val="accent1">
                    <a:lumMod val="50000"/>
                  </a:schemeClr>
                </a:gs>
                <a:gs pos="100000">
                  <a:schemeClr val="accent1">
                    <a:lumMod val="60000"/>
                    <a:lumOff val="40000"/>
                  </a:schemeClr>
                </a:gs>
              </a:gsLst>
              <a:path path="circle">
                <a:fillToRect l="100000" t="100000"/>
              </a:path>
              <a:tileRect r="-100000" b="-100000"/>
            </a:gradFill>
            <a:ln w="9525" cap="flat" cmpd="sng" algn="ctr">
              <a:noFill/>
              <a:prstDash val="solid"/>
              <a:round/>
              <a:headEnd type="none" w="med" len="med"/>
              <a:tailEnd type="none" w="med" len="med"/>
            </a:ln>
            <a:effectLst>
              <a:outerShdw blurRad="450850" dist="520700" dir="7440000" algn="tl" rotWithShape="0">
                <a:srgbClr val="000000">
                  <a:alpha val="43000"/>
                </a:srgbClr>
              </a:outerShdw>
            </a:effectLst>
            <a:scene3d>
              <a:camera prst="orthographicFront"/>
              <a:lightRig rig="threePt" dir="t"/>
            </a:scene3d>
            <a:sp3d>
              <a:bevelT w="381000" h="152400"/>
            </a:sp3d>
          </p:spPr>
          <p:txBody>
            <a:bodyPr wrap="none" anchor="ctr"/>
            <a:lstStyle/>
            <a:p>
              <a:pPr algn="ctr">
                <a:defRPr/>
              </a:pPr>
              <a:endParaRPr lang="en-US" sz="1800">
                <a:latin typeface="Arial"/>
                <a:ea typeface="ＭＳ Ｐゴシック" pitchFamily="-112" charset="-128"/>
                <a:cs typeface="Arial"/>
              </a:endParaRPr>
            </a:p>
          </p:txBody>
        </p:sp>
        <p:sp>
          <p:nvSpPr>
            <p:cNvPr id="133" name="TextBox 132"/>
            <p:cNvSpPr txBox="1"/>
            <p:nvPr/>
          </p:nvSpPr>
          <p:spPr bwMode="auto">
            <a:xfrm>
              <a:off x="2552705" y="5099858"/>
              <a:ext cx="1866900" cy="483722"/>
            </a:xfrm>
            <a:prstGeom prst="rect">
              <a:avLst/>
            </a:prstGeom>
            <a:noFill/>
            <a:effectLst>
              <a:softEdge rad="88900"/>
            </a:effectLst>
            <a:scene3d>
              <a:camera prst="perspectiveFront">
                <a:rot lat="360000" lon="600000" rev="0"/>
              </a:camera>
              <a:lightRig rig="threePt" dir="t"/>
            </a:scene3d>
          </p:spPr>
          <p:txBody>
            <a:bodyPr>
              <a:spAutoFit/>
            </a:bodyPr>
            <a:lstStyle/>
            <a:p>
              <a:pPr algn="ctr">
                <a:lnSpc>
                  <a:spcPct val="90000"/>
                </a:lnSpc>
                <a:defRPr/>
              </a:pPr>
              <a:r>
                <a:rPr lang="en-US" sz="1400" b="1" dirty="0">
                  <a:solidFill>
                    <a:srgbClr val="000000"/>
                  </a:solidFill>
                  <a:latin typeface="Arial"/>
                  <a:ea typeface="+mn-ea"/>
                  <a:cs typeface="Arial"/>
                </a:rPr>
                <a:t>Behavioral </a:t>
              </a:r>
              <a:br>
                <a:rPr lang="en-US" sz="1400" b="1" dirty="0">
                  <a:solidFill>
                    <a:srgbClr val="000000"/>
                  </a:solidFill>
                  <a:latin typeface="Arial"/>
                  <a:ea typeface="+mn-ea"/>
                  <a:cs typeface="Arial"/>
                </a:rPr>
              </a:br>
              <a:r>
                <a:rPr lang="en-US" sz="1400" b="1" dirty="0">
                  <a:solidFill>
                    <a:srgbClr val="000000"/>
                  </a:solidFill>
                  <a:latin typeface="Arial"/>
                  <a:ea typeface="+mn-ea"/>
                  <a:cs typeface="Arial"/>
                </a:rPr>
                <a:t>self-monitoring</a:t>
              </a:r>
            </a:p>
          </p:txBody>
        </p:sp>
      </p:grpSp>
      <p:grpSp>
        <p:nvGrpSpPr>
          <p:cNvPr id="10" name="Group 147"/>
          <p:cNvGrpSpPr>
            <a:grpSpLocks/>
          </p:cNvGrpSpPr>
          <p:nvPr/>
        </p:nvGrpSpPr>
        <p:grpSpPr bwMode="auto">
          <a:xfrm>
            <a:off x="2065338" y="2554723"/>
            <a:ext cx="1538287" cy="1535112"/>
            <a:chOff x="2064817" y="2567520"/>
            <a:chExt cx="1538884" cy="1536192"/>
          </a:xfrm>
        </p:grpSpPr>
        <p:sp>
          <p:nvSpPr>
            <p:cNvPr id="135" name="Oval 134"/>
            <p:cNvSpPr/>
            <p:nvPr/>
          </p:nvSpPr>
          <p:spPr bwMode="auto">
            <a:xfrm>
              <a:off x="2064817" y="2567520"/>
              <a:ext cx="1538884" cy="1536192"/>
            </a:xfrm>
            <a:prstGeom prst="ellipse">
              <a:avLst/>
            </a:prstGeom>
            <a:gradFill flip="none" rotWithShape="1">
              <a:gsLst>
                <a:gs pos="0">
                  <a:schemeClr val="accent1">
                    <a:lumMod val="50000"/>
                  </a:schemeClr>
                </a:gs>
                <a:gs pos="100000">
                  <a:schemeClr val="accent1">
                    <a:lumMod val="60000"/>
                    <a:lumOff val="40000"/>
                  </a:schemeClr>
                </a:gs>
              </a:gsLst>
              <a:path path="circle">
                <a:fillToRect l="100000" t="100000"/>
              </a:path>
              <a:tileRect r="-100000" b="-100000"/>
            </a:gradFill>
            <a:ln w="9525" cap="flat" cmpd="sng" algn="ctr">
              <a:noFill/>
              <a:prstDash val="solid"/>
              <a:round/>
              <a:headEnd type="none" w="med" len="med"/>
              <a:tailEnd type="none" w="med" len="med"/>
            </a:ln>
            <a:effectLst>
              <a:outerShdw blurRad="450850" dist="520700" dir="7440000" algn="tl" rotWithShape="0">
                <a:srgbClr val="000000">
                  <a:alpha val="43000"/>
                </a:srgbClr>
              </a:outerShdw>
            </a:effectLst>
            <a:scene3d>
              <a:camera prst="orthographicFront"/>
              <a:lightRig rig="threePt" dir="t"/>
            </a:scene3d>
            <a:sp3d>
              <a:bevelT w="381000" h="152400"/>
            </a:sp3d>
          </p:spPr>
          <p:txBody>
            <a:bodyPr wrap="none" anchor="ctr"/>
            <a:lstStyle/>
            <a:p>
              <a:pPr algn="ctr">
                <a:defRPr/>
              </a:pPr>
              <a:endParaRPr lang="en-US" sz="1800">
                <a:latin typeface="Arial"/>
                <a:ea typeface="ＭＳ Ｐゴシック" pitchFamily="-112" charset="-128"/>
                <a:cs typeface="Arial"/>
              </a:endParaRPr>
            </a:p>
          </p:txBody>
        </p:sp>
        <p:sp>
          <p:nvSpPr>
            <p:cNvPr id="136" name="TextBox 135"/>
            <p:cNvSpPr txBox="1"/>
            <p:nvPr/>
          </p:nvSpPr>
          <p:spPr bwMode="auto">
            <a:xfrm>
              <a:off x="2189168" y="3049009"/>
              <a:ext cx="1265234" cy="483722"/>
            </a:xfrm>
            <a:prstGeom prst="rect">
              <a:avLst/>
            </a:prstGeom>
            <a:noFill/>
            <a:effectLst>
              <a:softEdge rad="88900"/>
            </a:effectLst>
            <a:scene3d>
              <a:camera prst="perspectiveFront">
                <a:rot lat="360000" lon="600000" rev="0"/>
              </a:camera>
              <a:lightRig rig="threePt" dir="t"/>
            </a:scene3d>
          </p:spPr>
          <p:txBody>
            <a:bodyPr>
              <a:spAutoFit/>
            </a:bodyPr>
            <a:lstStyle/>
            <a:p>
              <a:pPr algn="ctr">
                <a:lnSpc>
                  <a:spcPct val="90000"/>
                </a:lnSpc>
                <a:defRPr/>
              </a:pPr>
              <a:r>
                <a:rPr lang="en-US" sz="1400" b="1" dirty="0">
                  <a:solidFill>
                    <a:srgbClr val="000000"/>
                  </a:solidFill>
                  <a:latin typeface="Arial"/>
                  <a:ea typeface="+mn-ea"/>
                  <a:cs typeface="Arial"/>
                </a:rPr>
                <a:t>Skills training</a:t>
              </a:r>
            </a:p>
          </p:txBody>
        </p:sp>
      </p:grpSp>
      <p:grpSp>
        <p:nvGrpSpPr>
          <p:cNvPr id="11" name="Group 143"/>
          <p:cNvGrpSpPr>
            <a:grpSpLocks/>
          </p:cNvGrpSpPr>
          <p:nvPr/>
        </p:nvGrpSpPr>
        <p:grpSpPr bwMode="auto">
          <a:xfrm>
            <a:off x="3817938" y="1519673"/>
            <a:ext cx="1536700" cy="1536700"/>
            <a:chOff x="3818234" y="1415001"/>
            <a:chExt cx="1535726" cy="1536193"/>
          </a:xfrm>
        </p:grpSpPr>
        <p:sp>
          <p:nvSpPr>
            <p:cNvPr id="123" name="Oval 122"/>
            <p:cNvSpPr/>
            <p:nvPr/>
          </p:nvSpPr>
          <p:spPr bwMode="auto">
            <a:xfrm>
              <a:off x="3818234" y="1415001"/>
              <a:ext cx="1535726" cy="1536193"/>
            </a:xfrm>
            <a:prstGeom prst="ellipse">
              <a:avLst/>
            </a:prstGeom>
            <a:gradFill flip="none" rotWithShape="1">
              <a:gsLst>
                <a:gs pos="0">
                  <a:schemeClr val="accent1">
                    <a:lumMod val="50000"/>
                  </a:schemeClr>
                </a:gs>
                <a:gs pos="100000">
                  <a:schemeClr val="accent1">
                    <a:lumMod val="60000"/>
                    <a:lumOff val="40000"/>
                  </a:schemeClr>
                </a:gs>
              </a:gsLst>
              <a:path path="circle">
                <a:fillToRect l="100000" t="100000"/>
              </a:path>
              <a:tileRect r="-100000" b="-100000"/>
            </a:gradFill>
            <a:ln w="9525" cap="flat" cmpd="sng" algn="ctr">
              <a:noFill/>
              <a:prstDash val="solid"/>
              <a:round/>
              <a:headEnd type="none" w="med" len="med"/>
              <a:tailEnd type="none" w="med" len="med"/>
            </a:ln>
            <a:effectLst>
              <a:outerShdw blurRad="450850" dist="520700" dir="7440000" algn="tl" rotWithShape="0">
                <a:srgbClr val="000000">
                  <a:alpha val="43000"/>
                </a:srgbClr>
              </a:outerShdw>
            </a:effectLst>
            <a:scene3d>
              <a:camera prst="orthographicFront"/>
              <a:lightRig rig="threePt" dir="t"/>
            </a:scene3d>
            <a:sp3d>
              <a:bevelT w="381000" h="152400"/>
            </a:sp3d>
          </p:spPr>
          <p:txBody>
            <a:bodyPr wrap="none" anchor="ctr"/>
            <a:lstStyle/>
            <a:p>
              <a:pPr algn="ctr">
                <a:defRPr/>
              </a:pPr>
              <a:endParaRPr lang="en-US" sz="1800">
                <a:latin typeface="Arial"/>
                <a:ea typeface="ＭＳ Ｐゴシック" pitchFamily="-112" charset="-128"/>
                <a:cs typeface="Arial"/>
              </a:endParaRPr>
            </a:p>
          </p:txBody>
        </p:sp>
        <p:sp>
          <p:nvSpPr>
            <p:cNvPr id="124" name="TextBox 123"/>
            <p:cNvSpPr txBox="1"/>
            <p:nvPr/>
          </p:nvSpPr>
          <p:spPr bwMode="auto">
            <a:xfrm>
              <a:off x="3911603" y="1916804"/>
              <a:ext cx="1358820" cy="483722"/>
            </a:xfrm>
            <a:prstGeom prst="rect">
              <a:avLst/>
            </a:prstGeom>
            <a:noFill/>
            <a:effectLst>
              <a:softEdge rad="88900"/>
            </a:effectLst>
            <a:scene3d>
              <a:camera prst="perspectiveFront">
                <a:rot lat="360000" lon="600000" rev="0"/>
              </a:camera>
              <a:lightRig rig="threePt" dir="t"/>
            </a:scene3d>
            <a:sp3d prstMaterial="matte">
              <a:bevelT w="381000" h="152400"/>
            </a:sp3d>
          </p:spPr>
          <p:txBody>
            <a:bodyPr>
              <a:spAutoFit/>
            </a:bodyPr>
            <a:lstStyle/>
            <a:p>
              <a:pPr algn="ctr">
                <a:lnSpc>
                  <a:spcPct val="90000"/>
                </a:lnSpc>
                <a:defRPr/>
              </a:pPr>
              <a:r>
                <a:rPr lang="en-US" sz="1400" b="1" dirty="0">
                  <a:latin typeface="Arial"/>
                  <a:ea typeface="+mn-ea"/>
                  <a:cs typeface="Arial"/>
                </a:rPr>
                <a:t>Graduated exposure</a:t>
              </a:r>
            </a:p>
          </p:txBody>
        </p:sp>
      </p:grpSp>
      <p:pic>
        <p:nvPicPr>
          <p:cNvPr id="143" name="Picture 7" descr="iStock_000006495987XSmall.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981325" y="5116948"/>
            <a:ext cx="3451225" cy="2303462"/>
          </a:xfrm>
          <a:prstGeom prst="rect">
            <a:avLst/>
          </a:prstGeom>
          <a:noFill/>
          <a:ln>
            <a:noFill/>
          </a:ln>
          <a:effectLst>
            <a:outerShdw blurRad="127000" dist="139700" dir="6480005"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4790406" y="2554723"/>
            <a:ext cx="2459707" cy="1535112"/>
            <a:chOff x="4790406" y="2449513"/>
            <a:chExt cx="2459707" cy="1535112"/>
          </a:xfrm>
          <a:gradFill>
            <a:gsLst>
              <a:gs pos="0">
                <a:schemeClr val="accent1">
                  <a:lumMod val="50000"/>
                </a:schemeClr>
              </a:gs>
              <a:gs pos="100000">
                <a:schemeClr val="accent1">
                  <a:lumMod val="75000"/>
                </a:schemeClr>
              </a:gs>
            </a:gsLst>
            <a:lin ang="0" scaled="1"/>
          </a:gradFill>
        </p:grpSpPr>
        <p:grpSp>
          <p:nvGrpSpPr>
            <p:cNvPr id="7" name="Group 144"/>
            <p:cNvGrpSpPr>
              <a:grpSpLocks/>
            </p:cNvGrpSpPr>
            <p:nvPr/>
          </p:nvGrpSpPr>
          <p:grpSpPr bwMode="auto">
            <a:xfrm>
              <a:off x="5500688" y="2449513"/>
              <a:ext cx="1749425" cy="1535112"/>
              <a:chOff x="5500156" y="2635252"/>
              <a:chExt cx="1750687" cy="1536192"/>
            </a:xfrm>
            <a:grpFill/>
          </p:grpSpPr>
          <p:sp>
            <p:nvSpPr>
              <p:cNvPr id="126" name="Oval 125"/>
              <p:cNvSpPr/>
              <p:nvPr/>
            </p:nvSpPr>
            <p:spPr bwMode="auto">
              <a:xfrm>
                <a:off x="5603562" y="2635252"/>
                <a:ext cx="1538114" cy="1536192"/>
              </a:xfrm>
              <a:prstGeom prst="ellipse">
                <a:avLst/>
              </a:prstGeom>
              <a:grpFill/>
              <a:ln w="9525" cap="flat" cmpd="sng" algn="ctr">
                <a:noFill/>
                <a:prstDash val="solid"/>
                <a:round/>
                <a:headEnd type="none" w="med" len="med"/>
                <a:tailEnd type="none" w="med" len="med"/>
              </a:ln>
              <a:effectLst>
                <a:outerShdw blurRad="450850" dist="520700" dir="7440000" algn="tl" rotWithShape="0">
                  <a:srgbClr val="000000">
                    <a:alpha val="43000"/>
                  </a:srgbClr>
                </a:outerShdw>
              </a:effectLst>
              <a:scene3d>
                <a:camera prst="orthographicFront"/>
                <a:lightRig rig="threePt" dir="t"/>
              </a:scene3d>
              <a:sp3d>
                <a:bevelT w="381000" h="152400"/>
              </a:sp3d>
            </p:spPr>
            <p:txBody>
              <a:bodyPr wrap="none" anchor="ctr"/>
              <a:lstStyle/>
              <a:p>
                <a:pPr algn="ctr">
                  <a:defRPr/>
                </a:pPr>
                <a:endParaRPr lang="en-US" sz="1800">
                  <a:latin typeface="Arial"/>
                  <a:ea typeface="ＭＳ Ｐゴシック" pitchFamily="-112" charset="-128"/>
                  <a:cs typeface="Arial"/>
                </a:endParaRPr>
              </a:p>
            </p:txBody>
          </p:sp>
          <p:sp>
            <p:nvSpPr>
              <p:cNvPr id="127" name="TextBox 126"/>
              <p:cNvSpPr txBox="1"/>
              <p:nvPr/>
            </p:nvSpPr>
            <p:spPr bwMode="auto">
              <a:xfrm>
                <a:off x="5500156" y="3217192"/>
                <a:ext cx="1750687" cy="289823"/>
              </a:xfrm>
              <a:prstGeom prst="rect">
                <a:avLst/>
              </a:prstGeom>
              <a:noFill/>
              <a:effectLst>
                <a:softEdge rad="88900"/>
              </a:effectLst>
              <a:scene3d>
                <a:camera prst="perspectiveFront">
                  <a:rot lat="360000" lon="600000" rev="0"/>
                </a:camera>
                <a:lightRig rig="threePt" dir="t"/>
              </a:scene3d>
            </p:spPr>
            <p:txBody>
              <a:bodyPr>
                <a:spAutoFit/>
              </a:bodyPr>
              <a:lstStyle/>
              <a:p>
                <a:pPr algn="ctr">
                  <a:lnSpc>
                    <a:spcPct val="90000"/>
                  </a:lnSpc>
                  <a:defRPr/>
                </a:pPr>
                <a:r>
                  <a:rPr lang="en-US" sz="1400" b="1" dirty="0">
                    <a:solidFill>
                      <a:srgbClr val="000000"/>
                    </a:solidFill>
                    <a:latin typeface="Arial"/>
                    <a:ea typeface="+mn-ea"/>
                    <a:cs typeface="Arial"/>
                  </a:rPr>
                  <a:t>Flooding</a:t>
                </a:r>
              </a:p>
            </p:txBody>
          </p:sp>
        </p:grpSp>
        <p:sp>
          <p:nvSpPr>
            <p:cNvPr id="12" name="Minus 11"/>
            <p:cNvSpPr/>
            <p:nvPr/>
          </p:nvSpPr>
          <p:spPr bwMode="auto">
            <a:xfrm rot="2207402">
              <a:off x="4790406" y="2517019"/>
              <a:ext cx="1432532" cy="298511"/>
            </a:xfrm>
            <a:prstGeom prst="mathMinus">
              <a:avLst/>
            </a:prstGeom>
            <a:grpFill/>
            <a:ln w="0" cap="sq" cmpd="tri" algn="ctr">
              <a:solidFill>
                <a:schemeClr val="tx1"/>
              </a:solidFill>
              <a:prstDash val="solid"/>
              <a:round/>
              <a:headEnd type="none" w="med" len="med"/>
              <a:tailEnd type="none" w="med" len="med"/>
            </a:ln>
            <a:effectLst>
              <a:glow rad="190500">
                <a:schemeClr val="accent1">
                  <a:alpha val="39000"/>
                </a:schemeClr>
              </a:glow>
              <a:outerShdw blurRad="279400" dir="5400000" algn="t" rotWithShape="0">
                <a:prstClr val="black">
                  <a:alpha val="40000"/>
                </a:prstClr>
              </a:outerShdw>
              <a:softEdge rad="0"/>
            </a:effectLst>
          </p:spPr>
          <p:txBody>
            <a:bodyPr wrap="none" anchor="ctr"/>
            <a:lstStyle/>
            <a:p>
              <a:pPr algn="ctr">
                <a:defRPr/>
              </a:pPr>
              <a:endParaRPr lang="en-US" sz="1800">
                <a:solidFill>
                  <a:schemeClr val="bg2">
                    <a:lumMod val="40000"/>
                    <a:lumOff val="60000"/>
                  </a:schemeClr>
                </a:solidFill>
                <a:latin typeface="Arial"/>
                <a:ea typeface="ＭＳ Ｐゴシック" pitchFamily="34" charset="-128"/>
                <a:cs typeface="Arial"/>
              </a:endParaRPr>
            </a:p>
          </p:txBody>
        </p:sp>
      </p:grpSp>
    </p:spTree>
    <p:extLst>
      <p:ext uri="{BB962C8B-B14F-4D97-AF65-F5344CB8AC3E}">
        <p14:creationId xmlns:p14="http://schemas.microsoft.com/office/powerpoint/2010/main" val="3220396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1" accel="50000" decel="50000" fill="hold" nodeType="withEffect">
                                  <p:stCondLst>
                                    <p:cond delay="0"/>
                                  </p:stCondLst>
                                  <p:childTnLst>
                                    <p:set>
                                      <p:cBhvr>
                                        <p:cTn id="11" dur="1" fill="hold">
                                          <p:stCondLst>
                                            <p:cond delay="0"/>
                                          </p:stCondLst>
                                        </p:cTn>
                                        <p:tgtEl>
                                          <p:spTgt spid="143"/>
                                        </p:tgtEl>
                                        <p:attrNameLst>
                                          <p:attrName>style.visibility</p:attrName>
                                        </p:attrNameLst>
                                      </p:cBhvr>
                                      <p:to>
                                        <p:strVal val="visible"/>
                                      </p:to>
                                    </p:set>
                                    <p:anim calcmode="lin" valueType="num">
                                      <p:cBhvr additive="base">
                                        <p:cTn id="12" dur="5000" fill="hold"/>
                                        <p:tgtEl>
                                          <p:spTgt spid="143"/>
                                        </p:tgtEl>
                                        <p:attrNameLst>
                                          <p:attrName>ppt_x</p:attrName>
                                        </p:attrNameLst>
                                      </p:cBhvr>
                                      <p:tavLst>
                                        <p:tav tm="0">
                                          <p:val>
                                            <p:strVal val="#ppt_x"/>
                                          </p:val>
                                        </p:tav>
                                        <p:tav tm="100000">
                                          <p:val>
                                            <p:strVal val="#ppt_x"/>
                                          </p:val>
                                        </p:tav>
                                      </p:tavLst>
                                    </p:anim>
                                    <p:anim calcmode="lin" valueType="num">
                                      <p:cBhvr additive="base">
                                        <p:cTn id="13" dur="5000" fill="hold"/>
                                        <p:tgtEl>
                                          <p:spTgt spid="143"/>
                                        </p:tgtEl>
                                        <p:attrNameLst>
                                          <p:attrName>ppt_y</p:attrName>
                                        </p:attrNameLst>
                                      </p:cBhvr>
                                      <p:tavLst>
                                        <p:tav tm="0">
                                          <p:val>
                                            <p:strVal val="0-#ppt_h/2"/>
                                          </p:val>
                                        </p:tav>
                                        <p:tav tm="100000">
                                          <p:val>
                                            <p:strVal val="#ppt_y"/>
                                          </p:val>
                                        </p:tav>
                                      </p:tavLst>
                                    </p:anim>
                                  </p:childTnLst>
                                </p:cTn>
                              </p:par>
                              <p:par>
                                <p:cTn id="14" presetID="53" presetClass="entr" presetSubtype="0" fill="hold" nodeType="withEffect">
                                  <p:stCondLst>
                                    <p:cond delay="2000"/>
                                  </p:stCondLst>
                                  <p:childTnLst>
                                    <p:set>
                                      <p:cBhvr>
                                        <p:cTn id="15" dur="1" fill="hold">
                                          <p:stCondLst>
                                            <p:cond delay="0"/>
                                          </p:stCondLst>
                                        </p:cTn>
                                        <p:tgtEl>
                                          <p:spTgt spid="142"/>
                                        </p:tgtEl>
                                        <p:attrNameLst>
                                          <p:attrName>style.visibility</p:attrName>
                                        </p:attrNameLst>
                                      </p:cBhvr>
                                      <p:to>
                                        <p:strVal val="visible"/>
                                      </p:to>
                                    </p:set>
                                    <p:anim calcmode="lin" valueType="num">
                                      <p:cBhvr>
                                        <p:cTn id="16" dur="500" fill="hold"/>
                                        <p:tgtEl>
                                          <p:spTgt spid="142"/>
                                        </p:tgtEl>
                                        <p:attrNameLst>
                                          <p:attrName>ppt_w</p:attrName>
                                        </p:attrNameLst>
                                      </p:cBhvr>
                                      <p:tavLst>
                                        <p:tav tm="0">
                                          <p:val>
                                            <p:fltVal val="0"/>
                                          </p:val>
                                        </p:tav>
                                        <p:tav tm="100000">
                                          <p:val>
                                            <p:strVal val="#ppt_w"/>
                                          </p:val>
                                        </p:tav>
                                      </p:tavLst>
                                    </p:anim>
                                    <p:anim calcmode="lin" valueType="num">
                                      <p:cBhvr>
                                        <p:cTn id="17" dur="500" fill="hold"/>
                                        <p:tgtEl>
                                          <p:spTgt spid="142"/>
                                        </p:tgtEl>
                                        <p:attrNameLst>
                                          <p:attrName>ppt_h</p:attrName>
                                        </p:attrNameLst>
                                      </p:cBhvr>
                                      <p:tavLst>
                                        <p:tav tm="0">
                                          <p:val>
                                            <p:fltVal val="0"/>
                                          </p:val>
                                        </p:tav>
                                        <p:tav tm="100000">
                                          <p:val>
                                            <p:strVal val="#ppt_h"/>
                                          </p:val>
                                        </p:tav>
                                      </p:tavLst>
                                    </p:anim>
                                    <p:animEffect transition="in" filter="fade">
                                      <p:cBhvr>
                                        <p:cTn id="18" dur="500"/>
                                        <p:tgtEl>
                                          <p:spTgt spid="14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nodeType="afterGroup">
                            <p:stCondLst>
                              <p:cond delay="1500"/>
                            </p:stCondLst>
                            <p:childTnLst>
                              <p:par>
                                <p:cTn id="31" presetID="17" presetClass="entr" presetSubtype="10" fill="hold" grpId="0" nodeType="after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500" fill="hold"/>
                                        <p:tgtEl>
                                          <p:spTgt spid="108"/>
                                        </p:tgtEl>
                                        <p:attrNameLst>
                                          <p:attrName>ppt_w</p:attrName>
                                        </p:attrNameLst>
                                      </p:cBhvr>
                                      <p:tavLst>
                                        <p:tav tm="0">
                                          <p:val>
                                            <p:fltVal val="0"/>
                                          </p:val>
                                        </p:tav>
                                        <p:tav tm="100000">
                                          <p:val>
                                            <p:strVal val="#ppt_w"/>
                                          </p:val>
                                        </p:tav>
                                      </p:tavLst>
                                    </p:anim>
                                    <p:anim calcmode="lin" valueType="num">
                                      <p:cBhvr>
                                        <p:cTn id="34" dur="500" fill="hold"/>
                                        <p:tgtEl>
                                          <p:spTgt spid="108"/>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09">
                                            <p:txEl>
                                              <p:pRg st="0" end="0"/>
                                            </p:txEl>
                                          </p:spTgt>
                                        </p:tgtEl>
                                        <p:attrNameLst>
                                          <p:attrName>style.visibility</p:attrName>
                                        </p:attrNameLst>
                                      </p:cBhvr>
                                      <p:to>
                                        <p:strVal val="visible"/>
                                      </p:to>
                                    </p:set>
                                    <p:animEffect transition="in" filter="fade">
                                      <p:cBhvr>
                                        <p:cTn id="38" dur="2000"/>
                                        <p:tgtEl>
                                          <p:spTgt spid="109">
                                            <p:txEl>
                                              <p:pRg st="0" end="0"/>
                                            </p:txEl>
                                          </p:spTgt>
                                        </p:tgtEl>
                                      </p:cBhvr>
                                    </p:animEffect>
                                  </p:childTnLst>
                                </p:cTn>
                              </p:par>
                            </p:childTnLst>
                          </p:cTn>
                        </p:par>
                        <p:par>
                          <p:cTn id="39" fill="hold" nodeType="afterGroup">
                            <p:stCondLst>
                              <p:cond delay="4000"/>
                            </p:stCondLst>
                            <p:childTnLst>
                              <p:par>
                                <p:cTn id="40" presetID="12" presetClass="entr" presetSubtype="8"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slide(fromLeft)">
                                      <p:cBhvr>
                                        <p:cTn id="42" dur="5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nodeType="afterGroup">
                            <p:stCondLst>
                              <p:cond delay="500"/>
                            </p:stCondLst>
                            <p:childTnLst>
                              <p:par>
                                <p:cTn id="51" presetID="12" presetClass="entr" presetSubtype="8"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slide(fromLeft)">
                                      <p:cBhvr>
                                        <p:cTn id="53" dur="500"/>
                                        <p:tgtEl>
                                          <p:spTgt spid="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nodeType="afterGroup">
                            <p:stCondLst>
                              <p:cond delay="500"/>
                            </p:stCondLst>
                            <p:childTnLst>
                              <p:par>
                                <p:cTn id="62" presetID="12" presetClass="entr" presetSubtype="2"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slide(fromRight)">
                                      <p:cBhvr>
                                        <p:cTn id="64" dur="500"/>
                                        <p:tgtEl>
                                          <p:spTgt spid="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nodeType="afterGroup">
                            <p:stCondLst>
                              <p:cond delay="500"/>
                            </p:stCondLst>
                            <p:childTnLst>
                              <p:par>
                                <p:cTn id="73" presetID="12" presetClass="entr" presetSubtype="2"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slide(fromRight)">
                                      <p:cBhvr>
                                        <p:cTn id="75" dur="500"/>
                                        <p:tgtEl>
                                          <p:spTgt spid="6"/>
                                        </p:tgtEl>
                                      </p:cBhvr>
                                    </p:animEffect>
                                  </p:childTnLst>
                                </p:cTn>
                              </p:par>
                            </p:childTnLst>
                          </p:cTn>
                        </p:par>
                        <p:par>
                          <p:cTn id="76" fill="hold" nodeType="afterGroup">
                            <p:stCondLst>
                              <p:cond delay="1000"/>
                            </p:stCondLst>
                            <p:childTnLst>
                              <p:par>
                                <p:cTn id="77" presetID="6" presetClass="emph" presetSubtype="0" accel="50000" decel="50000" fill="hold" nodeType="afterEffect">
                                  <p:stCondLst>
                                    <p:cond delay="0"/>
                                  </p:stCondLst>
                                  <p:childTnLst>
                                    <p:animScale>
                                      <p:cBhvr>
                                        <p:cTn id="78" dur="3000" fill="hold"/>
                                        <p:tgtEl>
                                          <p:spTgt spid="142"/>
                                        </p:tgtEl>
                                      </p:cBhvr>
                                      <p:by x="25000" y="25000"/>
                                    </p:animScale>
                                  </p:child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xit" presetSubtype="0" fill="hold" nodeType="clickEffect">
                                  <p:stCondLst>
                                    <p:cond delay="0"/>
                                  </p:stCondLst>
                                  <p:childTnLst>
                                    <p:anim calcmode="lin" valueType="num">
                                      <p:cBhvr>
                                        <p:cTn id="82" dur="5000"/>
                                        <p:tgtEl>
                                          <p:spTgt spid="142"/>
                                        </p:tgtEl>
                                        <p:attrNameLst>
                                          <p:attrName>ppt_w</p:attrName>
                                        </p:attrNameLst>
                                      </p:cBhvr>
                                      <p:tavLst>
                                        <p:tav tm="0">
                                          <p:val>
                                            <p:strVal val="ppt_w"/>
                                          </p:val>
                                        </p:tav>
                                        <p:tav tm="100000">
                                          <p:val>
                                            <p:fltVal val="0"/>
                                          </p:val>
                                        </p:tav>
                                      </p:tavLst>
                                    </p:anim>
                                    <p:anim calcmode="lin" valueType="num">
                                      <p:cBhvr>
                                        <p:cTn id="83" dur="5000"/>
                                        <p:tgtEl>
                                          <p:spTgt spid="142"/>
                                        </p:tgtEl>
                                        <p:attrNameLst>
                                          <p:attrName>ppt_h</p:attrName>
                                        </p:attrNameLst>
                                      </p:cBhvr>
                                      <p:tavLst>
                                        <p:tav tm="0">
                                          <p:val>
                                            <p:strVal val="ppt_h"/>
                                          </p:val>
                                        </p:tav>
                                        <p:tav tm="100000">
                                          <p:val>
                                            <p:fltVal val="0"/>
                                          </p:val>
                                        </p:tav>
                                      </p:tavLst>
                                    </p:anim>
                                    <p:animEffect transition="out" filter="fade">
                                      <p:cBhvr>
                                        <p:cTn id="84" dur="5000"/>
                                        <p:tgtEl>
                                          <p:spTgt spid="142"/>
                                        </p:tgtEl>
                                      </p:cBhvr>
                                    </p:animEffect>
                                    <p:set>
                                      <p:cBhvr>
                                        <p:cTn id="85" dur="1" fill="hold">
                                          <p:stCondLst>
                                            <p:cond delay="4999"/>
                                          </p:stCondLst>
                                        </p:cTn>
                                        <p:tgtEl>
                                          <p:spTgt spid="1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5298" name="Rectangle 2"/>
          <p:cNvSpPr>
            <a:spLocks noGrp="1"/>
          </p:cNvSpPr>
          <p:nvPr>
            <p:ph type="ctrTitle"/>
          </p:nvPr>
        </p:nvSpPr>
        <p:spPr/>
        <p:txBody>
          <a:bodyPr/>
          <a:lstStyle/>
          <a:p>
            <a:pPr eaLnBrk="1" hangingPunct="1"/>
            <a:r>
              <a:rPr lang="en-US">
                <a:latin typeface="Arial" charset="0"/>
                <a:ea typeface="ＭＳ Ｐゴシック" charset="0"/>
                <a:cs typeface="ＭＳ Ｐゴシック" charset="0"/>
              </a:rPr>
              <a:t>Cognitive Techniques</a:t>
            </a:r>
          </a:p>
        </p:txBody>
      </p:sp>
      <p:sp>
        <p:nvSpPr>
          <p:cNvPr id="8" name="Round Diagonal Corner Rectangle 7"/>
          <p:cNvSpPr/>
          <p:nvPr/>
        </p:nvSpPr>
        <p:spPr bwMode="auto">
          <a:xfrm>
            <a:off x="4725955" y="1450217"/>
            <a:ext cx="4432300" cy="4531393"/>
          </a:xfrm>
          <a:prstGeom prst="round2DiagRect">
            <a:avLst/>
          </a:prstGeom>
          <a:solidFill>
            <a:schemeClr val="bg1">
              <a:alpha val="76000"/>
            </a:schemeClr>
          </a:solidFill>
          <a:ln w="101600" cap="flat" cmpd="sng" algn="ctr">
            <a:noFill/>
            <a:prstDash val="solid"/>
            <a:round/>
            <a:headEnd type="none" w="med" len="med"/>
            <a:tailEnd type="none" w="med" len="med"/>
          </a:ln>
          <a:effectLst>
            <a:outerShdw blurRad="152400" dist="38100" dir="2700000">
              <a:srgbClr val="000000">
                <a:alpha val="73000"/>
              </a:srgbClr>
            </a:outerShdw>
          </a:effectLst>
        </p:spPr>
        <p:txBody>
          <a:bodyPr wrap="none" anchor="ctr"/>
          <a:lstStyle/>
          <a:p>
            <a:pPr algn="ctr">
              <a:defRPr/>
            </a:pPr>
            <a:endParaRPr lang="en-US" sz="1800" dirty="0">
              <a:latin typeface="Arial" pitchFamily="-111" charset="0"/>
              <a:ea typeface="ＭＳ Ｐゴシック" charset="-128"/>
              <a:cs typeface="ＭＳ Ｐゴシック" charset="-128"/>
            </a:endParaRPr>
          </a:p>
        </p:txBody>
      </p:sp>
      <p:sp>
        <p:nvSpPr>
          <p:cNvPr id="2" name="Rectangle 3"/>
          <p:cNvSpPr>
            <a:spLocks noGrp="1"/>
          </p:cNvSpPr>
          <p:nvPr>
            <p:ph type="body" sz="half" idx="4294967295"/>
          </p:nvPr>
        </p:nvSpPr>
        <p:spPr>
          <a:xfrm>
            <a:off x="4959966" y="1738014"/>
            <a:ext cx="4132263" cy="4182604"/>
          </a:xfrm>
          <a:prstGeom prst="rect">
            <a:avLst/>
          </a:prstGeom>
        </p:spPr>
        <p:txBody>
          <a:bodyPr>
            <a:normAutofit/>
          </a:bodyPr>
          <a:lstStyle/>
          <a:p>
            <a:pPr marL="0" indent="0" eaLnBrk="1" hangingPunct="1">
              <a:lnSpc>
                <a:spcPct val="85000"/>
              </a:lnSpc>
              <a:buNone/>
            </a:pPr>
            <a:r>
              <a:rPr lang="en-US" sz="2000" b="1" dirty="0">
                <a:solidFill>
                  <a:srgbClr val="C62DB0"/>
                </a:solidFill>
                <a:latin typeface="Arial" charset="0"/>
                <a:ea typeface="ＭＳ Ｐゴシック" charset="0"/>
                <a:cs typeface="ＭＳ Ｐゴシック" charset="0"/>
              </a:rPr>
              <a:t>Cognitive therapy</a:t>
            </a:r>
          </a:p>
          <a:p>
            <a:pPr marL="0" indent="0" eaLnBrk="1" hangingPunct="1">
              <a:spcAft>
                <a:spcPts val="1200"/>
              </a:spcAft>
              <a:buNone/>
            </a:pPr>
            <a:r>
              <a:rPr lang="en-US" sz="2000" b="1" dirty="0">
                <a:latin typeface="Arial" charset="0"/>
                <a:ea typeface="ＭＳ Ｐゴシック" charset="0"/>
                <a:cs typeface="ＭＳ Ｐゴシック" charset="0"/>
              </a:rPr>
              <a:t>A form of therapy designed to identify and change irrational, unproductive ways of thinking and, hence, to reduce negative emotions</a:t>
            </a:r>
          </a:p>
          <a:p>
            <a:pPr marL="0" indent="0" eaLnBrk="1" hangingPunct="1">
              <a:buNone/>
            </a:pPr>
            <a:r>
              <a:rPr lang="en-US" sz="2000" b="1" dirty="0">
                <a:solidFill>
                  <a:srgbClr val="0D98B8"/>
                </a:solidFill>
                <a:latin typeface="Arial" charset="0"/>
                <a:ea typeface="ＭＳ Ｐゴシック" charset="0"/>
                <a:cs typeface="ＭＳ Ｐゴシック" charset="0"/>
              </a:rPr>
              <a:t>Rational emotive </a:t>
            </a:r>
            <a:br>
              <a:rPr lang="en-US" sz="2000" b="1" dirty="0">
                <a:solidFill>
                  <a:srgbClr val="0D98B8"/>
                </a:solidFill>
                <a:latin typeface="Arial" charset="0"/>
                <a:ea typeface="ＭＳ Ｐゴシック" charset="0"/>
                <a:cs typeface="ＭＳ Ｐゴシック" charset="0"/>
              </a:rPr>
            </a:br>
            <a:r>
              <a:rPr lang="en-US" sz="2000" b="1" dirty="0">
                <a:solidFill>
                  <a:srgbClr val="0D98B8"/>
                </a:solidFill>
                <a:latin typeface="Arial" charset="0"/>
                <a:ea typeface="ＭＳ Ｐゴシック" charset="0"/>
                <a:cs typeface="ＭＳ Ｐゴシック" charset="0"/>
              </a:rPr>
              <a:t>behavior therapy</a:t>
            </a:r>
          </a:p>
          <a:p>
            <a:pPr marL="0" indent="0" eaLnBrk="1" hangingPunct="1">
              <a:buNone/>
            </a:pPr>
            <a:r>
              <a:rPr lang="en-US" sz="2000" b="1" dirty="0">
                <a:latin typeface="Arial" charset="0"/>
                <a:ea typeface="ＭＳ Ｐゴシック" charset="0"/>
                <a:cs typeface="ＭＳ Ｐゴシック" charset="0"/>
              </a:rPr>
              <a:t>A form of cognitive therapy devised by Albert Ellis, designed to challenge the client</a:t>
            </a:r>
            <a:r>
              <a:rPr lang="en-US" altLang="ja-JP" sz="2000" b="1" dirty="0">
                <a:latin typeface="Arial" charset="0"/>
                <a:ea typeface="ＭＳ Ｐゴシック" charset="0"/>
                <a:cs typeface="ＭＳ Ｐゴシック" charset="0"/>
              </a:rPr>
              <a:t>’s unrealistic thoughts</a:t>
            </a:r>
            <a:endParaRPr lang="en-US" sz="2000" b="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43005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29"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0" end="0"/>
                                            </p:txEl>
                                          </p:spTgt>
                                        </p:tgtEl>
                                      </p:cBhvr>
                                    </p:animEffect>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up)">
                                      <p:cBhvr>
                                        <p:cTn id="20" dur="1000"/>
                                        <p:tgtEl>
                                          <p:spTgt spid="2">
                                            <p:txEl>
                                              <p:pRg st="1" end="1"/>
                                            </p:txEl>
                                          </p:spTgt>
                                        </p:tgtEl>
                                      </p:cBhvr>
                                    </p:animEffect>
                                  </p:childTnLst>
                                </p:cTn>
                              </p:par>
                            </p:childTnLst>
                          </p:cTn>
                        </p:par>
                        <p:par>
                          <p:cTn id="21" fill="hold" nodeType="afterGroup">
                            <p:stCondLst>
                              <p:cond delay="2500"/>
                            </p:stCondLst>
                            <p:childTnLst>
                              <p:par>
                                <p:cTn id="22" presetID="29" presetClass="entr" presetSubtype="0" fill="hold" grpId="0"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
                                            <p:txEl>
                                              <p:pRg st="2" end="2"/>
                                            </p:txEl>
                                          </p:spTgt>
                                        </p:tgtEl>
                                      </p:cBhvr>
                                    </p:animEffect>
                                  </p:childTnLst>
                                </p:cTn>
                              </p:par>
                            </p:childTnLst>
                          </p:cTn>
                        </p:par>
                        <p:par>
                          <p:cTn id="27" fill="hold" nodeType="afterGroup">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wipe(up)">
                                      <p:cBhvr>
                                        <p:cTn id="30"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ctrTitle"/>
          </p:nvPr>
        </p:nvSpPr>
        <p:spPr>
          <a:prstGeom prst="rect">
            <a:avLst/>
          </a:prstGeom>
        </p:spPr>
        <p:txBody>
          <a:bodyPr/>
          <a:lstStyle/>
          <a:p>
            <a:pPr eaLnBrk="1" hangingPunct="1"/>
            <a:r>
              <a:rPr lang="en-US">
                <a:ea typeface="ＭＳ Ｐゴシック" charset="0"/>
              </a:rPr>
              <a:t>Cognitive-Behavioral Therapy (CBT)</a:t>
            </a:r>
          </a:p>
        </p:txBody>
      </p:sp>
      <p:sp>
        <p:nvSpPr>
          <p:cNvPr id="33" name="Chord 32"/>
          <p:cNvSpPr/>
          <p:nvPr/>
        </p:nvSpPr>
        <p:spPr bwMode="auto">
          <a:xfrm rot="1402602">
            <a:off x="981442" y="1199394"/>
            <a:ext cx="4744661" cy="4744661"/>
          </a:xfrm>
          <a:prstGeom prst="chord">
            <a:avLst>
              <a:gd name="adj1" fmla="val 3672185"/>
              <a:gd name="adj2" fmla="val 15141471"/>
            </a:avLst>
          </a:prstGeom>
          <a:solidFill>
            <a:schemeClr val="accent6">
              <a:lumMod val="75000"/>
            </a:schemeClr>
          </a:solidFill>
          <a:ln w="9525" cap="flat" cmpd="sng" algn="ctr">
            <a:noFill/>
            <a:prstDash val="solid"/>
            <a:round/>
            <a:headEnd type="none" w="med" len="med"/>
            <a:tailEnd type="none" w="med" len="med"/>
          </a:ln>
          <a:effectLst/>
        </p:spPr>
        <p:txBody>
          <a:bodyPr wrap="none" anchor="ctr"/>
          <a:lstStyle/>
          <a:p>
            <a:pPr algn="ctr">
              <a:defRPr/>
            </a:pPr>
            <a:endParaRPr lang="en-US" sz="1800">
              <a:latin typeface="Arial"/>
              <a:ea typeface="ＭＳ Ｐゴシック" charset="-128"/>
              <a:cs typeface="Arial"/>
            </a:endParaRPr>
          </a:p>
        </p:txBody>
      </p:sp>
      <p:sp>
        <p:nvSpPr>
          <p:cNvPr id="35" name="Text Box 42"/>
          <p:cNvSpPr txBox="1">
            <a:spLocks noChangeArrowheads="1"/>
          </p:cNvSpPr>
          <p:nvPr/>
        </p:nvSpPr>
        <p:spPr bwMode="auto">
          <a:xfrm>
            <a:off x="1219200" y="3243595"/>
            <a:ext cx="1924050" cy="487363"/>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90000"/>
              </a:lnSpc>
              <a:spcAft>
                <a:spcPts val="600"/>
              </a:spcAft>
              <a:defRPr/>
            </a:pPr>
            <a:r>
              <a:rPr lang="en-US" sz="2800" b="1" dirty="0" smtClean="0">
                <a:solidFill>
                  <a:srgbClr val="F0FBDF"/>
                </a:solidFill>
                <a:latin typeface="Arial"/>
                <a:cs typeface="Arial"/>
              </a:rPr>
              <a:t>Cognitive</a:t>
            </a:r>
          </a:p>
        </p:txBody>
      </p:sp>
      <p:sp>
        <p:nvSpPr>
          <p:cNvPr id="36" name="Chord 35"/>
          <p:cNvSpPr/>
          <p:nvPr/>
        </p:nvSpPr>
        <p:spPr bwMode="auto">
          <a:xfrm rot="20206250" flipH="1">
            <a:off x="3250514" y="1173994"/>
            <a:ext cx="4744661" cy="4744661"/>
          </a:xfrm>
          <a:prstGeom prst="chord">
            <a:avLst>
              <a:gd name="adj1" fmla="val 3785218"/>
              <a:gd name="adj2" fmla="val 15042949"/>
            </a:avLst>
          </a:prstGeom>
          <a:solidFill>
            <a:schemeClr val="tx2">
              <a:lumMod val="40000"/>
              <a:lumOff val="60000"/>
            </a:schemeClr>
          </a:solidFill>
          <a:ln w="9525" cap="flat" cmpd="sng" algn="ctr">
            <a:noFill/>
            <a:prstDash val="solid"/>
            <a:round/>
            <a:headEnd type="none" w="med" len="med"/>
            <a:tailEnd type="none" w="med" len="med"/>
          </a:ln>
          <a:effectLst/>
        </p:spPr>
        <p:txBody>
          <a:bodyPr wrap="none" anchor="ctr"/>
          <a:lstStyle/>
          <a:p>
            <a:pPr algn="ctr">
              <a:defRPr/>
            </a:pPr>
            <a:endParaRPr lang="en-US" sz="1800">
              <a:latin typeface="Arial"/>
              <a:ea typeface="ＭＳ Ｐゴシック" charset="-128"/>
              <a:cs typeface="Arial"/>
            </a:endParaRPr>
          </a:p>
        </p:txBody>
      </p:sp>
      <p:sp>
        <p:nvSpPr>
          <p:cNvPr id="319532" name="Text Box 44"/>
          <p:cNvSpPr txBox="1">
            <a:spLocks noChangeArrowheads="1"/>
          </p:cNvSpPr>
          <p:nvPr/>
        </p:nvSpPr>
        <p:spPr bwMode="auto">
          <a:xfrm>
            <a:off x="5756275" y="3256295"/>
            <a:ext cx="2143125" cy="487313"/>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Aft>
                <a:spcPts val="600"/>
              </a:spcAft>
              <a:defRPr/>
            </a:pPr>
            <a:r>
              <a:rPr lang="en-US" sz="2800" b="1" dirty="0" smtClean="0">
                <a:solidFill>
                  <a:schemeClr val="tx2">
                    <a:lumMod val="75000"/>
                  </a:schemeClr>
                </a:solidFill>
                <a:latin typeface="Arial"/>
                <a:cs typeface="Arial"/>
              </a:rPr>
              <a:t>Behavioral</a:t>
            </a:r>
            <a:endParaRPr lang="en-US" sz="2800" dirty="0" smtClean="0">
              <a:solidFill>
                <a:schemeClr val="tx2">
                  <a:lumMod val="75000"/>
                </a:schemeClr>
              </a:solidFill>
              <a:latin typeface="Arial"/>
              <a:cs typeface="Arial"/>
            </a:endParaRPr>
          </a:p>
        </p:txBody>
      </p:sp>
      <p:grpSp>
        <p:nvGrpSpPr>
          <p:cNvPr id="2" name="Group 45"/>
          <p:cNvGrpSpPr>
            <a:grpSpLocks/>
          </p:cNvGrpSpPr>
          <p:nvPr/>
        </p:nvGrpSpPr>
        <p:grpSpPr bwMode="auto">
          <a:xfrm>
            <a:off x="1920939" y="1105542"/>
            <a:ext cx="5286044" cy="4958526"/>
            <a:chOff x="1920359" y="1276130"/>
            <a:chExt cx="5287218" cy="4958526"/>
          </a:xfrm>
        </p:grpSpPr>
        <p:sp>
          <p:nvSpPr>
            <p:cNvPr id="44" name="Oval 43"/>
            <p:cNvSpPr>
              <a:spLocks noChangeArrowheads="1"/>
            </p:cNvSpPr>
            <p:nvPr/>
          </p:nvSpPr>
          <p:spPr bwMode="auto">
            <a:xfrm>
              <a:off x="1920359" y="1276130"/>
              <a:ext cx="5287218" cy="4958526"/>
            </a:xfrm>
            <a:prstGeom prst="ellipse">
              <a:avLst/>
            </a:prstGeom>
            <a:solidFill>
              <a:schemeClr val="accent3">
                <a:lumMod val="50000"/>
              </a:schemeClr>
            </a:solidFill>
            <a:ln>
              <a:noFill/>
            </a:ln>
            <a:effectLst>
              <a:outerShdw blurRad="266700" dist="12700" dir="4740090" rotWithShape="0">
                <a:srgbClr val="FFFFFF">
                  <a:alpha val="74997"/>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defRPr/>
              </a:pPr>
              <a:endParaRPr lang="en-US" sz="1800">
                <a:latin typeface="Arial"/>
                <a:ea typeface="ＭＳ Ｐゴシック" charset="-128"/>
                <a:cs typeface="Arial"/>
              </a:endParaRPr>
            </a:p>
          </p:txBody>
        </p:sp>
        <p:sp>
          <p:nvSpPr>
            <p:cNvPr id="319529" name="Text Box 41"/>
            <p:cNvSpPr txBox="1">
              <a:spLocks noChangeArrowheads="1"/>
            </p:cNvSpPr>
            <p:nvPr/>
          </p:nvSpPr>
          <p:spPr bwMode="auto">
            <a:xfrm>
              <a:off x="2485469" y="2526668"/>
              <a:ext cx="4233215" cy="2862322"/>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p>
              <a:pPr algn="ctr">
                <a:spcBef>
                  <a:spcPct val="50000"/>
                </a:spcBef>
                <a:defRPr/>
              </a:pPr>
              <a:r>
                <a:rPr lang="en-US" sz="2400" b="1" dirty="0">
                  <a:solidFill>
                    <a:schemeClr val="accent3">
                      <a:lumMod val="40000"/>
                      <a:lumOff val="60000"/>
                    </a:schemeClr>
                  </a:solidFill>
                  <a:latin typeface="Arial"/>
                  <a:ea typeface="ＭＳ Ｐゴシック" charset="-128"/>
                  <a:cs typeface="Arial"/>
                </a:rPr>
                <a:t>Cognitive-behavioral therapy (CBT)</a:t>
              </a:r>
            </a:p>
            <a:p>
              <a:pPr algn="ctr">
                <a:spcBef>
                  <a:spcPct val="50000"/>
                </a:spcBef>
                <a:defRPr/>
              </a:pPr>
              <a:r>
                <a:rPr lang="en-US" sz="2200" b="1" dirty="0">
                  <a:solidFill>
                    <a:schemeClr val="bg1"/>
                  </a:solidFill>
                  <a:latin typeface="Arial"/>
                  <a:ea typeface="ＭＳ Ｐゴシック" charset="-128"/>
                  <a:cs typeface="Arial"/>
                </a:rPr>
                <a:t>Thoughts and behavior </a:t>
              </a:r>
              <a:br>
                <a:rPr lang="en-US" sz="2200" b="1" dirty="0">
                  <a:solidFill>
                    <a:schemeClr val="bg1"/>
                  </a:solidFill>
                  <a:latin typeface="Arial"/>
                  <a:ea typeface="ＭＳ Ｐゴシック" charset="-128"/>
                  <a:cs typeface="Arial"/>
                </a:rPr>
              </a:br>
              <a:r>
                <a:rPr lang="en-US" sz="2200" b="1" dirty="0">
                  <a:solidFill>
                    <a:schemeClr val="bg1"/>
                  </a:solidFill>
                  <a:latin typeface="Arial"/>
                  <a:ea typeface="ＭＳ Ｐゴシック" charset="-128"/>
                  <a:cs typeface="Arial"/>
                </a:rPr>
                <a:t>influence each other.</a:t>
              </a:r>
            </a:p>
            <a:p>
              <a:pPr algn="ctr">
                <a:spcBef>
                  <a:spcPct val="50000"/>
                </a:spcBef>
                <a:defRPr/>
              </a:pPr>
              <a:r>
                <a:rPr lang="en-US" sz="2200" b="1" dirty="0">
                  <a:solidFill>
                    <a:schemeClr val="bg1"/>
                  </a:solidFill>
                  <a:latin typeface="Arial"/>
                  <a:ea typeface="ＭＳ Ｐゴシック" charset="-128"/>
                  <a:cs typeface="Arial"/>
                </a:rPr>
                <a:t>More common than either cognitive or behavior </a:t>
              </a:r>
              <a:br>
                <a:rPr lang="en-US" sz="2200" b="1" dirty="0">
                  <a:solidFill>
                    <a:schemeClr val="bg1"/>
                  </a:solidFill>
                  <a:latin typeface="Arial"/>
                  <a:ea typeface="ＭＳ Ｐゴシック" charset="-128"/>
                  <a:cs typeface="Arial"/>
                </a:rPr>
              </a:br>
              <a:r>
                <a:rPr lang="en-US" sz="2200" b="1" dirty="0">
                  <a:solidFill>
                    <a:schemeClr val="bg1"/>
                  </a:solidFill>
                  <a:latin typeface="Arial"/>
                  <a:ea typeface="ＭＳ Ｐゴシック" charset="-128"/>
                  <a:cs typeface="Arial"/>
                </a:rPr>
                <a:t>therapy alone.</a:t>
              </a:r>
            </a:p>
          </p:txBody>
        </p:sp>
      </p:grpSp>
    </p:spTree>
    <p:extLst>
      <p:ext uri="{BB962C8B-B14F-4D97-AF65-F5344CB8AC3E}">
        <p14:creationId xmlns:p14="http://schemas.microsoft.com/office/powerpoint/2010/main" val="71905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lide(fromRight)">
                                      <p:cBhvr>
                                        <p:cTn id="7" dur="500"/>
                                        <p:tgtEl>
                                          <p:spTgt spid="3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2000"/>
                                        <p:tgtEl>
                                          <p:spTgt spid="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8"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slide(fromLeft)">
                                      <p:cBhvr>
                                        <p:cTn id="16" dur="500"/>
                                        <p:tgtEl>
                                          <p:spTgt spid="3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19532"/>
                                        </p:tgtEl>
                                        <p:attrNameLst>
                                          <p:attrName>style.visibility</p:attrName>
                                        </p:attrNameLst>
                                      </p:cBhvr>
                                      <p:to>
                                        <p:strVal val="visible"/>
                                      </p:to>
                                    </p:set>
                                    <p:animEffect transition="in" filter="fade">
                                      <p:cBhvr>
                                        <p:cTn id="20" dur="2000"/>
                                        <p:tgtEl>
                                          <p:spTgt spid="31953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nodeType="clickEffect">
                                  <p:stCondLst>
                                    <p:cond delay="0"/>
                                  </p:stCondLst>
                                  <p:childTnLst>
                                    <p:animMotion origin="layout" path="M -5.55556E-7 0 L -0.09635 0 " pathEditMode="relative" rAng="0" ptsTypes="AA">
                                      <p:cBhvr>
                                        <p:cTn id="24" dur="2000" fill="hold"/>
                                        <p:tgtEl>
                                          <p:spTgt spid="36"/>
                                        </p:tgtEl>
                                        <p:attrNameLst>
                                          <p:attrName>ppt_x</p:attrName>
                                          <p:attrName>ppt_y</p:attrName>
                                        </p:attrNameLst>
                                      </p:cBhvr>
                                      <p:rCtr x="-4826" y="0"/>
                                    </p:animMotion>
                                  </p:childTnLst>
                                </p:cTn>
                              </p:par>
                              <p:par>
                                <p:cTn id="25" presetID="0" presetClass="path" presetSubtype="0" accel="50000" decel="50000" fill="hold" nodeType="withEffect">
                                  <p:stCondLst>
                                    <p:cond delay="0"/>
                                  </p:stCondLst>
                                  <p:childTnLst>
                                    <p:animMotion origin="layout" path="M 3.33333E-6 -2.22222E-6 L 0.11458 -2.22222E-6 " pathEditMode="relative" rAng="0" ptsTypes="AA">
                                      <p:cBhvr>
                                        <p:cTn id="26" dur="2000" fill="hold"/>
                                        <p:tgtEl>
                                          <p:spTgt spid="33"/>
                                        </p:tgtEl>
                                        <p:attrNameLst>
                                          <p:attrName>ppt_x</p:attrName>
                                          <p:attrName>ppt_y</p:attrName>
                                        </p:attrNameLst>
                                      </p:cBhvr>
                                      <p:rCtr x="5729" y="0"/>
                                    </p:animMotion>
                                  </p:childTnLst>
                                </p:cTn>
                              </p:par>
                              <p:par>
                                <p:cTn id="27" presetID="1" presetClass="exit" presetSubtype="0" fill="hold" grpId="1" nodeType="withEffect">
                                  <p:stCondLst>
                                    <p:cond delay="0"/>
                                  </p:stCondLst>
                                  <p:childTnLst>
                                    <p:set>
                                      <p:cBhvr>
                                        <p:cTn id="28" dur="1" fill="hold">
                                          <p:stCondLst>
                                            <p:cond delay="499"/>
                                          </p:stCondLst>
                                        </p:cTn>
                                        <p:tgtEl>
                                          <p:spTgt spid="319532"/>
                                        </p:tgtEl>
                                        <p:attrNameLst>
                                          <p:attrName>style.visibility</p:attrName>
                                        </p:attrNameLst>
                                      </p:cBhvr>
                                      <p:to>
                                        <p:strVal val="hidden"/>
                                      </p:to>
                                    </p:set>
                                  </p:childTnLst>
                                </p:cTn>
                              </p:par>
                              <p:par>
                                <p:cTn id="29" presetID="0" presetClass="path" presetSubtype="0" accel="50000" decel="50000" fill="hold" grpId="2" nodeType="withEffect">
                                  <p:stCondLst>
                                    <p:cond delay="0"/>
                                  </p:stCondLst>
                                  <p:childTnLst>
                                    <p:animMotion origin="layout" path="M -3.33333E-6 4.81481E-6 L -0.08888 4.81481E-6 " pathEditMode="relative" ptsTypes="AA">
                                      <p:cBhvr>
                                        <p:cTn id="30" dur="2000" fill="hold"/>
                                        <p:tgtEl>
                                          <p:spTgt spid="319532"/>
                                        </p:tgtEl>
                                        <p:attrNameLst>
                                          <p:attrName>ppt_x</p:attrName>
                                          <p:attrName>ppt_y</p:attrName>
                                        </p:attrNameLst>
                                      </p:cBhvr>
                                    </p:animMotion>
                                  </p:childTnLst>
                                </p:cTn>
                              </p:par>
                              <p:par>
                                <p:cTn id="31" presetID="1" presetClass="exit" presetSubtype="0" fill="hold" grpId="1" nodeType="withEffect">
                                  <p:stCondLst>
                                    <p:cond delay="0"/>
                                  </p:stCondLst>
                                  <p:childTnLst>
                                    <p:set>
                                      <p:cBhvr>
                                        <p:cTn id="32" dur="1" fill="hold">
                                          <p:stCondLst>
                                            <p:cond delay="499"/>
                                          </p:stCondLst>
                                        </p:cTn>
                                        <p:tgtEl>
                                          <p:spTgt spid="35"/>
                                        </p:tgtEl>
                                        <p:attrNameLst>
                                          <p:attrName>style.visibility</p:attrName>
                                        </p:attrNameLst>
                                      </p:cBhvr>
                                      <p:to>
                                        <p:strVal val="hidden"/>
                                      </p:to>
                                    </p:set>
                                  </p:childTnLst>
                                </p:cTn>
                              </p:par>
                              <p:par>
                                <p:cTn id="33" presetID="0" presetClass="path" presetSubtype="0" accel="50000" decel="50000" fill="hold" grpId="2" nodeType="withEffect">
                                  <p:stCondLst>
                                    <p:cond delay="0"/>
                                  </p:stCondLst>
                                  <p:childTnLst>
                                    <p:animMotion origin="layout" path="M 6.38889E-6 -2.59259E-6 L 0.08334 -2.59259E-6 " pathEditMode="relative" ptsTypes="AA">
                                      <p:cBhvr>
                                        <p:cTn id="34" dur="2000" fill="hold"/>
                                        <p:tgtEl>
                                          <p:spTgt spid="35"/>
                                        </p:tgtEl>
                                        <p:attrNameLst>
                                          <p:attrName>ppt_x</p:attrName>
                                          <p:attrName>ppt_y</p:attrName>
                                        </p:attrNameLst>
                                      </p:cBhvr>
                                    </p:animMotion>
                                  </p:childTnLst>
                                </p:cTn>
                              </p:par>
                            </p:childTnLst>
                          </p:cTn>
                        </p:par>
                        <p:par>
                          <p:cTn id="35" fill="hold" nodeType="afterGroup">
                            <p:stCondLst>
                              <p:cond delay="2000"/>
                            </p:stCondLst>
                            <p:childTnLst>
                              <p:par>
                                <p:cTn id="36" presetID="1" presetClass="entr" presetSubtype="0" fill="hold" nodeType="afterEffect">
                                  <p:stCondLst>
                                    <p:cond delay="0"/>
                                  </p:stCondLst>
                                  <p:childTnLst>
                                    <p:set>
                                      <p:cBhvr>
                                        <p:cTn id="37"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P spid="35" grpId="1" autoUpdateAnimBg="0"/>
      <p:bldP spid="35" grpId="2"/>
      <p:bldP spid="319532" grpId="0" autoUpdateAnimBg="0"/>
      <p:bldP spid="319532" grpId="1" autoUpdateAnimBg="0"/>
      <p:bldP spid="319532" grpId="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Round Diagonal Corner Rectangle 5"/>
          <p:cNvSpPr/>
          <p:nvPr/>
        </p:nvSpPr>
        <p:spPr bwMode="auto">
          <a:xfrm>
            <a:off x="2103187" y="1323752"/>
            <a:ext cx="4937627" cy="4702175"/>
          </a:xfrm>
          <a:prstGeom prst="round2DiagRect">
            <a:avLst/>
          </a:prstGeom>
          <a:solidFill>
            <a:schemeClr val="bg1">
              <a:alpha val="76000"/>
            </a:schemeClr>
          </a:solidFill>
          <a:ln w="101600" cap="flat" cmpd="sng" algn="ctr">
            <a:noFill/>
            <a:prstDash val="solid"/>
            <a:round/>
            <a:headEnd type="none" w="med" len="med"/>
            <a:tailEnd type="none" w="med" len="med"/>
          </a:ln>
          <a:effectLst>
            <a:outerShdw blurRad="152400" dist="38100" dir="2700000">
              <a:srgbClr val="000000">
                <a:alpha val="73000"/>
              </a:srgbClr>
            </a:outerShdw>
          </a:effectLst>
        </p:spPr>
        <p:txBody>
          <a:bodyPr wrap="none" anchor="ctr"/>
          <a:lstStyle/>
          <a:p>
            <a:pPr algn="ctr">
              <a:defRPr/>
            </a:pPr>
            <a:endParaRPr lang="en-US" sz="1800" dirty="0">
              <a:latin typeface="Arial" pitchFamily="-111" charset="0"/>
              <a:ea typeface="ＭＳ Ｐゴシック" charset="-128"/>
              <a:cs typeface="ＭＳ Ｐゴシック" charset="-128"/>
            </a:endParaRPr>
          </a:p>
        </p:txBody>
      </p:sp>
      <p:sp>
        <p:nvSpPr>
          <p:cNvPr id="59397" name="Title 4"/>
          <p:cNvSpPr>
            <a:spLocks noGrp="1"/>
          </p:cNvSpPr>
          <p:nvPr>
            <p:ph type="ctrTitle"/>
          </p:nvPr>
        </p:nvSpPr>
        <p:spPr/>
        <p:txBody>
          <a:bodyPr/>
          <a:lstStyle/>
          <a:p>
            <a:r>
              <a:rPr lang="en-US">
                <a:latin typeface="Arial" charset="0"/>
                <a:ea typeface="ＭＳ Ｐゴシック" charset="0"/>
                <a:cs typeface="ＭＳ Ｐゴシック" charset="0"/>
              </a:rPr>
              <a:t>Humanist and Existential Therapy</a:t>
            </a:r>
          </a:p>
        </p:txBody>
      </p:sp>
      <p:sp>
        <p:nvSpPr>
          <p:cNvPr id="12" name="Content Placeholder 11"/>
          <p:cNvSpPr>
            <a:spLocks noGrp="1"/>
          </p:cNvSpPr>
          <p:nvPr>
            <p:ph idx="4294967295"/>
          </p:nvPr>
        </p:nvSpPr>
        <p:spPr>
          <a:xfrm>
            <a:off x="2390091" y="1612073"/>
            <a:ext cx="4538834" cy="4302125"/>
          </a:xfrm>
        </p:spPr>
        <p:txBody>
          <a:bodyPr>
            <a:noAutofit/>
          </a:bodyPr>
          <a:lstStyle/>
          <a:p>
            <a:pPr marL="0" indent="0">
              <a:spcAft>
                <a:spcPts val="600"/>
              </a:spcAft>
              <a:buNone/>
              <a:tabLst>
                <a:tab pos="228600" algn="l"/>
              </a:tabLst>
              <a:defRPr/>
            </a:pPr>
            <a:r>
              <a:rPr lang="en-US" sz="2000" b="1" dirty="0">
                <a:solidFill>
                  <a:srgbClr val="C62DB0"/>
                </a:solidFill>
                <a:latin typeface="Arial" charset="0"/>
                <a:ea typeface="ＭＳ Ｐゴシック" charset="0"/>
                <a:cs typeface="ＭＳ Ｐゴシック" charset="0"/>
              </a:rPr>
              <a:t>Humanist therapy</a:t>
            </a:r>
          </a:p>
          <a:p>
            <a:pPr marL="225425" indent="-225425">
              <a:spcAft>
                <a:spcPts val="600"/>
              </a:spcAft>
              <a:defRPr/>
            </a:pPr>
            <a:r>
              <a:rPr lang="en-US" sz="1800" b="1" dirty="0" smtClean="0">
                <a:latin typeface="Arial" charset="0"/>
                <a:ea typeface="ＭＳ Ｐゴシック" charset="0"/>
              </a:rPr>
              <a:t>Emphasizes personal growth, resilience, the achievement of human potential, and the client’s ability to change rather than being destined to repeat past conflicts</a:t>
            </a:r>
            <a:endParaRPr lang="en-US" altLang="ja-JP" sz="1800" b="1" dirty="0">
              <a:latin typeface="Arial" charset="0"/>
              <a:ea typeface="ＭＳ Ｐゴシック" charset="0"/>
            </a:endParaRPr>
          </a:p>
          <a:p>
            <a:pPr marL="0" indent="0">
              <a:spcAft>
                <a:spcPts val="600"/>
              </a:spcAft>
              <a:buNone/>
              <a:tabLst>
                <a:tab pos="228600" algn="l"/>
              </a:tabLst>
              <a:defRPr/>
            </a:pPr>
            <a:r>
              <a:rPr lang="en-US" sz="2000" b="1" dirty="0">
                <a:solidFill>
                  <a:schemeClr val="accent4"/>
                </a:solidFill>
                <a:latin typeface="Arial" charset="0"/>
                <a:ea typeface="ＭＳ Ｐゴシック" charset="0"/>
                <a:cs typeface="ＭＳ Ｐゴシック" charset="0"/>
              </a:rPr>
              <a:t>Client-centered </a:t>
            </a:r>
            <a:br>
              <a:rPr lang="en-US" sz="2000" b="1" dirty="0">
                <a:solidFill>
                  <a:schemeClr val="accent4"/>
                </a:solidFill>
                <a:latin typeface="Arial" charset="0"/>
                <a:ea typeface="ＭＳ Ｐゴシック" charset="0"/>
                <a:cs typeface="ＭＳ Ｐゴシック" charset="0"/>
              </a:rPr>
            </a:br>
            <a:r>
              <a:rPr lang="en-US" sz="2000" b="1" dirty="0">
                <a:solidFill>
                  <a:schemeClr val="accent4"/>
                </a:solidFill>
                <a:latin typeface="Arial" charset="0"/>
                <a:ea typeface="ＭＳ Ｐゴシック" charset="0"/>
                <a:cs typeface="ＭＳ Ｐゴシック" charset="0"/>
              </a:rPr>
              <a:t>(nondirective) therapy</a:t>
            </a:r>
          </a:p>
          <a:p>
            <a:pPr marL="225425" indent="-225425">
              <a:defRPr/>
            </a:pPr>
            <a:r>
              <a:rPr lang="en-US" sz="1800" b="1" dirty="0">
                <a:latin typeface="Arial" charset="0"/>
                <a:ea typeface="ＭＳ Ｐゴシック" charset="0"/>
              </a:rPr>
              <a:t>Humanist approach developed by Carl Rogers</a:t>
            </a:r>
          </a:p>
          <a:p>
            <a:pPr marL="458788" lvl="1" indent="-233363">
              <a:spcAft>
                <a:spcPts val="600"/>
              </a:spcAft>
              <a:defRPr/>
            </a:pPr>
            <a:r>
              <a:rPr lang="en-US" sz="1800" b="1" dirty="0" smtClean="0">
                <a:latin typeface="Arial" charset="0"/>
                <a:ea typeface="ＭＳ Ｐゴシック" charset="0"/>
                <a:cs typeface="ＭＳ Ｐゴシック" charset="0"/>
              </a:rPr>
              <a:t>Emphasizes the therapist</a:t>
            </a:r>
            <a:r>
              <a:rPr lang="en-US" altLang="ja-JP" sz="1800" b="1" dirty="0" smtClean="0">
                <a:latin typeface="Arial" charset="0"/>
                <a:ea typeface="ＭＳ Ｐゴシック" charset="0"/>
                <a:cs typeface="ＭＳ Ｐゴシック" charset="0"/>
              </a:rPr>
              <a:t>’s empathy </a:t>
            </a:r>
            <a:r>
              <a:rPr lang="en-US" altLang="ja-JP" sz="1800" b="1" dirty="0">
                <a:latin typeface="Arial" charset="0"/>
                <a:ea typeface="ＭＳ Ｐゴシック" charset="0"/>
                <a:cs typeface="ＭＳ Ｐゴシック" charset="0"/>
              </a:rPr>
              <a:t>with client, and </a:t>
            </a:r>
            <a:r>
              <a:rPr lang="en-US" altLang="ja-JP" sz="1800" b="1" dirty="0" smtClean="0">
                <a:latin typeface="Arial" charset="0"/>
                <a:ea typeface="ＭＳ Ｐゴシック" charset="0"/>
                <a:cs typeface="ＭＳ Ｐゴシック" charset="0"/>
              </a:rPr>
              <a:t>the use of unconditional positive </a:t>
            </a:r>
            <a:r>
              <a:rPr lang="en-US" altLang="ja-JP" sz="1800" b="1" dirty="0">
                <a:latin typeface="Arial" charset="0"/>
                <a:ea typeface="ＭＳ Ｐゴシック" charset="0"/>
                <a:cs typeface="ＭＳ Ｐゴシック" charset="0"/>
              </a:rPr>
              <a:t>regard</a:t>
            </a:r>
          </a:p>
          <a:p>
            <a:pPr marL="0" indent="0">
              <a:spcAft>
                <a:spcPts val="600"/>
              </a:spcAft>
              <a:tabLst>
                <a:tab pos="228600" algn="l"/>
              </a:tabLst>
              <a:defRPr/>
            </a:pPr>
            <a:endParaRPr lang="en-US" sz="2000" b="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018103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slide(fromLeft)">
                                      <p:cBhvr>
                                        <p:cTn id="14" dur="5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slide(fromBottom)">
                                      <p:cBhvr>
                                        <p:cTn id="19" dur="500"/>
                                        <p:tgtEl>
                                          <p:spTgt spid="12">
                                            <p:txEl>
                                              <p:pRg st="1" end="1"/>
                                            </p:txEl>
                                          </p:spTgt>
                                        </p:tgtEl>
                                      </p:cBhvr>
                                    </p:animEffect>
                                  </p:childTnLst>
                                </p:cTn>
                              </p:par>
                            </p:childTnLst>
                          </p:cTn>
                        </p:par>
                      </p:childTnLst>
                    </p:cTn>
                  </p:par>
                  <p:par>
                    <p:cTn id="20" fill="hold">
                      <p:stCondLst>
                        <p:cond delay="indefinite"/>
                      </p:stCondLst>
                      <p:childTnLst>
                        <p:par>
                          <p:cTn id="21" fill="hold" nodeType="afterGroup">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slide(fromLeft)">
                                      <p:cBhvr>
                                        <p:cTn id="24" dur="500"/>
                                        <p:tgtEl>
                                          <p:spTgt spid="1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animEffect transition="in" filter="slide(fromBottom)">
                                      <p:cBhvr>
                                        <p:cTn id="29" dur="500"/>
                                        <p:tgtEl>
                                          <p:spTgt spid="12">
                                            <p:txEl>
                                              <p:pRg st="3" end="3"/>
                                            </p:txEl>
                                          </p:spTgt>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slide(fromBottom)">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1893806" y="2028939"/>
            <a:ext cx="5200450" cy="3118553"/>
          </a:xfrm>
          <a:prstGeom prst="round2Diag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43" name="Rectangle 2"/>
          <p:cNvSpPr>
            <a:spLocks noGrp="1" noChangeArrowheads="1"/>
          </p:cNvSpPr>
          <p:nvPr>
            <p:ph type="ctrTitle"/>
          </p:nvPr>
        </p:nvSpPr>
        <p:spPr/>
        <p:txBody>
          <a:bodyPr/>
          <a:lstStyle/>
          <a:p>
            <a:r>
              <a:rPr lang="en-US">
                <a:latin typeface="Arial" charset="0"/>
                <a:ea typeface="ＭＳ Ｐゴシック" charset="0"/>
                <a:cs typeface="ＭＳ Ｐゴシック" charset="0"/>
              </a:rPr>
              <a:t>Humanist and Existential Therapy</a:t>
            </a:r>
          </a:p>
        </p:txBody>
      </p:sp>
      <p:sp>
        <p:nvSpPr>
          <p:cNvPr id="231427" name="Rectangle 3"/>
          <p:cNvSpPr>
            <a:spLocks noGrp="1" noChangeArrowheads="1"/>
          </p:cNvSpPr>
          <p:nvPr>
            <p:ph type="body" idx="4294967295"/>
          </p:nvPr>
        </p:nvSpPr>
        <p:spPr>
          <a:xfrm>
            <a:off x="2227289" y="2264384"/>
            <a:ext cx="4689423" cy="2830506"/>
          </a:xfrm>
          <a:effectLst/>
        </p:spPr>
        <p:txBody>
          <a:bodyPr>
            <a:normAutofit/>
          </a:bodyPr>
          <a:lstStyle/>
          <a:p>
            <a:pPr marL="0" indent="0" eaLnBrk="1" hangingPunct="1">
              <a:lnSpc>
                <a:spcPct val="95000"/>
              </a:lnSpc>
              <a:buNone/>
              <a:defRPr/>
            </a:pPr>
            <a:r>
              <a:rPr lang="en-US" sz="2400" b="1" dirty="0" smtClean="0">
                <a:solidFill>
                  <a:schemeClr val="bg1"/>
                </a:solidFill>
                <a:ea typeface="ＭＳ Ｐゴシック" pitchFamily="34" charset="-128"/>
              </a:rPr>
              <a:t>Existential therapy</a:t>
            </a:r>
          </a:p>
          <a:p>
            <a:pPr marL="0" indent="0" eaLnBrk="1" hangingPunct="1">
              <a:lnSpc>
                <a:spcPct val="95000"/>
              </a:lnSpc>
              <a:buNone/>
              <a:defRPr/>
            </a:pPr>
            <a:r>
              <a:rPr lang="en-US" sz="2400" b="1" dirty="0" smtClean="0">
                <a:solidFill>
                  <a:srgbClr val="25D0FF"/>
                </a:solidFill>
                <a:ea typeface="ＭＳ Ｐゴシック" pitchFamily="34" charset="-128"/>
              </a:rPr>
              <a:t>A </a:t>
            </a:r>
            <a:r>
              <a:rPr lang="en-US" sz="2400" b="1" dirty="0">
                <a:solidFill>
                  <a:srgbClr val="25D0FF"/>
                </a:solidFill>
                <a:ea typeface="ＭＳ Ｐゴシック" pitchFamily="34" charset="-128"/>
              </a:rPr>
              <a:t>form of therapy designed to help </a:t>
            </a:r>
            <a:r>
              <a:rPr lang="en-US" sz="2400" b="1" dirty="0" smtClean="0">
                <a:solidFill>
                  <a:srgbClr val="25D0FF"/>
                </a:solidFill>
                <a:ea typeface="ＭＳ Ｐゴシック" pitchFamily="34" charset="-128"/>
              </a:rPr>
              <a:t>clients explore </a:t>
            </a:r>
            <a:r>
              <a:rPr lang="en-US" sz="2400" b="1" dirty="0">
                <a:solidFill>
                  <a:srgbClr val="25D0FF"/>
                </a:solidFill>
                <a:ea typeface="ＭＳ Ｐゴシック" pitchFamily="34" charset="-128"/>
              </a:rPr>
              <a:t>the meaning of </a:t>
            </a:r>
            <a:r>
              <a:rPr lang="en-US" sz="2400" b="1" dirty="0" smtClean="0">
                <a:solidFill>
                  <a:srgbClr val="25D0FF"/>
                </a:solidFill>
                <a:ea typeface="ＭＳ Ｐゴシック" pitchFamily="34" charset="-128"/>
              </a:rPr>
              <a:t>existence and </a:t>
            </a:r>
            <a:r>
              <a:rPr lang="en-US" sz="2400" b="1" dirty="0">
                <a:solidFill>
                  <a:srgbClr val="25D0FF"/>
                </a:solidFill>
                <a:ea typeface="ＭＳ Ｐゴシック" pitchFamily="34" charset="-128"/>
              </a:rPr>
              <a:t>face the great questions of life</a:t>
            </a:r>
            <a:r>
              <a:rPr lang="en-US" sz="2400" b="1" dirty="0" smtClean="0">
                <a:solidFill>
                  <a:srgbClr val="25D0FF"/>
                </a:solidFill>
                <a:ea typeface="ＭＳ Ｐゴシック" pitchFamily="34" charset="-128"/>
              </a:rPr>
              <a:t>, such </a:t>
            </a:r>
            <a:r>
              <a:rPr lang="en-US" sz="2400" b="1" dirty="0">
                <a:solidFill>
                  <a:srgbClr val="25D0FF"/>
                </a:solidFill>
                <a:ea typeface="ＭＳ Ｐゴシック" pitchFamily="34" charset="-128"/>
              </a:rPr>
              <a:t>as death, freedom, alienation, </a:t>
            </a:r>
            <a:r>
              <a:rPr lang="en-US" sz="2400" b="1" dirty="0" smtClean="0">
                <a:solidFill>
                  <a:srgbClr val="25D0FF"/>
                </a:solidFill>
                <a:ea typeface="ＭＳ Ｐゴシック" pitchFamily="34" charset="-128"/>
              </a:rPr>
              <a:t>and loneliness.</a:t>
            </a:r>
          </a:p>
        </p:txBody>
      </p:sp>
    </p:spTree>
    <p:extLst>
      <p:ext uri="{BB962C8B-B14F-4D97-AF65-F5344CB8AC3E}">
        <p14:creationId xmlns:p14="http://schemas.microsoft.com/office/powerpoint/2010/main" val="121294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31427">
                                            <p:txEl>
                                              <p:pRg st="0" end="0"/>
                                            </p:txEl>
                                          </p:spTgt>
                                        </p:tgtEl>
                                        <p:attrNameLst>
                                          <p:attrName>style.visibility</p:attrName>
                                        </p:attrNameLst>
                                      </p:cBhvr>
                                      <p:to>
                                        <p:strVal val="visible"/>
                                      </p:to>
                                    </p:set>
                                    <p:animEffect transition="in" filter="fade">
                                      <p:cBhvr>
                                        <p:cTn id="12" dur="1000"/>
                                        <p:tgtEl>
                                          <p:spTgt spid="231427">
                                            <p:txEl>
                                              <p:pRg st="0" end="0"/>
                                            </p:txEl>
                                          </p:spTgt>
                                        </p:tgtEl>
                                      </p:cBhvr>
                                    </p:animEffect>
                                    <p:anim calcmode="lin" valueType="num">
                                      <p:cBhvr>
                                        <p:cTn id="13" dur="1000" fill="hold"/>
                                        <p:tgtEl>
                                          <p:spTgt spid="23142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142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1427">
                                            <p:txEl>
                                              <p:pRg st="1" end="1"/>
                                            </p:txEl>
                                          </p:spTgt>
                                        </p:tgtEl>
                                        <p:attrNameLst>
                                          <p:attrName>style.visibility</p:attrName>
                                        </p:attrNameLst>
                                      </p:cBhvr>
                                      <p:to>
                                        <p:strVal val="visible"/>
                                      </p:to>
                                    </p:set>
                                    <p:animEffect transition="in" filter="fade">
                                      <p:cBhvr>
                                        <p:cTn id="17" dur="1000"/>
                                        <p:tgtEl>
                                          <p:spTgt spid="231427">
                                            <p:txEl>
                                              <p:pRg st="1" end="1"/>
                                            </p:txEl>
                                          </p:spTgt>
                                        </p:tgtEl>
                                      </p:cBhvr>
                                    </p:animEffect>
                                    <p:anim calcmode="lin" valueType="num">
                                      <p:cBhvr>
                                        <p:cTn id="18" dur="1000" fill="hold"/>
                                        <p:tgtEl>
                                          <p:spTgt spid="23142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3142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142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Round Diagonal Corner Rectangle 8"/>
          <p:cNvSpPr/>
          <p:nvPr/>
        </p:nvSpPr>
        <p:spPr bwMode="auto">
          <a:xfrm>
            <a:off x="3847732" y="1212646"/>
            <a:ext cx="5296267" cy="4752258"/>
          </a:xfrm>
          <a:prstGeom prst="round2DiagRect">
            <a:avLst/>
          </a:prstGeom>
          <a:solidFill>
            <a:schemeClr val="bg1">
              <a:alpha val="80000"/>
            </a:schemeClr>
          </a:solidFill>
          <a:ln w="101600" cap="flat" cmpd="sng" algn="ctr">
            <a:noFill/>
            <a:prstDash val="solid"/>
            <a:round/>
            <a:headEnd type="none" w="med" len="med"/>
            <a:tailEnd type="none" w="med" len="med"/>
          </a:ln>
          <a:effectLst>
            <a:outerShdw blurRad="152400" dist="38100" dir="2700000">
              <a:srgbClr val="000000">
                <a:alpha val="73000"/>
              </a:srgbClr>
            </a:outerShdw>
          </a:effectLst>
        </p:spPr>
        <p:txBody>
          <a:bodyPr wrap="none" anchor="ctr"/>
          <a:lstStyle/>
          <a:p>
            <a:pPr algn="ctr">
              <a:defRPr/>
            </a:pPr>
            <a:endParaRPr lang="en-US" sz="1800" dirty="0">
              <a:latin typeface="Arial" pitchFamily="-111" charset="0"/>
              <a:ea typeface="ＭＳ Ｐゴシック" charset="-128"/>
              <a:cs typeface="ＭＳ Ｐゴシック" charset="-128"/>
            </a:endParaRPr>
          </a:p>
        </p:txBody>
      </p:sp>
      <p:sp>
        <p:nvSpPr>
          <p:cNvPr id="63493" name="Title 4"/>
          <p:cNvSpPr>
            <a:spLocks noGrp="1"/>
          </p:cNvSpPr>
          <p:nvPr>
            <p:ph type="ctrTitle"/>
          </p:nvPr>
        </p:nvSpPr>
        <p:spPr/>
        <p:txBody>
          <a:bodyPr/>
          <a:lstStyle/>
          <a:p>
            <a:pPr eaLnBrk="1" hangingPunct="1"/>
            <a:r>
              <a:rPr lang="en-US">
                <a:latin typeface="Arial" charset="0"/>
                <a:ea typeface="ＭＳ Ｐゴシック" charset="0"/>
                <a:cs typeface="ＭＳ Ｐゴシック" charset="0"/>
              </a:rPr>
              <a:t>Family and Couples Therapy</a:t>
            </a:r>
          </a:p>
        </p:txBody>
      </p:sp>
      <p:sp>
        <p:nvSpPr>
          <p:cNvPr id="2" name="Content Placeholder 5"/>
          <p:cNvSpPr>
            <a:spLocks noGrp="1"/>
          </p:cNvSpPr>
          <p:nvPr>
            <p:ph idx="4294967295"/>
          </p:nvPr>
        </p:nvSpPr>
        <p:spPr>
          <a:xfrm>
            <a:off x="4163366" y="1500188"/>
            <a:ext cx="4673600" cy="4276725"/>
          </a:xfrm>
        </p:spPr>
        <p:txBody>
          <a:bodyPr/>
          <a:lstStyle/>
          <a:p>
            <a:pPr marL="0" indent="0" eaLnBrk="1" hangingPunct="1">
              <a:lnSpc>
                <a:spcPct val="95000"/>
              </a:lnSpc>
              <a:spcAft>
                <a:spcPts val="600"/>
              </a:spcAft>
              <a:buNone/>
              <a:defRPr/>
            </a:pPr>
            <a:r>
              <a:rPr lang="en-US" sz="2200" b="1" dirty="0" smtClean="0">
                <a:solidFill>
                  <a:schemeClr val="accent4">
                    <a:lumMod val="75000"/>
                  </a:schemeClr>
                </a:solidFill>
                <a:latin typeface="Arial" charset="0"/>
                <a:ea typeface="ＭＳ Ｐゴシック" charset="0"/>
                <a:cs typeface="ＭＳ Ｐゴシック" charset="0"/>
              </a:rPr>
              <a:t>Family therapy</a:t>
            </a:r>
          </a:p>
          <a:p>
            <a:pPr marL="230188" indent="-230188" eaLnBrk="1" hangingPunct="1">
              <a:lnSpc>
                <a:spcPct val="95000"/>
              </a:lnSpc>
              <a:spcAft>
                <a:spcPts val="600"/>
              </a:spcAft>
              <a:buFontTx/>
              <a:buChar char="•"/>
              <a:defRPr/>
            </a:pPr>
            <a:r>
              <a:rPr lang="en-US" sz="2200" b="1" dirty="0" smtClean="0">
                <a:latin typeface="Arial" charset="0"/>
                <a:ea typeface="ＭＳ Ｐゴシック" charset="0"/>
                <a:cs typeface="ＭＳ Ｐゴシック" charset="0"/>
              </a:rPr>
              <a:t>Individual </a:t>
            </a:r>
            <a:r>
              <a:rPr lang="en-US" sz="2200" b="1" dirty="0">
                <a:latin typeface="Arial" charset="0"/>
                <a:ea typeface="ＭＳ Ｐゴシック" charset="0"/>
                <a:cs typeface="ＭＳ Ｐゴシック" charset="0"/>
              </a:rPr>
              <a:t>problems develop in the context of the </a:t>
            </a:r>
            <a:r>
              <a:rPr lang="en-US" sz="2200" b="1" dirty="0" smtClean="0">
                <a:latin typeface="Arial" charset="0"/>
                <a:ea typeface="ＭＳ Ｐゴシック" charset="0"/>
                <a:cs typeface="ＭＳ Ｐゴシック" charset="0"/>
              </a:rPr>
              <a:t>family, are sustained by the dynamics of the family, and any change will affect all members of the family</a:t>
            </a:r>
            <a:endParaRPr lang="en-US" sz="2200" b="1" dirty="0">
              <a:latin typeface="Arial" charset="0"/>
              <a:ea typeface="ＭＳ Ｐゴシック" charset="0"/>
              <a:cs typeface="ＭＳ Ｐゴシック" charset="0"/>
            </a:endParaRPr>
          </a:p>
          <a:p>
            <a:pPr marL="230188" indent="-230188" eaLnBrk="1" hangingPunct="1">
              <a:lnSpc>
                <a:spcPct val="95000"/>
              </a:lnSpc>
              <a:spcAft>
                <a:spcPts val="600"/>
              </a:spcAft>
              <a:buFontTx/>
              <a:buChar char="•"/>
              <a:defRPr/>
            </a:pPr>
            <a:r>
              <a:rPr lang="en-US" sz="2200" b="1" dirty="0">
                <a:solidFill>
                  <a:schemeClr val="accent6">
                    <a:lumMod val="50000"/>
                  </a:schemeClr>
                </a:solidFill>
                <a:latin typeface="Arial" charset="0"/>
                <a:ea typeface="ＭＳ Ｐゴシック" charset="0"/>
                <a:cs typeface="ＭＳ Ｐゴシック" charset="0"/>
              </a:rPr>
              <a:t>Family-systems perspective</a:t>
            </a:r>
            <a:r>
              <a:rPr lang="en-US" sz="2200" b="1" dirty="0" smtClean="0">
                <a:solidFill>
                  <a:schemeClr val="accent6">
                    <a:lumMod val="50000"/>
                  </a:schemeClr>
                </a:solidFill>
                <a:latin typeface="Arial" charset="0"/>
                <a:ea typeface="ＭＳ Ｐゴシック" charset="0"/>
                <a:cs typeface="ＭＳ Ｐゴシック" charset="0"/>
              </a:rPr>
              <a:t>:</a:t>
            </a:r>
            <a:br>
              <a:rPr lang="en-US" sz="2200" b="1" dirty="0" smtClean="0">
                <a:solidFill>
                  <a:schemeClr val="accent6">
                    <a:lumMod val="50000"/>
                  </a:schemeClr>
                </a:solidFill>
                <a:latin typeface="Arial" charset="0"/>
                <a:ea typeface="ＭＳ Ｐゴシック" charset="0"/>
                <a:cs typeface="ＭＳ Ｐゴシック" charset="0"/>
              </a:rPr>
            </a:br>
            <a:r>
              <a:rPr lang="en-US" sz="2200" b="1" dirty="0" smtClean="0">
                <a:latin typeface="Arial" charset="0"/>
                <a:ea typeface="ＭＳ Ｐゴシック" charset="0"/>
                <a:cs typeface="ＭＳ Ｐゴシック" charset="0"/>
              </a:rPr>
              <a:t>An </a:t>
            </a:r>
            <a:r>
              <a:rPr lang="en-US" sz="2200" b="1" dirty="0">
                <a:latin typeface="Arial" charset="0"/>
                <a:ea typeface="ＭＳ Ｐゴシック" charset="0"/>
                <a:cs typeface="ＭＳ Ｐゴシック" charset="0"/>
              </a:rPr>
              <a:t>approach to doing therapy with </a:t>
            </a:r>
            <a:r>
              <a:rPr lang="en-US" sz="2200" b="1" dirty="0" smtClean="0">
                <a:latin typeface="Arial" charset="0"/>
                <a:ea typeface="ＭＳ Ｐゴシック" charset="0"/>
                <a:cs typeface="ＭＳ Ｐゴシック" charset="0"/>
              </a:rPr>
              <a:t>individuals or </a:t>
            </a:r>
            <a:r>
              <a:rPr lang="en-US" sz="2200" b="1" dirty="0">
                <a:latin typeface="Arial" charset="0"/>
                <a:ea typeface="ＭＳ Ｐゴシック" charset="0"/>
                <a:cs typeface="ＭＳ Ｐゴシック" charset="0"/>
              </a:rPr>
              <a:t>families by identifying </a:t>
            </a:r>
            <a:r>
              <a:rPr lang="en-US" sz="2200" b="1" dirty="0" smtClean="0">
                <a:latin typeface="Arial" charset="0"/>
                <a:ea typeface="ＭＳ Ｐゴシック" charset="0"/>
                <a:cs typeface="ＭＳ Ｐゴシック" charset="0"/>
              </a:rPr>
              <a:t>how each </a:t>
            </a:r>
            <a:r>
              <a:rPr lang="en-US" sz="2200" b="1" dirty="0">
                <a:latin typeface="Arial" charset="0"/>
                <a:ea typeface="ＭＳ Ｐゴシック" charset="0"/>
                <a:cs typeface="ＭＳ Ｐゴシック" charset="0"/>
              </a:rPr>
              <a:t>family member forms part of </a:t>
            </a:r>
            <a:r>
              <a:rPr lang="en-US" sz="2200" b="1" dirty="0" smtClean="0">
                <a:latin typeface="Arial" charset="0"/>
                <a:ea typeface="ＭＳ Ｐゴシック" charset="0"/>
                <a:cs typeface="ＭＳ Ｐゴシック" charset="0"/>
              </a:rPr>
              <a:t>a larger </a:t>
            </a:r>
            <a:r>
              <a:rPr lang="en-US" sz="2200" b="1" dirty="0">
                <a:latin typeface="Arial" charset="0"/>
                <a:ea typeface="ＭＳ Ｐゴシック" charset="0"/>
                <a:cs typeface="ＭＳ Ｐゴシック" charset="0"/>
              </a:rPr>
              <a:t>interacting system.</a:t>
            </a:r>
          </a:p>
        </p:txBody>
      </p:sp>
    </p:spTree>
    <p:extLst>
      <p:ext uri="{BB962C8B-B14F-4D97-AF65-F5344CB8AC3E}">
        <p14:creationId xmlns:p14="http://schemas.microsoft.com/office/powerpoint/2010/main" val="205902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ppt_y-#ppt_h/2"/>
                                          </p:val>
                                        </p:tav>
                                        <p:tav tm="100000">
                                          <p:val>
                                            <p:strVal val="#ppt_y"/>
                                          </p:val>
                                        </p:tav>
                                      </p:tavLst>
                                    </p:anim>
                                    <p:anim calcmode="lin" valueType="num">
                                      <p:cBhvr>
                                        <p:cTn id="9" dur="500" fill="hold"/>
                                        <p:tgtEl>
                                          <p:spTgt spid="9"/>
                                        </p:tgtEl>
                                        <p:attrNameLst>
                                          <p:attrName>ppt_w</p:attrName>
                                        </p:attrNameLst>
                                      </p:cBhvr>
                                      <p:tavLst>
                                        <p:tav tm="0">
                                          <p:val>
                                            <p:strVal val="#ppt_w"/>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1000"/>
                                        <p:tgtEl>
                                          <p:spTgt spid="2">
                                            <p:txEl>
                                              <p:pRg st="2" end="2"/>
                                            </p:txEl>
                                          </p:spTgt>
                                        </p:tgtEl>
                                      </p:cBhvr>
                                    </p:animEffect>
                                    <p:anim calcmode="lin" valueType="num">
                                      <p:cBhvr>
                                        <p:cTn id="3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Round Diagonal Corner Rectangle 4"/>
          <p:cNvSpPr/>
          <p:nvPr/>
        </p:nvSpPr>
        <p:spPr bwMode="auto">
          <a:xfrm>
            <a:off x="1341878" y="1896580"/>
            <a:ext cx="6498695" cy="3255434"/>
          </a:xfrm>
          <a:prstGeom prst="round2DiagRect">
            <a:avLst/>
          </a:prstGeom>
          <a:solidFill>
            <a:srgbClr val="2B160F">
              <a:alpha val="75000"/>
            </a:srgbClr>
          </a:solidFill>
          <a:ln w="101600" cap="flat" cmpd="sng" algn="ctr">
            <a:noFill/>
            <a:prstDash val="solid"/>
            <a:round/>
            <a:headEnd type="none" w="med" len="med"/>
            <a:tailEnd type="none" w="med" len="med"/>
          </a:ln>
          <a:effectLst>
            <a:outerShdw blurRad="152400" dist="38100" dir="2700000">
              <a:srgbClr val="000000">
                <a:alpha val="73000"/>
              </a:srgbClr>
            </a:outerShdw>
          </a:effectLst>
        </p:spPr>
        <p:txBody>
          <a:bodyPr wrap="none" anchor="ctr"/>
          <a:lstStyle/>
          <a:p>
            <a:pPr algn="ctr">
              <a:defRPr/>
            </a:pPr>
            <a:endParaRPr lang="en-US" sz="1800" dirty="0">
              <a:latin typeface="Arial" pitchFamily="-111" charset="0"/>
              <a:ea typeface="ＭＳ Ｐゴシック" charset="-128"/>
              <a:cs typeface="ＭＳ Ｐゴシック" charset="-128"/>
            </a:endParaRPr>
          </a:p>
        </p:txBody>
      </p:sp>
      <p:sp>
        <p:nvSpPr>
          <p:cNvPr id="65544" name="Title 4"/>
          <p:cNvSpPr>
            <a:spLocks noGrp="1"/>
          </p:cNvSpPr>
          <p:nvPr>
            <p:ph type="ctrTitle"/>
          </p:nvPr>
        </p:nvSpPr>
        <p:spPr/>
        <p:txBody>
          <a:bodyPr/>
          <a:lstStyle/>
          <a:p>
            <a:r>
              <a:rPr lang="en-US">
                <a:latin typeface="Arial" charset="0"/>
                <a:ea typeface="ＭＳ Ｐゴシック" charset="0"/>
                <a:cs typeface="ＭＳ Ｐゴシック" charset="0"/>
              </a:rPr>
              <a:t>Family and Couples Therapy</a:t>
            </a:r>
          </a:p>
        </p:txBody>
      </p:sp>
      <p:sp>
        <p:nvSpPr>
          <p:cNvPr id="378883" name="Rectangle 3"/>
          <p:cNvSpPr>
            <a:spLocks noGrp="1"/>
          </p:cNvSpPr>
          <p:nvPr>
            <p:ph idx="4294967295"/>
          </p:nvPr>
        </p:nvSpPr>
        <p:spPr>
          <a:xfrm>
            <a:off x="1533080" y="2047925"/>
            <a:ext cx="6161088" cy="2884488"/>
          </a:xfrm>
        </p:spPr>
        <p:txBody>
          <a:bodyPr>
            <a:noAutofit/>
          </a:bodyPr>
          <a:lstStyle/>
          <a:p>
            <a:pPr marL="0" indent="0">
              <a:lnSpc>
                <a:spcPct val="100000"/>
              </a:lnSpc>
              <a:buNone/>
            </a:pPr>
            <a:r>
              <a:rPr lang="en-US" sz="2400" b="1" dirty="0">
                <a:solidFill>
                  <a:schemeClr val="bg1"/>
                </a:solidFill>
                <a:latin typeface="Arial" charset="0"/>
                <a:ea typeface="ＭＳ Ｐゴシック" charset="0"/>
                <a:cs typeface="ＭＳ Ｐゴシック" charset="0"/>
              </a:rPr>
              <a:t>In </a:t>
            </a:r>
            <a:r>
              <a:rPr lang="en-US" sz="2400" b="1" dirty="0">
                <a:solidFill>
                  <a:srgbClr val="E34863"/>
                </a:solidFill>
                <a:latin typeface="Arial" charset="0"/>
                <a:ea typeface="ＭＳ Ｐゴシック" charset="0"/>
                <a:cs typeface="ＭＳ Ｐゴシック" charset="0"/>
              </a:rPr>
              <a:t>couples therapy</a:t>
            </a:r>
            <a:r>
              <a:rPr lang="en-US" sz="2400" b="1" dirty="0">
                <a:solidFill>
                  <a:schemeClr val="bg1"/>
                </a:solidFill>
                <a:latin typeface="Arial" charset="0"/>
                <a:ea typeface="ＭＳ Ｐゴシック" charset="0"/>
                <a:cs typeface="ＭＳ Ｐゴシック" charset="0"/>
              </a:rPr>
              <a:t>, the therapist usually sees both partners in a relationship to help them:</a:t>
            </a:r>
          </a:p>
          <a:p>
            <a:pPr marL="0" indent="-388938"/>
            <a:r>
              <a:rPr lang="en-US" sz="2400" b="1" dirty="0">
                <a:solidFill>
                  <a:schemeClr val="bg2">
                    <a:lumMod val="75000"/>
                  </a:schemeClr>
                </a:solidFill>
                <a:latin typeface="Arial" charset="0"/>
                <a:ea typeface="ＭＳ Ｐゴシック" charset="0"/>
              </a:rPr>
              <a:t>Cut through blaming and attacking</a:t>
            </a:r>
          </a:p>
          <a:p>
            <a:pPr marL="0" indent="-388938"/>
            <a:r>
              <a:rPr lang="en-US" sz="2400" b="1" dirty="0">
                <a:solidFill>
                  <a:schemeClr val="bg2">
                    <a:lumMod val="75000"/>
                  </a:schemeClr>
                </a:solidFill>
                <a:latin typeface="Arial" charset="0"/>
                <a:ea typeface="ＭＳ Ｐゴシック" charset="0"/>
              </a:rPr>
              <a:t>Resolve their differences</a:t>
            </a:r>
          </a:p>
          <a:p>
            <a:pPr marL="0" indent="-388938"/>
            <a:r>
              <a:rPr lang="en-US" sz="2400" b="1" dirty="0">
                <a:solidFill>
                  <a:schemeClr val="bg2">
                    <a:lumMod val="75000"/>
                  </a:schemeClr>
                </a:solidFill>
                <a:latin typeface="Arial" charset="0"/>
                <a:ea typeface="ＭＳ Ｐゴシック" charset="0"/>
              </a:rPr>
              <a:t>Get over hurt and blame</a:t>
            </a:r>
          </a:p>
          <a:p>
            <a:pPr marL="0" indent="-388938"/>
            <a:r>
              <a:rPr lang="en-US" sz="2400" b="1" dirty="0">
                <a:solidFill>
                  <a:schemeClr val="bg2">
                    <a:lumMod val="75000"/>
                  </a:schemeClr>
                </a:solidFill>
                <a:latin typeface="Arial" charset="0"/>
                <a:ea typeface="ＭＳ Ｐゴシック" charset="0"/>
              </a:rPr>
              <a:t>Make behavioral </a:t>
            </a:r>
            <a:r>
              <a:rPr lang="en-US" sz="2400" b="1" dirty="0" smtClean="0">
                <a:solidFill>
                  <a:schemeClr val="bg2">
                    <a:lumMod val="75000"/>
                  </a:schemeClr>
                </a:solidFill>
                <a:latin typeface="Arial" charset="0"/>
                <a:ea typeface="ＭＳ Ｐゴシック" charset="0"/>
              </a:rPr>
              <a:t>changes</a:t>
            </a:r>
            <a:endParaRPr lang="en-US" sz="2400" b="1" dirty="0">
              <a:solidFill>
                <a:schemeClr val="bg2">
                  <a:lumMod val="75000"/>
                </a:schemeClr>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75676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78883">
                                            <p:txEl>
                                              <p:pRg st="0" end="0"/>
                                            </p:txEl>
                                          </p:spTgt>
                                        </p:tgtEl>
                                        <p:attrNameLst>
                                          <p:attrName>style.visibility</p:attrName>
                                        </p:attrNameLst>
                                      </p:cBhvr>
                                      <p:to>
                                        <p:strVal val="visible"/>
                                      </p:to>
                                    </p:set>
                                    <p:animEffect transition="in" filter="slide(fromBottom)">
                                      <p:cBhvr>
                                        <p:cTn id="14" dur="500"/>
                                        <p:tgtEl>
                                          <p:spTgt spid="378883">
                                            <p:txEl>
                                              <p:pRg st="0" end="0"/>
                                            </p:txEl>
                                          </p:spTgt>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78883">
                                            <p:txEl>
                                              <p:pRg st="1" end="1"/>
                                            </p:txEl>
                                          </p:spTgt>
                                        </p:tgtEl>
                                        <p:attrNameLst>
                                          <p:attrName>style.visibility</p:attrName>
                                        </p:attrNameLst>
                                      </p:cBhvr>
                                      <p:to>
                                        <p:strVal val="visible"/>
                                      </p:to>
                                    </p:set>
                                    <p:animEffect transition="in" filter="slide(fromTop)">
                                      <p:cBhvr>
                                        <p:cTn id="19" dur="500"/>
                                        <p:tgtEl>
                                          <p:spTgt spid="37888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78883">
                                            <p:txEl>
                                              <p:pRg st="2" end="2"/>
                                            </p:txEl>
                                          </p:spTgt>
                                        </p:tgtEl>
                                        <p:attrNameLst>
                                          <p:attrName>style.visibility</p:attrName>
                                        </p:attrNameLst>
                                      </p:cBhvr>
                                      <p:to>
                                        <p:strVal val="visible"/>
                                      </p:to>
                                    </p:set>
                                    <p:animEffect transition="in" filter="slide(fromTop)">
                                      <p:cBhvr>
                                        <p:cTn id="24" dur="500"/>
                                        <p:tgtEl>
                                          <p:spTgt spid="37888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378883">
                                            <p:txEl>
                                              <p:pRg st="3" end="3"/>
                                            </p:txEl>
                                          </p:spTgt>
                                        </p:tgtEl>
                                        <p:attrNameLst>
                                          <p:attrName>style.visibility</p:attrName>
                                        </p:attrNameLst>
                                      </p:cBhvr>
                                      <p:to>
                                        <p:strVal val="visible"/>
                                      </p:to>
                                    </p:set>
                                    <p:animEffect transition="in" filter="slide(fromTop)">
                                      <p:cBhvr>
                                        <p:cTn id="29" dur="500"/>
                                        <p:tgtEl>
                                          <p:spTgt spid="37888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378883">
                                            <p:txEl>
                                              <p:pRg st="4" end="4"/>
                                            </p:txEl>
                                          </p:spTgt>
                                        </p:tgtEl>
                                        <p:attrNameLst>
                                          <p:attrName>style.visibility</p:attrName>
                                        </p:attrNameLst>
                                      </p:cBhvr>
                                      <p:to>
                                        <p:strVal val="visible"/>
                                      </p:to>
                                    </p:set>
                                    <p:animEffect transition="in" filter="slide(fromTop)">
                                      <p:cBhvr>
                                        <p:cTn id="34" dur="500"/>
                                        <p:tgtEl>
                                          <p:spTgt spid="3788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3"/>
          <p:cNvSpPr>
            <a:spLocks noGrp="1"/>
          </p:cNvSpPr>
          <p:nvPr>
            <p:ph type="ctrTitle"/>
          </p:nvPr>
        </p:nvSpPr>
        <p:spPr/>
        <p:txBody>
          <a:bodyPr>
            <a:normAutofit fontScale="90000"/>
          </a:bodyPr>
          <a:lstStyle/>
          <a:p>
            <a:r>
              <a:rPr lang="en-US" sz="2400">
                <a:latin typeface="Arial" charset="0"/>
                <a:ea typeface="ＭＳ Ｐゴシック" charset="0"/>
                <a:cs typeface="ＭＳ Ｐゴシック" charset="0"/>
              </a:rPr>
              <a:t>Some Features Associated with Types of Psychotherapy</a:t>
            </a:r>
          </a:p>
        </p:txBody>
      </p:sp>
      <p:pic>
        <p:nvPicPr>
          <p:cNvPr id="5" name="Picture 4" descr="Ch16_TypesofPsychotherapy_p597.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71575" y="1099832"/>
            <a:ext cx="677545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06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1"/>
          <p:cNvSpPr>
            <a:spLocks noGrp="1"/>
          </p:cNvSpPr>
          <p:nvPr>
            <p:ph type="ctrTitle"/>
          </p:nvPr>
        </p:nvSpPr>
        <p:spPr>
          <a:prstGeom prst="rect">
            <a:avLst/>
          </a:prstGeom>
        </p:spPr>
        <p:txBody>
          <a:bodyPr/>
          <a:lstStyle/>
          <a:p>
            <a:r>
              <a:rPr lang="en-US">
                <a:ea typeface="ＭＳ Ｐゴシック" charset="0"/>
              </a:rPr>
              <a:t>Integrative Approach</a:t>
            </a:r>
          </a:p>
        </p:txBody>
      </p:sp>
      <p:sp>
        <p:nvSpPr>
          <p:cNvPr id="67591" name="Content Placeholder 2"/>
          <p:cNvSpPr>
            <a:spLocks noGrp="1"/>
          </p:cNvSpPr>
          <p:nvPr>
            <p:ph idx="4294967295"/>
          </p:nvPr>
        </p:nvSpPr>
        <p:spPr>
          <a:xfrm>
            <a:off x="246937" y="1579983"/>
            <a:ext cx="3306645" cy="3034460"/>
          </a:xfrm>
          <a:prstGeom prst="rect">
            <a:avLst/>
          </a:prstGeom>
        </p:spPr>
        <p:txBody>
          <a:bodyPr>
            <a:normAutofit/>
          </a:bodyPr>
          <a:lstStyle/>
          <a:p>
            <a:pPr marL="0" indent="0">
              <a:buNone/>
            </a:pPr>
            <a:r>
              <a:rPr lang="en-US" sz="2400" b="1" dirty="0">
                <a:solidFill>
                  <a:schemeClr val="bg1"/>
                </a:solidFill>
                <a:ea typeface="ＭＳ Ｐゴシック" charset="0"/>
              </a:rPr>
              <a:t>In practice, most therapists are </a:t>
            </a:r>
            <a:r>
              <a:rPr lang="en-US" sz="2400" b="1" dirty="0">
                <a:solidFill>
                  <a:srgbClr val="EDCF26"/>
                </a:solidFill>
                <a:ea typeface="ＭＳ Ｐゴシック" charset="0"/>
              </a:rPr>
              <a:t>integrative,</a:t>
            </a:r>
            <a:r>
              <a:rPr lang="en-US" sz="2400" b="1" dirty="0">
                <a:solidFill>
                  <a:schemeClr val="bg1"/>
                </a:solidFill>
                <a:ea typeface="ＭＳ Ｐゴシック" charset="0"/>
              </a:rPr>
              <a:t> drawing on many methods and ideas and avoiding any strong allegiances to any one theory. </a:t>
            </a:r>
          </a:p>
        </p:txBody>
      </p:sp>
      <p:grpSp>
        <p:nvGrpSpPr>
          <p:cNvPr id="2" name="Group 26"/>
          <p:cNvGrpSpPr>
            <a:grpSpLocks/>
          </p:cNvGrpSpPr>
          <p:nvPr/>
        </p:nvGrpSpPr>
        <p:grpSpPr bwMode="auto">
          <a:xfrm>
            <a:off x="4995863" y="258763"/>
            <a:ext cx="1862137" cy="4081462"/>
            <a:chOff x="8557423" y="2819400"/>
            <a:chExt cx="1828800" cy="4009733"/>
          </a:xfrm>
        </p:grpSpPr>
        <p:sp>
          <p:nvSpPr>
            <p:cNvPr id="38" name="Oval 37"/>
            <p:cNvSpPr/>
            <p:nvPr/>
          </p:nvSpPr>
          <p:spPr bwMode="auto">
            <a:xfrm>
              <a:off x="8557423" y="2819400"/>
              <a:ext cx="1828800" cy="1981200"/>
            </a:xfrm>
            <a:prstGeom prst="ellipse">
              <a:avLst/>
            </a:prstGeom>
            <a:solidFill>
              <a:schemeClr val="accent3">
                <a:lumMod val="50000"/>
                <a:alpha val="84000"/>
              </a:schemeClr>
            </a:solidFill>
            <a:ln w="9525" cap="flat" cmpd="sng" algn="ctr">
              <a:noFill/>
              <a:prstDash val="solid"/>
              <a:round/>
              <a:headEnd type="none" w="med" len="med"/>
              <a:tailEnd type="none" w="med" len="med"/>
            </a:ln>
            <a:effectLst/>
            <a:scene3d>
              <a:camera prst="orthographicFront"/>
              <a:lightRig rig="threePt" dir="t"/>
            </a:scene3d>
            <a:sp3d extrusionH="457200">
              <a:bevelT w="762000" h="762000"/>
            </a:sp3d>
          </p:spPr>
          <p:txBody>
            <a:bodyPr wrap="none" anchor="ctr"/>
            <a:lstStyle/>
            <a:p>
              <a:pPr algn="ctr">
                <a:lnSpc>
                  <a:spcPct val="85000"/>
                </a:lnSpc>
                <a:defRPr/>
              </a:pPr>
              <a:endParaRPr lang="en-US" sz="1800">
                <a:solidFill>
                  <a:schemeClr val="tx1">
                    <a:lumMod val="85000"/>
                    <a:lumOff val="15000"/>
                  </a:schemeClr>
                </a:solidFill>
                <a:latin typeface="Arial"/>
                <a:ea typeface="ＭＳ Ｐゴシック" charset="-128"/>
                <a:cs typeface="Arial"/>
              </a:endParaRPr>
            </a:p>
          </p:txBody>
        </p:sp>
        <p:sp>
          <p:nvSpPr>
            <p:cNvPr id="265240" name="TextBox 28"/>
            <p:cNvSpPr txBox="1">
              <a:spLocks noChangeArrowheads="1"/>
            </p:cNvSpPr>
            <p:nvPr/>
          </p:nvSpPr>
          <p:spPr bwMode="auto">
            <a:xfrm>
              <a:off x="8753867" y="3248290"/>
              <a:ext cx="1393817" cy="1023098"/>
            </a:xfrm>
            <a:prstGeom prst="rect">
              <a:avLst/>
            </a:prstGeom>
            <a:noFill/>
            <a:ln w="9525">
              <a:noFill/>
              <a:miter lim="800000"/>
              <a:headEnd/>
              <a:tailEnd/>
            </a:ln>
          </p:spPr>
          <p:txBody>
            <a:bodyPr>
              <a:spAutoFit/>
            </a:bodyPr>
            <a:lstStyle/>
            <a:p>
              <a:pPr algn="ctr">
                <a:lnSpc>
                  <a:spcPct val="85000"/>
                </a:lnSpc>
                <a:defRPr/>
              </a:pPr>
              <a:r>
                <a:rPr lang="en-US" sz="1800" b="1" dirty="0">
                  <a:solidFill>
                    <a:srgbClr val="FFFFFF"/>
                  </a:solidFill>
                  <a:latin typeface="Arial"/>
                  <a:ea typeface="ＭＳ Ｐゴシック" charset="-128"/>
                  <a:cs typeface="Arial"/>
                </a:rPr>
                <a:t>Behavioral and Cognitive</a:t>
              </a:r>
              <a:br>
                <a:rPr lang="en-US" sz="1800" b="1" dirty="0">
                  <a:solidFill>
                    <a:srgbClr val="FFFFFF"/>
                  </a:solidFill>
                  <a:latin typeface="Arial"/>
                  <a:ea typeface="ＭＳ Ｐゴシック" charset="-128"/>
                  <a:cs typeface="Arial"/>
                </a:rPr>
              </a:br>
              <a:r>
                <a:rPr lang="en-US" sz="1800" b="1" dirty="0">
                  <a:solidFill>
                    <a:srgbClr val="FFFFFF"/>
                  </a:solidFill>
                  <a:latin typeface="Arial"/>
                  <a:ea typeface="ＭＳ Ｐゴシック" charset="-128"/>
                  <a:cs typeface="Arial"/>
                </a:rPr>
                <a:t>Therapy</a:t>
              </a:r>
            </a:p>
          </p:txBody>
        </p:sp>
        <p:sp>
          <p:nvSpPr>
            <p:cNvPr id="40" name="Freeform 39"/>
            <p:cNvSpPr/>
            <p:nvPr/>
          </p:nvSpPr>
          <p:spPr bwMode="auto">
            <a:xfrm>
              <a:off x="9143637" y="4767341"/>
              <a:ext cx="411597" cy="2061792"/>
            </a:xfrm>
            <a:custGeom>
              <a:avLst/>
              <a:gdLst>
                <a:gd name="connsiteX0" fmla="*/ 269406 w 412356"/>
                <a:gd name="connsiteY0" fmla="*/ 0 h 2061936"/>
                <a:gd name="connsiteX1" fmla="*/ 21992 w 412356"/>
                <a:gd name="connsiteY1" fmla="*/ 412387 h 2061936"/>
                <a:gd name="connsiteX2" fmla="*/ 401360 w 412356"/>
                <a:gd name="connsiteY2" fmla="*/ 1220666 h 2061936"/>
                <a:gd name="connsiteX3" fmla="*/ 87969 w 412356"/>
                <a:gd name="connsiteY3" fmla="*/ 2061936 h 2061936"/>
              </a:gdLst>
              <a:ahLst/>
              <a:cxnLst>
                <a:cxn ang="0">
                  <a:pos x="connsiteX0" y="connsiteY0"/>
                </a:cxn>
                <a:cxn ang="0">
                  <a:pos x="connsiteX1" y="connsiteY1"/>
                </a:cxn>
                <a:cxn ang="0">
                  <a:pos x="connsiteX2" y="connsiteY2"/>
                </a:cxn>
                <a:cxn ang="0">
                  <a:pos x="connsiteX3" y="connsiteY3"/>
                </a:cxn>
              </a:cxnLst>
              <a:rect l="l" t="t" r="r" b="b"/>
              <a:pathLst>
                <a:path w="412356" h="2061936">
                  <a:moveTo>
                    <a:pt x="269406" y="0"/>
                  </a:moveTo>
                  <a:cubicBezTo>
                    <a:pt x="134703" y="104471"/>
                    <a:pt x="0" y="208943"/>
                    <a:pt x="21992" y="412387"/>
                  </a:cubicBezTo>
                  <a:cubicBezTo>
                    <a:pt x="43984" y="615831"/>
                    <a:pt x="390364" y="945741"/>
                    <a:pt x="401360" y="1220666"/>
                  </a:cubicBezTo>
                  <a:cubicBezTo>
                    <a:pt x="412356" y="1495591"/>
                    <a:pt x="142950" y="1880486"/>
                    <a:pt x="87969" y="2061936"/>
                  </a:cubicBezTo>
                </a:path>
              </a:pathLst>
            </a:custGeom>
            <a:noFill/>
            <a:ln w="12700" cap="flat" cmpd="sng" algn="ctr">
              <a:solidFill>
                <a:schemeClr val="bg1">
                  <a:lumMod val="50000"/>
                </a:schemeClr>
              </a:solidFill>
              <a:prstDash val="solid"/>
              <a:round/>
              <a:headEnd type="none" w="med" len="med"/>
              <a:tailEnd type="none" w="med" len="med"/>
            </a:ln>
            <a:effectLst/>
          </p:spPr>
          <p:txBody>
            <a:bodyPr wrap="none" anchor="ctr"/>
            <a:lstStyle/>
            <a:p>
              <a:pPr algn="ctr">
                <a:lnSpc>
                  <a:spcPct val="85000"/>
                </a:lnSpc>
                <a:defRPr/>
              </a:pPr>
              <a:endParaRPr lang="en-US" sz="1800">
                <a:solidFill>
                  <a:schemeClr val="tx1">
                    <a:lumMod val="85000"/>
                    <a:lumOff val="15000"/>
                  </a:schemeClr>
                </a:solidFill>
                <a:latin typeface="Arial"/>
                <a:ea typeface="ＭＳ Ｐゴシック" charset="-128"/>
                <a:cs typeface="Arial"/>
              </a:endParaRPr>
            </a:p>
          </p:txBody>
        </p:sp>
      </p:grpSp>
      <p:grpSp>
        <p:nvGrpSpPr>
          <p:cNvPr id="3" name="Group 42"/>
          <p:cNvGrpSpPr>
            <a:grpSpLocks/>
          </p:cNvGrpSpPr>
          <p:nvPr/>
        </p:nvGrpSpPr>
        <p:grpSpPr bwMode="auto">
          <a:xfrm>
            <a:off x="5616575" y="2847975"/>
            <a:ext cx="1863725" cy="4010025"/>
            <a:chOff x="8542378" y="2819400"/>
            <a:chExt cx="1865821" cy="4009733"/>
          </a:xfrm>
        </p:grpSpPr>
        <p:sp>
          <p:nvSpPr>
            <p:cNvPr id="46" name="Oval 45"/>
            <p:cNvSpPr/>
            <p:nvPr/>
          </p:nvSpPr>
          <p:spPr bwMode="auto">
            <a:xfrm>
              <a:off x="8557423" y="2819400"/>
              <a:ext cx="1828800" cy="1981200"/>
            </a:xfrm>
            <a:prstGeom prst="ellipse">
              <a:avLst/>
            </a:prstGeom>
            <a:solidFill>
              <a:schemeClr val="accent1">
                <a:lumMod val="75000"/>
                <a:alpha val="99000"/>
              </a:schemeClr>
            </a:solidFill>
            <a:ln w="9525" cap="flat" cmpd="sng" algn="ctr">
              <a:noFill/>
              <a:prstDash val="solid"/>
              <a:round/>
              <a:headEnd type="none" w="med" len="med"/>
              <a:tailEnd type="none" w="med" len="med"/>
            </a:ln>
            <a:effectLst/>
            <a:scene3d>
              <a:camera prst="orthographicFront"/>
              <a:lightRig rig="threePt" dir="t"/>
            </a:scene3d>
            <a:sp3d extrusionH="457200">
              <a:bevelT w="762000" h="762000"/>
            </a:sp3d>
          </p:spPr>
          <p:txBody>
            <a:bodyPr wrap="none" anchor="ctr"/>
            <a:lstStyle/>
            <a:p>
              <a:pPr algn="ctr">
                <a:lnSpc>
                  <a:spcPct val="85000"/>
                </a:lnSpc>
                <a:defRPr/>
              </a:pPr>
              <a:endParaRPr lang="en-US" sz="1800">
                <a:solidFill>
                  <a:schemeClr val="tx1">
                    <a:lumMod val="85000"/>
                    <a:lumOff val="15000"/>
                  </a:schemeClr>
                </a:solidFill>
                <a:latin typeface="Arial"/>
                <a:ea typeface="ＭＳ Ｐゴシック" charset="-128"/>
                <a:cs typeface="Arial"/>
              </a:endParaRPr>
            </a:p>
          </p:txBody>
        </p:sp>
        <p:sp>
          <p:nvSpPr>
            <p:cNvPr id="265252" name="TextBox 44"/>
            <p:cNvSpPr txBox="1">
              <a:spLocks noChangeArrowheads="1"/>
            </p:cNvSpPr>
            <p:nvPr/>
          </p:nvSpPr>
          <p:spPr bwMode="auto">
            <a:xfrm>
              <a:off x="8542378" y="3609917"/>
              <a:ext cx="1865821" cy="334939"/>
            </a:xfrm>
            <a:prstGeom prst="rect">
              <a:avLst/>
            </a:prstGeom>
            <a:noFill/>
            <a:ln w="9525">
              <a:noFill/>
              <a:miter lim="800000"/>
              <a:headEnd/>
              <a:tailEnd/>
            </a:ln>
          </p:spPr>
          <p:txBody>
            <a:bodyPr wrap="none">
              <a:spAutoFit/>
            </a:bodyPr>
            <a:lstStyle/>
            <a:p>
              <a:pPr algn="ctr">
                <a:lnSpc>
                  <a:spcPct val="85000"/>
                </a:lnSpc>
                <a:defRPr/>
              </a:pPr>
              <a:r>
                <a:rPr lang="en-US" sz="1800" b="1" dirty="0">
                  <a:solidFill>
                    <a:srgbClr val="FFFFFF"/>
                  </a:solidFill>
                  <a:latin typeface="Arial"/>
                  <a:ea typeface="ＭＳ Ｐゴシック" charset="-128"/>
                  <a:cs typeface="Arial"/>
                </a:rPr>
                <a:t>Psychotherapy</a:t>
              </a:r>
            </a:p>
          </p:txBody>
        </p:sp>
        <p:sp>
          <p:nvSpPr>
            <p:cNvPr id="48" name="Freeform 47"/>
            <p:cNvSpPr/>
            <p:nvPr/>
          </p:nvSpPr>
          <p:spPr bwMode="auto">
            <a:xfrm>
              <a:off x="9143128" y="4767121"/>
              <a:ext cx="413214" cy="2062012"/>
            </a:xfrm>
            <a:custGeom>
              <a:avLst/>
              <a:gdLst>
                <a:gd name="connsiteX0" fmla="*/ 269406 w 412356"/>
                <a:gd name="connsiteY0" fmla="*/ 0 h 2061936"/>
                <a:gd name="connsiteX1" fmla="*/ 21992 w 412356"/>
                <a:gd name="connsiteY1" fmla="*/ 412387 h 2061936"/>
                <a:gd name="connsiteX2" fmla="*/ 401360 w 412356"/>
                <a:gd name="connsiteY2" fmla="*/ 1220666 h 2061936"/>
                <a:gd name="connsiteX3" fmla="*/ 87969 w 412356"/>
                <a:gd name="connsiteY3" fmla="*/ 2061936 h 2061936"/>
              </a:gdLst>
              <a:ahLst/>
              <a:cxnLst>
                <a:cxn ang="0">
                  <a:pos x="connsiteX0" y="connsiteY0"/>
                </a:cxn>
                <a:cxn ang="0">
                  <a:pos x="connsiteX1" y="connsiteY1"/>
                </a:cxn>
                <a:cxn ang="0">
                  <a:pos x="connsiteX2" y="connsiteY2"/>
                </a:cxn>
                <a:cxn ang="0">
                  <a:pos x="connsiteX3" y="connsiteY3"/>
                </a:cxn>
              </a:cxnLst>
              <a:rect l="l" t="t" r="r" b="b"/>
              <a:pathLst>
                <a:path w="412356" h="2061936">
                  <a:moveTo>
                    <a:pt x="269406" y="0"/>
                  </a:moveTo>
                  <a:cubicBezTo>
                    <a:pt x="134703" y="104471"/>
                    <a:pt x="0" y="208943"/>
                    <a:pt x="21992" y="412387"/>
                  </a:cubicBezTo>
                  <a:cubicBezTo>
                    <a:pt x="43984" y="615831"/>
                    <a:pt x="390364" y="945741"/>
                    <a:pt x="401360" y="1220666"/>
                  </a:cubicBezTo>
                  <a:cubicBezTo>
                    <a:pt x="412356" y="1495591"/>
                    <a:pt x="142950" y="1880486"/>
                    <a:pt x="87969" y="2061936"/>
                  </a:cubicBezTo>
                </a:path>
              </a:pathLst>
            </a:custGeom>
            <a:noFill/>
            <a:ln w="12700" cap="flat" cmpd="sng" algn="ctr">
              <a:solidFill>
                <a:schemeClr val="bg1">
                  <a:lumMod val="50000"/>
                </a:schemeClr>
              </a:solidFill>
              <a:prstDash val="solid"/>
              <a:round/>
              <a:headEnd type="none" w="med" len="med"/>
              <a:tailEnd type="none" w="med" len="med"/>
            </a:ln>
            <a:effectLst/>
          </p:spPr>
          <p:txBody>
            <a:bodyPr wrap="none" anchor="ctr"/>
            <a:lstStyle/>
            <a:p>
              <a:pPr algn="ctr">
                <a:lnSpc>
                  <a:spcPct val="85000"/>
                </a:lnSpc>
                <a:defRPr/>
              </a:pPr>
              <a:endParaRPr lang="en-US" sz="1800">
                <a:solidFill>
                  <a:schemeClr val="tx1">
                    <a:lumMod val="85000"/>
                    <a:lumOff val="15000"/>
                  </a:schemeClr>
                </a:solidFill>
                <a:latin typeface="Arial"/>
                <a:ea typeface="ＭＳ Ｐゴシック" charset="-128"/>
                <a:cs typeface="Arial"/>
              </a:endParaRPr>
            </a:p>
          </p:txBody>
        </p:sp>
      </p:grpSp>
      <p:grpSp>
        <p:nvGrpSpPr>
          <p:cNvPr id="4" name="Group 50"/>
          <p:cNvGrpSpPr>
            <a:grpSpLocks/>
          </p:cNvGrpSpPr>
          <p:nvPr/>
        </p:nvGrpSpPr>
        <p:grpSpPr bwMode="auto">
          <a:xfrm>
            <a:off x="3981450" y="1635125"/>
            <a:ext cx="1828800" cy="3324225"/>
            <a:chOff x="8557423" y="2819400"/>
            <a:chExt cx="1828800" cy="3323933"/>
          </a:xfrm>
        </p:grpSpPr>
        <p:sp>
          <p:nvSpPr>
            <p:cNvPr id="50" name="Oval 49"/>
            <p:cNvSpPr/>
            <p:nvPr/>
          </p:nvSpPr>
          <p:spPr bwMode="auto">
            <a:xfrm>
              <a:off x="8557423" y="2819400"/>
              <a:ext cx="1828800" cy="1981200"/>
            </a:xfrm>
            <a:prstGeom prst="ellipse">
              <a:avLst/>
            </a:prstGeom>
            <a:solidFill>
              <a:schemeClr val="accent4">
                <a:lumMod val="75000"/>
                <a:alpha val="84000"/>
              </a:schemeClr>
            </a:solidFill>
            <a:ln w="9525" cap="flat" cmpd="sng" algn="ctr">
              <a:noFill/>
              <a:prstDash val="solid"/>
              <a:round/>
              <a:headEnd type="none" w="med" len="med"/>
              <a:tailEnd type="none" w="med" len="med"/>
            </a:ln>
            <a:effectLst/>
            <a:scene3d>
              <a:camera prst="orthographicFront"/>
              <a:lightRig rig="threePt" dir="t"/>
            </a:scene3d>
            <a:sp3d extrusionH="457200">
              <a:bevelT w="762000" h="762000"/>
            </a:sp3d>
          </p:spPr>
          <p:txBody>
            <a:bodyPr wrap="none" anchor="ctr"/>
            <a:lstStyle/>
            <a:p>
              <a:pPr algn="ctr">
                <a:lnSpc>
                  <a:spcPct val="85000"/>
                </a:lnSpc>
                <a:defRPr/>
              </a:pPr>
              <a:endParaRPr lang="en-US" sz="1800">
                <a:solidFill>
                  <a:schemeClr val="tx1">
                    <a:lumMod val="85000"/>
                    <a:lumOff val="15000"/>
                  </a:schemeClr>
                </a:solidFill>
                <a:latin typeface="Arial"/>
                <a:ea typeface="ＭＳ Ｐゴシック" charset="-128"/>
                <a:cs typeface="Arial"/>
              </a:endParaRPr>
            </a:p>
          </p:txBody>
        </p:sp>
        <p:sp>
          <p:nvSpPr>
            <p:cNvPr id="265258" name="TextBox 52"/>
            <p:cNvSpPr txBox="1">
              <a:spLocks noChangeArrowheads="1"/>
            </p:cNvSpPr>
            <p:nvPr/>
          </p:nvSpPr>
          <p:spPr bwMode="auto">
            <a:xfrm>
              <a:off x="8781261" y="3417835"/>
              <a:ext cx="1390650" cy="804791"/>
            </a:xfrm>
            <a:prstGeom prst="rect">
              <a:avLst/>
            </a:prstGeom>
            <a:noFill/>
            <a:ln w="9525">
              <a:noFill/>
              <a:miter lim="800000"/>
              <a:headEnd/>
              <a:tailEnd/>
            </a:ln>
          </p:spPr>
          <p:txBody>
            <a:bodyPr wrap="none">
              <a:spAutoFit/>
            </a:bodyPr>
            <a:lstStyle/>
            <a:p>
              <a:pPr algn="ctr">
                <a:lnSpc>
                  <a:spcPct val="85000"/>
                </a:lnSpc>
                <a:defRPr/>
              </a:pPr>
              <a:r>
                <a:rPr lang="en-US" sz="1800" b="1" dirty="0">
                  <a:solidFill>
                    <a:schemeClr val="bg1"/>
                  </a:solidFill>
                  <a:latin typeface="Arial"/>
                  <a:ea typeface="ＭＳ Ｐゴシック" charset="-128"/>
                  <a:cs typeface="Arial"/>
                </a:rPr>
                <a:t>Family and </a:t>
              </a:r>
            </a:p>
            <a:p>
              <a:pPr algn="ctr">
                <a:lnSpc>
                  <a:spcPct val="85000"/>
                </a:lnSpc>
                <a:defRPr/>
              </a:pPr>
              <a:r>
                <a:rPr lang="en-US" sz="1800" b="1" dirty="0">
                  <a:solidFill>
                    <a:schemeClr val="bg1"/>
                  </a:solidFill>
                  <a:latin typeface="Arial"/>
                  <a:ea typeface="ＭＳ Ｐゴシック" charset="-128"/>
                  <a:cs typeface="Arial"/>
                </a:rPr>
                <a:t>Couples </a:t>
              </a:r>
            </a:p>
            <a:p>
              <a:pPr algn="ctr">
                <a:lnSpc>
                  <a:spcPct val="85000"/>
                </a:lnSpc>
                <a:defRPr/>
              </a:pPr>
              <a:r>
                <a:rPr lang="en-US" sz="1800" b="1" dirty="0">
                  <a:solidFill>
                    <a:schemeClr val="bg1"/>
                  </a:solidFill>
                  <a:latin typeface="Arial"/>
                  <a:ea typeface="ＭＳ Ｐゴシック" charset="-128"/>
                  <a:cs typeface="Arial"/>
                </a:rPr>
                <a:t>therapy</a:t>
              </a:r>
            </a:p>
          </p:txBody>
        </p:sp>
        <p:sp>
          <p:nvSpPr>
            <p:cNvPr id="52" name="Freeform 51"/>
            <p:cNvSpPr/>
            <p:nvPr/>
          </p:nvSpPr>
          <p:spPr bwMode="auto">
            <a:xfrm>
              <a:off x="9143211" y="4767092"/>
              <a:ext cx="412750" cy="1376241"/>
            </a:xfrm>
            <a:custGeom>
              <a:avLst/>
              <a:gdLst>
                <a:gd name="connsiteX0" fmla="*/ 269406 w 412356"/>
                <a:gd name="connsiteY0" fmla="*/ 0 h 2061936"/>
                <a:gd name="connsiteX1" fmla="*/ 21992 w 412356"/>
                <a:gd name="connsiteY1" fmla="*/ 412387 h 2061936"/>
                <a:gd name="connsiteX2" fmla="*/ 401360 w 412356"/>
                <a:gd name="connsiteY2" fmla="*/ 1220666 h 2061936"/>
                <a:gd name="connsiteX3" fmla="*/ 87969 w 412356"/>
                <a:gd name="connsiteY3" fmla="*/ 2061936 h 2061936"/>
              </a:gdLst>
              <a:ahLst/>
              <a:cxnLst>
                <a:cxn ang="0">
                  <a:pos x="connsiteX0" y="connsiteY0"/>
                </a:cxn>
                <a:cxn ang="0">
                  <a:pos x="connsiteX1" y="connsiteY1"/>
                </a:cxn>
                <a:cxn ang="0">
                  <a:pos x="connsiteX2" y="connsiteY2"/>
                </a:cxn>
                <a:cxn ang="0">
                  <a:pos x="connsiteX3" y="connsiteY3"/>
                </a:cxn>
              </a:cxnLst>
              <a:rect l="l" t="t" r="r" b="b"/>
              <a:pathLst>
                <a:path w="412356" h="2061936">
                  <a:moveTo>
                    <a:pt x="269406" y="0"/>
                  </a:moveTo>
                  <a:cubicBezTo>
                    <a:pt x="134703" y="104471"/>
                    <a:pt x="0" y="208943"/>
                    <a:pt x="21992" y="412387"/>
                  </a:cubicBezTo>
                  <a:cubicBezTo>
                    <a:pt x="43984" y="615831"/>
                    <a:pt x="390364" y="945741"/>
                    <a:pt x="401360" y="1220666"/>
                  </a:cubicBezTo>
                  <a:cubicBezTo>
                    <a:pt x="412356" y="1495591"/>
                    <a:pt x="142950" y="1880486"/>
                    <a:pt x="87969" y="2061936"/>
                  </a:cubicBezTo>
                </a:path>
              </a:pathLst>
            </a:custGeom>
            <a:noFill/>
            <a:ln w="12700" cap="flat" cmpd="sng" algn="ctr">
              <a:solidFill>
                <a:schemeClr val="bg1">
                  <a:lumMod val="50000"/>
                </a:schemeClr>
              </a:solidFill>
              <a:prstDash val="solid"/>
              <a:round/>
              <a:headEnd type="none" w="med" len="med"/>
              <a:tailEnd type="none" w="med" len="med"/>
            </a:ln>
            <a:effectLst/>
          </p:spPr>
          <p:txBody>
            <a:bodyPr wrap="none" anchor="ctr"/>
            <a:lstStyle/>
            <a:p>
              <a:pPr algn="ctr">
                <a:lnSpc>
                  <a:spcPct val="85000"/>
                </a:lnSpc>
                <a:defRPr/>
              </a:pPr>
              <a:endParaRPr lang="en-US" sz="1800">
                <a:solidFill>
                  <a:schemeClr val="tx1">
                    <a:lumMod val="85000"/>
                    <a:lumOff val="15000"/>
                  </a:schemeClr>
                </a:solidFill>
                <a:latin typeface="Arial"/>
                <a:ea typeface="ＭＳ Ｐゴシック" charset="-128"/>
                <a:cs typeface="Arial"/>
              </a:endParaRPr>
            </a:p>
          </p:txBody>
        </p:sp>
      </p:grpSp>
      <p:grpSp>
        <p:nvGrpSpPr>
          <p:cNvPr id="6" name="Group 34"/>
          <p:cNvGrpSpPr>
            <a:grpSpLocks/>
          </p:cNvGrpSpPr>
          <p:nvPr/>
        </p:nvGrpSpPr>
        <p:grpSpPr bwMode="auto">
          <a:xfrm>
            <a:off x="6523038" y="1622425"/>
            <a:ext cx="1828800" cy="4010025"/>
            <a:chOff x="8557423" y="2819400"/>
            <a:chExt cx="1828800" cy="4009733"/>
          </a:xfrm>
        </p:grpSpPr>
        <p:sp>
          <p:nvSpPr>
            <p:cNvPr id="42" name="Oval 41"/>
            <p:cNvSpPr/>
            <p:nvPr/>
          </p:nvSpPr>
          <p:spPr bwMode="auto">
            <a:xfrm>
              <a:off x="8557423" y="2819400"/>
              <a:ext cx="1828800" cy="1981200"/>
            </a:xfrm>
            <a:prstGeom prst="ellipse">
              <a:avLst/>
            </a:prstGeom>
            <a:solidFill>
              <a:schemeClr val="accent2">
                <a:lumMod val="75000"/>
                <a:alpha val="84000"/>
              </a:schemeClr>
            </a:solidFill>
            <a:ln w="9525" cap="flat" cmpd="sng" algn="ctr">
              <a:noFill/>
              <a:prstDash val="solid"/>
              <a:round/>
              <a:headEnd type="none" w="med" len="med"/>
              <a:tailEnd type="none" w="med" len="med"/>
            </a:ln>
            <a:effectLst/>
            <a:scene3d>
              <a:camera prst="orthographicFront"/>
              <a:lightRig rig="threePt" dir="t"/>
            </a:scene3d>
            <a:sp3d extrusionH="457200">
              <a:bevelT w="762000" h="762000"/>
            </a:sp3d>
          </p:spPr>
          <p:txBody>
            <a:bodyPr wrap="none" anchor="ctr"/>
            <a:lstStyle/>
            <a:p>
              <a:pPr algn="ctr">
                <a:lnSpc>
                  <a:spcPct val="85000"/>
                </a:lnSpc>
                <a:defRPr/>
              </a:pPr>
              <a:endParaRPr lang="en-US" sz="1800">
                <a:solidFill>
                  <a:schemeClr val="tx1">
                    <a:lumMod val="85000"/>
                    <a:lumOff val="15000"/>
                  </a:schemeClr>
                </a:solidFill>
                <a:latin typeface="Arial"/>
                <a:ea typeface="ＭＳ Ｐゴシック" charset="-128"/>
                <a:cs typeface="Arial"/>
              </a:endParaRPr>
            </a:p>
          </p:txBody>
        </p:sp>
        <p:sp>
          <p:nvSpPr>
            <p:cNvPr id="265246" name="TextBox 36"/>
            <p:cNvSpPr txBox="1">
              <a:spLocks noChangeArrowheads="1"/>
            </p:cNvSpPr>
            <p:nvPr/>
          </p:nvSpPr>
          <p:spPr bwMode="auto">
            <a:xfrm>
              <a:off x="8792373" y="3252756"/>
              <a:ext cx="1339850" cy="1041324"/>
            </a:xfrm>
            <a:prstGeom prst="rect">
              <a:avLst/>
            </a:prstGeom>
            <a:noFill/>
            <a:ln w="9525">
              <a:noFill/>
              <a:miter lim="800000"/>
              <a:headEnd/>
              <a:tailEnd/>
            </a:ln>
          </p:spPr>
          <p:txBody>
            <a:bodyPr wrap="none">
              <a:spAutoFit/>
            </a:bodyPr>
            <a:lstStyle/>
            <a:p>
              <a:pPr algn="ctr">
                <a:lnSpc>
                  <a:spcPct val="85000"/>
                </a:lnSpc>
                <a:defRPr/>
              </a:pPr>
              <a:r>
                <a:rPr lang="en-US" sz="1800" b="1" dirty="0">
                  <a:solidFill>
                    <a:srgbClr val="FFFFFF"/>
                  </a:solidFill>
                  <a:latin typeface="Arial"/>
                  <a:ea typeface="ＭＳ Ｐゴシック" charset="-128"/>
                  <a:cs typeface="Arial"/>
                </a:rPr>
                <a:t>Humanist </a:t>
              </a:r>
              <a:br>
                <a:rPr lang="en-US" sz="1800" b="1" dirty="0">
                  <a:solidFill>
                    <a:srgbClr val="FFFFFF"/>
                  </a:solidFill>
                  <a:latin typeface="Arial"/>
                  <a:ea typeface="ＭＳ Ｐゴシック" charset="-128"/>
                  <a:cs typeface="Arial"/>
                </a:rPr>
              </a:br>
              <a:r>
                <a:rPr lang="en-US" sz="1800" b="1" dirty="0">
                  <a:solidFill>
                    <a:srgbClr val="FFFFFF"/>
                  </a:solidFill>
                  <a:latin typeface="Arial"/>
                  <a:ea typeface="ＭＳ Ｐゴシック" charset="-128"/>
                  <a:cs typeface="Arial"/>
                </a:rPr>
                <a:t>and </a:t>
              </a:r>
            </a:p>
            <a:p>
              <a:pPr algn="ctr">
                <a:lnSpc>
                  <a:spcPct val="85000"/>
                </a:lnSpc>
                <a:defRPr/>
              </a:pPr>
              <a:r>
                <a:rPr lang="en-US" sz="1800" b="1" dirty="0">
                  <a:solidFill>
                    <a:srgbClr val="FFFFFF"/>
                  </a:solidFill>
                  <a:latin typeface="Arial"/>
                  <a:ea typeface="ＭＳ Ｐゴシック" charset="-128"/>
                  <a:cs typeface="Arial"/>
                </a:rPr>
                <a:t>Existential</a:t>
              </a:r>
              <a:br>
                <a:rPr lang="en-US" sz="1800" b="1" dirty="0">
                  <a:solidFill>
                    <a:srgbClr val="FFFFFF"/>
                  </a:solidFill>
                  <a:latin typeface="Arial"/>
                  <a:ea typeface="ＭＳ Ｐゴシック" charset="-128"/>
                  <a:cs typeface="Arial"/>
                </a:rPr>
              </a:br>
              <a:r>
                <a:rPr lang="en-US" sz="1800" b="1" dirty="0">
                  <a:solidFill>
                    <a:srgbClr val="FFFFFF"/>
                  </a:solidFill>
                  <a:latin typeface="Arial"/>
                  <a:ea typeface="ＭＳ Ｐゴシック" charset="-128"/>
                  <a:cs typeface="Arial"/>
                </a:rPr>
                <a:t>Therapy</a:t>
              </a:r>
            </a:p>
          </p:txBody>
        </p:sp>
        <p:sp>
          <p:nvSpPr>
            <p:cNvPr id="44" name="Freeform 43"/>
            <p:cNvSpPr/>
            <p:nvPr/>
          </p:nvSpPr>
          <p:spPr bwMode="auto">
            <a:xfrm>
              <a:off x="9143210" y="4767121"/>
              <a:ext cx="412750" cy="2062012"/>
            </a:xfrm>
            <a:custGeom>
              <a:avLst/>
              <a:gdLst>
                <a:gd name="connsiteX0" fmla="*/ 269406 w 412356"/>
                <a:gd name="connsiteY0" fmla="*/ 0 h 2061936"/>
                <a:gd name="connsiteX1" fmla="*/ 21992 w 412356"/>
                <a:gd name="connsiteY1" fmla="*/ 412387 h 2061936"/>
                <a:gd name="connsiteX2" fmla="*/ 401360 w 412356"/>
                <a:gd name="connsiteY2" fmla="*/ 1220666 h 2061936"/>
                <a:gd name="connsiteX3" fmla="*/ 87969 w 412356"/>
                <a:gd name="connsiteY3" fmla="*/ 2061936 h 2061936"/>
              </a:gdLst>
              <a:ahLst/>
              <a:cxnLst>
                <a:cxn ang="0">
                  <a:pos x="connsiteX0" y="connsiteY0"/>
                </a:cxn>
                <a:cxn ang="0">
                  <a:pos x="connsiteX1" y="connsiteY1"/>
                </a:cxn>
                <a:cxn ang="0">
                  <a:pos x="connsiteX2" y="connsiteY2"/>
                </a:cxn>
                <a:cxn ang="0">
                  <a:pos x="connsiteX3" y="connsiteY3"/>
                </a:cxn>
              </a:cxnLst>
              <a:rect l="l" t="t" r="r" b="b"/>
              <a:pathLst>
                <a:path w="412356" h="2061936">
                  <a:moveTo>
                    <a:pt x="269406" y="0"/>
                  </a:moveTo>
                  <a:cubicBezTo>
                    <a:pt x="134703" y="104471"/>
                    <a:pt x="0" y="208943"/>
                    <a:pt x="21992" y="412387"/>
                  </a:cubicBezTo>
                  <a:cubicBezTo>
                    <a:pt x="43984" y="615831"/>
                    <a:pt x="390364" y="945741"/>
                    <a:pt x="401360" y="1220666"/>
                  </a:cubicBezTo>
                  <a:cubicBezTo>
                    <a:pt x="412356" y="1495591"/>
                    <a:pt x="142950" y="1880486"/>
                    <a:pt x="87969" y="2061936"/>
                  </a:cubicBezTo>
                </a:path>
              </a:pathLst>
            </a:custGeom>
            <a:noFill/>
            <a:ln w="12700" cap="flat" cmpd="sng" algn="ctr">
              <a:solidFill>
                <a:schemeClr val="bg1">
                  <a:lumMod val="50000"/>
                </a:schemeClr>
              </a:solidFill>
              <a:prstDash val="solid"/>
              <a:round/>
              <a:headEnd type="none" w="med" len="med"/>
              <a:tailEnd type="none" w="med" len="med"/>
            </a:ln>
            <a:effectLst/>
          </p:spPr>
          <p:txBody>
            <a:bodyPr wrap="none" anchor="ctr"/>
            <a:lstStyle/>
            <a:p>
              <a:pPr algn="ctr">
                <a:lnSpc>
                  <a:spcPct val="85000"/>
                </a:lnSpc>
                <a:defRPr/>
              </a:pPr>
              <a:endParaRPr lang="en-US" sz="1800">
                <a:solidFill>
                  <a:schemeClr val="tx1">
                    <a:lumMod val="85000"/>
                    <a:lumOff val="15000"/>
                  </a:schemeClr>
                </a:solidFill>
                <a:latin typeface="Arial"/>
                <a:ea typeface="ＭＳ Ｐゴシック" charset="-128"/>
                <a:cs typeface="Arial"/>
              </a:endParaRPr>
            </a:p>
          </p:txBody>
        </p:sp>
      </p:grpSp>
    </p:spTree>
    <p:extLst>
      <p:ext uri="{BB962C8B-B14F-4D97-AF65-F5344CB8AC3E}">
        <p14:creationId xmlns:p14="http://schemas.microsoft.com/office/powerpoint/2010/main" val="384304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7591">
                                            <p:txEl>
                                              <p:pRg st="0" end="0"/>
                                            </p:txEl>
                                          </p:spTgt>
                                        </p:tgtEl>
                                        <p:attrNameLst>
                                          <p:attrName>style.visibility</p:attrName>
                                        </p:attrNameLst>
                                      </p:cBhvr>
                                      <p:to>
                                        <p:strVal val="visible"/>
                                      </p:to>
                                    </p:set>
                                    <p:anim calcmode="lin" valueType="num">
                                      <p:cBhvr>
                                        <p:cTn id="7" dur="1000" fill="hold"/>
                                        <p:tgtEl>
                                          <p:spTgt spid="675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75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7591">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0" presetClass="path" presetSubtype="0" accel="50000" decel="50000" fill="hold" nodeType="withEffect">
                                  <p:stCondLst>
                                    <p:cond delay="0"/>
                                  </p:stCondLst>
                                  <p:childTnLst>
                                    <p:animMotion origin="layout" path="M -0.01372 0.65995 C -0.00608 0.65277 -0.00069 0.64142 0.00452 0.63123 C 0.01859 0.60273 0.02692 0.57077 0.03213 0.53764 C 0.03092 0.48784 0.02918 0.44313 0.02293 0.39518 C 0.02015 0.37503 0.01893 0.35603 0.01216 0.33797 C 0.00903 0.31503 0.0033 0.29488 -0.00156 0.27288 C -0.00347 0.26454 -0.00573 0.25643 -0.00764 0.24855 C -0.00885 0.24438 -0.01076 0.23628 -0.01076 0.23628 C -0.01233 0.22261 -0.0158 0.21334 -0.01684 0.19968 C -0.01806 0.1867 -0.0198 0.16099 -0.0198 0.16099 C -0.01945 0.15335 -0.01875 0.14594 -0.01841 0.13852 C -0.01736 0.11003 -0.01858 0.07922 -0.01372 0.05096 C -0.01233 0.04193 -0.00937 0.03336 -0.00764 0.02455 C -0.00608 0.01552 -0.00503 0.00649 -2.41403E-6 -3.13412E-6 " pathEditMode="relative" ptsTypes="fffffffffffffA">
                                      <p:cBhvr>
                                        <p:cTn id="14" dur="2000" fill="hold"/>
                                        <p:tgtEl>
                                          <p:spTgt spid="2"/>
                                        </p:tgtEl>
                                        <p:attrNameLst>
                                          <p:attrName>ppt_x</p:attrName>
                                          <p:attrName>ppt_y</p:attrName>
                                        </p:attrNameLst>
                                      </p:cBhvr>
                                    </p:animMotion>
                                  </p:childTnLst>
                                </p:cTn>
                              </p:par>
                              <p:par>
                                <p:cTn id="15" presetID="10" presetClass="entr" presetSubtype="0" fill="hold"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0" presetClass="path" presetSubtype="0" accel="50000" decel="50000" fill="hold" nodeType="withEffect">
                                  <p:stCondLst>
                                    <p:cond delay="1000"/>
                                  </p:stCondLst>
                                  <p:childTnLst>
                                    <p:animMotion origin="layout" path="M -0.01841 0.4971 C -0.02049 0.48344 -0.02292 0.45633 -0.02292 0.45633 C -0.02223 0.43711 -0.0224 0.41603 -0.01841 0.39727 C -0.01598 0.38476 -0.01164 0.37294 -0.0092 0.36067 C -0.00712 0.34885 -0.00521 0.33565 -4.19937E-6 0.32592 C 0.00434 0.30623 0.00973 0.287 0.01216 0.26685 C 0.0132 0.25735 0.01528 0.23836 0.01528 0.23836 C 0.01372 0.19249 0.01285 0.17582 0.00295 0.13644 C 0.00017 0.12578 -0.00156 0.11513 -0.00625 0.10609 C -0.00799 0.09845 -0.00973 0.09127 -0.01077 0.08362 C -0.00938 0.06393 -0.01042 0.06833 -0.00764 0.05513 C -0.00643 0.04888 -0.00313 0.03683 -0.00313 0.03683 C -0.01025 0.0227 -0.01285 0.02594 -0.00469 0.02247 C 0.00347 0.00649 -0.00469 0.02641 -0.00469 0.01019 C -0.00469 0.00602 -0.00139 0.00347 -4.19937E-6 4.01668E-6 " pathEditMode="relative" ptsTypes="ffffffffffffffA">
                                      <p:cBhvr>
                                        <p:cTn id="19" dur="2000" fill="hold"/>
                                        <p:tgtEl>
                                          <p:spTgt spid="6"/>
                                        </p:tgtEl>
                                        <p:attrNameLst>
                                          <p:attrName>ppt_x</p:attrName>
                                          <p:attrName>ppt_y</p:attrName>
                                        </p:attrNameLst>
                                      </p:cBhvr>
                                    </p:animMotion>
                                  </p:childTnLst>
                                </p:cTn>
                              </p:par>
                              <p:par>
                                <p:cTn id="20" presetID="10" presetClass="entr" presetSubtype="0" fill="hold" nodeType="withEffect">
                                  <p:stCondLst>
                                    <p:cond delay="2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par>
                                <p:cTn id="23" presetID="0" presetClass="path" presetSubtype="0" accel="50000" decel="50000" fill="hold" nodeType="withEffect">
                                  <p:stCondLst>
                                    <p:cond delay="2000"/>
                                  </p:stCondLst>
                                  <p:childTnLst>
                                    <p:animMotion origin="layout" path="M -0.00764 0.32569 C -0.00573 0.31758 0.0007 0.30298 0.00452 0.29511 C 0.00278 0.27843 0.00313 0.27727 -0.00608 0.2687 C -0.01111 0.25897 -0.01354 0.24785 -0.01841 0.23813 C -0.02831 0.19573 -0.01667 0.15728 -0.0092 0.1179 C -0.01042 0.104 -0.01146 0.09567 -0.01372 0.08339 C -0.0132 0.08061 -0.01268 0.07783 -0.01216 0.07528 C -0.01129 0.06972 -0.0092 0.05883 -0.0092 0.05883 C -0.01059 0.05003 -0.01268 0.0447 -0.01077 0.0366 C -0.01216 0.0271 -0.01476 0.02247 -0.01684 0.01413 C -0.01632 0.01065 -0.01598 0.00718 -0.01528 0.00393 C -0.01493 0.00185 -0.01528 -0.00116 -0.01372 -0.00209 C -0.01233 -0.00325 -0.01077 -0.0007 -0.0092 2.62682E-6 C -0.00538 0.01459 -0.01007 0.00115 -0.00608 2.62682E-6 C 0.00226 -0.00301 -0.00434 0.01065 4.8628E-7 2.62682E-6 " pathEditMode="relative" ptsTypes="ffffffffffffffA">
                                      <p:cBhvr>
                                        <p:cTn id="24" dur="2000" fill="hold"/>
                                        <p:tgtEl>
                                          <p:spTgt spid="4"/>
                                        </p:tgtEl>
                                        <p:attrNameLst>
                                          <p:attrName>ppt_x</p:attrName>
                                          <p:attrName>ppt_y</p:attrName>
                                        </p:attrNameLst>
                                      </p:cBhvr>
                                    </p:animMotion>
                                  </p:childTnLst>
                                </p:cTn>
                              </p:par>
                              <p:par>
                                <p:cTn id="25" presetID="10" presetClass="entr" presetSubtype="0" fill="hold" nodeType="withEffect">
                                  <p:stCondLst>
                                    <p:cond delay="24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par>
                                <p:cTn id="28" presetID="0" presetClass="path" presetSubtype="0" accel="50000" decel="50000" fill="hold" nodeType="withEffect">
                                  <p:stCondLst>
                                    <p:cond delay="2400"/>
                                  </p:stCondLst>
                                  <p:childTnLst>
                                    <p:animMotion origin="layout" path="M -0.01511 0.52953 C -0.00868 0.52351 -0.00347 0.51679 0.00313 0.51123 C 0.00504 0.50706 0.00712 0.50289 0.00921 0.49895 C 0.01007 0.49687 0.01233 0.49293 0.01233 0.49293 C 0.01928 0.46351 0.0165 0.42854 0.00313 0.40329 C -0.00399 0.38985 -0.00017 0.40537 -0.00764 0.38499 C -0.00972 0.37943 -0.01372 0.36854 -0.01372 0.36854 C -0.01181 0.347 -0.00608 0.32823 -0.00139 0.30762 C 0.00122 0.29557 0.00347 0.28399 0.00764 0.27287 C 0.01025 0.25527 0.01407 0.23511 0.00764 0.21797 C 0.00504 0.21125 0.00018 0.20639 -0.00139 0.19967 C -0.00469 0.18693 -0.00868 0.17605 -0.01059 0.16284 C -0.00903 0.15149 -0.00712 0.14223 -0.00295 0.1325 C -0.00121 0.1281 0.00313 0.12022 0.00313 0.12022 C 0.00417 0.11582 0.00712 0.11234 0.00764 0.10794 C 0.00851 0.09798 0.00382 0.09242 -0.00139 0.08756 C -0.00191 0.08547 -0.00312 0.08362 -0.00295 0.08154 C -0.00278 0.07713 -4.68565E-6 0.06926 -4.68565E-6 0.06926 C -0.00399 0.06231 -0.00729 0.05698 -0.00903 0.04887 C -0.00226 0.03451 -4.68565E-6 0.01644 -4.68565E-6 4.12555E-6 " pathEditMode="relative" ptsTypes="fffffffffffffffffffA">
                                      <p:cBhvr>
                                        <p:cTn id="29"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48" y="819321"/>
            <a:ext cx="5273933" cy="49560"/>
          </a:xfrm>
          <a:prstGeom prst="rect">
            <a:avLst/>
          </a:prstGeom>
          <a:solidFill>
            <a:srgbClr val="7C8B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pSp>
        <p:nvGrpSpPr>
          <p:cNvPr id="19" name="Group 18"/>
          <p:cNvGrpSpPr/>
          <p:nvPr/>
        </p:nvGrpSpPr>
        <p:grpSpPr>
          <a:xfrm>
            <a:off x="-6792" y="-6792"/>
            <a:ext cx="1051560" cy="1051560"/>
            <a:chOff x="-6792" y="-6792"/>
            <a:chExt cx="1051560" cy="1051560"/>
          </a:xfrm>
        </p:grpSpPr>
        <p:sp>
          <p:nvSpPr>
            <p:cNvPr id="20" name="Rectangle 19"/>
            <p:cNvSpPr/>
            <p:nvPr/>
          </p:nvSpPr>
          <p:spPr>
            <a:xfrm>
              <a:off x="-6792" y="-6792"/>
              <a:ext cx="1051560" cy="105156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1" name="TextBox 20"/>
            <p:cNvSpPr txBox="1"/>
            <p:nvPr/>
          </p:nvSpPr>
          <p:spPr>
            <a:xfrm>
              <a:off x="-6792" y="223271"/>
              <a:ext cx="1051560" cy="584776"/>
            </a:xfrm>
            <a:prstGeom prst="rect">
              <a:avLst/>
            </a:prstGeom>
            <a:noFill/>
            <a:ln>
              <a:noFill/>
            </a:ln>
          </p:spPr>
          <p:txBody>
            <a:bodyPr wrap="square" rtlCol="0">
              <a:spAutoFit/>
            </a:bodyPr>
            <a:lstStyle/>
            <a:p>
              <a:pPr algn="ctr"/>
              <a:r>
                <a:rPr lang="en-US" sz="3200" b="1" dirty="0" smtClean="0">
                  <a:solidFill>
                    <a:srgbClr val="FFFFFF"/>
                  </a:solidFill>
                  <a:latin typeface="Arial"/>
                  <a:cs typeface="Arial"/>
                </a:rPr>
                <a:t>16.1</a:t>
              </a:r>
              <a:endParaRPr lang="en-US" sz="3200" b="1" dirty="0">
                <a:solidFill>
                  <a:srgbClr val="FFFFFF"/>
                </a:solidFill>
                <a:latin typeface="Arial"/>
                <a:cs typeface="Arial"/>
              </a:endParaRPr>
            </a:p>
          </p:txBody>
        </p:sp>
      </p:grpSp>
      <p:sp>
        <p:nvSpPr>
          <p:cNvPr id="22" name="TextBox 21"/>
          <p:cNvSpPr txBox="1"/>
          <p:nvPr/>
        </p:nvSpPr>
        <p:spPr>
          <a:xfrm>
            <a:off x="1200984" y="326008"/>
            <a:ext cx="7050783" cy="461665"/>
          </a:xfrm>
          <a:prstGeom prst="rect">
            <a:avLst/>
          </a:prstGeom>
          <a:noFill/>
        </p:spPr>
        <p:txBody>
          <a:bodyPr wrap="square" rtlCol="0">
            <a:spAutoFit/>
          </a:bodyPr>
          <a:lstStyle/>
          <a:p>
            <a:r>
              <a:rPr lang="en-US" sz="2400" dirty="0" smtClean="0">
                <a:latin typeface="Arial"/>
                <a:cs typeface="Arial"/>
              </a:rPr>
              <a:t>Module Learning Objectives</a:t>
            </a:r>
            <a:endParaRPr lang="en-US" sz="2400" dirty="0">
              <a:latin typeface="Arial"/>
              <a:cs typeface="Arial"/>
            </a:endParaRPr>
          </a:p>
        </p:txBody>
      </p:sp>
      <p:grpSp>
        <p:nvGrpSpPr>
          <p:cNvPr id="7" name="Group 6"/>
          <p:cNvGrpSpPr/>
          <p:nvPr/>
        </p:nvGrpSpPr>
        <p:grpSpPr>
          <a:xfrm>
            <a:off x="612022" y="1346543"/>
            <a:ext cx="1078690" cy="734479"/>
            <a:chOff x="267760" y="1346543"/>
            <a:chExt cx="1078690" cy="734479"/>
          </a:xfrm>
        </p:grpSpPr>
        <p:sp>
          <p:nvSpPr>
            <p:cNvPr id="5" name="Round Diagonal Corner Rectangle 4"/>
            <p:cNvSpPr/>
            <p:nvPr/>
          </p:nvSpPr>
          <p:spPr>
            <a:xfrm>
              <a:off x="267760" y="1346543"/>
              <a:ext cx="1078690" cy="734479"/>
            </a:xfrm>
            <a:prstGeom prst="round2Diag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 name="TextBox 2"/>
            <p:cNvSpPr txBox="1"/>
            <p:nvPr/>
          </p:nvSpPr>
          <p:spPr>
            <a:xfrm>
              <a:off x="267760" y="1467386"/>
              <a:ext cx="1078690" cy="461665"/>
            </a:xfrm>
            <a:prstGeom prst="rect">
              <a:avLst/>
            </a:prstGeom>
            <a:noFill/>
          </p:spPr>
          <p:txBody>
            <a:bodyPr wrap="square" rtlCol="0">
              <a:spAutoFit/>
            </a:bodyPr>
            <a:lstStyle/>
            <a:p>
              <a:pPr algn="ctr"/>
              <a:r>
                <a:rPr lang="en-US" sz="2400" b="1" dirty="0" smtClean="0">
                  <a:solidFill>
                    <a:schemeClr val="bg1"/>
                  </a:solidFill>
                  <a:latin typeface="Arial"/>
                  <a:cs typeface="Arial"/>
                </a:rPr>
                <a:t>16.1.A</a:t>
              </a:r>
              <a:endParaRPr lang="en-US" sz="2400" b="1" dirty="0">
                <a:solidFill>
                  <a:schemeClr val="bg1"/>
                </a:solidFill>
                <a:latin typeface="Arial"/>
                <a:cs typeface="Arial"/>
              </a:endParaRPr>
            </a:p>
          </p:txBody>
        </p:sp>
      </p:grpSp>
      <p:grpSp>
        <p:nvGrpSpPr>
          <p:cNvPr id="8" name="Group 7"/>
          <p:cNvGrpSpPr/>
          <p:nvPr/>
        </p:nvGrpSpPr>
        <p:grpSpPr>
          <a:xfrm>
            <a:off x="1851368" y="1346542"/>
            <a:ext cx="6648095" cy="1197864"/>
            <a:chOff x="1507106" y="1346542"/>
            <a:chExt cx="6648095" cy="1197864"/>
          </a:xfrm>
        </p:grpSpPr>
        <p:sp>
          <p:nvSpPr>
            <p:cNvPr id="6" name="Round Diagonal Corner Rectangle 5"/>
            <p:cNvSpPr/>
            <p:nvPr/>
          </p:nvSpPr>
          <p:spPr>
            <a:xfrm>
              <a:off x="1507106" y="1346542"/>
              <a:ext cx="6648095" cy="1197864"/>
            </a:xfrm>
            <a:prstGeom prst="round2Diag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 name="TextBox 3"/>
            <p:cNvSpPr txBox="1"/>
            <p:nvPr/>
          </p:nvSpPr>
          <p:spPr>
            <a:xfrm>
              <a:off x="1706012" y="1467386"/>
              <a:ext cx="6387986" cy="923330"/>
            </a:xfrm>
            <a:prstGeom prst="rect">
              <a:avLst/>
            </a:prstGeom>
            <a:noFill/>
          </p:spPr>
          <p:txBody>
            <a:bodyPr wrap="square" rtlCol="0">
              <a:spAutoFit/>
            </a:bodyPr>
            <a:lstStyle/>
            <a:p>
              <a:r>
                <a:rPr lang="en-US" dirty="0">
                  <a:latin typeface="Arial"/>
                  <a:cs typeface="Arial"/>
                </a:rPr>
                <a:t>Describe the four main categories of drugs commonly prescribed for the treatment of mental disorders, and discuss five major cautions associated with drug treatment</a:t>
              </a:r>
              <a:r>
                <a:rPr lang="en-US" dirty="0" smtClean="0">
                  <a:latin typeface="Arial"/>
                  <a:cs typeface="Arial"/>
                </a:rPr>
                <a:t>.</a:t>
              </a:r>
              <a:endParaRPr lang="en-US" dirty="0">
                <a:latin typeface="Arial"/>
                <a:cs typeface="Arial"/>
              </a:endParaRPr>
            </a:p>
          </p:txBody>
        </p:sp>
      </p:grpSp>
      <p:grpSp>
        <p:nvGrpSpPr>
          <p:cNvPr id="13" name="Group 12"/>
          <p:cNvGrpSpPr/>
          <p:nvPr/>
        </p:nvGrpSpPr>
        <p:grpSpPr>
          <a:xfrm>
            <a:off x="612022" y="2641627"/>
            <a:ext cx="1078690" cy="734479"/>
            <a:chOff x="267760" y="1346543"/>
            <a:chExt cx="1078690" cy="734479"/>
          </a:xfrm>
        </p:grpSpPr>
        <p:sp>
          <p:nvSpPr>
            <p:cNvPr id="14" name="Round Diagonal Corner Rectangle 13"/>
            <p:cNvSpPr/>
            <p:nvPr/>
          </p:nvSpPr>
          <p:spPr>
            <a:xfrm>
              <a:off x="267760" y="1346543"/>
              <a:ext cx="1078690" cy="734479"/>
            </a:xfrm>
            <a:prstGeom prst="round2Diag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5" name="TextBox 14"/>
            <p:cNvSpPr txBox="1"/>
            <p:nvPr/>
          </p:nvSpPr>
          <p:spPr>
            <a:xfrm>
              <a:off x="267760" y="1467386"/>
              <a:ext cx="1078690" cy="461665"/>
            </a:xfrm>
            <a:prstGeom prst="rect">
              <a:avLst/>
            </a:prstGeom>
            <a:noFill/>
          </p:spPr>
          <p:txBody>
            <a:bodyPr wrap="square" rtlCol="0">
              <a:spAutoFit/>
            </a:bodyPr>
            <a:lstStyle/>
            <a:p>
              <a:pPr algn="ctr"/>
              <a:r>
                <a:rPr lang="en-US" sz="2400" b="1" dirty="0" smtClean="0">
                  <a:solidFill>
                    <a:schemeClr val="bg1"/>
                  </a:solidFill>
                  <a:latin typeface="Arial"/>
                  <a:cs typeface="Arial"/>
                </a:rPr>
                <a:t>16.1.B</a:t>
              </a:r>
              <a:endParaRPr lang="en-US" sz="2400" b="1" dirty="0">
                <a:solidFill>
                  <a:schemeClr val="bg1"/>
                </a:solidFill>
                <a:latin typeface="Arial"/>
                <a:cs typeface="Arial"/>
              </a:endParaRPr>
            </a:p>
          </p:txBody>
        </p:sp>
      </p:grpSp>
      <p:grpSp>
        <p:nvGrpSpPr>
          <p:cNvPr id="16" name="Group 15"/>
          <p:cNvGrpSpPr/>
          <p:nvPr/>
        </p:nvGrpSpPr>
        <p:grpSpPr>
          <a:xfrm>
            <a:off x="1851368" y="2641627"/>
            <a:ext cx="6648095" cy="941832"/>
            <a:chOff x="1507106" y="1346543"/>
            <a:chExt cx="6648095" cy="941832"/>
          </a:xfrm>
        </p:grpSpPr>
        <p:sp>
          <p:nvSpPr>
            <p:cNvPr id="17" name="Round Diagonal Corner Rectangle 16"/>
            <p:cNvSpPr/>
            <p:nvPr/>
          </p:nvSpPr>
          <p:spPr>
            <a:xfrm>
              <a:off x="1507106" y="1346543"/>
              <a:ext cx="6648095" cy="941832"/>
            </a:xfrm>
            <a:prstGeom prst="round2Diag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8" name="TextBox 17"/>
            <p:cNvSpPr txBox="1"/>
            <p:nvPr/>
          </p:nvSpPr>
          <p:spPr>
            <a:xfrm>
              <a:off x="1706012" y="1467386"/>
              <a:ext cx="6387986" cy="646331"/>
            </a:xfrm>
            <a:prstGeom prst="rect">
              <a:avLst/>
            </a:prstGeom>
            <a:noFill/>
          </p:spPr>
          <p:txBody>
            <a:bodyPr wrap="square" rtlCol="0">
              <a:spAutoFit/>
            </a:bodyPr>
            <a:lstStyle/>
            <a:p>
              <a:r>
                <a:rPr lang="en-US" dirty="0">
                  <a:latin typeface="Arial"/>
                  <a:cs typeface="Arial"/>
                </a:rPr>
                <a:t>Identify four forms of direct brain intervention used in treating mental disorders, and discuss the limitations of each</a:t>
              </a:r>
              <a:r>
                <a:rPr lang="en-US" dirty="0" smtClean="0">
                  <a:latin typeface="Arial"/>
                  <a:cs typeface="Arial"/>
                </a:rPr>
                <a:t>.</a:t>
              </a:r>
              <a:endParaRPr lang="en-US" dirty="0">
                <a:latin typeface="Arial"/>
                <a:cs typeface="Arial"/>
              </a:endParaRPr>
            </a:p>
          </p:txBody>
        </p:sp>
      </p:grpSp>
    </p:spTree>
    <p:extLst>
      <p:ext uri="{BB962C8B-B14F-4D97-AF65-F5344CB8AC3E}">
        <p14:creationId xmlns:p14="http://schemas.microsoft.com/office/powerpoint/2010/main" val="76749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down)">
                                      <p:cBhvr>
                                        <p:cTn id="13" dur="500"/>
                                        <p:tgtEl>
                                          <p:spTgt spid="22"/>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 calcmode="lin" valueType="num">
                                      <p:cBhvr>
                                        <p:cTn id="24" dur="500" fill="hold"/>
                                        <p:tgtEl>
                                          <p:spTgt spid="7"/>
                                        </p:tgtEl>
                                        <p:attrNameLst>
                                          <p:attrName>style.rotation</p:attrName>
                                        </p:attrNameLst>
                                      </p:cBhvr>
                                      <p:tavLst>
                                        <p:tav tm="0">
                                          <p:val>
                                            <p:fltVal val="90"/>
                                          </p:val>
                                        </p:tav>
                                        <p:tav tm="100000">
                                          <p:val>
                                            <p:fltVal val="0"/>
                                          </p:val>
                                        </p:tav>
                                      </p:tavLst>
                                    </p:anim>
                                    <p:animEffect transition="in" filter="fade">
                                      <p:cBhvr>
                                        <p:cTn id="25" dur="500"/>
                                        <p:tgtEl>
                                          <p:spTgt spid="7"/>
                                        </p:tgtEl>
                                      </p:cBhvr>
                                    </p:animEffect>
                                  </p:childTnLst>
                                </p:cTn>
                              </p:par>
                            </p:childTnLst>
                          </p:cTn>
                        </p:par>
                        <p:par>
                          <p:cTn id="26" fill="hold">
                            <p:stCondLst>
                              <p:cond delay="2000"/>
                            </p:stCondLst>
                            <p:childTnLst>
                              <p:par>
                                <p:cTn id="27" presetID="2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par>
                          <p:cTn id="31" fill="hold">
                            <p:stCondLst>
                              <p:cond delay="2500"/>
                            </p:stCondLst>
                            <p:childTnLst>
                              <p:par>
                                <p:cTn id="32" presetID="31"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 calcmode="lin" valueType="num">
                                      <p:cBhvr>
                                        <p:cTn id="36" dur="500" fill="hold"/>
                                        <p:tgtEl>
                                          <p:spTgt spid="13"/>
                                        </p:tgtEl>
                                        <p:attrNameLst>
                                          <p:attrName>style.rotation</p:attrName>
                                        </p:attrNameLst>
                                      </p:cBhvr>
                                      <p:tavLst>
                                        <p:tav tm="0">
                                          <p:val>
                                            <p:fltVal val="90"/>
                                          </p:val>
                                        </p:tav>
                                        <p:tav tm="100000">
                                          <p:val>
                                            <p:fltVal val="0"/>
                                          </p:val>
                                        </p:tav>
                                      </p:tavLst>
                                    </p:anim>
                                    <p:animEffect transition="in" filter="fade">
                                      <p:cBhvr>
                                        <p:cTn id="37" dur="500"/>
                                        <p:tgtEl>
                                          <p:spTgt spid="13"/>
                                        </p:tgtEl>
                                      </p:cBhvr>
                                    </p:animEffect>
                                  </p:childTnLst>
                                </p:cTn>
                              </p:par>
                            </p:childTnLst>
                          </p:cTn>
                        </p:par>
                        <p:par>
                          <p:cTn id="38" fill="hold">
                            <p:stCondLst>
                              <p:cond delay="3000"/>
                            </p:stCondLst>
                            <p:childTnLst>
                              <p:par>
                                <p:cTn id="39" presetID="23" presetClass="entr" presetSubtype="16"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16.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1" cy="6477000"/>
          </a:xfrm>
          <a:prstGeom prst="rect">
            <a:avLst/>
          </a:prstGeom>
        </p:spPr>
      </p:pic>
      <p:sp>
        <p:nvSpPr>
          <p:cNvPr id="2" name="Rectangle 1"/>
          <p:cNvSpPr/>
          <p:nvPr/>
        </p:nvSpPr>
        <p:spPr>
          <a:xfrm>
            <a:off x="1176265" y="1978831"/>
            <a:ext cx="2441120" cy="1128463"/>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1749020" y="622710"/>
            <a:ext cx="1261806" cy="1261806"/>
            <a:chOff x="815959" y="622710"/>
            <a:chExt cx="1261806" cy="1261806"/>
          </a:xfrm>
        </p:grpSpPr>
        <p:sp>
          <p:nvSpPr>
            <p:cNvPr id="4" name="Oval 3"/>
            <p:cNvSpPr/>
            <p:nvPr/>
          </p:nvSpPr>
          <p:spPr>
            <a:xfrm>
              <a:off x="815959" y="622710"/>
              <a:ext cx="1261806" cy="126180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21082" y="944304"/>
              <a:ext cx="1051560" cy="584776"/>
            </a:xfrm>
            <a:prstGeom prst="rect">
              <a:avLst/>
            </a:prstGeom>
            <a:noFill/>
            <a:ln>
              <a:noFill/>
            </a:ln>
          </p:spPr>
          <p:txBody>
            <a:bodyPr wrap="square" rtlCol="0">
              <a:spAutoFit/>
            </a:bodyPr>
            <a:lstStyle/>
            <a:p>
              <a:pPr algn="ctr"/>
              <a:r>
                <a:rPr lang="en-US" sz="3200" b="1" dirty="0" smtClean="0">
                  <a:solidFill>
                    <a:srgbClr val="FFFF00"/>
                  </a:solidFill>
                  <a:latin typeface="Arial"/>
                  <a:cs typeface="Arial"/>
                </a:rPr>
                <a:t>16.3</a:t>
              </a:r>
              <a:endParaRPr lang="en-US" sz="3200" b="1" dirty="0">
                <a:solidFill>
                  <a:srgbClr val="FFFF00"/>
                </a:solidFill>
                <a:latin typeface="Arial"/>
                <a:cs typeface="Arial"/>
              </a:endParaRPr>
            </a:p>
          </p:txBody>
        </p:sp>
      </p:grpSp>
      <p:sp>
        <p:nvSpPr>
          <p:cNvPr id="6" name="TextBox 5"/>
          <p:cNvSpPr txBox="1"/>
          <p:nvPr/>
        </p:nvSpPr>
        <p:spPr>
          <a:xfrm>
            <a:off x="1176265" y="2105743"/>
            <a:ext cx="2441120" cy="830997"/>
          </a:xfrm>
          <a:prstGeom prst="rect">
            <a:avLst/>
          </a:prstGeom>
          <a:noFill/>
        </p:spPr>
        <p:txBody>
          <a:bodyPr wrap="square" rtlCol="0">
            <a:spAutoFit/>
          </a:bodyPr>
          <a:lstStyle/>
          <a:p>
            <a:pPr algn="ctr"/>
            <a:r>
              <a:rPr lang="en-US" sz="2400" b="1" dirty="0">
                <a:solidFill>
                  <a:schemeClr val="bg1"/>
                </a:solidFill>
                <a:latin typeface=""/>
              </a:rPr>
              <a:t>Evaluating </a:t>
            </a:r>
            <a:r>
              <a:rPr lang="en-US" sz="2400" b="1" dirty="0" smtClean="0">
                <a:solidFill>
                  <a:schemeClr val="bg1"/>
                </a:solidFill>
                <a:latin typeface=""/>
              </a:rPr>
              <a:t>Psychotherapy</a:t>
            </a:r>
            <a:endParaRPr lang="en-US" sz="2400" b="1" dirty="0">
              <a:solidFill>
                <a:schemeClr val="bg1"/>
              </a:solidFill>
              <a:latin typeface="Arial"/>
              <a:cs typeface="Arial"/>
            </a:endParaRPr>
          </a:p>
        </p:txBody>
      </p:sp>
    </p:spTree>
    <p:extLst>
      <p:ext uri="{BB962C8B-B14F-4D97-AF65-F5344CB8AC3E}">
        <p14:creationId xmlns:p14="http://schemas.microsoft.com/office/powerpoint/2010/main" val="1336601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48" y="819321"/>
            <a:ext cx="5273933" cy="49560"/>
          </a:xfrm>
          <a:prstGeom prst="rect">
            <a:avLst/>
          </a:prstGeom>
          <a:solidFill>
            <a:srgbClr val="7C8B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pSp>
        <p:nvGrpSpPr>
          <p:cNvPr id="19" name="Group 18"/>
          <p:cNvGrpSpPr/>
          <p:nvPr/>
        </p:nvGrpSpPr>
        <p:grpSpPr>
          <a:xfrm>
            <a:off x="-6792" y="-6792"/>
            <a:ext cx="1051560" cy="1051560"/>
            <a:chOff x="-6792" y="-6792"/>
            <a:chExt cx="1051560" cy="1051560"/>
          </a:xfrm>
        </p:grpSpPr>
        <p:sp>
          <p:nvSpPr>
            <p:cNvPr id="20" name="Rectangle 19"/>
            <p:cNvSpPr/>
            <p:nvPr/>
          </p:nvSpPr>
          <p:spPr>
            <a:xfrm>
              <a:off x="-6792" y="-6792"/>
              <a:ext cx="1051560" cy="105156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1" name="TextBox 20"/>
            <p:cNvSpPr txBox="1"/>
            <p:nvPr/>
          </p:nvSpPr>
          <p:spPr>
            <a:xfrm>
              <a:off x="-6792" y="223271"/>
              <a:ext cx="1051560" cy="584776"/>
            </a:xfrm>
            <a:prstGeom prst="rect">
              <a:avLst/>
            </a:prstGeom>
            <a:noFill/>
            <a:ln>
              <a:noFill/>
            </a:ln>
          </p:spPr>
          <p:txBody>
            <a:bodyPr wrap="square" rtlCol="0">
              <a:spAutoFit/>
            </a:bodyPr>
            <a:lstStyle/>
            <a:p>
              <a:pPr algn="ctr"/>
              <a:r>
                <a:rPr lang="en-US" sz="3200" b="1" dirty="0" smtClean="0">
                  <a:solidFill>
                    <a:srgbClr val="FFFFFF"/>
                  </a:solidFill>
                  <a:latin typeface="Arial"/>
                  <a:cs typeface="Arial"/>
                </a:rPr>
                <a:t>16.3</a:t>
              </a:r>
              <a:endParaRPr lang="en-US" sz="3200" b="1" dirty="0">
                <a:solidFill>
                  <a:srgbClr val="FFFFFF"/>
                </a:solidFill>
                <a:latin typeface="Arial"/>
                <a:cs typeface="Arial"/>
              </a:endParaRPr>
            </a:p>
          </p:txBody>
        </p:sp>
      </p:grpSp>
      <p:sp>
        <p:nvSpPr>
          <p:cNvPr id="22" name="TextBox 21"/>
          <p:cNvSpPr txBox="1"/>
          <p:nvPr/>
        </p:nvSpPr>
        <p:spPr>
          <a:xfrm>
            <a:off x="1200984" y="326008"/>
            <a:ext cx="7050783" cy="461665"/>
          </a:xfrm>
          <a:prstGeom prst="rect">
            <a:avLst/>
          </a:prstGeom>
          <a:noFill/>
        </p:spPr>
        <p:txBody>
          <a:bodyPr wrap="square" rtlCol="0">
            <a:spAutoFit/>
          </a:bodyPr>
          <a:lstStyle/>
          <a:p>
            <a:r>
              <a:rPr lang="en-US" sz="2400" dirty="0" smtClean="0">
                <a:latin typeface="Arial"/>
                <a:cs typeface="Arial"/>
              </a:rPr>
              <a:t>Module Learning Objectives</a:t>
            </a:r>
            <a:endParaRPr lang="en-US" sz="2400" dirty="0">
              <a:latin typeface="Arial"/>
              <a:cs typeface="Arial"/>
            </a:endParaRPr>
          </a:p>
        </p:txBody>
      </p:sp>
      <p:grpSp>
        <p:nvGrpSpPr>
          <p:cNvPr id="7" name="Group 6"/>
          <p:cNvGrpSpPr/>
          <p:nvPr/>
        </p:nvGrpSpPr>
        <p:grpSpPr>
          <a:xfrm>
            <a:off x="612022" y="1346543"/>
            <a:ext cx="1078690" cy="734479"/>
            <a:chOff x="267760" y="1346543"/>
            <a:chExt cx="1078690" cy="734479"/>
          </a:xfrm>
        </p:grpSpPr>
        <p:sp>
          <p:nvSpPr>
            <p:cNvPr id="5" name="Round Diagonal Corner Rectangle 4"/>
            <p:cNvSpPr/>
            <p:nvPr/>
          </p:nvSpPr>
          <p:spPr>
            <a:xfrm>
              <a:off x="267760" y="1346543"/>
              <a:ext cx="1078690" cy="734479"/>
            </a:xfrm>
            <a:prstGeom prst="round2Diag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 name="TextBox 2"/>
            <p:cNvSpPr txBox="1"/>
            <p:nvPr/>
          </p:nvSpPr>
          <p:spPr>
            <a:xfrm>
              <a:off x="267760" y="1467386"/>
              <a:ext cx="1078690" cy="461665"/>
            </a:xfrm>
            <a:prstGeom prst="rect">
              <a:avLst/>
            </a:prstGeom>
            <a:noFill/>
          </p:spPr>
          <p:txBody>
            <a:bodyPr wrap="square" rtlCol="0">
              <a:spAutoFit/>
            </a:bodyPr>
            <a:lstStyle/>
            <a:p>
              <a:pPr algn="ctr"/>
              <a:r>
                <a:rPr lang="en-US" sz="2400" b="1" dirty="0" smtClean="0">
                  <a:solidFill>
                    <a:schemeClr val="bg1"/>
                  </a:solidFill>
                  <a:latin typeface="Arial"/>
                  <a:cs typeface="Arial"/>
                </a:rPr>
                <a:t>16.3.A</a:t>
              </a:r>
              <a:endParaRPr lang="en-US" sz="2400" b="1" dirty="0">
                <a:solidFill>
                  <a:schemeClr val="bg1"/>
                </a:solidFill>
                <a:latin typeface="Arial"/>
                <a:cs typeface="Arial"/>
              </a:endParaRPr>
            </a:p>
          </p:txBody>
        </p:sp>
      </p:grpSp>
      <p:grpSp>
        <p:nvGrpSpPr>
          <p:cNvPr id="8" name="Group 7"/>
          <p:cNvGrpSpPr/>
          <p:nvPr/>
        </p:nvGrpSpPr>
        <p:grpSpPr>
          <a:xfrm>
            <a:off x="1851368" y="1346542"/>
            <a:ext cx="6648095" cy="1197864"/>
            <a:chOff x="1507106" y="1346542"/>
            <a:chExt cx="6648095" cy="1197864"/>
          </a:xfrm>
        </p:grpSpPr>
        <p:sp>
          <p:nvSpPr>
            <p:cNvPr id="6" name="Round Diagonal Corner Rectangle 5"/>
            <p:cNvSpPr/>
            <p:nvPr/>
          </p:nvSpPr>
          <p:spPr>
            <a:xfrm>
              <a:off x="1507106" y="1346542"/>
              <a:ext cx="6648095" cy="1197864"/>
            </a:xfrm>
            <a:prstGeom prst="round2Diag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 name="TextBox 3"/>
            <p:cNvSpPr txBox="1"/>
            <p:nvPr/>
          </p:nvSpPr>
          <p:spPr>
            <a:xfrm>
              <a:off x="1706012" y="1467386"/>
              <a:ext cx="6387986" cy="923330"/>
            </a:xfrm>
            <a:prstGeom prst="rect">
              <a:avLst/>
            </a:prstGeom>
            <a:noFill/>
          </p:spPr>
          <p:txBody>
            <a:bodyPr wrap="square" rtlCol="0">
              <a:spAutoFit/>
            </a:bodyPr>
            <a:lstStyle/>
            <a:p>
              <a:r>
                <a:rPr lang="en-US" dirty="0">
                  <a:latin typeface="Arial"/>
                  <a:cs typeface="Arial"/>
                </a:rPr>
                <a:t>Define the </a:t>
              </a:r>
              <a:r>
                <a:rPr lang="en-US" i="1" dirty="0">
                  <a:latin typeface="Arial"/>
                  <a:cs typeface="Arial"/>
                </a:rPr>
                <a:t>scientist–practitioner gap</a:t>
              </a:r>
              <a:r>
                <a:rPr lang="en-US" dirty="0">
                  <a:latin typeface="Arial"/>
                  <a:cs typeface="Arial"/>
                </a:rPr>
                <a:t>, and identify some of the problems associated with assessing the effectiveness of therapy</a:t>
              </a:r>
              <a:r>
                <a:rPr lang="en-US" dirty="0" smtClean="0">
                  <a:latin typeface="Arial"/>
                  <a:cs typeface="Arial"/>
                </a:rPr>
                <a:t>.</a:t>
              </a:r>
              <a:endParaRPr lang="en-US" dirty="0">
                <a:latin typeface="Arial"/>
                <a:cs typeface="Arial"/>
              </a:endParaRPr>
            </a:p>
          </p:txBody>
        </p:sp>
      </p:grpSp>
      <p:grpSp>
        <p:nvGrpSpPr>
          <p:cNvPr id="13" name="Group 12"/>
          <p:cNvGrpSpPr/>
          <p:nvPr/>
        </p:nvGrpSpPr>
        <p:grpSpPr>
          <a:xfrm>
            <a:off x="612022" y="2648355"/>
            <a:ext cx="1078690" cy="734479"/>
            <a:chOff x="267760" y="1346543"/>
            <a:chExt cx="1078690" cy="734479"/>
          </a:xfrm>
        </p:grpSpPr>
        <p:sp>
          <p:nvSpPr>
            <p:cNvPr id="14" name="Round Diagonal Corner Rectangle 13"/>
            <p:cNvSpPr/>
            <p:nvPr/>
          </p:nvSpPr>
          <p:spPr>
            <a:xfrm>
              <a:off x="267760" y="1346543"/>
              <a:ext cx="1078690" cy="734479"/>
            </a:xfrm>
            <a:prstGeom prst="round2Diag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5" name="TextBox 14"/>
            <p:cNvSpPr txBox="1"/>
            <p:nvPr/>
          </p:nvSpPr>
          <p:spPr>
            <a:xfrm>
              <a:off x="267760" y="1467386"/>
              <a:ext cx="1078690" cy="461665"/>
            </a:xfrm>
            <a:prstGeom prst="rect">
              <a:avLst/>
            </a:prstGeom>
            <a:noFill/>
          </p:spPr>
          <p:txBody>
            <a:bodyPr wrap="square" rtlCol="0">
              <a:spAutoFit/>
            </a:bodyPr>
            <a:lstStyle/>
            <a:p>
              <a:pPr algn="ctr"/>
              <a:r>
                <a:rPr lang="en-US" sz="2400" b="1" dirty="0" smtClean="0">
                  <a:solidFill>
                    <a:schemeClr val="bg1"/>
                  </a:solidFill>
                  <a:latin typeface="Arial"/>
                  <a:cs typeface="Arial"/>
                </a:rPr>
                <a:t>16.3.B</a:t>
              </a:r>
              <a:endParaRPr lang="en-US" sz="2400" b="1" dirty="0">
                <a:solidFill>
                  <a:schemeClr val="bg1"/>
                </a:solidFill>
                <a:latin typeface="Arial"/>
                <a:cs typeface="Arial"/>
              </a:endParaRPr>
            </a:p>
          </p:txBody>
        </p:sp>
      </p:grpSp>
      <p:grpSp>
        <p:nvGrpSpPr>
          <p:cNvPr id="16" name="Group 15"/>
          <p:cNvGrpSpPr/>
          <p:nvPr/>
        </p:nvGrpSpPr>
        <p:grpSpPr>
          <a:xfrm>
            <a:off x="1851368" y="2648355"/>
            <a:ext cx="6648095" cy="941832"/>
            <a:chOff x="1507106" y="1346543"/>
            <a:chExt cx="6648095" cy="941832"/>
          </a:xfrm>
        </p:grpSpPr>
        <p:sp>
          <p:nvSpPr>
            <p:cNvPr id="17" name="Round Diagonal Corner Rectangle 16"/>
            <p:cNvSpPr/>
            <p:nvPr/>
          </p:nvSpPr>
          <p:spPr>
            <a:xfrm>
              <a:off x="1507106" y="1346543"/>
              <a:ext cx="6648095" cy="941832"/>
            </a:xfrm>
            <a:prstGeom prst="round2Diag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8" name="TextBox 17"/>
            <p:cNvSpPr txBox="1"/>
            <p:nvPr/>
          </p:nvSpPr>
          <p:spPr>
            <a:xfrm>
              <a:off x="1706012" y="1467386"/>
              <a:ext cx="6387986" cy="646331"/>
            </a:xfrm>
            <a:prstGeom prst="rect">
              <a:avLst/>
            </a:prstGeom>
            <a:noFill/>
          </p:spPr>
          <p:txBody>
            <a:bodyPr wrap="square" rtlCol="0">
              <a:spAutoFit/>
            </a:bodyPr>
            <a:lstStyle/>
            <a:p>
              <a:r>
                <a:rPr lang="en-US" dirty="0">
                  <a:latin typeface="Arial"/>
                  <a:cs typeface="Arial"/>
                </a:rPr>
                <a:t>Provide examples of areas in which cognitive and behavior therapies have shown themselves to be particularly effective</a:t>
              </a:r>
              <a:r>
                <a:rPr lang="en-US" dirty="0" smtClean="0">
                  <a:latin typeface="Arial"/>
                  <a:cs typeface="Arial"/>
                </a:rPr>
                <a:t>.</a:t>
              </a:r>
              <a:endParaRPr lang="en-US" dirty="0">
                <a:latin typeface="Arial"/>
                <a:cs typeface="Arial"/>
              </a:endParaRPr>
            </a:p>
          </p:txBody>
        </p:sp>
      </p:grpSp>
      <p:grpSp>
        <p:nvGrpSpPr>
          <p:cNvPr id="23" name="Group 22"/>
          <p:cNvGrpSpPr/>
          <p:nvPr/>
        </p:nvGrpSpPr>
        <p:grpSpPr>
          <a:xfrm>
            <a:off x="612022" y="3694295"/>
            <a:ext cx="1078690" cy="734479"/>
            <a:chOff x="267760" y="1346543"/>
            <a:chExt cx="1078690" cy="734479"/>
          </a:xfrm>
        </p:grpSpPr>
        <p:sp>
          <p:nvSpPr>
            <p:cNvPr id="24" name="Round Diagonal Corner Rectangle 23"/>
            <p:cNvSpPr/>
            <p:nvPr/>
          </p:nvSpPr>
          <p:spPr>
            <a:xfrm>
              <a:off x="267760" y="1346543"/>
              <a:ext cx="1078690" cy="734479"/>
            </a:xfrm>
            <a:prstGeom prst="round2Diag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5" name="TextBox 24"/>
            <p:cNvSpPr txBox="1"/>
            <p:nvPr/>
          </p:nvSpPr>
          <p:spPr>
            <a:xfrm>
              <a:off x="267760" y="1467386"/>
              <a:ext cx="1078690" cy="461665"/>
            </a:xfrm>
            <a:prstGeom prst="rect">
              <a:avLst/>
            </a:prstGeom>
            <a:noFill/>
          </p:spPr>
          <p:txBody>
            <a:bodyPr wrap="square" rtlCol="0">
              <a:spAutoFit/>
            </a:bodyPr>
            <a:lstStyle/>
            <a:p>
              <a:pPr algn="ctr"/>
              <a:r>
                <a:rPr lang="en-US" sz="2400" b="1" dirty="0" smtClean="0">
                  <a:solidFill>
                    <a:schemeClr val="bg1"/>
                  </a:solidFill>
                  <a:latin typeface="Arial"/>
                  <a:cs typeface="Arial"/>
                </a:rPr>
                <a:t>16.3.C</a:t>
              </a:r>
              <a:endParaRPr lang="en-US" sz="2400" b="1" dirty="0">
                <a:solidFill>
                  <a:schemeClr val="bg1"/>
                </a:solidFill>
                <a:latin typeface="Arial"/>
                <a:cs typeface="Arial"/>
              </a:endParaRPr>
            </a:p>
          </p:txBody>
        </p:sp>
      </p:grpSp>
      <p:grpSp>
        <p:nvGrpSpPr>
          <p:cNvPr id="26" name="Group 25"/>
          <p:cNvGrpSpPr/>
          <p:nvPr/>
        </p:nvGrpSpPr>
        <p:grpSpPr>
          <a:xfrm>
            <a:off x="1851368" y="3694295"/>
            <a:ext cx="6648095" cy="941832"/>
            <a:chOff x="1507106" y="1346543"/>
            <a:chExt cx="6648095" cy="941832"/>
          </a:xfrm>
        </p:grpSpPr>
        <p:sp>
          <p:nvSpPr>
            <p:cNvPr id="27" name="Round Diagonal Corner Rectangle 26"/>
            <p:cNvSpPr/>
            <p:nvPr/>
          </p:nvSpPr>
          <p:spPr>
            <a:xfrm>
              <a:off x="1507106" y="1346543"/>
              <a:ext cx="6648095" cy="941832"/>
            </a:xfrm>
            <a:prstGeom prst="round2Diag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8" name="TextBox 27"/>
            <p:cNvSpPr txBox="1"/>
            <p:nvPr/>
          </p:nvSpPr>
          <p:spPr>
            <a:xfrm>
              <a:off x="1706012" y="1467386"/>
              <a:ext cx="6387986" cy="646331"/>
            </a:xfrm>
            <a:prstGeom prst="rect">
              <a:avLst/>
            </a:prstGeom>
            <a:noFill/>
          </p:spPr>
          <p:txBody>
            <a:bodyPr wrap="square" rtlCol="0">
              <a:spAutoFit/>
            </a:bodyPr>
            <a:lstStyle/>
            <a:p>
              <a:r>
                <a:rPr lang="en-US" dirty="0">
                  <a:latin typeface="Arial"/>
                  <a:cs typeface="Arial"/>
                </a:rPr>
                <a:t>Discuss four ways in which therapy has the potential to harm clients, and give an example of each</a:t>
              </a:r>
              <a:r>
                <a:rPr lang="en-US" dirty="0" smtClean="0">
                  <a:latin typeface="Arial"/>
                  <a:cs typeface="Arial"/>
                </a:rPr>
                <a:t>.</a:t>
              </a:r>
              <a:endParaRPr lang="en-US" dirty="0">
                <a:latin typeface="Arial"/>
                <a:cs typeface="Arial"/>
              </a:endParaRPr>
            </a:p>
          </p:txBody>
        </p:sp>
      </p:grpSp>
    </p:spTree>
    <p:extLst>
      <p:ext uri="{BB962C8B-B14F-4D97-AF65-F5344CB8AC3E}">
        <p14:creationId xmlns:p14="http://schemas.microsoft.com/office/powerpoint/2010/main" val="3894297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down)">
                                      <p:cBhvr>
                                        <p:cTn id="13" dur="500"/>
                                        <p:tgtEl>
                                          <p:spTgt spid="22"/>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 calcmode="lin" valueType="num">
                                      <p:cBhvr>
                                        <p:cTn id="24" dur="500" fill="hold"/>
                                        <p:tgtEl>
                                          <p:spTgt spid="7"/>
                                        </p:tgtEl>
                                        <p:attrNameLst>
                                          <p:attrName>style.rotation</p:attrName>
                                        </p:attrNameLst>
                                      </p:cBhvr>
                                      <p:tavLst>
                                        <p:tav tm="0">
                                          <p:val>
                                            <p:fltVal val="90"/>
                                          </p:val>
                                        </p:tav>
                                        <p:tav tm="100000">
                                          <p:val>
                                            <p:fltVal val="0"/>
                                          </p:val>
                                        </p:tav>
                                      </p:tavLst>
                                    </p:anim>
                                    <p:animEffect transition="in" filter="fade">
                                      <p:cBhvr>
                                        <p:cTn id="25" dur="500"/>
                                        <p:tgtEl>
                                          <p:spTgt spid="7"/>
                                        </p:tgtEl>
                                      </p:cBhvr>
                                    </p:animEffect>
                                  </p:childTnLst>
                                </p:cTn>
                              </p:par>
                            </p:childTnLst>
                          </p:cTn>
                        </p:par>
                        <p:par>
                          <p:cTn id="26" fill="hold">
                            <p:stCondLst>
                              <p:cond delay="2000"/>
                            </p:stCondLst>
                            <p:childTnLst>
                              <p:par>
                                <p:cTn id="27" presetID="2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par>
                          <p:cTn id="31" fill="hold">
                            <p:stCondLst>
                              <p:cond delay="2500"/>
                            </p:stCondLst>
                            <p:childTnLst>
                              <p:par>
                                <p:cTn id="32" presetID="31"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 calcmode="lin" valueType="num">
                                      <p:cBhvr>
                                        <p:cTn id="36" dur="500" fill="hold"/>
                                        <p:tgtEl>
                                          <p:spTgt spid="13"/>
                                        </p:tgtEl>
                                        <p:attrNameLst>
                                          <p:attrName>style.rotation</p:attrName>
                                        </p:attrNameLst>
                                      </p:cBhvr>
                                      <p:tavLst>
                                        <p:tav tm="0">
                                          <p:val>
                                            <p:fltVal val="90"/>
                                          </p:val>
                                        </p:tav>
                                        <p:tav tm="100000">
                                          <p:val>
                                            <p:fltVal val="0"/>
                                          </p:val>
                                        </p:tav>
                                      </p:tavLst>
                                    </p:anim>
                                    <p:animEffect transition="in" filter="fade">
                                      <p:cBhvr>
                                        <p:cTn id="37" dur="500"/>
                                        <p:tgtEl>
                                          <p:spTgt spid="13"/>
                                        </p:tgtEl>
                                      </p:cBhvr>
                                    </p:animEffect>
                                  </p:childTnLst>
                                </p:cTn>
                              </p:par>
                            </p:childTnLst>
                          </p:cTn>
                        </p:par>
                        <p:par>
                          <p:cTn id="38" fill="hold">
                            <p:stCondLst>
                              <p:cond delay="3000"/>
                            </p:stCondLst>
                            <p:childTnLst>
                              <p:par>
                                <p:cTn id="39" presetID="23" presetClass="entr" presetSubtype="16"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31"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 calcmode="lin" valueType="num">
                                      <p:cBhvr>
                                        <p:cTn id="48" dur="500" fill="hold"/>
                                        <p:tgtEl>
                                          <p:spTgt spid="23"/>
                                        </p:tgtEl>
                                        <p:attrNameLst>
                                          <p:attrName>style.rotation</p:attrName>
                                        </p:attrNameLst>
                                      </p:cBhvr>
                                      <p:tavLst>
                                        <p:tav tm="0">
                                          <p:val>
                                            <p:fltVal val="90"/>
                                          </p:val>
                                        </p:tav>
                                        <p:tav tm="100000">
                                          <p:val>
                                            <p:fltVal val="0"/>
                                          </p:val>
                                        </p:tav>
                                      </p:tavLst>
                                    </p:anim>
                                    <p:animEffect transition="in" filter="fade">
                                      <p:cBhvr>
                                        <p:cTn id="49" dur="500"/>
                                        <p:tgtEl>
                                          <p:spTgt spid="23"/>
                                        </p:tgtEl>
                                      </p:cBhvr>
                                    </p:animEffect>
                                  </p:childTnLst>
                                </p:cTn>
                              </p:par>
                            </p:childTnLst>
                          </p:cTn>
                        </p:par>
                        <p:par>
                          <p:cTn id="50" fill="hold">
                            <p:stCondLst>
                              <p:cond delay="4000"/>
                            </p:stCondLst>
                            <p:childTnLst>
                              <p:par>
                                <p:cTn id="51" presetID="23" presetClass="entr" presetSubtype="16"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Round Diagonal Corner Rectangle 8"/>
          <p:cNvSpPr/>
          <p:nvPr/>
        </p:nvSpPr>
        <p:spPr bwMode="auto">
          <a:xfrm>
            <a:off x="1547108" y="2066511"/>
            <a:ext cx="6088236" cy="2637620"/>
          </a:xfrm>
          <a:prstGeom prst="round2DiagRect">
            <a:avLst/>
          </a:prstGeom>
          <a:solidFill>
            <a:schemeClr val="tx1">
              <a:alpha val="75000"/>
            </a:schemeClr>
          </a:solidFill>
          <a:ln w="101600" cap="flat" cmpd="sng" algn="ctr">
            <a:noFill/>
            <a:prstDash val="solid"/>
            <a:round/>
            <a:headEnd type="none" w="med" len="med"/>
            <a:tailEnd type="none" w="med" len="med"/>
          </a:ln>
          <a:effectLst>
            <a:outerShdw blurRad="152400" dist="38100" dir="2700000">
              <a:srgbClr val="000000">
                <a:alpha val="73000"/>
              </a:srgbClr>
            </a:outerShdw>
          </a:effectLst>
        </p:spPr>
        <p:txBody>
          <a:bodyPr wrap="none" anchor="ctr"/>
          <a:lstStyle/>
          <a:p>
            <a:pPr algn="ctr">
              <a:defRPr/>
            </a:pPr>
            <a:endParaRPr lang="en-US" sz="1800" dirty="0">
              <a:latin typeface="Arial" pitchFamily="-111" charset="0"/>
              <a:ea typeface="ＭＳ Ｐゴシック" charset="-128"/>
              <a:cs typeface="ＭＳ Ｐゴシック" charset="-128"/>
            </a:endParaRPr>
          </a:p>
        </p:txBody>
      </p:sp>
      <p:sp>
        <p:nvSpPr>
          <p:cNvPr id="71683" name="Rectangle 2"/>
          <p:cNvSpPr>
            <a:spLocks noGrp="1" noChangeArrowheads="1"/>
          </p:cNvSpPr>
          <p:nvPr>
            <p:ph type="ctrTitle"/>
          </p:nvPr>
        </p:nvSpPr>
        <p:spPr/>
        <p:txBody>
          <a:bodyPr/>
          <a:lstStyle/>
          <a:p>
            <a:r>
              <a:rPr lang="en-US">
                <a:ea typeface="ＭＳ Ｐゴシック" charset="0"/>
              </a:rPr>
              <a:t>Evaluating Psychotherapy</a:t>
            </a:r>
          </a:p>
        </p:txBody>
      </p:sp>
      <p:sp>
        <p:nvSpPr>
          <p:cNvPr id="257029" name="Content Placeholder 3"/>
          <p:cNvSpPr>
            <a:spLocks/>
          </p:cNvSpPr>
          <p:nvPr/>
        </p:nvSpPr>
        <p:spPr bwMode="auto">
          <a:xfrm>
            <a:off x="1701203" y="2300983"/>
            <a:ext cx="5580931"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ct val="20000"/>
              </a:spcBef>
            </a:pPr>
            <a:r>
              <a:rPr lang="en-US" sz="2400" b="1" dirty="0">
                <a:solidFill>
                  <a:schemeClr val="accent6">
                    <a:lumMod val="75000"/>
                  </a:schemeClr>
                </a:solidFill>
                <a:latin typeface="Arial"/>
                <a:cs typeface="Arial"/>
              </a:rPr>
              <a:t>Therapeutic alliance</a:t>
            </a:r>
          </a:p>
          <a:p>
            <a:pPr algn="ctr">
              <a:lnSpc>
                <a:spcPct val="90000"/>
              </a:lnSpc>
              <a:spcBef>
                <a:spcPct val="20000"/>
              </a:spcBef>
            </a:pPr>
            <a:r>
              <a:rPr lang="en-US" sz="2400" b="1" dirty="0">
                <a:solidFill>
                  <a:srgbClr val="FFFFFF"/>
                </a:solidFill>
                <a:latin typeface="Arial"/>
                <a:cs typeface="Arial"/>
              </a:rPr>
              <a:t>The bond of confidence and mutual understanding established between therapist and client, which allows them to work together to solve the </a:t>
            </a:r>
            <a:r>
              <a:rPr lang="en-US" sz="2400" b="1" dirty="0" smtClean="0">
                <a:solidFill>
                  <a:srgbClr val="FFFFFF"/>
                </a:solidFill>
                <a:latin typeface="Arial"/>
                <a:cs typeface="Arial"/>
              </a:rPr>
              <a:t>client’</a:t>
            </a:r>
            <a:r>
              <a:rPr lang="en-US" altLang="ja-JP" sz="2400" b="1" dirty="0" smtClean="0">
                <a:solidFill>
                  <a:srgbClr val="FFFFFF"/>
                </a:solidFill>
                <a:latin typeface="Arial"/>
                <a:cs typeface="Arial"/>
              </a:rPr>
              <a:t>s </a:t>
            </a:r>
            <a:r>
              <a:rPr lang="en-US" altLang="ja-JP" sz="2400" b="1" dirty="0">
                <a:solidFill>
                  <a:srgbClr val="FFFFFF"/>
                </a:solidFill>
                <a:latin typeface="Arial"/>
                <a:cs typeface="Arial"/>
              </a:rPr>
              <a:t>problems</a:t>
            </a:r>
            <a:endParaRPr lang="en-US" sz="2400" b="1" dirty="0">
              <a:solidFill>
                <a:srgbClr val="FFFFFF"/>
              </a:solidFill>
              <a:latin typeface="Arial"/>
              <a:cs typeface="Arial"/>
            </a:endParaRPr>
          </a:p>
        </p:txBody>
      </p:sp>
    </p:spTree>
    <p:extLst>
      <p:ext uri="{BB962C8B-B14F-4D97-AF65-F5344CB8AC3E}">
        <p14:creationId xmlns:p14="http://schemas.microsoft.com/office/powerpoint/2010/main" val="3901715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ppt_y-#ppt_h/2"/>
                                          </p:val>
                                        </p:tav>
                                        <p:tav tm="100000">
                                          <p:val>
                                            <p:strVal val="#ppt_y"/>
                                          </p:val>
                                        </p:tav>
                                      </p:tavLst>
                                    </p:anim>
                                    <p:anim calcmode="lin" valueType="num">
                                      <p:cBhvr>
                                        <p:cTn id="9" dur="500" fill="hold"/>
                                        <p:tgtEl>
                                          <p:spTgt spid="9"/>
                                        </p:tgtEl>
                                        <p:attrNameLst>
                                          <p:attrName>ppt_w</p:attrName>
                                        </p:attrNameLst>
                                      </p:cBhvr>
                                      <p:tavLst>
                                        <p:tav tm="0">
                                          <p:val>
                                            <p:strVal val="#ppt_w"/>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57029">
                                            <p:txEl>
                                              <p:pRg st="0" end="0"/>
                                            </p:txEl>
                                          </p:spTgt>
                                        </p:tgtEl>
                                        <p:attrNameLst>
                                          <p:attrName>style.visibility</p:attrName>
                                        </p:attrNameLst>
                                      </p:cBhvr>
                                      <p:to>
                                        <p:strVal val="visible"/>
                                      </p:to>
                                    </p:set>
                                    <p:animEffect transition="in" filter="slide(fromBottom)">
                                      <p:cBhvr>
                                        <p:cTn id="14" dur="500"/>
                                        <p:tgtEl>
                                          <p:spTgt spid="257029">
                                            <p:txEl>
                                              <p:pRg st="0" end="0"/>
                                            </p:txEl>
                                          </p:spTgt>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57029">
                                            <p:txEl>
                                              <p:pRg st="1" end="1"/>
                                            </p:txEl>
                                          </p:spTgt>
                                        </p:tgtEl>
                                        <p:attrNameLst>
                                          <p:attrName>style.visibility</p:attrName>
                                        </p:attrNameLst>
                                      </p:cBhvr>
                                      <p:to>
                                        <p:strVal val="visible"/>
                                      </p:to>
                                    </p:set>
                                    <p:animEffect transition="in" filter="wipe(up)">
                                      <p:cBhvr>
                                        <p:cTn id="18" dur="500"/>
                                        <p:tgtEl>
                                          <p:spTgt spid="2570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9"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3733"/>
            <a:ext cx="9159030" cy="338907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29" name="Rectangle 2"/>
          <p:cNvSpPr>
            <a:spLocks noGrp="1" noChangeArrowheads="1"/>
          </p:cNvSpPr>
          <p:nvPr>
            <p:ph type="ctrTitle"/>
          </p:nvPr>
        </p:nvSpPr>
        <p:spPr/>
        <p:txBody>
          <a:bodyPr/>
          <a:lstStyle/>
          <a:p>
            <a:r>
              <a:rPr lang="en-US">
                <a:latin typeface="Arial" charset="0"/>
                <a:ea typeface="ＭＳ Ｐゴシック" charset="0"/>
                <a:cs typeface="ＭＳ Ｐゴシック" charset="0"/>
              </a:rPr>
              <a:t>The Scientist-Practitioner Gap</a:t>
            </a:r>
          </a:p>
        </p:txBody>
      </p:sp>
      <p:sp>
        <p:nvSpPr>
          <p:cNvPr id="7" name="Content Placeholder 6"/>
          <p:cNvSpPr>
            <a:spLocks noGrp="1"/>
          </p:cNvSpPr>
          <p:nvPr>
            <p:ph idx="4294967295"/>
          </p:nvPr>
        </p:nvSpPr>
        <p:spPr>
          <a:xfrm>
            <a:off x="221165" y="2185988"/>
            <a:ext cx="4241800" cy="2976562"/>
          </a:xfrm>
        </p:spPr>
        <p:txBody>
          <a:bodyPr>
            <a:normAutofit/>
          </a:bodyPr>
          <a:lstStyle/>
          <a:p>
            <a:pPr marL="0" indent="0">
              <a:lnSpc>
                <a:spcPct val="95000"/>
              </a:lnSpc>
              <a:spcAft>
                <a:spcPts val="600"/>
              </a:spcAft>
              <a:buNone/>
            </a:pPr>
            <a:r>
              <a:rPr lang="en-US" sz="2000" b="1" dirty="0">
                <a:solidFill>
                  <a:srgbClr val="A6FFEC"/>
                </a:solidFill>
                <a:latin typeface="Arial" charset="0"/>
                <a:ea typeface="ＭＳ Ｐゴシック" charset="0"/>
                <a:cs typeface="ＭＳ Ｐゴシック" charset="0"/>
              </a:rPr>
              <a:t>Different assumptions are held by researchers and many clinicians regarding the value of empirical research for doing psychotherapy and for assessing its effectiveness. </a:t>
            </a:r>
          </a:p>
          <a:p>
            <a:pPr marL="0" indent="0">
              <a:lnSpc>
                <a:spcPct val="95000"/>
              </a:lnSpc>
              <a:buNone/>
            </a:pPr>
            <a:r>
              <a:rPr lang="en-US" sz="2000" b="1" dirty="0">
                <a:solidFill>
                  <a:schemeClr val="bg1"/>
                </a:solidFill>
                <a:latin typeface="Arial" charset="0"/>
                <a:ea typeface="ＭＳ Ｐゴシック" charset="0"/>
                <a:cs typeface="ＭＳ Ｐゴシック" charset="0"/>
              </a:rPr>
              <a:t>The gap has widened because of the proliferation of </a:t>
            </a:r>
            <a:r>
              <a:rPr lang="en-US" sz="2000" b="1" dirty="0" err="1">
                <a:solidFill>
                  <a:schemeClr val="bg1"/>
                </a:solidFill>
                <a:latin typeface="Arial" charset="0"/>
                <a:ea typeface="ＭＳ Ｐゴシック" charset="0"/>
                <a:cs typeface="ＭＳ Ｐゴシック" charset="0"/>
              </a:rPr>
              <a:t>unvalidated</a:t>
            </a:r>
            <a:r>
              <a:rPr lang="en-US" sz="2000" b="1" dirty="0">
                <a:solidFill>
                  <a:schemeClr val="bg1"/>
                </a:solidFill>
                <a:latin typeface="Arial" charset="0"/>
                <a:ea typeface="ＭＳ Ｐゴシック" charset="0"/>
                <a:cs typeface="ＭＳ Ｐゴシック" charset="0"/>
              </a:rPr>
              <a:t> therapies in a crowded market</a:t>
            </a:r>
            <a:r>
              <a:rPr lang="en-US" sz="2000" b="1" dirty="0" smtClean="0">
                <a:solidFill>
                  <a:schemeClr val="bg1"/>
                </a:solidFill>
                <a:latin typeface="Arial" charset="0"/>
                <a:ea typeface="ＭＳ Ｐゴシック" charset="0"/>
                <a:cs typeface="ＭＳ Ｐゴシック" charset="0"/>
              </a:rPr>
              <a:t>.</a:t>
            </a:r>
            <a:endParaRPr lang="en-US" sz="2000" b="1" dirty="0">
              <a:solidFill>
                <a:schemeClr val="bg1"/>
              </a:solidFill>
              <a:latin typeface="Arial" charset="0"/>
              <a:ea typeface="ＭＳ Ｐゴシック" charset="0"/>
              <a:cs typeface="ＭＳ Ｐゴシック" charset="0"/>
            </a:endParaRPr>
          </a:p>
        </p:txBody>
      </p:sp>
      <p:grpSp>
        <p:nvGrpSpPr>
          <p:cNvPr id="73731" name="Group 11"/>
          <p:cNvGrpSpPr>
            <a:grpSpLocks/>
          </p:cNvGrpSpPr>
          <p:nvPr/>
        </p:nvGrpSpPr>
        <p:grpSpPr bwMode="auto">
          <a:xfrm>
            <a:off x="4842417" y="0"/>
            <a:ext cx="4316613" cy="6471300"/>
            <a:chOff x="1620" y="608684"/>
            <a:chExt cx="3731018" cy="5592358"/>
          </a:xfrm>
        </p:grpSpPr>
        <p:pic>
          <p:nvPicPr>
            <p:cNvPr id="73732" name="Picture 5"/>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620" y="608684"/>
              <a:ext cx="3729398" cy="55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10" descr="dropShadow.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5400000">
              <a:off x="720212" y="3162953"/>
              <a:ext cx="5556253" cy="46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65514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1000"/>
                                        <p:tgtEl>
                                          <p:spTgt spid="73731"/>
                                        </p:tgtEl>
                                      </p:cBhvr>
                                    </p:animEffect>
                                    <p:anim calcmode="lin" valueType="num">
                                      <p:cBhvr>
                                        <p:cTn id="8" dur="1000" fill="hold"/>
                                        <p:tgtEl>
                                          <p:spTgt spid="73731"/>
                                        </p:tgtEl>
                                        <p:attrNameLst>
                                          <p:attrName>ppt_x</p:attrName>
                                        </p:attrNameLst>
                                      </p:cBhvr>
                                      <p:tavLst>
                                        <p:tav tm="0">
                                          <p:val>
                                            <p:strVal val="#ppt_x"/>
                                          </p:val>
                                        </p:tav>
                                        <p:tav tm="100000">
                                          <p:val>
                                            <p:strVal val="#ppt_x"/>
                                          </p:val>
                                        </p:tav>
                                      </p:tavLst>
                                    </p:anim>
                                    <p:anim calcmode="lin" valueType="num">
                                      <p:cBhvr>
                                        <p:cTn id="9" dur="900" decel="100000" fill="hold"/>
                                        <p:tgtEl>
                                          <p:spTgt spid="7373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373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par>
                                <p:cTn id="16" presetID="22" presetClass="entr" presetSubtype="1"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up)">
                                      <p:cBhvr>
                                        <p:cTn id="18" dur="10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2711565" y="1691241"/>
            <a:ext cx="6291262" cy="3843338"/>
          </a:xfrm>
          <a:prstGeom prst="roundRect">
            <a:avLst>
              <a:gd name="adj" fmla="val 6227"/>
            </a:avLst>
          </a:prstGeom>
          <a:solidFill>
            <a:srgbClr val="FFFFFF"/>
          </a:solidFill>
          <a:ln>
            <a:noFill/>
          </a:ln>
          <a:effectLst>
            <a:outerShdw blurRad="152400" dist="38100" dir="2700000" rotWithShape="0">
              <a:srgbClr val="000000">
                <a:alpha val="59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defRPr/>
            </a:pPr>
            <a:endParaRPr lang="en-US" sz="1800">
              <a:latin typeface="Arial" pitchFamily="-111" charset="0"/>
              <a:ea typeface="ＭＳ Ｐゴシック" charset="-128"/>
              <a:cs typeface="ＭＳ Ｐゴシック" charset="-128"/>
            </a:endParaRPr>
          </a:p>
        </p:txBody>
      </p:sp>
      <p:sp>
        <p:nvSpPr>
          <p:cNvPr id="74755" name="Rectangle 2"/>
          <p:cNvSpPr>
            <a:spLocks noGrp="1" noChangeArrowheads="1"/>
          </p:cNvSpPr>
          <p:nvPr>
            <p:ph type="ctrTitle"/>
          </p:nvPr>
        </p:nvSpPr>
        <p:spPr/>
        <p:txBody>
          <a:bodyPr/>
          <a:lstStyle/>
          <a:p>
            <a:r>
              <a:rPr lang="en-US">
                <a:latin typeface="Arial" charset="0"/>
                <a:ea typeface="ＭＳ Ｐゴシック" charset="0"/>
                <a:cs typeface="ＭＳ Ｐゴシック" charset="0"/>
              </a:rPr>
              <a:t>Problems in Assessing Therapy</a:t>
            </a:r>
          </a:p>
        </p:txBody>
      </p:sp>
      <p:pic>
        <p:nvPicPr>
          <p:cNvPr id="126980" name="Picture 5"/>
          <p:cNvPicPr>
            <a:picLocks noGrp="1" noChangeAspect="1" noChangeArrowheads="1"/>
          </p:cNvPicPr>
          <p:nvPr>
            <p:ph type="body" idx="4294967295"/>
          </p:nvPr>
        </p:nvPicPr>
        <p:blipFill>
          <a:blip r:embed="rId3" cstate="screen">
            <a:extLst>
              <a:ext uri="{28A0092B-C50C-407E-A947-70E740481C1C}">
                <a14:useLocalDpi xmlns:a14="http://schemas.microsoft.com/office/drawing/2010/main"/>
              </a:ext>
            </a:extLst>
          </a:blip>
          <a:srcRect/>
          <a:stretch>
            <a:fillRect/>
          </a:stretch>
        </p:blipFill>
        <p:spPr>
          <a:xfrm>
            <a:off x="2862785" y="1977309"/>
            <a:ext cx="6019800" cy="3341688"/>
          </a:xfrm>
          <a:prstGeom prst="rect">
            <a:avLst/>
          </a:prstGeom>
        </p:spPr>
      </p:pic>
      <p:sp>
        <p:nvSpPr>
          <p:cNvPr id="12" name="Rectangle 3"/>
          <p:cNvSpPr txBox="1">
            <a:spLocks/>
          </p:cNvSpPr>
          <p:nvPr/>
        </p:nvSpPr>
        <p:spPr bwMode="auto">
          <a:xfrm>
            <a:off x="60120" y="1844741"/>
            <a:ext cx="262890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400050" indent="-285750" eaLnBrk="0" hangingPunct="0">
              <a:defRPr sz="2400">
                <a:solidFill>
                  <a:schemeClr val="tx1"/>
                </a:solidFill>
                <a:latin typeface="Arial" charset="0"/>
                <a:ea typeface="ＭＳ Ｐゴシック" charset="0"/>
              </a:defRPr>
            </a:lvl2pPr>
            <a:lvl3pPr marL="792163" indent="-277813"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14300" lvl="1" indent="0">
              <a:lnSpc>
                <a:spcPct val="90000"/>
              </a:lnSpc>
              <a:spcBef>
                <a:spcPct val="20000"/>
              </a:spcBef>
              <a:spcAft>
                <a:spcPts val="1200"/>
              </a:spcAft>
            </a:pPr>
            <a:r>
              <a:rPr lang="en-US" b="1" dirty="0">
                <a:solidFill>
                  <a:srgbClr val="B81018"/>
                </a:solidFill>
              </a:rPr>
              <a:t>Testimonials are not evidence </a:t>
            </a:r>
          </a:p>
          <a:p>
            <a:pPr marL="114300" lvl="1" indent="0">
              <a:lnSpc>
                <a:spcPct val="90000"/>
              </a:lnSpc>
              <a:spcBef>
                <a:spcPct val="20000"/>
              </a:spcBef>
            </a:pPr>
            <a:r>
              <a:rPr lang="en-US" b="1" dirty="0"/>
              <a:t>Randomized controlled trials offer a means of assessment </a:t>
            </a:r>
          </a:p>
          <a:p>
            <a:pPr marL="346075" lvl="1" indent="-231775">
              <a:lnSpc>
                <a:spcPct val="90000"/>
              </a:lnSpc>
              <a:spcBef>
                <a:spcPct val="20000"/>
              </a:spcBef>
              <a:spcAft>
                <a:spcPts val="1200"/>
              </a:spcAft>
              <a:buFont typeface="Arial"/>
              <a:buChar char="•"/>
            </a:pPr>
            <a:r>
              <a:rPr lang="en-US" sz="2000" b="1" i="1" dirty="0">
                <a:solidFill>
                  <a:schemeClr val="accent6"/>
                </a:solidFill>
              </a:rPr>
              <a:t>Results are not always encouraging</a:t>
            </a:r>
          </a:p>
        </p:txBody>
      </p:sp>
    </p:spTree>
    <p:extLst>
      <p:ext uri="{BB962C8B-B14F-4D97-AF65-F5344CB8AC3E}">
        <p14:creationId xmlns:p14="http://schemas.microsoft.com/office/powerpoint/2010/main" val="492055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wipe(left)">
                                      <p:cBhvr>
                                        <p:cTn id="14" dur="1000"/>
                                        <p:tgtEl>
                                          <p:spTgt spid="12">
                                            <p:txEl>
                                              <p:pRg st="1" end="1"/>
                                            </p:txEl>
                                          </p:spTgt>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slide(fromTop)">
                                      <p:cBhvr>
                                        <p:cTn id="17" dur="500"/>
                                        <p:tgtEl>
                                          <p:spTgt spid="12">
                                            <p:txEl>
                                              <p:pRg st="2" end="2"/>
                                            </p:txEl>
                                          </p:spTgt>
                                        </p:tgtEl>
                                      </p:cBhvr>
                                    </p:animEffect>
                                  </p:childTnLst>
                                </p:cTn>
                              </p:par>
                            </p:childTnLst>
                          </p:cTn>
                        </p:par>
                        <p:par>
                          <p:cTn id="18" fill="hold" nodeType="afterGroup">
                            <p:stCondLst>
                              <p:cond delay="2000"/>
                            </p:stCondLst>
                            <p:childTnLst>
                              <p:par>
                                <p:cTn id="19" presetID="53" presetClass="entr" presetSubtype="0" fill="hold" nodeType="afterEffect">
                                  <p:stCondLst>
                                    <p:cond delay="0"/>
                                  </p:stCondLst>
                                  <p:childTnLst>
                                    <p:set>
                                      <p:cBhvr>
                                        <p:cTn id="20" dur="1" fill="hold">
                                          <p:stCondLst>
                                            <p:cond delay="0"/>
                                          </p:stCondLst>
                                        </p:cTn>
                                        <p:tgtEl>
                                          <p:spTgt spid="126980"/>
                                        </p:tgtEl>
                                        <p:attrNameLst>
                                          <p:attrName>style.visibility</p:attrName>
                                        </p:attrNameLst>
                                      </p:cBhvr>
                                      <p:to>
                                        <p:strVal val="visible"/>
                                      </p:to>
                                    </p:set>
                                    <p:anim calcmode="lin" valueType="num">
                                      <p:cBhvr>
                                        <p:cTn id="21" dur="500" fill="hold"/>
                                        <p:tgtEl>
                                          <p:spTgt spid="126980"/>
                                        </p:tgtEl>
                                        <p:attrNameLst>
                                          <p:attrName>ppt_w</p:attrName>
                                        </p:attrNameLst>
                                      </p:cBhvr>
                                      <p:tavLst>
                                        <p:tav tm="0">
                                          <p:val>
                                            <p:fltVal val="0"/>
                                          </p:val>
                                        </p:tav>
                                        <p:tav tm="100000">
                                          <p:val>
                                            <p:strVal val="#ppt_w"/>
                                          </p:val>
                                        </p:tav>
                                      </p:tavLst>
                                    </p:anim>
                                    <p:anim calcmode="lin" valueType="num">
                                      <p:cBhvr>
                                        <p:cTn id="22" dur="500" fill="hold"/>
                                        <p:tgtEl>
                                          <p:spTgt spid="126980"/>
                                        </p:tgtEl>
                                        <p:attrNameLst>
                                          <p:attrName>ppt_h</p:attrName>
                                        </p:attrNameLst>
                                      </p:cBhvr>
                                      <p:tavLst>
                                        <p:tav tm="0">
                                          <p:val>
                                            <p:fltVal val="0"/>
                                          </p:val>
                                        </p:tav>
                                        <p:tav tm="100000">
                                          <p:val>
                                            <p:strVal val="#ppt_h"/>
                                          </p:val>
                                        </p:tav>
                                      </p:tavLst>
                                    </p:anim>
                                    <p:animEffect transition="in" filter="fade">
                                      <p:cBhvr>
                                        <p:cTn id="23" dur="500"/>
                                        <p:tgtEl>
                                          <p:spTgt spid="126980"/>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4294967295"/>
          </p:nvPr>
        </p:nvSpPr>
        <p:spPr>
          <a:xfrm>
            <a:off x="234550" y="1437883"/>
            <a:ext cx="5078627" cy="4288232"/>
          </a:xfrm>
        </p:spPr>
        <p:txBody>
          <a:bodyPr>
            <a:normAutofit/>
          </a:bodyPr>
          <a:lstStyle/>
          <a:p>
            <a:pPr marL="0" indent="0">
              <a:spcAft>
                <a:spcPts val="600"/>
              </a:spcAft>
              <a:buNone/>
            </a:pPr>
            <a:r>
              <a:rPr lang="en-US" sz="2400" b="1" dirty="0" smtClean="0">
                <a:solidFill>
                  <a:srgbClr val="008000"/>
                </a:solidFill>
                <a:latin typeface="Arial" charset="0"/>
                <a:ea typeface="ＭＳ Ｐゴシック" charset="0"/>
                <a:cs typeface="ＭＳ Ｐゴシック" charset="0"/>
              </a:rPr>
              <a:t>When </a:t>
            </a:r>
            <a:r>
              <a:rPr lang="en-US" sz="2400" b="1" dirty="0">
                <a:solidFill>
                  <a:srgbClr val="008000"/>
                </a:solidFill>
                <a:latin typeface="Arial" charset="0"/>
                <a:ea typeface="ＭＳ Ｐゴシック" charset="0"/>
                <a:cs typeface="ＭＳ Ｐゴシック" charset="0"/>
              </a:rPr>
              <a:t>there is a cultural match, clients and psychotherapists are more likely to:</a:t>
            </a:r>
          </a:p>
          <a:p>
            <a:pPr>
              <a:spcAft>
                <a:spcPts val="600"/>
              </a:spcAft>
            </a:pPr>
            <a:r>
              <a:rPr lang="en-US" sz="2400" b="1" dirty="0">
                <a:solidFill>
                  <a:srgbClr val="FF0000"/>
                </a:solidFill>
                <a:latin typeface="Arial" charset="0"/>
                <a:ea typeface="ＭＳ Ｐゴシック" charset="0"/>
              </a:rPr>
              <a:t>Share perceptions of what </a:t>
            </a:r>
            <a:br>
              <a:rPr lang="en-US" sz="2400" b="1" dirty="0">
                <a:solidFill>
                  <a:srgbClr val="FF0000"/>
                </a:solidFill>
                <a:latin typeface="Arial" charset="0"/>
                <a:ea typeface="ＭＳ Ｐゴシック" charset="0"/>
              </a:rPr>
            </a:br>
            <a:r>
              <a:rPr lang="en-US" sz="2400" b="1" dirty="0">
                <a:solidFill>
                  <a:srgbClr val="FF0000"/>
                </a:solidFill>
                <a:latin typeface="Arial" charset="0"/>
                <a:ea typeface="ＭＳ Ｐゴシック" charset="0"/>
              </a:rPr>
              <a:t>the client</a:t>
            </a:r>
            <a:r>
              <a:rPr lang="en-US" altLang="ja-JP" sz="2400" b="1" dirty="0">
                <a:solidFill>
                  <a:srgbClr val="FF0000"/>
                </a:solidFill>
                <a:latin typeface="Arial" charset="0"/>
                <a:ea typeface="ＭＳ Ｐゴシック" charset="0"/>
              </a:rPr>
              <a:t>’s problem is</a:t>
            </a:r>
          </a:p>
          <a:p>
            <a:pPr>
              <a:spcAft>
                <a:spcPts val="600"/>
              </a:spcAft>
            </a:pPr>
            <a:r>
              <a:rPr lang="en-US" sz="2400" b="1" dirty="0">
                <a:solidFill>
                  <a:schemeClr val="accent1">
                    <a:lumMod val="50000"/>
                  </a:schemeClr>
                </a:solidFill>
                <a:latin typeface="Arial" charset="0"/>
                <a:ea typeface="ＭＳ Ｐゴシック" charset="0"/>
              </a:rPr>
              <a:t>Agree on the best way of coping</a:t>
            </a:r>
          </a:p>
          <a:p>
            <a:pPr>
              <a:spcAft>
                <a:spcPts val="600"/>
              </a:spcAft>
            </a:pPr>
            <a:r>
              <a:rPr lang="en-US" sz="2400" b="1" dirty="0">
                <a:latin typeface="Arial" charset="0"/>
                <a:ea typeface="ＭＳ Ｐゴシック" charset="0"/>
              </a:rPr>
              <a:t>Have the same expectations </a:t>
            </a:r>
            <a:br>
              <a:rPr lang="en-US" sz="2400" b="1" dirty="0">
                <a:latin typeface="Arial" charset="0"/>
                <a:ea typeface="ＭＳ Ｐゴシック" charset="0"/>
              </a:rPr>
            </a:br>
            <a:r>
              <a:rPr lang="en-US" sz="2400" b="1" dirty="0">
                <a:latin typeface="Arial" charset="0"/>
                <a:ea typeface="ＭＳ Ｐゴシック" charset="0"/>
              </a:rPr>
              <a:t>about what therapy can </a:t>
            </a:r>
            <a:br>
              <a:rPr lang="en-US" sz="2400" b="1" dirty="0">
                <a:latin typeface="Arial" charset="0"/>
                <a:ea typeface="ＭＳ Ｐゴシック" charset="0"/>
              </a:rPr>
            </a:br>
            <a:r>
              <a:rPr lang="en-US" sz="2400" b="1" dirty="0" smtClean="0">
                <a:latin typeface="Arial" charset="0"/>
                <a:ea typeface="ＭＳ Ｐゴシック" charset="0"/>
              </a:rPr>
              <a:t>accomplish</a:t>
            </a:r>
            <a:endParaRPr lang="en-US" sz="2400" b="1" dirty="0">
              <a:latin typeface="Arial" charset="0"/>
              <a:ea typeface="ＭＳ Ｐゴシック" charset="0"/>
              <a:cs typeface="ＭＳ Ｐゴシック" charset="0"/>
            </a:endParaRPr>
          </a:p>
        </p:txBody>
      </p:sp>
      <p:sp>
        <p:nvSpPr>
          <p:cNvPr id="5" name="Rectangle 4"/>
          <p:cNvSpPr/>
          <p:nvPr/>
        </p:nvSpPr>
        <p:spPr>
          <a:xfrm>
            <a:off x="-98323" y="-5291"/>
            <a:ext cx="9309165" cy="42744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1984" y="45734"/>
            <a:ext cx="6818563" cy="342567"/>
          </a:xfrm>
          <a:prstGeom prst="rect">
            <a:avLst/>
          </a:prstGeom>
        </p:spPr>
        <p:txBody>
          <a:bodyPr>
            <a:noAutofit/>
          </a:bodyPr>
          <a:lstStyle>
            <a:lvl1pPr algn="l" defTabSz="457200" rtl="0" eaLnBrk="1" latinLnBrk="0" hangingPunct="1">
              <a:spcBef>
                <a:spcPct val="0"/>
              </a:spcBef>
              <a:buNone/>
              <a:defRPr sz="1600" b="1" kern="1200" cap="all">
                <a:solidFill>
                  <a:srgbClr val="FFFFFF"/>
                </a:solidFill>
                <a:latin typeface="Arial"/>
                <a:ea typeface="+mj-ea"/>
                <a:cs typeface="Arial"/>
              </a:defRPr>
            </a:lvl1pPr>
          </a:lstStyle>
          <a:p>
            <a:r>
              <a:rPr lang="en-US" dirty="0" smtClean="0">
                <a:solidFill>
                  <a:schemeClr val="tx1"/>
                </a:solidFill>
              </a:rPr>
              <a:t>CULTURE AND </a:t>
            </a:r>
            <a:r>
              <a:rPr lang="en-US" dirty="0" smtClean="0">
                <a:solidFill>
                  <a:srgbClr val="FFFF00"/>
                </a:solidFill>
              </a:rPr>
              <a:t>psychotherapy</a:t>
            </a:r>
            <a:endParaRPr lang="en-US" dirty="0">
              <a:solidFill>
                <a:srgbClr val="FFFF00"/>
              </a:solidFill>
            </a:endParaRPr>
          </a:p>
        </p:txBody>
      </p:sp>
      <p:sp>
        <p:nvSpPr>
          <p:cNvPr id="7" name="Title 1"/>
          <p:cNvSpPr txBox="1">
            <a:spLocks/>
          </p:cNvSpPr>
          <p:nvPr/>
        </p:nvSpPr>
        <p:spPr>
          <a:xfrm>
            <a:off x="231984" y="486872"/>
            <a:ext cx="6818562" cy="472301"/>
          </a:xfrm>
          <a:prstGeom prst="rect">
            <a:avLst/>
          </a:prstGeom>
        </p:spPr>
        <p:txBody>
          <a:bodyPr vert="horz" lIns="91440" tIns="45720" rIns="91440" bIns="45720" rtlCol="0" anchor="ctr">
            <a:noAutofit/>
          </a:bodyPr>
          <a:lstStyle>
            <a:lvl1pPr algn="l" defTabSz="457200" rtl="0" eaLnBrk="1" latinLnBrk="0" hangingPunct="1">
              <a:spcBef>
                <a:spcPct val="0"/>
              </a:spcBef>
              <a:buNone/>
              <a:defRPr sz="1800" b="1" kern="1200" cap="all">
                <a:solidFill>
                  <a:schemeClr val="tx1"/>
                </a:solidFill>
                <a:latin typeface="Arial"/>
                <a:ea typeface="+mj-ea"/>
                <a:cs typeface="Arial"/>
              </a:defRPr>
            </a:lvl1pPr>
          </a:lstStyle>
          <a:p>
            <a:pPr algn="l"/>
            <a:r>
              <a:rPr lang="en-US" sz="2400" b="0" i="0" u="none" strike="noStrike" cap="none" baseline="0" dirty="0" smtClean="0">
                <a:solidFill>
                  <a:schemeClr val="tx1"/>
                </a:solidFill>
                <a:latin typeface=""/>
              </a:rPr>
              <a:t>Does a Therapist-Client “Match” Matter?</a:t>
            </a:r>
            <a:endParaRPr lang="en-US" sz="2400" b="0" cap="none" dirty="0">
              <a:solidFill>
                <a:schemeClr val="tx1"/>
              </a:solidFill>
            </a:endParaRPr>
          </a:p>
        </p:txBody>
      </p:sp>
      <p:sp>
        <p:nvSpPr>
          <p:cNvPr id="8" name="Rectangle 7"/>
          <p:cNvSpPr/>
          <p:nvPr/>
        </p:nvSpPr>
        <p:spPr>
          <a:xfrm>
            <a:off x="-98323" y="422150"/>
            <a:ext cx="9309165" cy="6472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909900" y="2093819"/>
            <a:ext cx="4048101" cy="412753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035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par>
                                <p:cTn id="24" presetID="15"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9"/>
                                        </p:tgtEl>
                                        <p:attrNameLst>
                                          <p:attrName>ppt_y</p:attrName>
                                        </p:attrNameLst>
                                      </p:cBhvr>
                                      <p:tavLst>
                                        <p:tav tm="0" fmla="#ppt_y+(sin(-2*pi*(1-$))*-#ppt_x+cos(-2*pi*(1-$))*(1-#ppt_y))*(1-$)">
                                          <p:val>
                                            <p:fltVal val="0"/>
                                          </p:val>
                                        </p:tav>
                                        <p:tav tm="100000">
                                          <p:val>
                                            <p:fltVal val="1"/>
                                          </p:val>
                                        </p:tav>
                                      </p:tavLst>
                                    </p:anim>
                                  </p:childTnLst>
                                </p:cTn>
                              </p:par>
                              <p:par>
                                <p:cTn id="30" presetID="12" presetClass="entr" presetSubtype="4" fill="hold" grpId="0" nodeType="withEffect">
                                  <p:stCondLst>
                                    <p:cond delay="500"/>
                                  </p:stCondLst>
                                  <p:childTnLst>
                                    <p:set>
                                      <p:cBhvr>
                                        <p:cTn id="31" dur="1" fill="hold">
                                          <p:stCondLst>
                                            <p:cond delay="0"/>
                                          </p:stCondLst>
                                        </p:cTn>
                                        <p:tgtEl>
                                          <p:spTgt spid="124931">
                                            <p:txEl>
                                              <p:pRg st="0" end="0"/>
                                            </p:txEl>
                                          </p:spTgt>
                                        </p:tgtEl>
                                        <p:attrNameLst>
                                          <p:attrName>style.visibility</p:attrName>
                                        </p:attrNameLst>
                                      </p:cBhvr>
                                      <p:to>
                                        <p:strVal val="visible"/>
                                      </p:to>
                                    </p:set>
                                    <p:animEffect transition="in" filter="slide(fromBottom)">
                                      <p:cBhvr>
                                        <p:cTn id="32" dur="500"/>
                                        <p:tgtEl>
                                          <p:spTgt spid="1249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250"/>
                                  </p:stCondLst>
                                  <p:childTnLst>
                                    <p:set>
                                      <p:cBhvr>
                                        <p:cTn id="36" dur="1" fill="hold">
                                          <p:stCondLst>
                                            <p:cond delay="0"/>
                                          </p:stCondLst>
                                        </p:cTn>
                                        <p:tgtEl>
                                          <p:spTgt spid="124931">
                                            <p:txEl>
                                              <p:pRg st="1" end="1"/>
                                            </p:txEl>
                                          </p:spTgt>
                                        </p:tgtEl>
                                        <p:attrNameLst>
                                          <p:attrName>style.visibility</p:attrName>
                                        </p:attrNameLst>
                                      </p:cBhvr>
                                      <p:to>
                                        <p:strVal val="visible"/>
                                      </p:to>
                                    </p:set>
                                    <p:animEffect transition="in" filter="slide(fromTop)">
                                      <p:cBhvr>
                                        <p:cTn id="37" dur="500"/>
                                        <p:tgtEl>
                                          <p:spTgt spid="12493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250"/>
                                  </p:stCondLst>
                                  <p:childTnLst>
                                    <p:set>
                                      <p:cBhvr>
                                        <p:cTn id="41" dur="1" fill="hold">
                                          <p:stCondLst>
                                            <p:cond delay="0"/>
                                          </p:stCondLst>
                                        </p:cTn>
                                        <p:tgtEl>
                                          <p:spTgt spid="124931">
                                            <p:txEl>
                                              <p:pRg st="2" end="2"/>
                                            </p:txEl>
                                          </p:spTgt>
                                        </p:tgtEl>
                                        <p:attrNameLst>
                                          <p:attrName>style.visibility</p:attrName>
                                        </p:attrNameLst>
                                      </p:cBhvr>
                                      <p:to>
                                        <p:strVal val="visible"/>
                                      </p:to>
                                    </p:set>
                                    <p:animEffect transition="in" filter="slide(fromTop)">
                                      <p:cBhvr>
                                        <p:cTn id="42" dur="500"/>
                                        <p:tgtEl>
                                          <p:spTgt spid="12493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250"/>
                                  </p:stCondLst>
                                  <p:childTnLst>
                                    <p:set>
                                      <p:cBhvr>
                                        <p:cTn id="46" dur="1" fill="hold">
                                          <p:stCondLst>
                                            <p:cond delay="0"/>
                                          </p:stCondLst>
                                        </p:cTn>
                                        <p:tgtEl>
                                          <p:spTgt spid="124931">
                                            <p:txEl>
                                              <p:pRg st="3" end="3"/>
                                            </p:txEl>
                                          </p:spTgt>
                                        </p:tgtEl>
                                        <p:attrNameLst>
                                          <p:attrName>style.visibility</p:attrName>
                                        </p:attrNameLst>
                                      </p:cBhvr>
                                      <p:to>
                                        <p:strVal val="visible"/>
                                      </p:to>
                                    </p:set>
                                    <p:animEffect transition="in" filter="slide(fromTop)">
                                      <p:cBhvr>
                                        <p:cTn id="47" dur="500"/>
                                        <p:tgtEl>
                                          <p:spTgt spid="1249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uiExpand="1" build="p"/>
      <p:bldP spid="5" grpId="0" animBg="1"/>
      <p:bldP spid="6" grpId="0"/>
      <p:bldP spid="7"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8" name="Rounded Rectangle 27"/>
          <p:cNvSpPr/>
          <p:nvPr/>
        </p:nvSpPr>
        <p:spPr bwMode="auto">
          <a:xfrm>
            <a:off x="1531527" y="1168292"/>
            <a:ext cx="6104858" cy="4699000"/>
          </a:xfrm>
          <a:prstGeom prst="roundRect">
            <a:avLst>
              <a:gd name="adj" fmla="val 8063"/>
            </a:avLst>
          </a:prstGeom>
          <a:solidFill>
            <a:schemeClr val="bg1">
              <a:alpha val="72000"/>
            </a:schemeClr>
          </a:solidFill>
          <a:ln w="76200" cap="flat" cmpd="sng" algn="ctr">
            <a:noFill/>
            <a:prstDash val="solid"/>
            <a:round/>
            <a:headEnd type="none" w="med" len="med"/>
            <a:tailEnd type="none" w="med" len="med"/>
          </a:ln>
          <a:effectLst/>
        </p:spPr>
        <p:txBody>
          <a:bodyPr wrap="none" anchor="ctr"/>
          <a:lstStyle/>
          <a:p>
            <a:pPr algn="ctr">
              <a:defRPr/>
            </a:pPr>
            <a:endParaRPr lang="en-US" sz="1800">
              <a:latin typeface="Arial" pitchFamily="-111" charset="0"/>
              <a:ea typeface="ＭＳ Ｐゴシック" pitchFamily="-111" charset="-128"/>
              <a:cs typeface="ＭＳ Ｐゴシック" pitchFamily="-111" charset="-128"/>
            </a:endParaRPr>
          </a:p>
        </p:txBody>
      </p:sp>
      <p:sp>
        <p:nvSpPr>
          <p:cNvPr id="78853" name="Title 8"/>
          <p:cNvSpPr>
            <a:spLocks noGrp="1"/>
          </p:cNvSpPr>
          <p:nvPr>
            <p:ph type="ctrTitle"/>
          </p:nvPr>
        </p:nvSpPr>
        <p:spPr/>
        <p:txBody>
          <a:bodyPr/>
          <a:lstStyle/>
          <a:p>
            <a:r>
              <a:rPr lang="en-US">
                <a:latin typeface="Arial" charset="0"/>
                <a:ea typeface="ＭＳ Ｐゴシック" charset="0"/>
                <a:cs typeface="ＭＳ Ｐゴシック" charset="0"/>
              </a:rPr>
              <a:t>When Therapy Helps</a:t>
            </a:r>
          </a:p>
        </p:txBody>
      </p:sp>
      <p:sp>
        <p:nvSpPr>
          <p:cNvPr id="10" name="Content Placeholder 9"/>
          <p:cNvSpPr>
            <a:spLocks noGrp="1"/>
          </p:cNvSpPr>
          <p:nvPr>
            <p:ph idx="4294967295"/>
          </p:nvPr>
        </p:nvSpPr>
        <p:spPr>
          <a:xfrm>
            <a:off x="1745007" y="1410029"/>
            <a:ext cx="5691187" cy="4286031"/>
          </a:xfrm>
        </p:spPr>
        <p:txBody>
          <a:bodyPr>
            <a:normAutofit/>
          </a:bodyPr>
          <a:lstStyle/>
          <a:p>
            <a:pPr marL="0" indent="0">
              <a:lnSpc>
                <a:spcPct val="95000"/>
              </a:lnSpc>
              <a:buNone/>
            </a:pPr>
            <a:r>
              <a:rPr lang="en-US" sz="1800" b="1" dirty="0">
                <a:solidFill>
                  <a:srgbClr val="8D35D1"/>
                </a:solidFill>
                <a:latin typeface="Arial" charset="0"/>
                <a:ea typeface="ＭＳ Ｐゴシック" charset="0"/>
                <a:cs typeface="ＭＳ Ｐゴシック" charset="0"/>
              </a:rPr>
              <a:t>For many problems and most emotional disorders, cognitive and behavior therapies have emerged as the method of choice:</a:t>
            </a:r>
          </a:p>
          <a:p>
            <a:pPr>
              <a:lnSpc>
                <a:spcPct val="95000"/>
              </a:lnSpc>
            </a:pPr>
            <a:r>
              <a:rPr lang="en-US" sz="1800" b="1" dirty="0">
                <a:latin typeface="Arial" charset="0"/>
                <a:ea typeface="ＭＳ Ｐゴシック" charset="0"/>
              </a:rPr>
              <a:t>Depression</a:t>
            </a:r>
          </a:p>
          <a:p>
            <a:pPr>
              <a:lnSpc>
                <a:spcPct val="95000"/>
              </a:lnSpc>
            </a:pPr>
            <a:r>
              <a:rPr lang="en-US" sz="1800" b="1" dirty="0">
                <a:latin typeface="Arial" charset="0"/>
                <a:ea typeface="ＭＳ Ｐゴシック" charset="0"/>
              </a:rPr>
              <a:t>Suicide attempts</a:t>
            </a:r>
          </a:p>
          <a:p>
            <a:pPr>
              <a:lnSpc>
                <a:spcPct val="95000"/>
              </a:lnSpc>
            </a:pPr>
            <a:r>
              <a:rPr lang="en-US" sz="1800" b="1" dirty="0">
                <a:latin typeface="Arial" charset="0"/>
                <a:ea typeface="ＭＳ Ｐゴシック" charset="0"/>
              </a:rPr>
              <a:t>Anxiety disorders</a:t>
            </a:r>
          </a:p>
          <a:p>
            <a:pPr>
              <a:lnSpc>
                <a:spcPct val="95000"/>
              </a:lnSpc>
            </a:pPr>
            <a:r>
              <a:rPr lang="en-US" sz="1800" b="1" dirty="0">
                <a:latin typeface="Arial" charset="0"/>
                <a:ea typeface="ＭＳ Ｐゴシック" charset="0"/>
              </a:rPr>
              <a:t>Anger and impulsive violence</a:t>
            </a:r>
          </a:p>
          <a:p>
            <a:pPr>
              <a:lnSpc>
                <a:spcPct val="95000"/>
              </a:lnSpc>
            </a:pPr>
            <a:r>
              <a:rPr lang="en-US" sz="1800" b="1" dirty="0">
                <a:latin typeface="Arial" charset="0"/>
                <a:ea typeface="ＭＳ Ｐゴシック" charset="0"/>
              </a:rPr>
              <a:t>Health problems </a:t>
            </a:r>
          </a:p>
          <a:p>
            <a:pPr>
              <a:lnSpc>
                <a:spcPct val="95000"/>
              </a:lnSpc>
            </a:pPr>
            <a:r>
              <a:rPr lang="en-US" sz="1800" b="1" dirty="0">
                <a:latin typeface="Arial" charset="0"/>
                <a:ea typeface="ＭＳ Ｐゴシック" charset="0"/>
              </a:rPr>
              <a:t>Childhood and adolescent behavior problems</a:t>
            </a:r>
          </a:p>
          <a:p>
            <a:pPr>
              <a:lnSpc>
                <a:spcPct val="95000"/>
              </a:lnSpc>
              <a:spcAft>
                <a:spcPts val="1200"/>
              </a:spcAft>
            </a:pPr>
            <a:r>
              <a:rPr lang="en-US" sz="1800" b="1" dirty="0">
                <a:latin typeface="Arial" charset="0"/>
                <a:ea typeface="ＭＳ Ｐゴシック" charset="0"/>
              </a:rPr>
              <a:t>Relapses</a:t>
            </a:r>
          </a:p>
          <a:p>
            <a:pPr marL="0" indent="0">
              <a:lnSpc>
                <a:spcPct val="95000"/>
              </a:lnSpc>
              <a:buNone/>
            </a:pPr>
            <a:r>
              <a:rPr lang="en-US" sz="1800" b="1" dirty="0">
                <a:solidFill>
                  <a:srgbClr val="C62DB0"/>
                </a:solidFill>
                <a:latin typeface="Arial" charset="0"/>
                <a:ea typeface="ＭＳ Ｐゴシック" charset="0"/>
                <a:cs typeface="ＭＳ Ｐゴシック" charset="0"/>
              </a:rPr>
              <a:t>Special problems and populations:</a:t>
            </a:r>
          </a:p>
          <a:p>
            <a:pPr>
              <a:lnSpc>
                <a:spcPct val="95000"/>
              </a:lnSpc>
            </a:pPr>
            <a:r>
              <a:rPr lang="en-US" sz="1800" b="1" dirty="0">
                <a:latin typeface="Arial" charset="0"/>
                <a:ea typeface="ＭＳ Ｐゴシック" charset="0"/>
              </a:rPr>
              <a:t>Rehabilitation and community psychologists </a:t>
            </a:r>
          </a:p>
          <a:p>
            <a:pPr>
              <a:lnSpc>
                <a:spcPct val="95000"/>
              </a:lnSpc>
            </a:pPr>
            <a:r>
              <a:rPr lang="en-US" sz="1800" b="1" dirty="0" err="1">
                <a:latin typeface="Arial" charset="0"/>
                <a:ea typeface="ＭＳ Ｐゴシック" charset="0"/>
              </a:rPr>
              <a:t>Multisystemic</a:t>
            </a:r>
            <a:r>
              <a:rPr lang="en-US" sz="1800" b="1" dirty="0">
                <a:latin typeface="Arial" charset="0"/>
                <a:ea typeface="ＭＳ Ｐゴシック" charset="0"/>
              </a:rPr>
              <a:t> therapy (MST</a:t>
            </a:r>
            <a:r>
              <a:rPr lang="en-US" sz="1800" b="1" dirty="0" smtClean="0">
                <a:latin typeface="Arial" charset="0"/>
                <a:ea typeface="ＭＳ Ｐゴシック" charset="0"/>
              </a:rPr>
              <a:t>)</a:t>
            </a:r>
            <a:endParaRPr lang="en-US" sz="1800" b="1" dirty="0">
              <a:latin typeface="Arial" charset="0"/>
              <a:ea typeface="ＭＳ Ｐゴシック" charset="0"/>
              <a:cs typeface="ＭＳ Ｐゴシック" charset="0"/>
            </a:endParaRPr>
          </a:p>
        </p:txBody>
      </p:sp>
      <p:sp>
        <p:nvSpPr>
          <p:cNvPr id="78855" name="Text Placeholder 50"/>
          <p:cNvSpPr>
            <a:spLocks/>
          </p:cNvSpPr>
          <p:nvPr/>
        </p:nvSpPr>
        <p:spPr bwMode="auto">
          <a:xfrm>
            <a:off x="0" y="749300"/>
            <a:ext cx="79009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Font typeface="Arial" charset="0"/>
              <a:buNone/>
            </a:pPr>
            <a:endParaRPr lang="en-US" sz="1200" b="1">
              <a:solidFill>
                <a:srgbClr val="262626"/>
              </a:solidFill>
            </a:endParaRPr>
          </a:p>
        </p:txBody>
      </p:sp>
    </p:spTree>
    <p:extLst>
      <p:ext uri="{BB962C8B-B14F-4D97-AF65-F5344CB8AC3E}">
        <p14:creationId xmlns:p14="http://schemas.microsoft.com/office/powerpoint/2010/main" val="120930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Bottom)">
                                      <p:cBhvr>
                                        <p:cTn id="12" dur="500"/>
                                        <p:tgtEl>
                                          <p:spTgt spid="10">
                                            <p:txEl>
                                              <p:pRg st="0" end="0"/>
                                            </p:txEl>
                                          </p:spTgt>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slide(fromTop)">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slide(fromTop)">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slide(fromTop)">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slide(fromTop)">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slide(fromTop)">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slide(fromTop)">
                                      <p:cBhvr>
                                        <p:cTn id="42" dur="500"/>
                                        <p:tgtEl>
                                          <p:spTgt spid="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slide(fromTop)">
                                      <p:cBhvr>
                                        <p:cTn id="47" dur="500"/>
                                        <p:tgtEl>
                                          <p:spTgt spid="10">
                                            <p:txEl>
                                              <p:pRg st="7" end="7"/>
                                            </p:txEl>
                                          </p:spTgt>
                                        </p:tgtEl>
                                      </p:cBhvr>
                                    </p:animEffect>
                                  </p:childTnLst>
                                </p:cTn>
                              </p:par>
                            </p:childTnLst>
                          </p:cTn>
                        </p:par>
                      </p:childTnLst>
                    </p:cTn>
                  </p:par>
                  <p:par>
                    <p:cTn id="48" fill="hold">
                      <p:stCondLst>
                        <p:cond delay="indefinite"/>
                      </p:stCondLst>
                      <p:childTnLst>
                        <p:par>
                          <p:cTn id="49" fill="hold" nodeType="after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Effect transition="in" filter="slide(fromBottom)">
                                      <p:cBhvr>
                                        <p:cTn id="52" dur="500"/>
                                        <p:tgtEl>
                                          <p:spTgt spid="1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grpId="0" nodeType="clickEffect">
                                  <p:stCondLst>
                                    <p:cond delay="0"/>
                                  </p:stCondLst>
                                  <p:childTnLst>
                                    <p:set>
                                      <p:cBhvr>
                                        <p:cTn id="56" dur="1" fill="hold">
                                          <p:stCondLst>
                                            <p:cond delay="0"/>
                                          </p:stCondLst>
                                        </p:cTn>
                                        <p:tgtEl>
                                          <p:spTgt spid="10">
                                            <p:txEl>
                                              <p:pRg st="9" end="9"/>
                                            </p:txEl>
                                          </p:spTgt>
                                        </p:tgtEl>
                                        <p:attrNameLst>
                                          <p:attrName>style.visibility</p:attrName>
                                        </p:attrNameLst>
                                      </p:cBhvr>
                                      <p:to>
                                        <p:strVal val="visible"/>
                                      </p:to>
                                    </p:set>
                                    <p:animEffect transition="in" filter="slide(fromTop)">
                                      <p:cBhvr>
                                        <p:cTn id="57" dur="500"/>
                                        <p:tgtEl>
                                          <p:spTgt spid="10">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1" fill="hold" grpId="0" nodeType="clickEffect">
                                  <p:stCondLst>
                                    <p:cond delay="0"/>
                                  </p:stCondLst>
                                  <p:childTnLst>
                                    <p:set>
                                      <p:cBhvr>
                                        <p:cTn id="61" dur="1" fill="hold">
                                          <p:stCondLst>
                                            <p:cond delay="0"/>
                                          </p:stCondLst>
                                        </p:cTn>
                                        <p:tgtEl>
                                          <p:spTgt spid="10">
                                            <p:txEl>
                                              <p:pRg st="10" end="10"/>
                                            </p:txEl>
                                          </p:spTgt>
                                        </p:tgtEl>
                                        <p:attrNameLst>
                                          <p:attrName>style.visibility</p:attrName>
                                        </p:attrNameLst>
                                      </p:cBhvr>
                                      <p:to>
                                        <p:strVal val="visible"/>
                                      </p:to>
                                    </p:set>
                                    <p:animEffect transition="in" filter="slide(fromTop)">
                                      <p:cBhvr>
                                        <p:cTn id="62"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508125"/>
            <a:ext cx="9144000" cy="4022725"/>
          </a:xfrm>
          <a:prstGeom prst="rect">
            <a:avLst/>
          </a:prstGeom>
          <a:solidFill>
            <a:srgbClr val="000000"/>
          </a:solidFill>
          <a:ln>
            <a:noFill/>
          </a:ln>
          <a:effectLst>
            <a:outerShdw blurRad="190500" dist="38100" dir="2700000" rotWithShape="0">
              <a:srgbClr val="000000">
                <a:alpha val="42998"/>
              </a:srgbClr>
            </a:outerShdw>
          </a:effectLst>
          <a:extLst/>
        </p:spPr>
        <p:txBody>
          <a:bodyPr wrap="none" anchor="ctr"/>
          <a:lstStyle/>
          <a:p>
            <a:pPr algn="ctr">
              <a:defRPr/>
            </a:pPr>
            <a:endParaRPr lang="en-US" sz="1800">
              <a:latin typeface="Arial" pitchFamily="-111" charset="0"/>
              <a:ea typeface="ＭＳ Ｐゴシック" charset="-128"/>
              <a:cs typeface="ＭＳ Ｐゴシック" charset="-128"/>
            </a:endParaRPr>
          </a:p>
        </p:txBody>
      </p:sp>
      <p:pic>
        <p:nvPicPr>
          <p:cNvPr id="80899" name="Picture 5"/>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bwMode="auto">
          <a:xfrm rot="1077543" flipH="1">
            <a:off x="4141220" y="1638069"/>
            <a:ext cx="4943098" cy="341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Content Placeholder 2"/>
          <p:cNvSpPr>
            <a:spLocks noGrp="1"/>
          </p:cNvSpPr>
          <p:nvPr>
            <p:ph idx="4294967295"/>
          </p:nvPr>
        </p:nvSpPr>
        <p:spPr>
          <a:xfrm>
            <a:off x="232231" y="1719262"/>
            <a:ext cx="4005549" cy="3811588"/>
          </a:xfrm>
          <a:prstGeom prst="rect">
            <a:avLst/>
          </a:prstGeom>
        </p:spPr>
        <p:txBody>
          <a:bodyPr>
            <a:normAutofit/>
          </a:bodyPr>
          <a:lstStyle/>
          <a:p>
            <a:pPr marL="0" lvl="1" indent="6350">
              <a:spcAft>
                <a:spcPts val="600"/>
              </a:spcAft>
              <a:buFont typeface="Arial" charset="0"/>
              <a:buNone/>
            </a:pPr>
            <a:r>
              <a:rPr lang="en-US" sz="2000" b="1" dirty="0" smtClean="0">
                <a:solidFill>
                  <a:srgbClr val="FFFF00"/>
                </a:solidFill>
                <a:latin typeface="Arial" charset="0"/>
                <a:ea typeface="ＭＳ Ｐゴシック" charset="0"/>
              </a:rPr>
              <a:t>The </a:t>
            </a:r>
            <a:r>
              <a:rPr lang="en-US" sz="2000" b="1" dirty="0">
                <a:solidFill>
                  <a:srgbClr val="FFFF00"/>
                </a:solidFill>
                <a:latin typeface="Arial" charset="0"/>
                <a:ea typeface="ＭＳ Ｐゴシック" charset="0"/>
              </a:rPr>
              <a:t>fact that a disorder </a:t>
            </a:r>
            <a:r>
              <a:rPr lang="en-US" sz="2000" b="1" dirty="0" smtClean="0">
                <a:solidFill>
                  <a:srgbClr val="FFFF00"/>
                </a:solidFill>
                <a:latin typeface="Arial" charset="0"/>
                <a:ea typeface="ＭＳ Ｐゴシック" charset="0"/>
              </a:rPr>
              <a:t>appears to </a:t>
            </a:r>
            <a:r>
              <a:rPr lang="en-US" sz="2000" b="1" dirty="0">
                <a:solidFill>
                  <a:srgbClr val="FFFF00"/>
                </a:solidFill>
                <a:latin typeface="Arial" charset="0"/>
                <a:ea typeface="ＭＳ Ｐゴシック" charset="0"/>
              </a:rPr>
              <a:t>have biological origins or involve biochemical </a:t>
            </a:r>
            <a:br>
              <a:rPr lang="en-US" sz="2000" b="1" dirty="0">
                <a:solidFill>
                  <a:srgbClr val="FFFF00"/>
                </a:solidFill>
                <a:latin typeface="Arial" charset="0"/>
                <a:ea typeface="ＭＳ Ｐゴシック" charset="0"/>
              </a:rPr>
            </a:br>
            <a:r>
              <a:rPr lang="en-US" sz="2000" b="1" dirty="0">
                <a:solidFill>
                  <a:srgbClr val="FFFF00"/>
                </a:solidFill>
                <a:latin typeface="Arial" charset="0"/>
                <a:ea typeface="ＭＳ Ｐゴシック" charset="0"/>
              </a:rPr>
              <a:t>abnormalities does not mean </a:t>
            </a:r>
            <a:br>
              <a:rPr lang="en-US" sz="2000" b="1" dirty="0">
                <a:solidFill>
                  <a:srgbClr val="FFFF00"/>
                </a:solidFill>
                <a:latin typeface="Arial" charset="0"/>
                <a:ea typeface="ＭＳ Ｐゴシック" charset="0"/>
              </a:rPr>
            </a:br>
            <a:r>
              <a:rPr lang="en-US" sz="2000" b="1" dirty="0">
                <a:solidFill>
                  <a:srgbClr val="FFFF00"/>
                </a:solidFill>
                <a:latin typeface="Arial" charset="0"/>
                <a:ea typeface="ＭＳ Ｐゴシック" charset="0"/>
              </a:rPr>
              <a:t>that biological treatments are the only or most appropriate ones.</a:t>
            </a:r>
          </a:p>
          <a:p>
            <a:pPr marL="0" lvl="1" indent="6350">
              <a:buFont typeface="Arial" charset="0"/>
              <a:buNone/>
            </a:pPr>
            <a:r>
              <a:rPr lang="en-US" sz="2000" b="1" dirty="0">
                <a:solidFill>
                  <a:schemeClr val="accent6"/>
                </a:solidFill>
                <a:latin typeface="Arial" charset="0"/>
                <a:ea typeface="ＭＳ Ｐゴシック" charset="0"/>
              </a:rPr>
              <a:t>Psychotherapy, or simply having other new experiences, can change brain patterns just as medication can.</a:t>
            </a:r>
          </a:p>
        </p:txBody>
      </p:sp>
      <p:sp>
        <p:nvSpPr>
          <p:cNvPr id="6" name="Rectangle 5"/>
          <p:cNvSpPr/>
          <p:nvPr/>
        </p:nvSpPr>
        <p:spPr>
          <a:xfrm>
            <a:off x="-98322" y="-5291"/>
            <a:ext cx="9315848" cy="42744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39634" y="45734"/>
            <a:ext cx="6818563" cy="342567"/>
          </a:xfrm>
          <a:prstGeom prst="rect">
            <a:avLst/>
          </a:prstGeom>
        </p:spPr>
        <p:txBody>
          <a:bodyPr>
            <a:noAutofit/>
          </a:bodyPr>
          <a:lstStyle>
            <a:lvl1pPr algn="l" defTabSz="457200" rtl="0" eaLnBrk="1" latinLnBrk="0" hangingPunct="1">
              <a:spcBef>
                <a:spcPct val="0"/>
              </a:spcBef>
              <a:buNone/>
              <a:defRPr sz="1600" b="1" kern="1200" cap="all">
                <a:solidFill>
                  <a:srgbClr val="FFFFFF"/>
                </a:solidFill>
                <a:latin typeface="Arial"/>
                <a:ea typeface="+mj-ea"/>
                <a:cs typeface="Arial"/>
              </a:defRPr>
            </a:lvl1pPr>
          </a:lstStyle>
          <a:p>
            <a:r>
              <a:rPr lang="en-US" dirty="0" smtClean="0">
                <a:solidFill>
                  <a:schemeClr val="accent6"/>
                </a:solidFill>
              </a:rPr>
              <a:t>BIOLOGY AND </a:t>
            </a:r>
            <a:r>
              <a:rPr lang="en-US" dirty="0" smtClean="0">
                <a:solidFill>
                  <a:srgbClr val="FFFF00"/>
                </a:solidFill>
              </a:rPr>
              <a:t>psychotherapy</a:t>
            </a:r>
            <a:endParaRPr lang="en-US" dirty="0">
              <a:solidFill>
                <a:srgbClr val="FFFF00"/>
              </a:solidFill>
            </a:endParaRPr>
          </a:p>
        </p:txBody>
      </p:sp>
      <p:sp>
        <p:nvSpPr>
          <p:cNvPr id="8" name="Title 1"/>
          <p:cNvSpPr txBox="1">
            <a:spLocks/>
          </p:cNvSpPr>
          <p:nvPr/>
        </p:nvSpPr>
        <p:spPr>
          <a:xfrm>
            <a:off x="239634" y="486872"/>
            <a:ext cx="6818562" cy="472301"/>
          </a:xfrm>
          <a:prstGeom prst="rect">
            <a:avLst/>
          </a:prstGeom>
        </p:spPr>
        <p:txBody>
          <a:bodyPr vert="horz" lIns="91440" tIns="45720" rIns="91440" bIns="45720" rtlCol="0" anchor="ctr">
            <a:noAutofit/>
          </a:bodyPr>
          <a:lstStyle>
            <a:lvl1pPr algn="l" defTabSz="457200" rtl="0" eaLnBrk="1" latinLnBrk="0" hangingPunct="1">
              <a:spcBef>
                <a:spcPct val="0"/>
              </a:spcBef>
              <a:buNone/>
              <a:defRPr sz="1800" b="1" kern="1200" cap="all">
                <a:solidFill>
                  <a:schemeClr val="tx1"/>
                </a:solidFill>
                <a:latin typeface="Arial"/>
                <a:ea typeface="+mj-ea"/>
                <a:cs typeface="Arial"/>
              </a:defRPr>
            </a:lvl1pPr>
          </a:lstStyle>
          <a:p>
            <a:pPr algn="l"/>
            <a:r>
              <a:rPr lang="en-US" sz="2400" b="0" cap="none" dirty="0" smtClean="0">
                <a:latin typeface=""/>
              </a:rPr>
              <a:t>How Treating the Mind Changes the Brain</a:t>
            </a:r>
            <a:endParaRPr lang="en-US" sz="2400" b="0" cap="none" dirty="0">
              <a:solidFill>
                <a:schemeClr val="tx1"/>
              </a:solidFill>
            </a:endParaRPr>
          </a:p>
        </p:txBody>
      </p:sp>
      <p:sp>
        <p:nvSpPr>
          <p:cNvPr id="9" name="Rectangle 8"/>
          <p:cNvSpPr/>
          <p:nvPr/>
        </p:nvSpPr>
        <p:spPr>
          <a:xfrm>
            <a:off x="-98322" y="422150"/>
            <a:ext cx="9315848" cy="64722"/>
          </a:xfrm>
          <a:prstGeom prst="rect">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87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5"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0.7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80899"/>
                                        </p:tgtEl>
                                        <p:attrNameLst>
                                          <p:attrName>style.visibility</p:attrName>
                                        </p:attrNameLst>
                                      </p:cBhvr>
                                      <p:to>
                                        <p:strVal val="visible"/>
                                      </p:to>
                                    </p:set>
                                    <p:anim calcmode="lin" valueType="num">
                                      <p:cBhvr>
                                        <p:cTn id="33" dur="500" fill="hold"/>
                                        <p:tgtEl>
                                          <p:spTgt spid="80899"/>
                                        </p:tgtEl>
                                        <p:attrNameLst>
                                          <p:attrName>ppt_w</p:attrName>
                                        </p:attrNameLst>
                                      </p:cBhvr>
                                      <p:tavLst>
                                        <p:tav tm="0">
                                          <p:val>
                                            <p:fltVal val="0"/>
                                          </p:val>
                                        </p:tav>
                                        <p:tav tm="100000">
                                          <p:val>
                                            <p:strVal val="#ppt_w"/>
                                          </p:val>
                                        </p:tav>
                                      </p:tavLst>
                                    </p:anim>
                                    <p:anim calcmode="lin" valueType="num">
                                      <p:cBhvr>
                                        <p:cTn id="34" dur="500" fill="hold"/>
                                        <p:tgtEl>
                                          <p:spTgt spid="80899"/>
                                        </p:tgtEl>
                                        <p:attrNameLst>
                                          <p:attrName>ppt_h</p:attrName>
                                        </p:attrNameLst>
                                      </p:cBhvr>
                                      <p:tavLst>
                                        <p:tav tm="0">
                                          <p:val>
                                            <p:fltVal val="0"/>
                                          </p:val>
                                        </p:tav>
                                        <p:tav tm="100000">
                                          <p:val>
                                            <p:strVal val="#ppt_h"/>
                                          </p:val>
                                        </p:tav>
                                      </p:tavLst>
                                    </p:anim>
                                    <p:animEffect transition="in" filter="fade">
                                      <p:cBhvr>
                                        <p:cTn id="35" dur="500"/>
                                        <p:tgtEl>
                                          <p:spTgt spid="80899"/>
                                        </p:tgtEl>
                                      </p:cBhvr>
                                    </p:animEffect>
                                  </p:childTnLst>
                                </p:cTn>
                              </p:par>
                            </p:childTnLst>
                          </p:cTn>
                        </p:par>
                        <p:par>
                          <p:cTn id="36" fill="hold">
                            <p:stCondLst>
                              <p:cond delay="3500"/>
                            </p:stCondLst>
                            <p:childTnLst>
                              <p:par>
                                <p:cTn id="37" presetID="12" presetClass="entr" presetSubtype="1" fill="hold" grpId="0" nodeType="afterEffect">
                                  <p:stCondLst>
                                    <p:cond delay="0"/>
                                  </p:stCondLst>
                                  <p:childTnLst>
                                    <p:set>
                                      <p:cBhvr>
                                        <p:cTn id="38" dur="1" fill="hold">
                                          <p:stCondLst>
                                            <p:cond delay="0"/>
                                          </p:stCondLst>
                                        </p:cTn>
                                        <p:tgtEl>
                                          <p:spTgt spid="101379">
                                            <p:txEl>
                                              <p:pRg st="0" end="0"/>
                                            </p:txEl>
                                          </p:spTgt>
                                        </p:tgtEl>
                                        <p:attrNameLst>
                                          <p:attrName>style.visibility</p:attrName>
                                        </p:attrNameLst>
                                      </p:cBhvr>
                                      <p:to>
                                        <p:strVal val="visible"/>
                                      </p:to>
                                    </p:set>
                                    <p:animEffect transition="in" filter="slide(fromTop)">
                                      <p:cBhvr>
                                        <p:cTn id="39" dur="500"/>
                                        <p:tgtEl>
                                          <p:spTgt spid="10137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childTnLst>
                                    <p:set>
                                      <p:cBhvr>
                                        <p:cTn id="43" dur="1" fill="hold">
                                          <p:stCondLst>
                                            <p:cond delay="0"/>
                                          </p:stCondLst>
                                        </p:cTn>
                                        <p:tgtEl>
                                          <p:spTgt spid="101379">
                                            <p:txEl>
                                              <p:pRg st="1" end="1"/>
                                            </p:txEl>
                                          </p:spTgt>
                                        </p:tgtEl>
                                        <p:attrNameLst>
                                          <p:attrName>style.visibility</p:attrName>
                                        </p:attrNameLst>
                                      </p:cBhvr>
                                      <p:to>
                                        <p:strVal val="visible"/>
                                      </p:to>
                                    </p:set>
                                    <p:animEffect transition="in" filter="slide(fromTop)">
                                      <p:cBhvr>
                                        <p:cTn id="44" dur="500"/>
                                        <p:tgtEl>
                                          <p:spTgt spid="1013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1379" grpId="0" build="p"/>
      <p:bldP spid="6" grpId="0" animBg="1"/>
      <p:bldP spid="7" grpId="0"/>
      <p:bldP spid="8" grpId="0"/>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8" name="Round Diagonal Corner Rectangle 17"/>
          <p:cNvSpPr/>
          <p:nvPr/>
        </p:nvSpPr>
        <p:spPr bwMode="auto">
          <a:xfrm>
            <a:off x="1685008" y="1026241"/>
            <a:ext cx="5773984" cy="4977913"/>
          </a:xfrm>
          <a:prstGeom prst="round2DiagRect">
            <a:avLst/>
          </a:prstGeom>
          <a:solidFill>
            <a:schemeClr val="tx1">
              <a:alpha val="75000"/>
            </a:schemeClr>
          </a:solidFill>
          <a:ln w="76200" cap="flat" cmpd="sng" algn="ctr">
            <a:noFill/>
            <a:prstDash val="solid"/>
            <a:round/>
            <a:headEnd type="none" w="med" len="med"/>
            <a:tailEnd type="none" w="med" len="med"/>
          </a:ln>
          <a:effectLst/>
        </p:spPr>
        <p:txBody>
          <a:bodyPr wrap="none" anchor="ctr"/>
          <a:lstStyle/>
          <a:p>
            <a:pPr algn="ctr">
              <a:defRPr/>
            </a:pPr>
            <a:endParaRPr lang="en-US" sz="1800">
              <a:latin typeface="Arial" pitchFamily="-111" charset="0"/>
              <a:ea typeface="ＭＳ Ｐゴシック" pitchFamily="-111" charset="-128"/>
              <a:cs typeface="ＭＳ Ｐゴシック" pitchFamily="-111" charset="-128"/>
            </a:endParaRPr>
          </a:p>
        </p:txBody>
      </p:sp>
      <p:sp>
        <p:nvSpPr>
          <p:cNvPr id="82949" name="Rectangle 2"/>
          <p:cNvSpPr>
            <a:spLocks noGrp="1" noChangeArrowheads="1"/>
          </p:cNvSpPr>
          <p:nvPr>
            <p:ph type="ctrTitle"/>
          </p:nvPr>
        </p:nvSpPr>
        <p:spPr/>
        <p:txBody>
          <a:bodyPr/>
          <a:lstStyle/>
          <a:p>
            <a:r>
              <a:rPr lang="en-US">
                <a:latin typeface="Arial" charset="0"/>
                <a:ea typeface="ＭＳ Ｐゴシック" charset="0"/>
                <a:cs typeface="ＭＳ Ｐゴシック" charset="0"/>
              </a:rPr>
              <a:t>When Therapy Harms</a:t>
            </a:r>
          </a:p>
        </p:txBody>
      </p:sp>
      <p:sp>
        <p:nvSpPr>
          <p:cNvPr id="261127" name="Rectangle 4"/>
          <p:cNvSpPr>
            <a:spLocks noChangeArrowheads="1"/>
          </p:cNvSpPr>
          <p:nvPr/>
        </p:nvSpPr>
        <p:spPr bwMode="auto">
          <a:xfrm>
            <a:off x="2100365" y="1297727"/>
            <a:ext cx="4956316"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spcAft>
                <a:spcPts val="600"/>
              </a:spcAft>
              <a:tabLst>
                <a:tab pos="166688" algn="l"/>
                <a:tab pos="800100" algn="l"/>
              </a:tabLst>
            </a:pPr>
            <a:r>
              <a:rPr lang="en-US" sz="2000" b="1" dirty="0">
                <a:solidFill>
                  <a:schemeClr val="bg2">
                    <a:lumMod val="50000"/>
                  </a:schemeClr>
                </a:solidFill>
                <a:latin typeface="Arial"/>
                <a:cs typeface="Arial"/>
              </a:rPr>
              <a:t>In some cases, therapy is harmful. </a:t>
            </a:r>
            <a:br>
              <a:rPr lang="en-US" sz="2000" b="1" dirty="0">
                <a:solidFill>
                  <a:schemeClr val="bg2">
                    <a:lumMod val="50000"/>
                  </a:schemeClr>
                </a:solidFill>
                <a:latin typeface="Arial"/>
                <a:cs typeface="Arial"/>
              </a:rPr>
            </a:br>
            <a:r>
              <a:rPr lang="en-US" sz="2000" b="1" dirty="0">
                <a:solidFill>
                  <a:schemeClr val="bg2">
                    <a:lumMod val="50000"/>
                  </a:schemeClr>
                </a:solidFill>
                <a:latin typeface="Arial"/>
                <a:cs typeface="Arial"/>
              </a:rPr>
              <a:t>The risks to clients increase when any of the following occurs:</a:t>
            </a:r>
          </a:p>
          <a:p>
            <a:pPr marL="342900" indent="-342900">
              <a:spcBef>
                <a:spcPct val="20000"/>
              </a:spcBef>
              <a:buFont typeface="Arial"/>
              <a:buChar char="•"/>
              <a:tabLst>
                <a:tab pos="166688" algn="l"/>
                <a:tab pos="800100" algn="l"/>
              </a:tabLst>
            </a:pPr>
            <a:r>
              <a:rPr lang="en-US" sz="2000" b="1" dirty="0" smtClean="0">
                <a:solidFill>
                  <a:schemeClr val="bg1"/>
                </a:solidFill>
                <a:latin typeface="Arial"/>
                <a:cs typeface="Arial"/>
              </a:rPr>
              <a:t>Use </a:t>
            </a:r>
            <a:r>
              <a:rPr lang="en-US" sz="2000" b="1" dirty="0">
                <a:solidFill>
                  <a:schemeClr val="bg1"/>
                </a:solidFill>
                <a:latin typeface="Arial"/>
                <a:cs typeface="Arial"/>
              </a:rPr>
              <a:t>of empirically unsupported, </a:t>
            </a:r>
            <a:r>
              <a:rPr lang="en-US" sz="2000" b="1" dirty="0" smtClean="0">
                <a:solidFill>
                  <a:schemeClr val="bg1"/>
                </a:solidFill>
                <a:latin typeface="Arial"/>
                <a:cs typeface="Arial"/>
              </a:rPr>
              <a:t>potentially </a:t>
            </a:r>
            <a:r>
              <a:rPr lang="en-US" sz="2000" b="1" dirty="0">
                <a:solidFill>
                  <a:schemeClr val="bg1"/>
                </a:solidFill>
                <a:latin typeface="Arial"/>
                <a:cs typeface="Arial"/>
              </a:rPr>
              <a:t>dangerous therapeutic </a:t>
            </a:r>
            <a:r>
              <a:rPr lang="en-US" sz="2000" b="1" dirty="0" smtClean="0">
                <a:solidFill>
                  <a:schemeClr val="bg1"/>
                </a:solidFill>
                <a:latin typeface="Arial"/>
                <a:cs typeface="Arial"/>
              </a:rPr>
              <a:t>techniques</a:t>
            </a:r>
            <a:endParaRPr lang="en-US" sz="2000" b="1" dirty="0">
              <a:solidFill>
                <a:schemeClr val="bg1"/>
              </a:solidFill>
              <a:latin typeface="Arial"/>
              <a:cs typeface="Arial"/>
            </a:endParaRPr>
          </a:p>
          <a:p>
            <a:pPr marL="342900" indent="-342900">
              <a:spcBef>
                <a:spcPct val="20000"/>
              </a:spcBef>
              <a:buFont typeface="Arial"/>
              <a:buChar char="•"/>
              <a:tabLst>
                <a:tab pos="166688" algn="l"/>
                <a:tab pos="800100" algn="l"/>
              </a:tabLst>
            </a:pPr>
            <a:r>
              <a:rPr lang="en-US" sz="2000" b="1" dirty="0" smtClean="0">
                <a:solidFill>
                  <a:schemeClr val="bg1"/>
                </a:solidFill>
                <a:latin typeface="Arial"/>
                <a:cs typeface="Arial"/>
              </a:rPr>
              <a:t>Inappropriate </a:t>
            </a:r>
            <a:r>
              <a:rPr lang="en-US" sz="2000" b="1" dirty="0">
                <a:solidFill>
                  <a:schemeClr val="bg1"/>
                </a:solidFill>
                <a:latin typeface="Arial"/>
                <a:cs typeface="Arial"/>
              </a:rPr>
              <a:t>or coercive influence, </a:t>
            </a:r>
            <a:r>
              <a:rPr lang="en-US" sz="2000" b="1" dirty="0" smtClean="0">
                <a:solidFill>
                  <a:schemeClr val="bg1"/>
                </a:solidFill>
                <a:latin typeface="Arial"/>
                <a:cs typeface="Arial"/>
              </a:rPr>
              <a:t>which </a:t>
            </a:r>
            <a:r>
              <a:rPr lang="en-US" sz="2000" b="1" dirty="0">
                <a:solidFill>
                  <a:schemeClr val="bg1"/>
                </a:solidFill>
                <a:latin typeface="Arial"/>
                <a:cs typeface="Arial"/>
              </a:rPr>
              <a:t>can create new problems for </a:t>
            </a:r>
            <a:r>
              <a:rPr lang="en-US" sz="2000" b="1" dirty="0" smtClean="0">
                <a:solidFill>
                  <a:schemeClr val="bg1"/>
                </a:solidFill>
                <a:latin typeface="Arial"/>
                <a:cs typeface="Arial"/>
              </a:rPr>
              <a:t>the </a:t>
            </a:r>
            <a:r>
              <a:rPr lang="en-US" sz="2000" b="1" dirty="0">
                <a:solidFill>
                  <a:schemeClr val="bg1"/>
                </a:solidFill>
                <a:latin typeface="Arial"/>
                <a:cs typeface="Arial"/>
              </a:rPr>
              <a:t>client</a:t>
            </a:r>
          </a:p>
          <a:p>
            <a:pPr marL="342900" indent="-342900">
              <a:spcBef>
                <a:spcPct val="20000"/>
              </a:spcBef>
              <a:buFont typeface="Arial"/>
              <a:buChar char="•"/>
              <a:tabLst>
                <a:tab pos="166688" algn="l"/>
                <a:tab pos="800100" algn="l"/>
              </a:tabLst>
            </a:pPr>
            <a:r>
              <a:rPr lang="en-US" sz="2000" b="1" dirty="0" smtClean="0">
                <a:solidFill>
                  <a:schemeClr val="bg1"/>
                </a:solidFill>
                <a:latin typeface="Arial"/>
                <a:cs typeface="Arial"/>
              </a:rPr>
              <a:t>Prejudice </a:t>
            </a:r>
            <a:r>
              <a:rPr lang="en-US" sz="2000" b="1" dirty="0">
                <a:solidFill>
                  <a:schemeClr val="bg1"/>
                </a:solidFill>
                <a:latin typeface="Arial"/>
                <a:cs typeface="Arial"/>
              </a:rPr>
              <a:t>or cultural ignorance on the </a:t>
            </a:r>
            <a:r>
              <a:rPr lang="en-US" sz="2000" b="1" dirty="0" smtClean="0">
                <a:solidFill>
                  <a:schemeClr val="bg1"/>
                </a:solidFill>
                <a:latin typeface="Arial"/>
                <a:cs typeface="Arial"/>
              </a:rPr>
              <a:t>part </a:t>
            </a:r>
            <a:r>
              <a:rPr lang="en-US" sz="2000" b="1" dirty="0">
                <a:solidFill>
                  <a:schemeClr val="bg1"/>
                </a:solidFill>
                <a:latin typeface="Arial"/>
                <a:cs typeface="Arial"/>
              </a:rPr>
              <a:t>of the therapist</a:t>
            </a:r>
          </a:p>
          <a:p>
            <a:pPr marL="342900" indent="-342900">
              <a:spcBef>
                <a:spcPct val="20000"/>
              </a:spcBef>
              <a:buFont typeface="Arial"/>
              <a:buChar char="•"/>
              <a:tabLst>
                <a:tab pos="166688" algn="l"/>
                <a:tab pos="800100" algn="l"/>
              </a:tabLst>
            </a:pPr>
            <a:r>
              <a:rPr lang="en-US" sz="2000" b="1" dirty="0" smtClean="0">
                <a:solidFill>
                  <a:schemeClr val="bg1"/>
                </a:solidFill>
                <a:latin typeface="Arial"/>
                <a:cs typeface="Arial"/>
              </a:rPr>
              <a:t>Sexual </a:t>
            </a:r>
            <a:r>
              <a:rPr lang="en-US" sz="2000" b="1" dirty="0">
                <a:solidFill>
                  <a:schemeClr val="bg1"/>
                </a:solidFill>
                <a:latin typeface="Arial"/>
                <a:cs typeface="Arial"/>
              </a:rPr>
              <a:t>intimacies or other unethical </a:t>
            </a:r>
            <a:r>
              <a:rPr lang="en-US" sz="2000" b="1" dirty="0" smtClean="0">
                <a:solidFill>
                  <a:schemeClr val="bg1"/>
                </a:solidFill>
                <a:latin typeface="Arial"/>
                <a:cs typeface="Arial"/>
              </a:rPr>
              <a:t>behavior </a:t>
            </a:r>
            <a:r>
              <a:rPr lang="en-US" sz="2000" b="1" dirty="0">
                <a:solidFill>
                  <a:schemeClr val="bg1"/>
                </a:solidFill>
                <a:latin typeface="Arial"/>
                <a:cs typeface="Arial"/>
              </a:rPr>
              <a:t>on the part of the therapist</a:t>
            </a:r>
          </a:p>
        </p:txBody>
      </p:sp>
    </p:spTree>
    <p:extLst>
      <p:ext uri="{BB962C8B-B14F-4D97-AF65-F5344CB8AC3E}">
        <p14:creationId xmlns:p14="http://schemas.microsoft.com/office/powerpoint/2010/main" val="699489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261127">
                                            <p:txEl>
                                              <p:pRg st="0" end="0"/>
                                            </p:txEl>
                                          </p:spTgt>
                                        </p:tgtEl>
                                        <p:attrNameLst>
                                          <p:attrName>style.visibility</p:attrName>
                                        </p:attrNameLst>
                                      </p:cBhvr>
                                      <p:to>
                                        <p:strVal val="visible"/>
                                      </p:to>
                                    </p:set>
                                    <p:animEffect transition="in" filter="fade">
                                      <p:cBhvr>
                                        <p:cTn id="12" dur="1000"/>
                                        <p:tgtEl>
                                          <p:spTgt spid="261127">
                                            <p:txEl>
                                              <p:pRg st="0" end="0"/>
                                            </p:txEl>
                                          </p:spTgt>
                                        </p:tgtEl>
                                      </p:cBhvr>
                                    </p:animEffect>
                                    <p:anim calcmode="lin" valueType="num">
                                      <p:cBhvr>
                                        <p:cTn id="13" dur="1000" fill="hold"/>
                                        <p:tgtEl>
                                          <p:spTgt spid="261127">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261127">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6112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261127">
                                            <p:txEl>
                                              <p:pRg st="1" end="1"/>
                                            </p:txEl>
                                          </p:spTgt>
                                        </p:tgtEl>
                                        <p:attrNameLst>
                                          <p:attrName>style.visibility</p:attrName>
                                        </p:attrNameLst>
                                      </p:cBhvr>
                                      <p:to>
                                        <p:strVal val="visible"/>
                                      </p:to>
                                    </p:set>
                                    <p:animEffect transition="in" filter="slide(fromTop)">
                                      <p:cBhvr>
                                        <p:cTn id="20" dur="500"/>
                                        <p:tgtEl>
                                          <p:spTgt spid="26112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261127">
                                            <p:txEl>
                                              <p:pRg st="2" end="2"/>
                                            </p:txEl>
                                          </p:spTgt>
                                        </p:tgtEl>
                                        <p:attrNameLst>
                                          <p:attrName>style.visibility</p:attrName>
                                        </p:attrNameLst>
                                      </p:cBhvr>
                                      <p:to>
                                        <p:strVal val="visible"/>
                                      </p:to>
                                    </p:set>
                                    <p:animEffect transition="in" filter="slide(fromTop)">
                                      <p:cBhvr>
                                        <p:cTn id="25" dur="500"/>
                                        <p:tgtEl>
                                          <p:spTgt spid="26112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261127">
                                            <p:txEl>
                                              <p:pRg st="3" end="3"/>
                                            </p:txEl>
                                          </p:spTgt>
                                        </p:tgtEl>
                                        <p:attrNameLst>
                                          <p:attrName>style.visibility</p:attrName>
                                        </p:attrNameLst>
                                      </p:cBhvr>
                                      <p:to>
                                        <p:strVal val="visible"/>
                                      </p:to>
                                    </p:set>
                                    <p:animEffect transition="in" filter="slide(fromTop)">
                                      <p:cBhvr>
                                        <p:cTn id="30" dur="500"/>
                                        <p:tgtEl>
                                          <p:spTgt spid="26112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261127">
                                            <p:txEl>
                                              <p:pRg st="4" end="4"/>
                                            </p:txEl>
                                          </p:spTgt>
                                        </p:tgtEl>
                                        <p:attrNameLst>
                                          <p:attrName>style.visibility</p:attrName>
                                        </p:attrNameLst>
                                      </p:cBhvr>
                                      <p:to>
                                        <p:strVal val="visible"/>
                                      </p:to>
                                    </p:set>
                                    <p:animEffect transition="in" filter="slide(fromTop)">
                                      <p:cBhvr>
                                        <p:cTn id="35" dur="500"/>
                                        <p:tgtEl>
                                          <p:spTgt spid="2611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7"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4"/>
          <p:cNvSpPr>
            <a:spLocks noGrp="1"/>
          </p:cNvSpPr>
          <p:nvPr>
            <p:ph type="ctrTitle"/>
          </p:nvPr>
        </p:nvSpPr>
        <p:spPr/>
        <p:txBody>
          <a:bodyPr/>
          <a:lstStyle/>
          <a:p>
            <a:r>
              <a:rPr lang="en-US">
                <a:latin typeface="Arial" charset="0"/>
                <a:ea typeface="ＭＳ Ｐゴシック" charset="0"/>
                <a:cs typeface="ＭＳ Ｐゴシック" charset="0"/>
              </a:rPr>
              <a:t>Table 16.1: Potentially Harmful Therapies</a:t>
            </a:r>
          </a:p>
        </p:txBody>
      </p:sp>
      <p:pic>
        <p:nvPicPr>
          <p:cNvPr id="6" name="Picture 5" descr="Table16.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00" y="1404938"/>
            <a:ext cx="901700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61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p:txBody>
          <a:bodyPr/>
          <a:lstStyle/>
          <a:p>
            <a:pPr eaLnBrk="1" hangingPunct="1"/>
            <a:r>
              <a:rPr lang="en-US">
                <a:latin typeface="Arial" charset="0"/>
                <a:ea typeface="ＭＳ Ｐゴシック" charset="0"/>
                <a:cs typeface="ＭＳ Ｐゴシック" charset="0"/>
              </a:rPr>
              <a:t>The Question of Drugs</a:t>
            </a:r>
          </a:p>
        </p:txBody>
      </p:sp>
      <p:grpSp>
        <p:nvGrpSpPr>
          <p:cNvPr id="3" name="Group 13"/>
          <p:cNvGrpSpPr>
            <a:grpSpLocks/>
          </p:cNvGrpSpPr>
          <p:nvPr/>
        </p:nvGrpSpPr>
        <p:grpSpPr bwMode="auto">
          <a:xfrm>
            <a:off x="5846763" y="2976563"/>
            <a:ext cx="2252662" cy="2163762"/>
            <a:chOff x="6095999" y="3416300"/>
            <a:chExt cx="2425700" cy="2330450"/>
          </a:xfrm>
        </p:grpSpPr>
        <p:sp>
          <p:nvSpPr>
            <p:cNvPr id="20" name="Oval 12"/>
            <p:cNvSpPr>
              <a:spLocks noChangeArrowheads="1"/>
            </p:cNvSpPr>
            <p:nvPr/>
          </p:nvSpPr>
          <p:spPr bwMode="gray">
            <a:xfrm>
              <a:off x="6143625" y="3416300"/>
              <a:ext cx="2330450" cy="2330450"/>
            </a:xfrm>
            <a:prstGeom prst="ellipse">
              <a:avLst/>
            </a:prstGeom>
            <a:solidFill>
              <a:srgbClr val="DF3E08">
                <a:alpha val="80000"/>
              </a:srgbClr>
            </a:solidFill>
            <a:ln w="9525">
              <a:noFill/>
              <a:round/>
              <a:headEnd/>
              <a:tailEnd/>
            </a:ln>
            <a:effectLst>
              <a:outerShdw blurRad="76200" dist="12700" dir="8100000" sy="-23000" kx="800400" algn="br">
                <a:srgbClr val="000000">
                  <a:alpha val="15000"/>
                </a:srgbClr>
              </a:outerShdw>
            </a:effectLst>
            <a:scene3d>
              <a:camera prst="orthographicFront"/>
              <a:lightRig rig="threePt" dir="t"/>
            </a:scene3d>
            <a:sp3d>
              <a:bevelT w="1143000" h="1143000"/>
            </a:sp3d>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21" name="Text Box 12"/>
            <p:cNvSpPr txBox="1">
              <a:spLocks noChangeArrowheads="1"/>
            </p:cNvSpPr>
            <p:nvPr/>
          </p:nvSpPr>
          <p:spPr bwMode="gray">
            <a:xfrm>
              <a:off x="6095999" y="4134130"/>
              <a:ext cx="2425700" cy="822087"/>
            </a:xfrm>
            <a:prstGeom prst="rect">
              <a:avLst/>
            </a:prstGeom>
            <a:noFill/>
            <a:ln w="9525">
              <a:noFill/>
              <a:miter lim="800000"/>
              <a:headEnd/>
              <a:tailEnd/>
            </a:ln>
            <a:effectLst>
              <a:outerShdw blurRad="50800" dist="38100" dir="2700000">
                <a:srgbClr val="000000">
                  <a:alpha val="43000"/>
                </a:srgbClr>
              </a:outerShdw>
            </a:effectLst>
            <a:scene3d>
              <a:camera prst="orthographicFront"/>
              <a:lightRig rig="threePt" dir="t"/>
            </a:scene3d>
            <a:sp3d>
              <a:bevelT w="1143000" h="1143000"/>
            </a:sp3d>
          </p:spPr>
          <p:txBody>
            <a:bodyPr>
              <a:spAutoFit/>
            </a:bodyPr>
            <a:lstStyle/>
            <a:p>
              <a:pPr algn="ctr">
                <a:lnSpc>
                  <a:spcPct val="90000"/>
                </a:lnSpc>
                <a:defRPr/>
              </a:pPr>
              <a:r>
                <a:rPr lang="en-US" sz="2400" b="1" dirty="0">
                  <a:solidFill>
                    <a:srgbClr val="FFFFFF"/>
                  </a:solidFill>
                  <a:latin typeface="Arial"/>
                  <a:ea typeface="ＭＳ Ｐゴシック" charset="-128"/>
                  <a:cs typeface="Arial"/>
                </a:rPr>
                <a:t>Lithium carbonate</a:t>
              </a:r>
            </a:p>
          </p:txBody>
        </p:sp>
      </p:grpSp>
      <p:grpSp>
        <p:nvGrpSpPr>
          <p:cNvPr id="4" name="Group 11"/>
          <p:cNvGrpSpPr>
            <a:grpSpLocks/>
          </p:cNvGrpSpPr>
          <p:nvPr/>
        </p:nvGrpSpPr>
        <p:grpSpPr bwMode="auto">
          <a:xfrm>
            <a:off x="1095375" y="1746250"/>
            <a:ext cx="2339975" cy="2330450"/>
            <a:chOff x="512763" y="3416300"/>
            <a:chExt cx="2339976" cy="2330450"/>
          </a:xfrm>
        </p:grpSpPr>
        <p:sp>
          <p:nvSpPr>
            <p:cNvPr id="5" name="Oval 6"/>
            <p:cNvSpPr>
              <a:spLocks noChangeArrowheads="1"/>
            </p:cNvSpPr>
            <p:nvPr/>
          </p:nvSpPr>
          <p:spPr bwMode="gray">
            <a:xfrm>
              <a:off x="512763" y="3416300"/>
              <a:ext cx="2332037" cy="2330450"/>
            </a:xfrm>
            <a:prstGeom prst="ellipse">
              <a:avLst/>
            </a:prstGeom>
            <a:solidFill>
              <a:schemeClr val="accent6">
                <a:alpha val="80000"/>
              </a:schemeClr>
            </a:solidFill>
            <a:ln w="9525">
              <a:noFill/>
              <a:round/>
              <a:headEnd/>
              <a:tailEnd/>
            </a:ln>
            <a:effectLst>
              <a:outerShdw blurRad="76200" dist="12700" dir="8100000" sy="-23000" kx="800400" algn="br">
                <a:srgbClr val="000000">
                  <a:alpha val="15000"/>
                </a:srgbClr>
              </a:outerShdw>
            </a:effectLst>
            <a:scene3d>
              <a:camera prst="orthographicFront"/>
              <a:lightRig rig="threePt" dir="t"/>
            </a:scene3d>
            <a:sp3d>
              <a:bevelT w="1143000" h="1143000"/>
            </a:sp3d>
          </p:spPr>
          <p:txBody>
            <a:bodyPr wrap="none" anchor="ctr"/>
            <a:lstStyle/>
            <a:p>
              <a:pPr algn="ctr">
                <a:defRPr/>
              </a:pPr>
              <a:endParaRPr lang="en-US">
                <a:solidFill>
                  <a:srgbClr val="0D98B8"/>
                </a:solidFill>
                <a:latin typeface="Arial" pitchFamily="-111" charset="0"/>
                <a:ea typeface="ＭＳ Ｐゴシック" pitchFamily="-111" charset="-128"/>
                <a:cs typeface="ＭＳ Ｐゴシック" pitchFamily="-111" charset="-128"/>
              </a:endParaRPr>
            </a:p>
          </p:txBody>
        </p:sp>
        <p:sp>
          <p:nvSpPr>
            <p:cNvPr id="6" name="Text Box 6"/>
            <p:cNvSpPr txBox="1">
              <a:spLocks noChangeArrowheads="1"/>
            </p:cNvSpPr>
            <p:nvPr/>
          </p:nvSpPr>
          <p:spPr bwMode="gray">
            <a:xfrm>
              <a:off x="530226" y="4211638"/>
              <a:ext cx="2322513" cy="763587"/>
            </a:xfrm>
            <a:prstGeom prst="rect">
              <a:avLst/>
            </a:prstGeom>
            <a:noFill/>
            <a:ln>
              <a:noFill/>
            </a:ln>
            <a:effectLst>
              <a:outerShdw blurRad="50800" dist="38100" dir="2700000"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ts val="1200"/>
                </a:spcAft>
                <a:defRPr/>
              </a:pPr>
              <a:r>
                <a:rPr lang="en-US" b="1" dirty="0" smtClean="0">
                  <a:solidFill>
                    <a:schemeClr val="bg1"/>
                  </a:solidFill>
                  <a:cs typeface="+mn-cs"/>
                </a:rPr>
                <a:t>Antipsychotic drugs</a:t>
              </a:r>
            </a:p>
          </p:txBody>
        </p:sp>
      </p:grpSp>
      <p:grpSp>
        <p:nvGrpSpPr>
          <p:cNvPr id="7" name="Group 12"/>
          <p:cNvGrpSpPr>
            <a:grpSpLocks/>
          </p:cNvGrpSpPr>
          <p:nvPr/>
        </p:nvGrpSpPr>
        <p:grpSpPr bwMode="auto">
          <a:xfrm>
            <a:off x="4130675" y="1593850"/>
            <a:ext cx="2332038" cy="2332038"/>
            <a:chOff x="3259270" y="3416300"/>
            <a:chExt cx="2339843" cy="2332038"/>
          </a:xfrm>
        </p:grpSpPr>
        <p:sp>
          <p:nvSpPr>
            <p:cNvPr id="26" name="Oval 9"/>
            <p:cNvSpPr>
              <a:spLocks noChangeArrowheads="1"/>
            </p:cNvSpPr>
            <p:nvPr/>
          </p:nvSpPr>
          <p:spPr bwMode="gray">
            <a:xfrm>
              <a:off x="3268663" y="3416300"/>
              <a:ext cx="2330450" cy="2332038"/>
            </a:xfrm>
            <a:prstGeom prst="ellipse">
              <a:avLst/>
            </a:prstGeom>
            <a:solidFill>
              <a:srgbClr val="DA9600">
                <a:alpha val="80000"/>
              </a:srgbClr>
            </a:solidFill>
            <a:ln w="9525">
              <a:noFill/>
              <a:round/>
              <a:headEnd/>
              <a:tailEnd/>
            </a:ln>
            <a:effectLst>
              <a:outerShdw blurRad="76200" dist="12700" dir="8100000" sy="-23000" kx="800400" algn="br">
                <a:srgbClr val="000000">
                  <a:alpha val="15000"/>
                </a:srgbClr>
              </a:outerShdw>
            </a:effectLst>
            <a:scene3d>
              <a:camera prst="orthographicFront"/>
              <a:lightRig rig="threePt" dir="t"/>
            </a:scene3d>
            <a:sp3d>
              <a:bevelT w="1143000" h="1143000"/>
            </a:sp3d>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27" name="Text Box 9"/>
            <p:cNvSpPr txBox="1">
              <a:spLocks noChangeArrowheads="1"/>
            </p:cNvSpPr>
            <p:nvPr/>
          </p:nvSpPr>
          <p:spPr bwMode="gray">
            <a:xfrm>
              <a:off x="3259270" y="4225925"/>
              <a:ext cx="2311172" cy="763588"/>
            </a:xfrm>
            <a:prstGeom prst="rect">
              <a:avLst/>
            </a:prstGeom>
            <a:noFill/>
            <a:ln>
              <a:noFill/>
            </a:ln>
            <a:effectLst>
              <a:outerShdw blurRad="50800" dist="38100" dir="2700000"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ts val="1200"/>
                </a:spcAft>
                <a:defRPr/>
              </a:pPr>
              <a:r>
                <a:rPr lang="en-US" b="1" smtClean="0">
                  <a:solidFill>
                    <a:srgbClr val="FFFFFF"/>
                  </a:solidFill>
                  <a:cs typeface="+mn-cs"/>
                </a:rPr>
                <a:t>Anti-anxiety drugs</a:t>
              </a:r>
            </a:p>
          </p:txBody>
        </p:sp>
      </p:grpSp>
      <p:grpSp>
        <p:nvGrpSpPr>
          <p:cNvPr id="8" name="Group 11"/>
          <p:cNvGrpSpPr>
            <a:grpSpLocks/>
          </p:cNvGrpSpPr>
          <p:nvPr/>
        </p:nvGrpSpPr>
        <p:grpSpPr bwMode="auto">
          <a:xfrm>
            <a:off x="2608263" y="3135313"/>
            <a:ext cx="2574925" cy="2441575"/>
            <a:chOff x="503647" y="3416300"/>
            <a:chExt cx="2341153" cy="2330450"/>
          </a:xfrm>
        </p:grpSpPr>
        <p:sp>
          <p:nvSpPr>
            <p:cNvPr id="23" name="Oval 6"/>
            <p:cNvSpPr>
              <a:spLocks noChangeArrowheads="1"/>
            </p:cNvSpPr>
            <p:nvPr/>
          </p:nvSpPr>
          <p:spPr bwMode="gray">
            <a:xfrm>
              <a:off x="512763" y="3416300"/>
              <a:ext cx="2332037" cy="2330450"/>
            </a:xfrm>
            <a:prstGeom prst="ellipse">
              <a:avLst/>
            </a:prstGeom>
            <a:solidFill>
              <a:schemeClr val="accent1">
                <a:alpha val="80000"/>
              </a:schemeClr>
            </a:solidFill>
            <a:ln w="9525">
              <a:noFill/>
              <a:round/>
              <a:headEnd/>
              <a:tailEnd/>
            </a:ln>
            <a:effectLst>
              <a:outerShdw blurRad="76200" dist="12700" dir="8100000" sy="-23000" kx="800400" algn="br">
                <a:srgbClr val="000000">
                  <a:alpha val="15000"/>
                </a:srgbClr>
              </a:outerShdw>
            </a:effectLst>
            <a:scene3d>
              <a:camera prst="orthographicFront"/>
              <a:lightRig rig="threePt" dir="t"/>
            </a:scene3d>
            <a:sp3d>
              <a:bevelT w="1143000" h="1143000"/>
            </a:sp3d>
          </p:spPr>
          <p:txBody>
            <a:bodyPr wrap="none" anchor="ctr"/>
            <a:lstStyle/>
            <a:p>
              <a:pPr algn="ctr">
                <a:defRPr/>
              </a:pPr>
              <a:endParaRPr lang="en-US">
                <a:solidFill>
                  <a:srgbClr val="0D98B8"/>
                </a:solidFill>
                <a:latin typeface="Arial" pitchFamily="-111" charset="0"/>
                <a:ea typeface="ＭＳ Ｐゴシック" pitchFamily="-111" charset="-128"/>
                <a:cs typeface="ＭＳ Ｐゴシック" pitchFamily="-111" charset="-128"/>
              </a:endParaRPr>
            </a:p>
          </p:txBody>
        </p:sp>
        <p:sp>
          <p:nvSpPr>
            <p:cNvPr id="24" name="Text Box 6"/>
            <p:cNvSpPr txBox="1">
              <a:spLocks noChangeArrowheads="1"/>
            </p:cNvSpPr>
            <p:nvPr/>
          </p:nvSpPr>
          <p:spPr bwMode="gray">
            <a:xfrm>
              <a:off x="503647" y="3922393"/>
              <a:ext cx="2323833" cy="1031883"/>
            </a:xfrm>
            <a:prstGeom prst="rect">
              <a:avLst/>
            </a:prstGeom>
            <a:noFill/>
            <a:ln>
              <a:noFill/>
            </a:ln>
            <a:effectLst>
              <a:outerShdw blurRad="50800" dist="38100" dir="2700000"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ts val="600"/>
                </a:spcAft>
                <a:defRPr/>
              </a:pPr>
              <a:endParaRPr lang="en-US" sz="2600" b="1" baseline="-25000" smtClean="0">
                <a:solidFill>
                  <a:schemeClr val="bg1"/>
                </a:solidFill>
                <a:cs typeface="+mn-cs"/>
              </a:endParaRPr>
            </a:p>
            <a:p>
              <a:pPr algn="ctr" eaLnBrk="1" hangingPunct="1">
                <a:lnSpc>
                  <a:spcPct val="90000"/>
                </a:lnSpc>
                <a:spcAft>
                  <a:spcPts val="1200"/>
                </a:spcAft>
                <a:defRPr/>
              </a:pPr>
              <a:r>
                <a:rPr lang="en-US" b="1" smtClean="0">
                  <a:solidFill>
                    <a:schemeClr val="bg1"/>
                  </a:solidFill>
                  <a:cs typeface="+mn-cs"/>
                </a:rPr>
                <a:t>Antidepressant drugs</a:t>
              </a:r>
            </a:p>
          </p:txBody>
        </p:sp>
      </p:grpSp>
    </p:spTree>
    <p:extLst>
      <p:ext uri="{BB962C8B-B14F-4D97-AF65-F5344CB8AC3E}">
        <p14:creationId xmlns:p14="http://schemas.microsoft.com/office/powerpoint/2010/main" val="133858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2"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childTnLst>
                          </p:cTn>
                        </p:par>
                        <p:par>
                          <p:cTn id="17" fill="hold" nodeType="afterGroup">
                            <p:stCondLst>
                              <p:cond delay="2000"/>
                            </p:stCondLst>
                            <p:childTnLst>
                              <p:par>
                                <p:cTn id="18" presetID="15"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24" fill="hold" nodeType="afterGroup">
                            <p:stCondLst>
                              <p:cond delay="3000"/>
                            </p:stCondLst>
                            <p:childTnLst>
                              <p:par>
                                <p:cTn id="25" presetID="15"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16_Survey_HowDoYouTakeCareofMentalHealth_p608.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86619" y="941925"/>
            <a:ext cx="7170763" cy="540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Title 4"/>
          <p:cNvSpPr>
            <a:spLocks noGrp="1"/>
          </p:cNvSpPr>
          <p:nvPr>
            <p:ph type="ctrTitle"/>
          </p:nvPr>
        </p:nvSpPr>
        <p:spPr/>
        <p:txBody>
          <a:bodyPr/>
          <a:lstStyle/>
          <a:p>
            <a:r>
              <a:rPr lang="en-US">
                <a:latin typeface="Arial" charset="0"/>
                <a:ea typeface="ＭＳ Ｐゴシック" charset="0"/>
                <a:cs typeface="ＭＳ Ｐゴシック" charset="0"/>
              </a:rPr>
              <a:t>How Do You Take Care of Your Mental Health?</a:t>
            </a:r>
          </a:p>
        </p:txBody>
      </p:sp>
    </p:spTree>
    <p:extLst>
      <p:ext uri="{BB962C8B-B14F-4D97-AF65-F5344CB8AC3E}">
        <p14:creationId xmlns:p14="http://schemas.microsoft.com/office/powerpoint/2010/main" val="2372012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1124758_Original.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902" y="40442"/>
            <a:ext cx="9103156" cy="6373594"/>
          </a:xfrm>
          <a:prstGeom prst="rect">
            <a:avLst/>
          </a:prstGeom>
        </p:spPr>
      </p:pic>
      <p:sp>
        <p:nvSpPr>
          <p:cNvPr id="3" name="Rectangle 3"/>
          <p:cNvSpPr txBox="1">
            <a:spLocks/>
          </p:cNvSpPr>
          <p:nvPr/>
        </p:nvSpPr>
        <p:spPr>
          <a:xfrm>
            <a:off x="880502" y="1595628"/>
            <a:ext cx="7353113" cy="4479172"/>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dirty="0" smtClean="0">
                <a:solidFill>
                  <a:schemeClr val="accent6">
                    <a:lumMod val="75000"/>
                  </a:schemeClr>
                </a:solidFill>
                <a:latin typeface="Arial" charset="0"/>
                <a:ea typeface="ＭＳ Ｐゴシック" charset="0"/>
                <a:cs typeface="ＭＳ Ｐゴシック" charset="0"/>
              </a:rPr>
              <a:t>Taking Psychology with You</a:t>
            </a:r>
          </a:p>
          <a:p>
            <a:pPr marL="0" indent="0">
              <a:spcBef>
                <a:spcPts val="1200"/>
              </a:spcBef>
              <a:buFont typeface="Arial"/>
              <a:buNone/>
            </a:pPr>
            <a:r>
              <a:rPr lang="en-US" sz="2400" b="1" dirty="0" smtClean="0">
                <a:solidFill>
                  <a:srgbClr val="FFFF00"/>
                </a:solidFill>
                <a:latin typeface="Arial" charset="0"/>
                <a:ea typeface="ＭＳ Ｐゴシック" charset="0"/>
                <a:cs typeface="ＭＳ Ｐゴシック" charset="0"/>
              </a:rPr>
              <a:t>Becoming a Smart Consumer of Psychological Treatments</a:t>
            </a:r>
            <a:endParaRPr lang="en-US" sz="2200" b="1" dirty="0" smtClean="0">
              <a:solidFill>
                <a:srgbClr val="FFFF00"/>
              </a:solidFill>
              <a:latin typeface="Arial" charset="0"/>
              <a:ea typeface="ＭＳ Ｐゴシック" charset="0"/>
              <a:cs typeface="ＭＳ Ｐゴシック" charset="0"/>
            </a:endParaRPr>
          </a:p>
          <a:p>
            <a:pPr marL="231775" indent="-231775"/>
            <a:r>
              <a:rPr lang="en-US" sz="2200" b="1" dirty="0" smtClean="0">
                <a:solidFill>
                  <a:schemeClr val="bg1"/>
                </a:solidFill>
                <a:latin typeface="Arial" charset="0"/>
                <a:ea typeface="ＭＳ Ｐゴシック" charset="0"/>
                <a:cs typeface="ＭＳ Ｐゴシック" charset="0"/>
              </a:rPr>
              <a:t>Take </a:t>
            </a:r>
            <a:r>
              <a:rPr lang="en-US" sz="2200" b="1" dirty="0">
                <a:solidFill>
                  <a:schemeClr val="bg1"/>
                </a:solidFill>
                <a:latin typeface="Arial" charset="0"/>
                <a:ea typeface="ＭＳ Ｐゴシック" charset="0"/>
                <a:cs typeface="ＭＳ Ｐゴシック" charset="0"/>
              </a:rPr>
              <a:t>all ads and internet promotions for prescription drugs with a large grain of salt. </a:t>
            </a:r>
            <a:r>
              <a:rPr lang="en-US" sz="2200" b="1" dirty="0" smtClean="0">
                <a:solidFill>
                  <a:schemeClr val="bg1"/>
                </a:solidFill>
                <a:latin typeface="Arial" charset="0"/>
                <a:ea typeface="ＭＳ Ｐゴシック" charset="0"/>
                <a:cs typeface="ＭＳ Ｐゴシック" charset="0"/>
              </a:rPr>
              <a:t>Be </a:t>
            </a:r>
            <a:r>
              <a:rPr lang="en-US" sz="2200" b="1" dirty="0">
                <a:solidFill>
                  <a:schemeClr val="bg1"/>
                </a:solidFill>
                <a:latin typeface="Arial" charset="0"/>
                <a:ea typeface="ＭＳ Ｐゴシック" charset="0"/>
                <a:cs typeface="ＭＳ Ｐゴシック" charset="0"/>
              </a:rPr>
              <a:t>skeptical!</a:t>
            </a:r>
          </a:p>
          <a:p>
            <a:pPr marL="231775" indent="-231775"/>
            <a:r>
              <a:rPr lang="en-US" sz="2200" b="1" dirty="0">
                <a:solidFill>
                  <a:schemeClr val="bg1"/>
                </a:solidFill>
                <a:latin typeface="Arial" charset="0"/>
                <a:ea typeface="ＭＳ Ｐゴシック" charset="0"/>
                <a:cs typeface="ＭＳ Ｐゴシック" charset="0"/>
              </a:rPr>
              <a:t>Make an informed decision when you choose a therapist.</a:t>
            </a:r>
          </a:p>
          <a:p>
            <a:pPr marL="231775" indent="-231775"/>
            <a:r>
              <a:rPr lang="en-US" sz="2200" b="1" dirty="0">
                <a:solidFill>
                  <a:schemeClr val="bg1"/>
                </a:solidFill>
                <a:latin typeface="Arial" charset="0"/>
                <a:ea typeface="ＭＳ Ｐゴシック" charset="0"/>
                <a:cs typeface="ＭＳ Ｐゴシック" charset="0"/>
              </a:rPr>
              <a:t>Choose a therapy or treatment most likely to help you.</a:t>
            </a:r>
          </a:p>
          <a:p>
            <a:pPr marL="231775" indent="-231775"/>
            <a:r>
              <a:rPr lang="en-US" sz="2200" b="1" dirty="0">
                <a:solidFill>
                  <a:schemeClr val="bg1"/>
                </a:solidFill>
                <a:latin typeface="Arial" charset="0"/>
                <a:ea typeface="ＭＳ Ｐゴシック" charset="0"/>
                <a:cs typeface="ＭＳ Ｐゴシック" charset="0"/>
              </a:rPr>
              <a:t>Consider, but be wary of, online therapy delivered by video, smartphone, or email.</a:t>
            </a:r>
          </a:p>
          <a:p>
            <a:pPr marL="231775" indent="-231775"/>
            <a:r>
              <a:rPr lang="en-US" sz="2200" b="1" dirty="0">
                <a:solidFill>
                  <a:schemeClr val="bg1"/>
                </a:solidFill>
                <a:latin typeface="Arial" charset="0"/>
                <a:ea typeface="ＭＳ Ｐゴシック" charset="0"/>
                <a:cs typeface="ＭＳ Ｐゴシック" charset="0"/>
              </a:rPr>
              <a:t>Consider a self-help group.</a:t>
            </a:r>
          </a:p>
          <a:p>
            <a:pPr marL="231775" indent="-231775"/>
            <a:r>
              <a:rPr lang="en-US" sz="2200" b="1" dirty="0">
                <a:solidFill>
                  <a:schemeClr val="bg1"/>
                </a:solidFill>
                <a:latin typeface="Arial" charset="0"/>
                <a:ea typeface="ＭＳ Ｐゴシック" charset="0"/>
                <a:cs typeface="ＭＳ Ｐゴシック" charset="0"/>
              </a:rPr>
              <a:t>Choose self-help books that are scientifically based and promote realistic goals</a:t>
            </a:r>
            <a:r>
              <a:rPr lang="en-US" sz="2200" b="1" dirty="0" smtClean="0">
                <a:solidFill>
                  <a:schemeClr val="bg1"/>
                </a:solidFill>
                <a:latin typeface="Arial" charset="0"/>
                <a:ea typeface="ＭＳ Ｐゴシック" charset="0"/>
                <a:cs typeface="ＭＳ Ｐゴシック" charset="0"/>
              </a:rPr>
              <a:t>.</a:t>
            </a:r>
            <a:endParaRPr lang="en-US" sz="2200" b="1" dirty="0">
              <a:solidFill>
                <a:schemeClr val="bg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705778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2" presetClass="entr" presetSubtype="0"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07105"/>
            <a:ext cx="9144000" cy="646331"/>
          </a:xfrm>
          <a:prstGeom prst="rect">
            <a:avLst/>
          </a:prstGeom>
          <a:noFill/>
        </p:spPr>
        <p:txBody>
          <a:bodyPr wrap="square" rtlCol="0">
            <a:spAutoFit/>
          </a:bodyPr>
          <a:lstStyle/>
          <a:p>
            <a:pPr algn="ctr"/>
            <a:r>
              <a:rPr lang="en-US" sz="3600" b="1" dirty="0" smtClean="0">
                <a:solidFill>
                  <a:schemeClr val="bg1"/>
                </a:solidFill>
                <a:latin typeface="Arial"/>
                <a:cs typeface="Arial"/>
              </a:rPr>
              <a:t>End of Chapter</a:t>
            </a:r>
            <a:endParaRPr lang="en-US" sz="3600" b="1" dirty="0">
              <a:solidFill>
                <a:schemeClr val="bg1"/>
              </a:solidFill>
              <a:latin typeface="Arial"/>
              <a:cs typeface="Arial"/>
            </a:endParaRPr>
          </a:p>
        </p:txBody>
      </p:sp>
    </p:spTree>
    <p:extLst>
      <p:ext uri="{BB962C8B-B14F-4D97-AF65-F5344CB8AC3E}">
        <p14:creationId xmlns:p14="http://schemas.microsoft.com/office/powerpoint/2010/main" val="4279315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07105"/>
            <a:ext cx="9144000" cy="646331"/>
          </a:xfrm>
          <a:prstGeom prst="rect">
            <a:avLst/>
          </a:prstGeom>
          <a:noFill/>
        </p:spPr>
        <p:txBody>
          <a:bodyPr wrap="square" rtlCol="0">
            <a:spAutoFit/>
          </a:bodyPr>
          <a:lstStyle/>
          <a:p>
            <a:pPr algn="ctr"/>
            <a:r>
              <a:rPr lang="en-US" sz="3600" b="1" dirty="0" smtClean="0">
                <a:solidFill>
                  <a:srgbClr val="4F3967"/>
                </a:solidFill>
                <a:latin typeface="Arial"/>
                <a:cs typeface="Arial"/>
              </a:rPr>
              <a:t>Acknowledgments</a:t>
            </a:r>
            <a:endParaRPr lang="en-US" sz="3600" b="1" dirty="0">
              <a:solidFill>
                <a:srgbClr val="4F3967"/>
              </a:solidFill>
              <a:latin typeface="Arial"/>
              <a:cs typeface="Arial"/>
            </a:endParaRPr>
          </a:p>
        </p:txBody>
      </p:sp>
    </p:spTree>
    <p:extLst>
      <p:ext uri="{BB962C8B-B14F-4D97-AF65-F5344CB8AC3E}">
        <p14:creationId xmlns:p14="http://schemas.microsoft.com/office/powerpoint/2010/main" val="2407604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7402094"/>
              </p:ext>
            </p:extLst>
          </p:nvPr>
        </p:nvGraphicFramePr>
        <p:xfrm>
          <a:off x="213896" y="240631"/>
          <a:ext cx="8686800" cy="4352544"/>
        </p:xfrm>
        <a:graphic>
          <a:graphicData uri="http://schemas.openxmlformats.org/drawingml/2006/table">
            <a:tbl>
              <a:tblPr firstRow="1" bandRow="1">
                <a:tableStyleId>{5C22544A-7EE6-4342-B048-85BDC9FD1C3A}</a:tableStyleId>
              </a:tblPr>
              <a:tblGrid>
                <a:gridCol w="1322804"/>
                <a:gridCol w="7363996"/>
              </a:tblGrid>
              <a:tr h="256032">
                <a:tc>
                  <a:txBody>
                    <a:bodyPr/>
                    <a:lstStyle/>
                    <a:p>
                      <a:r>
                        <a:rPr lang="en-US" sz="1000" dirty="0" smtClean="0">
                          <a:solidFill>
                            <a:schemeClr val="bg1"/>
                          </a:solidFill>
                          <a:latin typeface="Arial"/>
                          <a:cs typeface="Arial"/>
                        </a:rPr>
                        <a:t>Slide</a:t>
                      </a:r>
                      <a:endParaRPr lang="en-US" sz="1000" dirty="0">
                        <a:solidFill>
                          <a:schemeClr val="bg1"/>
                        </a:solidFill>
                        <a:latin typeface="Arial"/>
                        <a:cs typeface="Aria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tx1"/>
                    </a:solidFill>
                  </a:tcPr>
                </a:tc>
                <a:tc>
                  <a:txBody>
                    <a:bodyPr/>
                    <a:lstStyle/>
                    <a:p>
                      <a:r>
                        <a:rPr lang="en-US" sz="1000" dirty="0" smtClean="0">
                          <a:solidFill>
                            <a:srgbClr val="FFFFFF"/>
                          </a:solidFill>
                          <a:latin typeface="Arial"/>
                          <a:cs typeface="Arial"/>
                        </a:rPr>
                        <a:t>Credit</a:t>
                      </a:r>
                      <a:endParaRPr lang="en-US" sz="1000" dirty="0">
                        <a:solidFill>
                          <a:srgbClr val="FFFFFF"/>
                        </a:solidFill>
                        <a:latin typeface="Arial"/>
                        <a:cs typeface="Aria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tx1"/>
                    </a:solidFill>
                  </a:tcPr>
                </a:tc>
              </a:tr>
              <a:tr h="256032">
                <a:tc>
                  <a:txBody>
                    <a:bodyPr/>
                    <a:lstStyle/>
                    <a:p>
                      <a:pPr algn="l" fontAlgn="b"/>
                      <a:r>
                        <a:rPr lang="en-US" sz="1200" b="0" i="0" u="none" strike="noStrike" dirty="0">
                          <a:solidFill>
                            <a:srgbClr val="000000"/>
                          </a:solidFill>
                          <a:effectLst/>
                          <a:latin typeface="Arial"/>
                          <a:cs typeface="Arial"/>
                        </a:rPr>
                        <a:t>Slides 5, 6, 7, 8</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a:cs typeface="Arial"/>
                        </a:rPr>
                        <a:t>gemphoto. Shutterstock</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r>
              <a:tr h="256032">
                <a:tc>
                  <a:txBody>
                    <a:bodyPr/>
                    <a:lstStyle/>
                    <a:p>
                      <a:pPr algn="l" fontAlgn="b"/>
                      <a:r>
                        <a:rPr lang="en-US" sz="1200" b="0" i="0" u="none" strike="noStrike">
                          <a:solidFill>
                            <a:srgbClr val="000000"/>
                          </a:solidFill>
                          <a:effectLst/>
                          <a:latin typeface="Arial"/>
                          <a:cs typeface="Arial"/>
                        </a:rPr>
                        <a:t>Slide 16</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a:cs typeface="Arial"/>
                        </a:rPr>
                        <a:t>Berents. Shutterstock</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r>
              <a:tr h="256032">
                <a:tc>
                  <a:txBody>
                    <a:bodyPr/>
                    <a:lstStyle/>
                    <a:p>
                      <a:pPr algn="l" fontAlgn="b"/>
                      <a:r>
                        <a:rPr lang="en-US" sz="1200" b="0" i="0" u="none" strike="noStrike">
                          <a:solidFill>
                            <a:srgbClr val="000000"/>
                          </a:solidFill>
                          <a:effectLst/>
                          <a:latin typeface="Arial"/>
                          <a:cs typeface="Arial"/>
                        </a:rPr>
                        <a:t>Slide 20</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a:cs typeface="Arial"/>
                        </a:rPr>
                        <a:t>musicman. Shutterstock</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r>
              <a:tr h="256032">
                <a:tc>
                  <a:txBody>
                    <a:bodyPr/>
                    <a:lstStyle/>
                    <a:p>
                      <a:pPr algn="l" fontAlgn="b"/>
                      <a:r>
                        <a:rPr lang="en-US" sz="1200" b="0" i="0" u="none" strike="noStrike">
                          <a:solidFill>
                            <a:srgbClr val="000000"/>
                          </a:solidFill>
                          <a:effectLst/>
                          <a:latin typeface="Arial"/>
                          <a:cs typeface="Arial"/>
                        </a:rPr>
                        <a:t>Slide 21</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a:cs typeface="Arial"/>
                        </a:rPr>
                        <a:t>123rf.com</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r>
              <a:tr h="256032">
                <a:tc>
                  <a:txBody>
                    <a:bodyPr/>
                    <a:lstStyle/>
                    <a:p>
                      <a:pPr algn="l" fontAlgn="b"/>
                      <a:r>
                        <a:rPr lang="en-US" sz="1200" b="0" i="0" u="none" strike="noStrike">
                          <a:solidFill>
                            <a:srgbClr val="000000"/>
                          </a:solidFill>
                          <a:effectLst/>
                          <a:latin typeface="Arial"/>
                          <a:cs typeface="Arial"/>
                        </a:rPr>
                        <a:t>Slide 22</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a:cs typeface="Arial"/>
                        </a:rPr>
                        <a:t>Lichtmeister. Shutterstock</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r>
              <a:tr h="256032">
                <a:tc>
                  <a:txBody>
                    <a:bodyPr/>
                    <a:lstStyle/>
                    <a:p>
                      <a:pPr algn="l" fontAlgn="b"/>
                      <a:r>
                        <a:rPr lang="en-US" sz="1200" b="0" i="0" u="none" strike="noStrike">
                          <a:solidFill>
                            <a:srgbClr val="000000"/>
                          </a:solidFill>
                          <a:effectLst/>
                          <a:latin typeface="Arial"/>
                          <a:cs typeface="Arial"/>
                        </a:rPr>
                        <a:t>Slide 24</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Arial"/>
                          <a:cs typeface="Arial"/>
                        </a:rPr>
                        <a:t>Adam Gregor. Shutterstock</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r>
              <a:tr h="256032">
                <a:tc>
                  <a:txBody>
                    <a:bodyPr/>
                    <a:lstStyle/>
                    <a:p>
                      <a:pPr algn="l" fontAlgn="b"/>
                      <a:r>
                        <a:rPr lang="en-US" sz="1200" b="0" i="0" u="none" strike="noStrike">
                          <a:solidFill>
                            <a:srgbClr val="000000"/>
                          </a:solidFill>
                          <a:effectLst/>
                          <a:latin typeface="Arial"/>
                          <a:cs typeface="Arial"/>
                        </a:rPr>
                        <a:t>Slide 25</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Arial"/>
                          <a:cs typeface="Arial"/>
                        </a:rPr>
                        <a:t>Sergey Nivens. Shutterstock</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r>
              <a:tr h="256032">
                <a:tc>
                  <a:txBody>
                    <a:bodyPr/>
                    <a:lstStyle/>
                    <a:p>
                      <a:pPr algn="l" fontAlgn="b"/>
                      <a:r>
                        <a:rPr lang="en-US" sz="1200" b="0" i="0" u="none" strike="noStrike">
                          <a:solidFill>
                            <a:srgbClr val="000000"/>
                          </a:solidFill>
                          <a:effectLst/>
                          <a:latin typeface="Arial"/>
                          <a:cs typeface="Arial"/>
                        </a:rPr>
                        <a:t>Slide 26</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Arial"/>
                          <a:cs typeface="Arial"/>
                        </a:rPr>
                        <a:t>Anton Gvozdikov. Shutterstock</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r>
              <a:tr h="256032">
                <a:tc>
                  <a:txBody>
                    <a:bodyPr/>
                    <a:lstStyle/>
                    <a:p>
                      <a:pPr algn="l" fontAlgn="b"/>
                      <a:r>
                        <a:rPr lang="en-US" sz="1200" b="0" i="0" u="none" strike="noStrike">
                          <a:solidFill>
                            <a:srgbClr val="000000"/>
                          </a:solidFill>
                          <a:effectLst/>
                          <a:latin typeface="Arial"/>
                          <a:cs typeface="Arial"/>
                        </a:rPr>
                        <a:t>Slide 27</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Arial"/>
                          <a:cs typeface="Arial"/>
                        </a:rPr>
                        <a:t>Lisa F. Young. Shutterstock</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r>
              <a:tr h="256032">
                <a:tc>
                  <a:txBody>
                    <a:bodyPr/>
                    <a:lstStyle/>
                    <a:p>
                      <a:pPr algn="l" fontAlgn="b"/>
                      <a:r>
                        <a:rPr lang="en-US" sz="1200" b="0" i="0" u="none" strike="noStrike">
                          <a:solidFill>
                            <a:srgbClr val="000000"/>
                          </a:solidFill>
                          <a:effectLst/>
                          <a:latin typeface="Arial"/>
                          <a:cs typeface="Arial"/>
                        </a:rPr>
                        <a:t>Slide 32</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Arial"/>
                          <a:cs typeface="Arial"/>
                        </a:rPr>
                        <a:t>Peshkova. Shutterstock</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r>
              <a:tr h="256032">
                <a:tc>
                  <a:txBody>
                    <a:bodyPr/>
                    <a:lstStyle/>
                    <a:p>
                      <a:pPr algn="l" fontAlgn="b"/>
                      <a:r>
                        <a:rPr lang="en-US" sz="1200" b="0" i="0" u="none" strike="noStrike">
                          <a:solidFill>
                            <a:srgbClr val="000000"/>
                          </a:solidFill>
                          <a:effectLst/>
                          <a:latin typeface="Arial"/>
                          <a:cs typeface="Arial"/>
                        </a:rPr>
                        <a:t>Slide 33</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a:cs typeface="Arial"/>
                        </a:rPr>
                        <a:t>Pressmaster. Shutterstock</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r>
              <a:tr h="256032">
                <a:tc>
                  <a:txBody>
                    <a:bodyPr/>
                    <a:lstStyle/>
                    <a:p>
                      <a:pPr algn="l" fontAlgn="b"/>
                      <a:r>
                        <a:rPr lang="en-US" sz="1200" b="0" i="0" u="none" strike="noStrike">
                          <a:solidFill>
                            <a:srgbClr val="000000"/>
                          </a:solidFill>
                          <a:effectLst/>
                          <a:latin typeface="Arial"/>
                          <a:cs typeface="Arial"/>
                        </a:rPr>
                        <a:t>Slide 35</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Arial"/>
                          <a:cs typeface="Arial"/>
                        </a:rPr>
                        <a:t>Thorsten Schmitt. Shutterstock</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r>
              <a:tr h="256032">
                <a:tc>
                  <a:txBody>
                    <a:bodyPr/>
                    <a:lstStyle/>
                    <a:p>
                      <a:pPr algn="l" fontAlgn="b"/>
                      <a:r>
                        <a:rPr lang="en-US" sz="1200" b="0" i="0" u="none" strike="noStrike">
                          <a:solidFill>
                            <a:srgbClr val="000000"/>
                          </a:solidFill>
                          <a:effectLst/>
                          <a:latin typeface="Arial"/>
                          <a:cs typeface="Arial"/>
                        </a:rPr>
                        <a:t>Slide 36</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Arial"/>
                          <a:cs typeface="Arial"/>
                        </a:rPr>
                        <a:t>Pakhnyushcha. Shutterstock</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r>
              <a:tr h="256032">
                <a:tc>
                  <a:txBody>
                    <a:bodyPr/>
                    <a:lstStyle/>
                    <a:p>
                      <a:pPr algn="l" fontAlgn="b"/>
                      <a:r>
                        <a:rPr lang="en-US" sz="1200" b="0" i="0" u="none" strike="noStrike">
                          <a:solidFill>
                            <a:srgbClr val="000000"/>
                          </a:solidFill>
                          <a:effectLst/>
                          <a:latin typeface="Arial"/>
                          <a:cs typeface="Arial"/>
                        </a:rPr>
                        <a:t>Slide 37</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a:cs typeface="Arial"/>
                        </a:rPr>
                        <a:t>cesc_assawin. Shutterstock</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r>
              <a:tr h="256032">
                <a:tc>
                  <a:txBody>
                    <a:bodyPr/>
                    <a:lstStyle/>
                    <a:p>
                      <a:pPr algn="l" fontAlgn="b"/>
                      <a:r>
                        <a:rPr lang="en-US" sz="1200" b="0" i="0" u="none" strike="noStrike">
                          <a:solidFill>
                            <a:srgbClr val="000000"/>
                          </a:solidFill>
                          <a:effectLst/>
                          <a:latin typeface="Arial"/>
                          <a:cs typeface="Arial"/>
                        </a:rPr>
                        <a:t>Slide 38</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Arial"/>
                          <a:cs typeface="Arial"/>
                        </a:rPr>
                        <a:t>Fedorov Oleksiy. Shutterstock</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r>
              <a:tr h="256032">
                <a:tc>
                  <a:txBody>
                    <a:bodyPr/>
                    <a:lstStyle/>
                    <a:p>
                      <a:pPr algn="l" fontAlgn="b"/>
                      <a:r>
                        <a:rPr lang="en-US" sz="1200" b="0" i="0" u="none" strike="noStrike">
                          <a:solidFill>
                            <a:srgbClr val="000000"/>
                          </a:solidFill>
                          <a:effectLst/>
                          <a:latin typeface="Arial"/>
                          <a:cs typeface="Arial"/>
                        </a:rPr>
                        <a:t>Slide 41</a:t>
                      </a: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l" fontAlgn="ctr"/>
                      <a:r>
                        <a:rPr lang="en-US" sz="1200" b="0" i="0" u="none" strike="noStrike" dirty="0" err="1">
                          <a:solidFill>
                            <a:srgbClr val="000000"/>
                          </a:solidFill>
                          <a:effectLst/>
                          <a:latin typeface="Arial"/>
                          <a:cs typeface="Arial"/>
                        </a:rPr>
                        <a:t>quetton</a:t>
                      </a:r>
                      <a:r>
                        <a:rPr lang="en-US" sz="1200" b="0" i="0" u="none" strike="noStrike" dirty="0">
                          <a:solidFill>
                            <a:srgbClr val="000000"/>
                          </a:solidFill>
                          <a:effectLst/>
                          <a:latin typeface="Arial"/>
                          <a:cs typeface="Arial"/>
                        </a:rPr>
                        <a:t>. </a:t>
                      </a:r>
                      <a:r>
                        <a:rPr lang="en-US" sz="1200" b="0" i="0" u="none" strike="noStrike" dirty="0" err="1">
                          <a:solidFill>
                            <a:srgbClr val="000000"/>
                          </a:solidFill>
                          <a:effectLst/>
                          <a:latin typeface="Arial"/>
                          <a:cs typeface="Arial"/>
                        </a:rPr>
                        <a:t>Shutterstock</a:t>
                      </a:r>
                      <a:endParaRPr lang="en-US" sz="1200" b="0" i="0" u="none" strike="noStrike" dirty="0">
                        <a:solidFill>
                          <a:srgbClr val="000000"/>
                        </a:solidFill>
                        <a:effectLst/>
                        <a:latin typeface="Arial"/>
                        <a:cs typeface="Arial"/>
                      </a:endParaRPr>
                    </a:p>
                  </a:txBody>
                  <a:tcPr marL="12700" marR="12700" marT="1270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415826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bwMode="auto">
          <a:xfrm>
            <a:off x="2005837" y="1100753"/>
            <a:ext cx="5192451" cy="4850800"/>
          </a:xfrm>
          <a:prstGeom prst="roundRect">
            <a:avLst>
              <a:gd name="adj" fmla="val 8063"/>
            </a:avLst>
          </a:prstGeom>
          <a:gradFill flip="none" rotWithShape="1">
            <a:gsLst>
              <a:gs pos="0">
                <a:schemeClr val="bg1">
                  <a:alpha val="75000"/>
                </a:schemeClr>
              </a:gs>
              <a:gs pos="100000">
                <a:srgbClr val="9BB4B3">
                  <a:alpha val="75000"/>
                </a:srgbClr>
              </a:gs>
            </a:gsLst>
            <a:lin ang="4620000" scaled="0"/>
            <a:tileRect/>
          </a:gradFill>
          <a:ln w="76200" cap="flat" cmpd="sng" algn="ctr">
            <a:solidFill>
              <a:schemeClr val="accent6"/>
            </a:solidFill>
            <a:prstDash val="solid"/>
            <a:round/>
            <a:headEnd type="none" w="med" len="med"/>
            <a:tailEnd type="none" w="med" len="med"/>
          </a:ln>
          <a:effectLst>
            <a:outerShdw blurRad="50800" dist="38100" dir="2700000">
              <a:srgbClr val="000000">
                <a:alpha val="90000"/>
              </a:srgbClr>
            </a:outerShdw>
          </a:effectLst>
          <a:scene3d>
            <a:camera prst="orthographicFront"/>
            <a:lightRig rig="threePt" dir="t"/>
          </a:scene3d>
          <a:sp3d>
            <a:bevelT/>
          </a:sp3d>
        </p:spPr>
        <p:txBody>
          <a:bodyPr wrap="none" anchor="ctr"/>
          <a:lstStyle/>
          <a:p>
            <a:pPr algn="ctr">
              <a:defRPr/>
            </a:pPr>
            <a:endParaRPr lang="en-US" sz="1800">
              <a:latin typeface="Arial" pitchFamily="-111" charset="0"/>
              <a:ea typeface="ＭＳ Ｐゴシック" pitchFamily="-111" charset="-128"/>
              <a:cs typeface="ＭＳ Ｐゴシック" pitchFamily="-111" charset="-128"/>
            </a:endParaRPr>
          </a:p>
        </p:txBody>
      </p:sp>
      <p:sp>
        <p:nvSpPr>
          <p:cNvPr id="26629" name="Title 1"/>
          <p:cNvSpPr>
            <a:spLocks noGrp="1"/>
          </p:cNvSpPr>
          <p:nvPr>
            <p:ph type="ctrTitle"/>
          </p:nvPr>
        </p:nvSpPr>
        <p:spPr/>
        <p:txBody>
          <a:bodyPr/>
          <a:lstStyle/>
          <a:p>
            <a:pPr eaLnBrk="1" hangingPunct="1"/>
            <a:r>
              <a:rPr lang="en-US">
                <a:latin typeface="Arial" charset="0"/>
                <a:ea typeface="ＭＳ Ｐゴシック" charset="0"/>
                <a:cs typeface="ＭＳ Ｐゴシック" charset="0"/>
              </a:rPr>
              <a:t>The Question of Drugs</a:t>
            </a:r>
          </a:p>
        </p:txBody>
      </p:sp>
      <p:sp>
        <p:nvSpPr>
          <p:cNvPr id="129035" name="Rectangle 3"/>
          <p:cNvSpPr>
            <a:spLocks noGrp="1" noChangeArrowheads="1"/>
          </p:cNvSpPr>
          <p:nvPr>
            <p:ph idx="4294967295"/>
          </p:nvPr>
        </p:nvSpPr>
        <p:spPr>
          <a:xfrm>
            <a:off x="2126077" y="1367663"/>
            <a:ext cx="4940300" cy="4431827"/>
          </a:xfrm>
          <a:prstGeom prst="rect">
            <a:avLst/>
          </a:prstGeom>
        </p:spPr>
        <p:txBody>
          <a:bodyPr>
            <a:normAutofit fontScale="92500" lnSpcReduction="20000"/>
          </a:bodyPr>
          <a:lstStyle/>
          <a:p>
            <a:pPr marL="119063" indent="0" eaLnBrk="1" hangingPunct="1">
              <a:lnSpc>
                <a:spcPct val="95000"/>
              </a:lnSpc>
              <a:spcAft>
                <a:spcPts val="600"/>
              </a:spcAft>
              <a:buNone/>
            </a:pPr>
            <a:r>
              <a:rPr lang="en-US" sz="2600" b="1" dirty="0">
                <a:solidFill>
                  <a:srgbClr val="8D35D1"/>
                </a:solidFill>
                <a:latin typeface="Arial" charset="0"/>
                <a:ea typeface="ＭＳ Ｐゴシック" charset="0"/>
                <a:cs typeface="ＭＳ Ｐゴシック" charset="0"/>
              </a:rPr>
              <a:t>Antipsychotic Drugs</a:t>
            </a:r>
          </a:p>
          <a:p>
            <a:pPr marL="461963">
              <a:lnSpc>
                <a:spcPct val="110000"/>
              </a:lnSpc>
              <a:spcBef>
                <a:spcPts val="1200"/>
              </a:spcBef>
            </a:pPr>
            <a:r>
              <a:rPr lang="en-US" sz="2400" b="1" dirty="0">
                <a:latin typeface="Arial" charset="0"/>
                <a:ea typeface="ＭＳ Ｐゴシック" charset="0"/>
                <a:cs typeface="ＭＳ Ｐゴシック" charset="0"/>
              </a:rPr>
              <a:t>Used primarily in the treatment of schizophrenia and other psychotic disorders</a:t>
            </a:r>
          </a:p>
          <a:p>
            <a:pPr marL="461963">
              <a:lnSpc>
                <a:spcPct val="110000"/>
              </a:lnSpc>
              <a:spcBef>
                <a:spcPts val="1200"/>
              </a:spcBef>
            </a:pPr>
            <a:r>
              <a:rPr lang="en-US" sz="2400" b="1" dirty="0">
                <a:latin typeface="Arial" charset="0"/>
                <a:ea typeface="ＭＳ Ｐゴシック" charset="0"/>
                <a:cs typeface="ＭＳ Ｐゴシック" charset="0"/>
              </a:rPr>
              <a:t>Designed to block or reduce the sensitivity of brain receptors that respond to dopamine</a:t>
            </a:r>
          </a:p>
          <a:p>
            <a:pPr marL="461963">
              <a:lnSpc>
                <a:spcPct val="110000"/>
              </a:lnSpc>
              <a:spcBef>
                <a:spcPts val="1200"/>
              </a:spcBef>
            </a:pPr>
            <a:r>
              <a:rPr lang="en-US" sz="2400" b="1" dirty="0">
                <a:latin typeface="Arial" charset="0"/>
                <a:ea typeface="ＭＳ Ｐゴシック" charset="0"/>
                <a:cs typeface="ＭＳ Ｐゴシック" charset="0"/>
              </a:rPr>
              <a:t>Some also block serotonin</a:t>
            </a:r>
          </a:p>
          <a:p>
            <a:pPr marL="461963">
              <a:lnSpc>
                <a:spcPct val="110000"/>
              </a:lnSpc>
              <a:spcBef>
                <a:spcPts val="1200"/>
              </a:spcBef>
            </a:pPr>
            <a:r>
              <a:rPr lang="en-US" sz="2400" b="1" dirty="0">
                <a:latin typeface="Arial" charset="0"/>
                <a:ea typeface="ＭＳ Ｐゴシック" charset="0"/>
                <a:cs typeface="ＭＳ Ｐゴシック" charset="0"/>
              </a:rPr>
              <a:t>Can cause troubling side effects such as muscle rigidity, hand tremors, involuntary muscle movements</a:t>
            </a:r>
          </a:p>
        </p:txBody>
      </p:sp>
    </p:spTree>
    <p:extLst>
      <p:ext uri="{BB962C8B-B14F-4D97-AF65-F5344CB8AC3E}">
        <p14:creationId xmlns:p14="http://schemas.microsoft.com/office/powerpoint/2010/main" val="83010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29035">
                                            <p:txEl>
                                              <p:pRg st="0" end="0"/>
                                            </p:txEl>
                                          </p:spTgt>
                                        </p:tgtEl>
                                        <p:attrNameLst>
                                          <p:attrName>style.visibility</p:attrName>
                                        </p:attrNameLst>
                                      </p:cBhvr>
                                      <p:to>
                                        <p:strVal val="visible"/>
                                      </p:to>
                                    </p:set>
                                    <p:animEffect transition="in" filter="wipe(left)">
                                      <p:cBhvr>
                                        <p:cTn id="12" dur="500"/>
                                        <p:tgtEl>
                                          <p:spTgt spid="129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035">
                                            <p:txEl>
                                              <p:pRg st="1" end="1"/>
                                            </p:txEl>
                                          </p:spTgt>
                                        </p:tgtEl>
                                        <p:attrNameLst>
                                          <p:attrName>style.visibility</p:attrName>
                                        </p:attrNameLst>
                                      </p:cBhvr>
                                      <p:to>
                                        <p:strVal val="visible"/>
                                      </p:to>
                                    </p:set>
                                    <p:animEffect transition="in" filter="wipe(left)">
                                      <p:cBhvr>
                                        <p:cTn id="17" dur="500"/>
                                        <p:tgtEl>
                                          <p:spTgt spid="129035">
                                            <p:txEl>
                                              <p:pRg st="1" end="1"/>
                                            </p:txEl>
                                          </p:spTgt>
                                        </p:tgtEl>
                                      </p:cBhvr>
                                    </p:animEffect>
                                  </p:childTnLst>
                                </p:cTn>
                              </p:par>
                            </p:childTnLst>
                          </p:cTn>
                        </p:par>
                        <p:par>
                          <p:cTn id="18" fill="hold" nodeType="afterGroup">
                            <p:stCondLst>
                              <p:cond delay="500"/>
                            </p:stCondLst>
                            <p:childTnLst>
                              <p:par>
                                <p:cTn id="19" presetID="12" presetClass="entr" presetSubtype="1" fill="hold" grpId="0" nodeType="afterEffect">
                                  <p:stCondLst>
                                    <p:cond delay="250"/>
                                  </p:stCondLst>
                                  <p:childTnLst>
                                    <p:set>
                                      <p:cBhvr>
                                        <p:cTn id="20" dur="1" fill="hold">
                                          <p:stCondLst>
                                            <p:cond delay="0"/>
                                          </p:stCondLst>
                                        </p:cTn>
                                        <p:tgtEl>
                                          <p:spTgt spid="129035">
                                            <p:txEl>
                                              <p:pRg st="2" end="2"/>
                                            </p:txEl>
                                          </p:spTgt>
                                        </p:tgtEl>
                                        <p:attrNameLst>
                                          <p:attrName>style.visibility</p:attrName>
                                        </p:attrNameLst>
                                      </p:cBhvr>
                                      <p:to>
                                        <p:strVal val="visible"/>
                                      </p:to>
                                    </p:set>
                                    <p:animEffect transition="in" filter="slide(fromTop)">
                                      <p:cBhvr>
                                        <p:cTn id="21" dur="500"/>
                                        <p:tgtEl>
                                          <p:spTgt spid="129035">
                                            <p:txEl>
                                              <p:pRg st="2" end="2"/>
                                            </p:txEl>
                                          </p:spTgt>
                                        </p:tgtEl>
                                      </p:cBhvr>
                                    </p:animEffect>
                                  </p:childTnLst>
                                </p:cTn>
                              </p:par>
                            </p:childTnLst>
                          </p:cTn>
                        </p:par>
                        <p:par>
                          <p:cTn id="22" fill="hold" nodeType="afterGroup">
                            <p:stCondLst>
                              <p:cond delay="1250"/>
                            </p:stCondLst>
                            <p:childTnLst>
                              <p:par>
                                <p:cTn id="23" presetID="12" presetClass="entr" presetSubtype="1" fill="hold" grpId="0" nodeType="afterEffect">
                                  <p:stCondLst>
                                    <p:cond delay="250"/>
                                  </p:stCondLst>
                                  <p:childTnLst>
                                    <p:set>
                                      <p:cBhvr>
                                        <p:cTn id="24" dur="1" fill="hold">
                                          <p:stCondLst>
                                            <p:cond delay="0"/>
                                          </p:stCondLst>
                                        </p:cTn>
                                        <p:tgtEl>
                                          <p:spTgt spid="129035">
                                            <p:txEl>
                                              <p:pRg st="3" end="3"/>
                                            </p:txEl>
                                          </p:spTgt>
                                        </p:tgtEl>
                                        <p:attrNameLst>
                                          <p:attrName>style.visibility</p:attrName>
                                        </p:attrNameLst>
                                      </p:cBhvr>
                                      <p:to>
                                        <p:strVal val="visible"/>
                                      </p:to>
                                    </p:set>
                                    <p:animEffect transition="in" filter="slide(fromTop)">
                                      <p:cBhvr>
                                        <p:cTn id="25" dur="500"/>
                                        <p:tgtEl>
                                          <p:spTgt spid="129035">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grpId="0" nodeType="clickEffect">
                                  <p:stCondLst>
                                    <p:cond delay="250"/>
                                  </p:stCondLst>
                                  <p:childTnLst>
                                    <p:set>
                                      <p:cBhvr>
                                        <p:cTn id="29" dur="1" fill="hold">
                                          <p:stCondLst>
                                            <p:cond delay="0"/>
                                          </p:stCondLst>
                                        </p:cTn>
                                        <p:tgtEl>
                                          <p:spTgt spid="129035">
                                            <p:txEl>
                                              <p:pRg st="4" end="4"/>
                                            </p:txEl>
                                          </p:spTgt>
                                        </p:tgtEl>
                                        <p:attrNameLst>
                                          <p:attrName>style.visibility</p:attrName>
                                        </p:attrNameLst>
                                      </p:cBhvr>
                                      <p:to>
                                        <p:strVal val="visible"/>
                                      </p:to>
                                    </p:set>
                                    <p:animEffect transition="in" filter="slide(fromTop)">
                                      <p:cBhvr>
                                        <p:cTn id="30" dur="500"/>
                                        <p:tgtEl>
                                          <p:spTgt spid="129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bwMode="auto">
          <a:xfrm>
            <a:off x="1517894" y="1236455"/>
            <a:ext cx="5880907" cy="4685040"/>
          </a:xfrm>
          <a:prstGeom prst="roundRect">
            <a:avLst>
              <a:gd name="adj" fmla="val 8063"/>
            </a:avLst>
          </a:prstGeom>
          <a:gradFill flip="none" rotWithShape="1">
            <a:gsLst>
              <a:gs pos="0">
                <a:schemeClr val="bg1">
                  <a:alpha val="75000"/>
                </a:schemeClr>
              </a:gs>
              <a:gs pos="100000">
                <a:srgbClr val="9BB4B3">
                  <a:alpha val="75000"/>
                </a:srgbClr>
              </a:gs>
            </a:gsLst>
            <a:lin ang="4620000" scaled="0"/>
            <a:tileRect/>
          </a:gradFill>
          <a:ln w="101600" cap="flat" cmpd="sng" algn="ctr">
            <a:solidFill>
              <a:schemeClr val="accent1"/>
            </a:solidFill>
            <a:prstDash val="solid"/>
            <a:round/>
            <a:headEnd type="none" w="med" len="med"/>
            <a:tailEnd type="none" w="med" len="med"/>
          </a:ln>
          <a:effectLst>
            <a:outerShdw blurRad="50800" dist="38100" dir="2700000">
              <a:srgbClr val="000000">
                <a:alpha val="90000"/>
              </a:srgbClr>
            </a:outerShdw>
          </a:effectLst>
          <a:scene3d>
            <a:camera prst="orthographicFront"/>
            <a:lightRig rig="threePt" dir="t"/>
          </a:scene3d>
          <a:sp3d>
            <a:bevelT/>
          </a:sp3d>
        </p:spPr>
        <p:txBody>
          <a:bodyPr wrap="none" anchor="ctr"/>
          <a:lstStyle/>
          <a:p>
            <a:pPr algn="ctr">
              <a:defRPr/>
            </a:pPr>
            <a:endParaRPr lang="en-US" sz="1800">
              <a:latin typeface="Arial" pitchFamily="-111" charset="0"/>
              <a:ea typeface="ＭＳ Ｐゴシック" pitchFamily="-111" charset="-128"/>
              <a:cs typeface="ＭＳ Ｐゴシック" pitchFamily="-111" charset="-128"/>
            </a:endParaRPr>
          </a:p>
        </p:txBody>
      </p:sp>
      <p:sp>
        <p:nvSpPr>
          <p:cNvPr id="28678" name="Title 1"/>
          <p:cNvSpPr>
            <a:spLocks noGrp="1"/>
          </p:cNvSpPr>
          <p:nvPr>
            <p:ph type="ctrTitle"/>
          </p:nvPr>
        </p:nvSpPr>
        <p:spPr/>
        <p:txBody>
          <a:bodyPr/>
          <a:lstStyle/>
          <a:p>
            <a:pPr eaLnBrk="1" hangingPunct="1"/>
            <a:r>
              <a:rPr lang="en-US">
                <a:latin typeface="Arial" charset="0"/>
                <a:ea typeface="ＭＳ Ｐゴシック" charset="0"/>
                <a:cs typeface="ＭＳ Ｐゴシック" charset="0"/>
              </a:rPr>
              <a:t>The Question of Drugs</a:t>
            </a:r>
          </a:p>
        </p:txBody>
      </p:sp>
      <p:sp>
        <p:nvSpPr>
          <p:cNvPr id="131082" name="Rectangle 3"/>
          <p:cNvSpPr>
            <a:spLocks noGrp="1" noChangeArrowheads="1"/>
          </p:cNvSpPr>
          <p:nvPr>
            <p:ph idx="4294967295"/>
          </p:nvPr>
        </p:nvSpPr>
        <p:spPr>
          <a:xfrm>
            <a:off x="1683383" y="1404101"/>
            <a:ext cx="5605463" cy="3941762"/>
          </a:xfrm>
          <a:prstGeom prst="rect">
            <a:avLst/>
          </a:prstGeom>
        </p:spPr>
        <p:txBody>
          <a:bodyPr>
            <a:noAutofit/>
          </a:bodyPr>
          <a:lstStyle/>
          <a:p>
            <a:pPr marL="0" indent="0" eaLnBrk="1" hangingPunct="1">
              <a:spcAft>
                <a:spcPts val="600"/>
              </a:spcAft>
              <a:buNone/>
              <a:tabLst>
                <a:tab pos="169863" algn="l"/>
              </a:tabLst>
              <a:defRPr/>
            </a:pPr>
            <a:r>
              <a:rPr lang="en-US" sz="2200" b="1" dirty="0">
                <a:solidFill>
                  <a:srgbClr val="619311"/>
                </a:solidFill>
                <a:latin typeface="Arial" charset="0"/>
                <a:ea typeface="ＭＳ Ｐゴシック" charset="0"/>
                <a:cs typeface="ＭＳ Ｐゴシック" charset="0"/>
              </a:rPr>
              <a:t>Antidepressant Drugs</a:t>
            </a:r>
          </a:p>
          <a:p>
            <a:pPr marL="225425" indent="-225425">
              <a:lnSpc>
                <a:spcPct val="95000"/>
              </a:lnSpc>
              <a:defRPr/>
            </a:pPr>
            <a:r>
              <a:rPr lang="en-US" sz="2000" b="1" dirty="0">
                <a:solidFill>
                  <a:srgbClr val="000000"/>
                </a:solidFill>
                <a:latin typeface="Arial" charset="0"/>
                <a:ea typeface="ＭＳ Ｐゴシック" charset="0"/>
                <a:cs typeface="ＭＳ Ｐゴシック" charset="0"/>
              </a:rPr>
              <a:t>Used primarily in the treatment of depression, anxiety, phobias, OCD</a:t>
            </a:r>
          </a:p>
          <a:p>
            <a:pPr marL="225425" indent="-225425">
              <a:lnSpc>
                <a:spcPct val="95000"/>
              </a:lnSpc>
              <a:defRPr/>
            </a:pPr>
            <a:r>
              <a:rPr lang="en-US" sz="2000" b="1" dirty="0" smtClean="0">
                <a:solidFill>
                  <a:srgbClr val="C62DB0"/>
                </a:solidFill>
                <a:latin typeface="Arial" charset="0"/>
                <a:ea typeface="ＭＳ Ｐゴシック" charset="0"/>
                <a:cs typeface="ＭＳ Ｐゴシック" charset="0"/>
              </a:rPr>
              <a:t>Monoamine </a:t>
            </a:r>
            <a:r>
              <a:rPr lang="en-US" sz="2000" b="1" dirty="0">
                <a:solidFill>
                  <a:srgbClr val="C62DB0"/>
                </a:solidFill>
                <a:latin typeface="Arial" charset="0"/>
                <a:ea typeface="ＭＳ Ｐゴシック" charset="0"/>
                <a:cs typeface="ＭＳ Ｐゴシック" charset="0"/>
              </a:rPr>
              <a:t>oxidase inhibitors (</a:t>
            </a:r>
            <a:r>
              <a:rPr lang="en-US" sz="2000" b="1" dirty="0" smtClean="0">
                <a:solidFill>
                  <a:srgbClr val="C62DB0"/>
                </a:solidFill>
                <a:latin typeface="Arial" charset="0"/>
                <a:ea typeface="ＭＳ Ｐゴシック" charset="0"/>
                <a:cs typeface="ＭＳ Ｐゴシック" charset="0"/>
              </a:rPr>
              <a:t>MAOI</a:t>
            </a:r>
            <a:r>
              <a:rPr lang="en-US" altLang="ja-JP" sz="2000" b="1" dirty="0" smtClean="0">
                <a:solidFill>
                  <a:srgbClr val="C62DB0"/>
                </a:solidFill>
                <a:latin typeface="Arial" charset="0"/>
                <a:ea typeface="ＭＳ Ｐゴシック" charset="0"/>
                <a:cs typeface="ＭＳ Ｐゴシック" charset="0"/>
              </a:rPr>
              <a:t>s</a:t>
            </a:r>
            <a:r>
              <a:rPr lang="en-US" altLang="ja-JP" sz="2000" b="1" dirty="0">
                <a:solidFill>
                  <a:srgbClr val="C62DB0"/>
                </a:solidFill>
                <a:latin typeface="Arial" charset="0"/>
                <a:ea typeface="ＭＳ Ｐゴシック" charset="0"/>
                <a:cs typeface="ＭＳ Ｐゴシック" charset="0"/>
              </a:rPr>
              <a:t>):</a:t>
            </a:r>
            <a:r>
              <a:rPr lang="en-US" altLang="ja-JP" sz="2000" b="1" dirty="0">
                <a:solidFill>
                  <a:srgbClr val="008FD4"/>
                </a:solidFill>
                <a:latin typeface="Arial" charset="0"/>
                <a:ea typeface="ＭＳ Ｐゴシック" charset="0"/>
                <a:cs typeface="ＭＳ Ｐゴシック" charset="0"/>
              </a:rPr>
              <a:t/>
            </a:r>
            <a:br>
              <a:rPr lang="en-US" altLang="ja-JP" sz="2000" b="1" dirty="0">
                <a:solidFill>
                  <a:srgbClr val="008FD4"/>
                </a:solidFill>
                <a:latin typeface="Arial" charset="0"/>
                <a:ea typeface="ＭＳ Ｐゴシック" charset="0"/>
                <a:cs typeface="ＭＳ Ｐゴシック" charset="0"/>
              </a:rPr>
            </a:br>
            <a:r>
              <a:rPr lang="en-US" altLang="ja-JP" sz="2000" b="1" dirty="0" smtClean="0">
                <a:latin typeface="Arial" charset="0"/>
                <a:ea typeface="ＭＳ Ｐゴシック" charset="0"/>
                <a:cs typeface="ＭＳ Ｐゴシック" charset="0"/>
              </a:rPr>
              <a:t>Elevate </a:t>
            </a:r>
            <a:r>
              <a:rPr lang="en-US" altLang="ja-JP" sz="2000" b="1" dirty="0">
                <a:latin typeface="Arial" charset="0"/>
                <a:ea typeface="ＭＳ Ｐゴシック" charset="0"/>
                <a:cs typeface="ＭＳ Ｐゴシック" charset="0"/>
              </a:rPr>
              <a:t>norepinephrine and serotonin </a:t>
            </a:r>
            <a:br>
              <a:rPr lang="en-US" altLang="ja-JP" sz="2000" b="1" dirty="0">
                <a:latin typeface="Arial" charset="0"/>
                <a:ea typeface="ＭＳ Ｐゴシック" charset="0"/>
                <a:cs typeface="ＭＳ Ｐゴシック" charset="0"/>
              </a:rPr>
            </a:br>
            <a:r>
              <a:rPr lang="en-US" altLang="ja-JP" sz="2000" b="1" dirty="0" smtClean="0">
                <a:latin typeface="Arial" charset="0"/>
                <a:ea typeface="ＭＳ Ｐゴシック" charset="0"/>
                <a:cs typeface="ＭＳ Ｐゴシック" charset="0"/>
              </a:rPr>
              <a:t>in </a:t>
            </a:r>
            <a:r>
              <a:rPr lang="en-US" altLang="ja-JP" sz="2000" b="1" dirty="0">
                <a:latin typeface="Arial" charset="0"/>
                <a:ea typeface="ＭＳ Ｐゴシック" charset="0"/>
                <a:cs typeface="ＭＳ Ｐゴシック" charset="0"/>
              </a:rPr>
              <a:t>brain by blocking an enzyme that </a:t>
            </a:r>
            <a:r>
              <a:rPr lang="en-US" altLang="ja-JP" sz="2000" b="1" dirty="0" smtClean="0">
                <a:latin typeface="Arial" charset="0"/>
                <a:ea typeface="ＭＳ Ｐゴシック" charset="0"/>
                <a:cs typeface="ＭＳ Ｐゴシック" charset="0"/>
              </a:rPr>
              <a:t>deactivates </a:t>
            </a:r>
            <a:r>
              <a:rPr lang="en-US" altLang="ja-JP" sz="2000" b="1" dirty="0">
                <a:latin typeface="Arial" charset="0"/>
                <a:ea typeface="ＭＳ Ｐゴシック" charset="0"/>
                <a:cs typeface="ＭＳ Ｐゴシック" charset="0"/>
              </a:rPr>
              <a:t>these neurotransmitters</a:t>
            </a:r>
            <a:endParaRPr lang="en-US" altLang="ja-JP" sz="2000" b="1" dirty="0">
              <a:solidFill>
                <a:srgbClr val="008FD4"/>
              </a:solidFill>
              <a:latin typeface="Arial" charset="0"/>
              <a:ea typeface="ＭＳ Ｐゴシック" charset="0"/>
              <a:cs typeface="ＭＳ Ｐゴシック" charset="0"/>
            </a:endParaRPr>
          </a:p>
          <a:p>
            <a:pPr marL="225425" indent="-225425">
              <a:lnSpc>
                <a:spcPct val="95000"/>
              </a:lnSpc>
              <a:defRPr/>
            </a:pPr>
            <a:r>
              <a:rPr lang="en-US" sz="2000" b="1" dirty="0" smtClean="0">
                <a:solidFill>
                  <a:srgbClr val="FF6600"/>
                </a:solidFill>
                <a:latin typeface="Arial" charset="0"/>
                <a:ea typeface="ＭＳ Ｐゴシック" charset="0"/>
                <a:cs typeface="ＭＳ Ｐゴシック" charset="0"/>
              </a:rPr>
              <a:t>Tricyclic </a:t>
            </a:r>
            <a:r>
              <a:rPr lang="en-US" sz="2000" b="1" dirty="0">
                <a:solidFill>
                  <a:srgbClr val="FF6600"/>
                </a:solidFill>
                <a:latin typeface="Arial" charset="0"/>
                <a:ea typeface="ＭＳ Ｐゴシック" charset="0"/>
                <a:cs typeface="ＭＳ Ｐゴシック" charset="0"/>
              </a:rPr>
              <a:t>antidepressants:</a:t>
            </a:r>
            <a:r>
              <a:rPr lang="en-US" sz="2000" b="1" dirty="0">
                <a:solidFill>
                  <a:srgbClr val="008FD4"/>
                </a:solidFill>
                <a:latin typeface="Arial" charset="0"/>
                <a:ea typeface="ＭＳ Ｐゴシック" charset="0"/>
                <a:cs typeface="ＭＳ Ｐゴシック" charset="0"/>
              </a:rPr>
              <a:t/>
            </a:r>
            <a:br>
              <a:rPr lang="en-US" sz="2000" b="1" dirty="0">
                <a:solidFill>
                  <a:srgbClr val="008FD4"/>
                </a:solidFill>
                <a:latin typeface="Arial" charset="0"/>
                <a:ea typeface="ＭＳ Ｐゴシック" charset="0"/>
                <a:cs typeface="ＭＳ Ｐゴシック" charset="0"/>
              </a:rPr>
            </a:br>
            <a:r>
              <a:rPr lang="en-US" sz="2000" b="1" dirty="0" smtClean="0">
                <a:latin typeface="Arial" charset="0"/>
                <a:ea typeface="ＭＳ Ｐゴシック" charset="0"/>
                <a:cs typeface="ＭＳ Ｐゴシック" charset="0"/>
              </a:rPr>
              <a:t>Boost </a:t>
            </a:r>
            <a:r>
              <a:rPr lang="en-US" sz="2000" b="1" dirty="0">
                <a:latin typeface="Arial" charset="0"/>
                <a:ea typeface="ＭＳ Ｐゴシック" charset="0"/>
                <a:cs typeface="ＭＳ Ｐゴシック" charset="0"/>
              </a:rPr>
              <a:t>norepinephrine and serotonin by </a:t>
            </a:r>
            <a:r>
              <a:rPr lang="en-US" sz="2000" b="1" dirty="0" smtClean="0">
                <a:latin typeface="Arial" charset="0"/>
                <a:ea typeface="ＭＳ Ｐゴシック" charset="0"/>
                <a:cs typeface="ＭＳ Ｐゴシック" charset="0"/>
              </a:rPr>
              <a:t>preventing </a:t>
            </a:r>
            <a:r>
              <a:rPr lang="en-US" sz="2000" b="1" dirty="0">
                <a:latin typeface="Arial" charset="0"/>
                <a:ea typeface="ＭＳ Ｐゴシック" charset="0"/>
                <a:cs typeface="ＭＳ Ｐゴシック" charset="0"/>
              </a:rPr>
              <a:t>reuptake</a:t>
            </a:r>
          </a:p>
          <a:p>
            <a:pPr marL="225425" indent="-225425">
              <a:lnSpc>
                <a:spcPct val="95000"/>
              </a:lnSpc>
              <a:defRPr/>
            </a:pPr>
            <a:r>
              <a:rPr lang="en-US" sz="2000" b="1" dirty="0" smtClean="0">
                <a:solidFill>
                  <a:srgbClr val="0D98B8"/>
                </a:solidFill>
                <a:latin typeface="Arial" charset="0"/>
                <a:ea typeface="ＭＳ Ｐゴシック" charset="0"/>
                <a:cs typeface="ＭＳ Ｐゴシック" charset="0"/>
              </a:rPr>
              <a:t>Selective </a:t>
            </a:r>
            <a:r>
              <a:rPr lang="en-US" sz="2000" b="1" dirty="0">
                <a:solidFill>
                  <a:srgbClr val="0D98B8"/>
                </a:solidFill>
                <a:latin typeface="Arial" charset="0"/>
                <a:ea typeface="ＭＳ Ｐゴシック" charset="0"/>
                <a:cs typeface="ＭＳ Ｐゴシック" charset="0"/>
              </a:rPr>
              <a:t>serotonin reuptake </a:t>
            </a:r>
            <a:r>
              <a:rPr lang="en-US" sz="2000" b="1" dirty="0" smtClean="0">
                <a:solidFill>
                  <a:srgbClr val="0D98B8"/>
                </a:solidFill>
                <a:latin typeface="Arial" charset="0"/>
                <a:ea typeface="ＭＳ Ｐゴシック" charset="0"/>
                <a:cs typeface="ＭＳ Ｐゴシック" charset="0"/>
              </a:rPr>
              <a:t>inhibitors (SSRI</a:t>
            </a:r>
            <a:r>
              <a:rPr lang="en-US" altLang="ja-JP" sz="2000" b="1" dirty="0" smtClean="0">
                <a:solidFill>
                  <a:srgbClr val="0D98B8"/>
                </a:solidFill>
                <a:latin typeface="Arial" charset="0"/>
                <a:ea typeface="ＭＳ Ｐゴシック" charset="0"/>
                <a:cs typeface="ＭＳ Ｐゴシック" charset="0"/>
              </a:rPr>
              <a:t>s</a:t>
            </a:r>
            <a:r>
              <a:rPr lang="en-US" altLang="ja-JP" sz="2000" b="1" dirty="0">
                <a:solidFill>
                  <a:srgbClr val="0D98B8"/>
                </a:solidFill>
                <a:latin typeface="Arial" charset="0"/>
                <a:ea typeface="ＭＳ Ｐゴシック" charset="0"/>
                <a:cs typeface="ＭＳ Ｐゴシック" charset="0"/>
              </a:rPr>
              <a:t>):</a:t>
            </a:r>
            <a:r>
              <a:rPr lang="en-US" altLang="ja-JP" sz="2000" b="1" dirty="0">
                <a:solidFill>
                  <a:srgbClr val="008FD4"/>
                </a:solidFill>
                <a:latin typeface="Arial" charset="0"/>
                <a:ea typeface="ＭＳ Ｐゴシック" charset="0"/>
                <a:cs typeface="ＭＳ Ｐゴシック" charset="0"/>
              </a:rPr>
              <a:t> </a:t>
            </a:r>
            <a:r>
              <a:rPr lang="en-US" altLang="ja-JP" sz="2000" b="1" dirty="0" smtClean="0">
                <a:latin typeface="Arial" charset="0"/>
                <a:ea typeface="ＭＳ Ｐゴシック" charset="0"/>
                <a:cs typeface="ＭＳ Ｐゴシック" charset="0"/>
              </a:rPr>
              <a:t>Work on the same principle as tricyclics but specifically target serotonin</a:t>
            </a:r>
            <a:endParaRPr lang="en-US" sz="2000" b="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640455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1082">
                                            <p:txEl>
                                              <p:pRg st="0" end="0"/>
                                            </p:txEl>
                                          </p:spTgt>
                                        </p:tgtEl>
                                        <p:attrNameLst>
                                          <p:attrName>style.visibility</p:attrName>
                                        </p:attrNameLst>
                                      </p:cBhvr>
                                      <p:to>
                                        <p:strVal val="visible"/>
                                      </p:to>
                                    </p:set>
                                    <p:animEffect transition="in" filter="wipe(left)">
                                      <p:cBhvr>
                                        <p:cTn id="12" dur="500"/>
                                        <p:tgtEl>
                                          <p:spTgt spid="13108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082">
                                            <p:txEl>
                                              <p:pRg st="1" end="1"/>
                                            </p:txEl>
                                          </p:spTgt>
                                        </p:tgtEl>
                                        <p:attrNameLst>
                                          <p:attrName>style.visibility</p:attrName>
                                        </p:attrNameLst>
                                      </p:cBhvr>
                                      <p:to>
                                        <p:strVal val="visible"/>
                                      </p:to>
                                    </p:set>
                                    <p:animEffect transition="in" filter="wipe(left)">
                                      <p:cBhvr>
                                        <p:cTn id="17" dur="500"/>
                                        <p:tgtEl>
                                          <p:spTgt spid="131082">
                                            <p:txEl>
                                              <p:pRg st="1" end="1"/>
                                            </p:txEl>
                                          </p:spTgt>
                                        </p:tgtEl>
                                      </p:cBhvr>
                                    </p:animEffect>
                                  </p:childTnLst>
                                </p:cTn>
                              </p:par>
                            </p:childTnLst>
                          </p:cTn>
                        </p:par>
                        <p:par>
                          <p:cTn id="18" fill="hold" nodeType="afterGroup">
                            <p:stCondLst>
                              <p:cond delay="500"/>
                            </p:stCondLst>
                            <p:childTnLst>
                              <p:par>
                                <p:cTn id="19" presetID="12" presetClass="entr" presetSubtype="1" fill="hold" grpId="0" nodeType="afterEffect">
                                  <p:stCondLst>
                                    <p:cond delay="250"/>
                                  </p:stCondLst>
                                  <p:childTnLst>
                                    <p:set>
                                      <p:cBhvr>
                                        <p:cTn id="20" dur="1" fill="hold">
                                          <p:stCondLst>
                                            <p:cond delay="0"/>
                                          </p:stCondLst>
                                        </p:cTn>
                                        <p:tgtEl>
                                          <p:spTgt spid="131082">
                                            <p:txEl>
                                              <p:pRg st="2" end="2"/>
                                            </p:txEl>
                                          </p:spTgt>
                                        </p:tgtEl>
                                        <p:attrNameLst>
                                          <p:attrName>style.visibility</p:attrName>
                                        </p:attrNameLst>
                                      </p:cBhvr>
                                      <p:to>
                                        <p:strVal val="visible"/>
                                      </p:to>
                                    </p:set>
                                    <p:animEffect transition="in" filter="slide(fromTop)">
                                      <p:cBhvr>
                                        <p:cTn id="21" dur="500"/>
                                        <p:tgtEl>
                                          <p:spTgt spid="131082">
                                            <p:txEl>
                                              <p:pRg st="2" end="2"/>
                                            </p:txEl>
                                          </p:spTgt>
                                        </p:tgtEl>
                                      </p:cBhvr>
                                    </p:animEffect>
                                  </p:childTnLst>
                                </p:cTn>
                              </p:par>
                            </p:childTnLst>
                          </p:cTn>
                        </p:par>
                        <p:par>
                          <p:cTn id="22" fill="hold" nodeType="afterGroup">
                            <p:stCondLst>
                              <p:cond delay="1250"/>
                            </p:stCondLst>
                            <p:childTnLst>
                              <p:par>
                                <p:cTn id="23" presetID="12" presetClass="entr" presetSubtype="1" fill="hold" grpId="0" nodeType="afterEffect">
                                  <p:stCondLst>
                                    <p:cond delay="250"/>
                                  </p:stCondLst>
                                  <p:childTnLst>
                                    <p:set>
                                      <p:cBhvr>
                                        <p:cTn id="24" dur="1" fill="hold">
                                          <p:stCondLst>
                                            <p:cond delay="0"/>
                                          </p:stCondLst>
                                        </p:cTn>
                                        <p:tgtEl>
                                          <p:spTgt spid="131082">
                                            <p:txEl>
                                              <p:pRg st="3" end="3"/>
                                            </p:txEl>
                                          </p:spTgt>
                                        </p:tgtEl>
                                        <p:attrNameLst>
                                          <p:attrName>style.visibility</p:attrName>
                                        </p:attrNameLst>
                                      </p:cBhvr>
                                      <p:to>
                                        <p:strVal val="visible"/>
                                      </p:to>
                                    </p:set>
                                    <p:animEffect transition="in" filter="slide(fromTop)">
                                      <p:cBhvr>
                                        <p:cTn id="25" dur="500"/>
                                        <p:tgtEl>
                                          <p:spTgt spid="131082">
                                            <p:txEl>
                                              <p:pRg st="3" end="3"/>
                                            </p:txEl>
                                          </p:spTgt>
                                        </p:tgtEl>
                                      </p:cBhvr>
                                    </p:animEffect>
                                  </p:childTnLst>
                                </p:cTn>
                              </p:par>
                            </p:childTnLst>
                          </p:cTn>
                        </p:par>
                        <p:par>
                          <p:cTn id="26" fill="hold" nodeType="afterGroup">
                            <p:stCondLst>
                              <p:cond delay="2000"/>
                            </p:stCondLst>
                            <p:childTnLst>
                              <p:par>
                                <p:cTn id="27" presetID="12" presetClass="entr" presetSubtype="1" fill="hold" grpId="0" nodeType="afterEffect">
                                  <p:stCondLst>
                                    <p:cond delay="250"/>
                                  </p:stCondLst>
                                  <p:childTnLst>
                                    <p:set>
                                      <p:cBhvr>
                                        <p:cTn id="28" dur="1" fill="hold">
                                          <p:stCondLst>
                                            <p:cond delay="0"/>
                                          </p:stCondLst>
                                        </p:cTn>
                                        <p:tgtEl>
                                          <p:spTgt spid="131082">
                                            <p:txEl>
                                              <p:pRg st="4" end="4"/>
                                            </p:txEl>
                                          </p:spTgt>
                                        </p:tgtEl>
                                        <p:attrNameLst>
                                          <p:attrName>style.visibility</p:attrName>
                                        </p:attrNameLst>
                                      </p:cBhvr>
                                      <p:to>
                                        <p:strVal val="visible"/>
                                      </p:to>
                                    </p:set>
                                    <p:animEffect transition="in" filter="slide(fromTop)">
                                      <p:cBhvr>
                                        <p:cTn id="29" dur="500"/>
                                        <p:tgtEl>
                                          <p:spTgt spid="131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bwMode="auto">
          <a:xfrm>
            <a:off x="2046968" y="1339240"/>
            <a:ext cx="4856500" cy="3953792"/>
          </a:xfrm>
          <a:prstGeom prst="roundRect">
            <a:avLst>
              <a:gd name="adj" fmla="val 8063"/>
            </a:avLst>
          </a:prstGeom>
          <a:gradFill flip="none" rotWithShape="1">
            <a:gsLst>
              <a:gs pos="27000">
                <a:schemeClr val="bg1">
                  <a:alpha val="91000"/>
                </a:schemeClr>
              </a:gs>
              <a:gs pos="100000">
                <a:srgbClr val="9BB4B3">
                  <a:alpha val="48000"/>
                </a:srgbClr>
              </a:gs>
            </a:gsLst>
            <a:lin ang="4620000" scaled="0"/>
            <a:tileRect/>
          </a:gradFill>
          <a:ln w="101600" cap="flat" cmpd="sng" algn="ctr">
            <a:solidFill>
              <a:srgbClr val="FFC04E"/>
            </a:solidFill>
            <a:prstDash val="solid"/>
            <a:round/>
            <a:headEnd type="none" w="med" len="med"/>
            <a:tailEnd type="none" w="med" len="med"/>
          </a:ln>
          <a:effectLst>
            <a:outerShdw blurRad="50800" dist="38100" dir="2700000">
              <a:srgbClr val="000000">
                <a:alpha val="90000"/>
              </a:srgbClr>
            </a:outerShdw>
          </a:effectLst>
          <a:scene3d>
            <a:camera prst="orthographicFront"/>
            <a:lightRig rig="threePt" dir="t"/>
          </a:scene3d>
          <a:sp3d>
            <a:bevelT/>
          </a:sp3d>
        </p:spPr>
        <p:txBody>
          <a:bodyPr wrap="none" anchor="ctr"/>
          <a:lstStyle/>
          <a:p>
            <a:pPr algn="ctr">
              <a:defRPr/>
            </a:pPr>
            <a:endParaRPr lang="en-US" sz="1800">
              <a:latin typeface="Arial" pitchFamily="-111" charset="0"/>
              <a:ea typeface="ＭＳ Ｐゴシック" pitchFamily="-111" charset="-128"/>
              <a:cs typeface="ＭＳ Ｐゴシック" pitchFamily="-111" charset="-128"/>
            </a:endParaRPr>
          </a:p>
        </p:txBody>
      </p:sp>
      <p:sp>
        <p:nvSpPr>
          <p:cNvPr id="30726" name="Title 1"/>
          <p:cNvSpPr>
            <a:spLocks noGrp="1"/>
          </p:cNvSpPr>
          <p:nvPr>
            <p:ph type="ctrTitle"/>
          </p:nvPr>
        </p:nvSpPr>
        <p:spPr/>
        <p:txBody>
          <a:bodyPr/>
          <a:lstStyle/>
          <a:p>
            <a:pPr eaLnBrk="1" hangingPunct="1"/>
            <a:r>
              <a:rPr lang="en-US">
                <a:latin typeface="Arial" charset="0"/>
                <a:ea typeface="ＭＳ Ｐゴシック" charset="0"/>
                <a:cs typeface="ＭＳ Ｐゴシック" charset="0"/>
              </a:rPr>
              <a:t>The Question of Drugs</a:t>
            </a:r>
          </a:p>
        </p:txBody>
      </p:sp>
      <p:sp>
        <p:nvSpPr>
          <p:cNvPr id="135177" name="Rectangle 3"/>
          <p:cNvSpPr>
            <a:spLocks noGrp="1" noChangeArrowheads="1"/>
          </p:cNvSpPr>
          <p:nvPr>
            <p:ph idx="4294967295"/>
          </p:nvPr>
        </p:nvSpPr>
        <p:spPr>
          <a:xfrm>
            <a:off x="2200275" y="1525054"/>
            <a:ext cx="4533256" cy="3962400"/>
          </a:xfrm>
          <a:prstGeom prst="rect">
            <a:avLst/>
          </a:prstGeom>
        </p:spPr>
        <p:txBody>
          <a:bodyPr>
            <a:normAutofit/>
          </a:bodyPr>
          <a:lstStyle/>
          <a:p>
            <a:pPr marL="0" indent="0" eaLnBrk="1" hangingPunct="1">
              <a:buNone/>
              <a:defRPr/>
            </a:pPr>
            <a:r>
              <a:rPr lang="en-US" sz="2200" b="1" dirty="0">
                <a:solidFill>
                  <a:srgbClr val="FF9E00"/>
                </a:solidFill>
                <a:latin typeface="Arial" charset="0"/>
                <a:ea typeface="ＭＳ Ｐゴシック" charset="0"/>
                <a:cs typeface="ＭＳ Ｐゴシック" charset="0"/>
              </a:rPr>
              <a:t>Anti-anxiety </a:t>
            </a:r>
            <a:r>
              <a:rPr lang="en-US" sz="2200" b="1" dirty="0" smtClean="0">
                <a:solidFill>
                  <a:srgbClr val="FF9E00"/>
                </a:solidFill>
                <a:latin typeface="Arial" charset="0"/>
                <a:ea typeface="ＭＳ Ｐゴシック" charset="0"/>
                <a:cs typeface="ＭＳ Ｐゴシック" charset="0"/>
              </a:rPr>
              <a:t>drugs (</a:t>
            </a:r>
            <a:r>
              <a:rPr lang="en-US" sz="2200" b="1" dirty="0">
                <a:solidFill>
                  <a:srgbClr val="FF9E00"/>
                </a:solidFill>
                <a:latin typeface="Arial" charset="0"/>
                <a:ea typeface="ＭＳ Ｐゴシック" charset="0"/>
                <a:cs typeface="ＭＳ Ｐゴシック" charset="0"/>
              </a:rPr>
              <a:t>tranquilizers)</a:t>
            </a:r>
          </a:p>
          <a:p>
            <a:pPr marL="225425" indent="-225425">
              <a:spcBef>
                <a:spcPts val="1200"/>
              </a:spcBef>
              <a:defRPr/>
            </a:pPr>
            <a:r>
              <a:rPr lang="en-US" sz="2200" b="1" dirty="0" smtClean="0">
                <a:latin typeface="Arial" charset="0"/>
                <a:ea typeface="ＭＳ Ｐゴシック" charset="0"/>
                <a:cs typeface="ＭＳ Ｐゴシック" charset="0"/>
              </a:rPr>
              <a:t>Drugs </a:t>
            </a:r>
            <a:r>
              <a:rPr lang="en-US" sz="2200" b="1" dirty="0">
                <a:latin typeface="Arial" charset="0"/>
                <a:ea typeface="ＭＳ Ｐゴシック" charset="0"/>
                <a:cs typeface="ＭＳ Ｐゴシック" charset="0"/>
              </a:rPr>
              <a:t>commonly </a:t>
            </a:r>
            <a:r>
              <a:rPr lang="en-US" sz="2200" b="1" dirty="0" smtClean="0">
                <a:latin typeface="Arial" charset="0"/>
                <a:ea typeface="ＭＳ Ｐゴシック" charset="0"/>
                <a:cs typeface="ＭＳ Ｐゴシック" charset="0"/>
              </a:rPr>
              <a:t>prescribed </a:t>
            </a:r>
            <a:r>
              <a:rPr lang="en-US" sz="2200" b="1" dirty="0">
                <a:latin typeface="Arial" charset="0"/>
                <a:ea typeface="ＭＳ Ｐゴシック" charset="0"/>
                <a:cs typeface="ＭＳ Ｐゴシック" charset="0"/>
              </a:rPr>
              <a:t>for </a:t>
            </a:r>
            <a:r>
              <a:rPr lang="en-US" sz="2200" b="1" dirty="0" smtClean="0">
                <a:latin typeface="Arial" charset="0"/>
                <a:ea typeface="ＭＳ Ｐゴシック" charset="0"/>
                <a:cs typeface="ＭＳ Ｐゴシック" charset="0"/>
              </a:rPr>
              <a:t>patients </a:t>
            </a:r>
            <a:r>
              <a:rPr lang="en-US" sz="2200" b="1" dirty="0">
                <a:latin typeface="Arial" charset="0"/>
                <a:ea typeface="ＭＳ Ｐゴシック" charset="0"/>
                <a:cs typeface="ＭＳ Ｐゴシック" charset="0"/>
              </a:rPr>
              <a:t>who complain of </a:t>
            </a:r>
            <a:r>
              <a:rPr lang="en-US" sz="2200" b="1" dirty="0" smtClean="0">
                <a:latin typeface="Arial" charset="0"/>
                <a:ea typeface="ＭＳ Ｐゴシック" charset="0"/>
                <a:cs typeface="ＭＳ Ｐゴシック" charset="0"/>
              </a:rPr>
              <a:t>unhappiness</a:t>
            </a:r>
            <a:r>
              <a:rPr lang="en-US" sz="2200" b="1" dirty="0">
                <a:latin typeface="Arial" charset="0"/>
                <a:ea typeface="ＭＳ Ｐゴシック" charset="0"/>
                <a:cs typeface="ＭＳ Ｐゴシック" charset="0"/>
              </a:rPr>
              <a:t>, anxiety, or </a:t>
            </a:r>
            <a:r>
              <a:rPr lang="en-US" sz="2200" b="1" dirty="0" smtClean="0">
                <a:latin typeface="Arial" charset="0"/>
                <a:ea typeface="ＭＳ Ｐゴシック" charset="0"/>
                <a:cs typeface="ＭＳ Ｐゴシック" charset="0"/>
              </a:rPr>
              <a:t>worry</a:t>
            </a:r>
            <a:endParaRPr lang="en-US" sz="2200" b="1" dirty="0">
              <a:solidFill>
                <a:schemeClr val="bg2"/>
              </a:solidFill>
              <a:latin typeface="Arial" charset="0"/>
              <a:ea typeface="ＭＳ Ｐゴシック" charset="0"/>
              <a:cs typeface="ＭＳ Ｐゴシック" charset="0"/>
            </a:endParaRPr>
          </a:p>
          <a:p>
            <a:pPr marL="225425" indent="-225425">
              <a:spcBef>
                <a:spcPts val="1200"/>
              </a:spcBef>
              <a:defRPr/>
            </a:pPr>
            <a:r>
              <a:rPr lang="en-US" sz="2200" b="1" dirty="0" smtClean="0">
                <a:solidFill>
                  <a:srgbClr val="000000"/>
                </a:solidFill>
                <a:latin typeface="Arial" charset="0"/>
                <a:ea typeface="ＭＳ Ｐゴシック" charset="0"/>
                <a:cs typeface="ＭＳ Ｐゴシック" charset="0"/>
              </a:rPr>
              <a:t>Increase </a:t>
            </a:r>
            <a:r>
              <a:rPr lang="en-US" sz="2200" b="1" dirty="0">
                <a:solidFill>
                  <a:srgbClr val="000000"/>
                </a:solidFill>
                <a:latin typeface="Arial" charset="0"/>
                <a:ea typeface="ＭＳ Ｐゴシック" charset="0"/>
                <a:cs typeface="ＭＳ Ｐゴシック" charset="0"/>
              </a:rPr>
              <a:t>the activity of </a:t>
            </a:r>
            <a:r>
              <a:rPr lang="en-US" sz="2200" b="1" dirty="0" smtClean="0">
                <a:solidFill>
                  <a:srgbClr val="000000"/>
                </a:solidFill>
                <a:latin typeface="Arial" charset="0"/>
                <a:ea typeface="ＭＳ Ｐゴシック" charset="0"/>
                <a:cs typeface="ＭＳ Ｐゴシック" charset="0"/>
              </a:rPr>
              <a:t>GABA</a:t>
            </a:r>
          </a:p>
          <a:p>
            <a:pPr marL="225425" indent="-225425">
              <a:spcBef>
                <a:spcPts val="1200"/>
              </a:spcBef>
              <a:defRPr/>
            </a:pPr>
            <a:r>
              <a:rPr lang="en-US" sz="2200" b="1" dirty="0" smtClean="0">
                <a:solidFill>
                  <a:srgbClr val="000000"/>
                </a:solidFill>
                <a:latin typeface="Arial" charset="0"/>
                <a:ea typeface="ＭＳ Ｐゴシック" charset="0"/>
                <a:cs typeface="ＭＳ Ｐゴシック" charset="0"/>
              </a:rPr>
              <a:t>May temporarily help but are not considered a treatment of choice over time</a:t>
            </a:r>
            <a:endParaRPr lang="en-US" sz="2200" b="1"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732527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5177">
                                            <p:txEl>
                                              <p:pRg st="0" end="0"/>
                                            </p:txEl>
                                          </p:spTgt>
                                        </p:tgtEl>
                                        <p:attrNameLst>
                                          <p:attrName>style.visibility</p:attrName>
                                        </p:attrNameLst>
                                      </p:cBhvr>
                                      <p:to>
                                        <p:strVal val="visible"/>
                                      </p:to>
                                    </p:set>
                                    <p:animEffect transition="in" filter="wipe(left)">
                                      <p:cBhvr>
                                        <p:cTn id="12" dur="500"/>
                                        <p:tgtEl>
                                          <p:spTgt spid="135177">
                                            <p:txEl>
                                              <p:pRg st="0" end="0"/>
                                            </p:txEl>
                                          </p:spTgt>
                                        </p:tgtEl>
                                      </p:cBhvr>
                                    </p:animEffect>
                                  </p:childTnLst>
                                </p:cTn>
                              </p:par>
                            </p:childTnLst>
                          </p:cTn>
                        </p:par>
                        <p:par>
                          <p:cTn id="13" fill="hold" nodeType="afterGroup">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35177">
                                            <p:txEl>
                                              <p:pRg st="1" end="1"/>
                                            </p:txEl>
                                          </p:spTgt>
                                        </p:tgtEl>
                                        <p:attrNameLst>
                                          <p:attrName>style.visibility</p:attrName>
                                        </p:attrNameLst>
                                      </p:cBhvr>
                                      <p:to>
                                        <p:strVal val="visible"/>
                                      </p:to>
                                    </p:set>
                                    <p:animEffect transition="in" filter="slide(fromTop)">
                                      <p:cBhvr>
                                        <p:cTn id="16" dur="500"/>
                                        <p:tgtEl>
                                          <p:spTgt spid="135177">
                                            <p:txEl>
                                              <p:pRg st="1" end="1"/>
                                            </p:txEl>
                                          </p:spTgt>
                                        </p:tgtEl>
                                      </p:cBhvr>
                                    </p:animEffect>
                                  </p:childTnLst>
                                </p:cTn>
                              </p:par>
                            </p:childTnLst>
                          </p:cTn>
                        </p:par>
                        <p:par>
                          <p:cTn id="17" fill="hold" nodeType="afterGroup">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135177">
                                            <p:txEl>
                                              <p:pRg st="2" end="2"/>
                                            </p:txEl>
                                          </p:spTgt>
                                        </p:tgtEl>
                                        <p:attrNameLst>
                                          <p:attrName>style.visibility</p:attrName>
                                        </p:attrNameLst>
                                      </p:cBhvr>
                                      <p:to>
                                        <p:strVal val="visible"/>
                                      </p:to>
                                    </p:set>
                                    <p:animEffect transition="in" filter="slide(fromTop)">
                                      <p:cBhvr>
                                        <p:cTn id="20" dur="500"/>
                                        <p:tgtEl>
                                          <p:spTgt spid="13517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135177">
                                            <p:txEl>
                                              <p:pRg st="3" end="3"/>
                                            </p:txEl>
                                          </p:spTgt>
                                        </p:tgtEl>
                                        <p:attrNameLst>
                                          <p:attrName>style.visibility</p:attrName>
                                        </p:attrNameLst>
                                      </p:cBhvr>
                                      <p:to>
                                        <p:strVal val="visible"/>
                                      </p:to>
                                    </p:set>
                                    <p:animEffect transition="in" filter="slide(fromTop)">
                                      <p:cBhvr>
                                        <p:cTn id="25" dur="500"/>
                                        <p:tgtEl>
                                          <p:spTgt spid="1351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bwMode="auto">
          <a:xfrm>
            <a:off x="2047289" y="1459897"/>
            <a:ext cx="4970235" cy="3696322"/>
          </a:xfrm>
          <a:prstGeom prst="roundRect">
            <a:avLst>
              <a:gd name="adj" fmla="val 8063"/>
            </a:avLst>
          </a:prstGeom>
          <a:gradFill flip="none" rotWithShape="1">
            <a:gsLst>
              <a:gs pos="0">
                <a:schemeClr val="bg1">
                  <a:alpha val="75000"/>
                </a:schemeClr>
              </a:gs>
              <a:gs pos="100000">
                <a:srgbClr val="9BB4B3">
                  <a:alpha val="75000"/>
                </a:srgbClr>
              </a:gs>
            </a:gsLst>
            <a:lin ang="4620000" scaled="0"/>
            <a:tileRect/>
          </a:gradFill>
          <a:ln w="76200" cap="flat" cmpd="sng" algn="ctr">
            <a:solidFill>
              <a:srgbClr val="FF6600"/>
            </a:solidFill>
            <a:prstDash val="solid"/>
            <a:round/>
            <a:headEnd type="none" w="med" len="med"/>
            <a:tailEnd type="none" w="med" len="med"/>
          </a:ln>
          <a:effectLst>
            <a:outerShdw blurRad="50800" dist="38100" dir="2700000">
              <a:srgbClr val="000000">
                <a:alpha val="90000"/>
              </a:srgbClr>
            </a:outerShdw>
          </a:effectLst>
          <a:scene3d>
            <a:camera prst="orthographicFront"/>
            <a:lightRig rig="threePt" dir="t"/>
          </a:scene3d>
          <a:sp3d>
            <a:bevelT/>
          </a:sp3d>
        </p:spPr>
        <p:txBody>
          <a:bodyPr wrap="none" anchor="ctr"/>
          <a:lstStyle/>
          <a:p>
            <a:pPr algn="ctr">
              <a:defRPr/>
            </a:pPr>
            <a:endParaRPr lang="en-US" sz="1800">
              <a:latin typeface="Arial" pitchFamily="-111" charset="0"/>
              <a:ea typeface="ＭＳ Ｐゴシック" pitchFamily="-111" charset="-128"/>
              <a:cs typeface="ＭＳ Ｐゴシック" pitchFamily="-111" charset="-128"/>
            </a:endParaRPr>
          </a:p>
        </p:txBody>
      </p:sp>
      <p:sp>
        <p:nvSpPr>
          <p:cNvPr id="32774" name="Title 1"/>
          <p:cNvSpPr>
            <a:spLocks noGrp="1"/>
          </p:cNvSpPr>
          <p:nvPr>
            <p:ph type="ctrTitle"/>
          </p:nvPr>
        </p:nvSpPr>
        <p:spPr/>
        <p:txBody>
          <a:bodyPr/>
          <a:lstStyle/>
          <a:p>
            <a:pPr eaLnBrk="1" hangingPunct="1"/>
            <a:r>
              <a:rPr lang="en-US">
                <a:latin typeface="Arial" charset="0"/>
                <a:ea typeface="ＭＳ Ｐゴシック" charset="0"/>
                <a:cs typeface="ＭＳ Ｐゴシック" charset="0"/>
              </a:rPr>
              <a:t>The Question of Drugs</a:t>
            </a:r>
          </a:p>
        </p:txBody>
      </p:sp>
      <p:sp>
        <p:nvSpPr>
          <p:cNvPr id="133129" name="Rectangle 3"/>
          <p:cNvSpPr>
            <a:spLocks noGrp="1" noChangeArrowheads="1"/>
          </p:cNvSpPr>
          <p:nvPr>
            <p:ph idx="4294967295"/>
          </p:nvPr>
        </p:nvSpPr>
        <p:spPr>
          <a:xfrm>
            <a:off x="2310726" y="1660728"/>
            <a:ext cx="4467896" cy="3396593"/>
          </a:xfrm>
          <a:prstGeom prst="rect">
            <a:avLst/>
          </a:prstGeom>
        </p:spPr>
        <p:txBody>
          <a:bodyPr>
            <a:normAutofit lnSpcReduction="10000"/>
          </a:bodyPr>
          <a:lstStyle/>
          <a:p>
            <a:pPr marL="0" indent="0" eaLnBrk="1" hangingPunct="1">
              <a:buNone/>
            </a:pPr>
            <a:r>
              <a:rPr lang="en-US" sz="2200" b="1" dirty="0">
                <a:solidFill>
                  <a:srgbClr val="FF6600"/>
                </a:solidFill>
                <a:latin typeface="Arial" charset="0"/>
                <a:ea typeface="ＭＳ Ｐゴシック" charset="0"/>
                <a:cs typeface="ＭＳ Ｐゴシック" charset="0"/>
              </a:rPr>
              <a:t>Lithium carbonate</a:t>
            </a:r>
          </a:p>
          <a:p>
            <a:pPr>
              <a:spcBef>
                <a:spcPts val="1200"/>
              </a:spcBef>
            </a:pPr>
            <a:r>
              <a:rPr lang="en-US" sz="2200" b="1" dirty="0">
                <a:solidFill>
                  <a:srgbClr val="000000"/>
                </a:solidFill>
                <a:latin typeface="Arial" charset="0"/>
                <a:ea typeface="ＭＳ Ｐゴシック" charset="0"/>
                <a:cs typeface="ＭＳ Ｐゴシック" charset="0"/>
              </a:rPr>
              <a:t>Used to treat bipolar disorder</a:t>
            </a:r>
          </a:p>
          <a:p>
            <a:pPr>
              <a:spcBef>
                <a:spcPts val="1200"/>
              </a:spcBef>
            </a:pPr>
            <a:r>
              <a:rPr lang="en-US" sz="2200" b="1" dirty="0">
                <a:solidFill>
                  <a:srgbClr val="000000"/>
                </a:solidFill>
                <a:latin typeface="Arial" charset="0"/>
                <a:ea typeface="ＭＳ Ｐゴシック" charset="0"/>
                <a:cs typeface="ＭＳ Ｐゴシック" charset="0"/>
              </a:rPr>
              <a:t>Must be given in exactly the right dose</a:t>
            </a:r>
          </a:p>
          <a:p>
            <a:pPr>
              <a:spcBef>
                <a:spcPts val="1200"/>
              </a:spcBef>
            </a:pPr>
            <a:r>
              <a:rPr lang="en-US" sz="2200" b="1" dirty="0">
                <a:solidFill>
                  <a:srgbClr val="000000"/>
                </a:solidFill>
                <a:latin typeface="Arial" charset="0"/>
                <a:ea typeface="ＭＳ Ｐゴシック" charset="0"/>
                <a:cs typeface="ＭＳ Ｐゴシック" charset="0"/>
              </a:rPr>
              <a:t>Bloodstream levels must be carefully monitored</a:t>
            </a:r>
          </a:p>
          <a:p>
            <a:pPr marL="458788" lvl="1" indent="-233363">
              <a:spcBef>
                <a:spcPts val="1200"/>
              </a:spcBef>
            </a:pPr>
            <a:r>
              <a:rPr lang="en-US" sz="2200" b="1" dirty="0">
                <a:solidFill>
                  <a:srgbClr val="000000"/>
                </a:solidFill>
                <a:latin typeface="Arial" charset="0"/>
                <a:ea typeface="ＭＳ Ｐゴシック" charset="0"/>
                <a:cs typeface="ＭＳ Ｐゴシック" charset="0"/>
              </a:rPr>
              <a:t>Too little will not help</a:t>
            </a:r>
          </a:p>
          <a:p>
            <a:pPr marL="458788" lvl="1" indent="-233363">
              <a:spcBef>
                <a:spcPts val="1200"/>
              </a:spcBef>
            </a:pPr>
            <a:r>
              <a:rPr lang="en-US" sz="2200" b="1" dirty="0">
                <a:solidFill>
                  <a:srgbClr val="000000"/>
                </a:solidFill>
                <a:latin typeface="Arial" charset="0"/>
                <a:ea typeface="ＭＳ Ｐゴシック" charset="0"/>
                <a:cs typeface="ＭＳ Ｐゴシック" charset="0"/>
              </a:rPr>
              <a:t>Too much is toxic</a:t>
            </a:r>
          </a:p>
        </p:txBody>
      </p:sp>
    </p:spTree>
    <p:extLst>
      <p:ext uri="{BB962C8B-B14F-4D97-AF65-F5344CB8AC3E}">
        <p14:creationId xmlns:p14="http://schemas.microsoft.com/office/powerpoint/2010/main" val="40772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3129">
                                            <p:txEl>
                                              <p:pRg st="0" end="0"/>
                                            </p:txEl>
                                          </p:spTgt>
                                        </p:tgtEl>
                                        <p:attrNameLst>
                                          <p:attrName>style.visibility</p:attrName>
                                        </p:attrNameLst>
                                      </p:cBhvr>
                                      <p:to>
                                        <p:strVal val="visible"/>
                                      </p:to>
                                    </p:set>
                                    <p:animEffect transition="in" filter="wipe(left)">
                                      <p:cBhvr>
                                        <p:cTn id="12" dur="500"/>
                                        <p:tgtEl>
                                          <p:spTgt spid="133129">
                                            <p:txEl>
                                              <p:pRg st="0" end="0"/>
                                            </p:txEl>
                                          </p:spTgt>
                                        </p:tgtEl>
                                      </p:cBhvr>
                                    </p:animEffect>
                                  </p:childTnLst>
                                </p:cTn>
                              </p:par>
                            </p:childTnLst>
                          </p:cTn>
                        </p:par>
                        <p:par>
                          <p:cTn id="13" fill="hold" nodeType="afterGroup">
                            <p:stCondLst>
                              <p:cond delay="1000"/>
                            </p:stCondLst>
                            <p:childTnLst>
                              <p:par>
                                <p:cTn id="14" presetID="12" presetClass="entr" presetSubtype="1" fill="hold" grpId="0" nodeType="afterEffect">
                                  <p:stCondLst>
                                    <p:cond delay="250"/>
                                  </p:stCondLst>
                                  <p:childTnLst>
                                    <p:set>
                                      <p:cBhvr>
                                        <p:cTn id="15" dur="1" fill="hold">
                                          <p:stCondLst>
                                            <p:cond delay="0"/>
                                          </p:stCondLst>
                                        </p:cTn>
                                        <p:tgtEl>
                                          <p:spTgt spid="133129">
                                            <p:txEl>
                                              <p:pRg st="1" end="1"/>
                                            </p:txEl>
                                          </p:spTgt>
                                        </p:tgtEl>
                                        <p:attrNameLst>
                                          <p:attrName>style.visibility</p:attrName>
                                        </p:attrNameLst>
                                      </p:cBhvr>
                                      <p:to>
                                        <p:strVal val="visible"/>
                                      </p:to>
                                    </p:set>
                                    <p:animEffect transition="in" filter="slide(fromTop)">
                                      <p:cBhvr>
                                        <p:cTn id="16" dur="500"/>
                                        <p:tgtEl>
                                          <p:spTgt spid="133129">
                                            <p:txEl>
                                              <p:pRg st="1" end="1"/>
                                            </p:txEl>
                                          </p:spTgt>
                                        </p:tgtEl>
                                      </p:cBhvr>
                                    </p:animEffect>
                                  </p:childTnLst>
                                </p:cTn>
                              </p:par>
                            </p:childTnLst>
                          </p:cTn>
                        </p:par>
                        <p:par>
                          <p:cTn id="17" fill="hold" nodeType="afterGroup">
                            <p:stCondLst>
                              <p:cond delay="1750"/>
                            </p:stCondLst>
                            <p:childTnLst>
                              <p:par>
                                <p:cTn id="18" presetID="12" presetClass="entr" presetSubtype="1" fill="hold" grpId="0" nodeType="afterEffect">
                                  <p:stCondLst>
                                    <p:cond delay="250"/>
                                  </p:stCondLst>
                                  <p:childTnLst>
                                    <p:set>
                                      <p:cBhvr>
                                        <p:cTn id="19" dur="1" fill="hold">
                                          <p:stCondLst>
                                            <p:cond delay="0"/>
                                          </p:stCondLst>
                                        </p:cTn>
                                        <p:tgtEl>
                                          <p:spTgt spid="133129">
                                            <p:txEl>
                                              <p:pRg st="2" end="2"/>
                                            </p:txEl>
                                          </p:spTgt>
                                        </p:tgtEl>
                                        <p:attrNameLst>
                                          <p:attrName>style.visibility</p:attrName>
                                        </p:attrNameLst>
                                      </p:cBhvr>
                                      <p:to>
                                        <p:strVal val="visible"/>
                                      </p:to>
                                    </p:set>
                                    <p:animEffect transition="in" filter="slide(fromTop)">
                                      <p:cBhvr>
                                        <p:cTn id="20" dur="500"/>
                                        <p:tgtEl>
                                          <p:spTgt spid="133129">
                                            <p:txEl>
                                              <p:pRg st="2" end="2"/>
                                            </p:txEl>
                                          </p:spTgt>
                                        </p:tgtEl>
                                      </p:cBhvr>
                                    </p:animEffect>
                                  </p:childTnLst>
                                </p:cTn>
                              </p:par>
                            </p:childTnLst>
                          </p:cTn>
                        </p:par>
                        <p:par>
                          <p:cTn id="21" fill="hold" nodeType="afterGroup">
                            <p:stCondLst>
                              <p:cond delay="2500"/>
                            </p:stCondLst>
                            <p:childTnLst>
                              <p:par>
                                <p:cTn id="22" presetID="12" presetClass="entr" presetSubtype="1" fill="hold" grpId="0" nodeType="afterEffect">
                                  <p:stCondLst>
                                    <p:cond delay="250"/>
                                  </p:stCondLst>
                                  <p:childTnLst>
                                    <p:set>
                                      <p:cBhvr>
                                        <p:cTn id="23" dur="1" fill="hold">
                                          <p:stCondLst>
                                            <p:cond delay="0"/>
                                          </p:stCondLst>
                                        </p:cTn>
                                        <p:tgtEl>
                                          <p:spTgt spid="133129">
                                            <p:txEl>
                                              <p:pRg st="3" end="3"/>
                                            </p:txEl>
                                          </p:spTgt>
                                        </p:tgtEl>
                                        <p:attrNameLst>
                                          <p:attrName>style.visibility</p:attrName>
                                        </p:attrNameLst>
                                      </p:cBhvr>
                                      <p:to>
                                        <p:strVal val="visible"/>
                                      </p:to>
                                    </p:set>
                                    <p:animEffect transition="in" filter="slide(fromTop)">
                                      <p:cBhvr>
                                        <p:cTn id="24" dur="500"/>
                                        <p:tgtEl>
                                          <p:spTgt spid="133129">
                                            <p:txEl>
                                              <p:pRg st="3" end="3"/>
                                            </p:txEl>
                                          </p:spTgt>
                                        </p:tgtEl>
                                      </p:cBhvr>
                                    </p:animEffect>
                                  </p:childTnLst>
                                </p:cTn>
                              </p:par>
                              <p:par>
                                <p:cTn id="25" presetID="12" presetClass="entr" presetSubtype="1" fill="hold" grpId="0" nodeType="withEffect">
                                  <p:stCondLst>
                                    <p:cond delay="250"/>
                                  </p:stCondLst>
                                  <p:childTnLst>
                                    <p:set>
                                      <p:cBhvr>
                                        <p:cTn id="26" dur="1" fill="hold">
                                          <p:stCondLst>
                                            <p:cond delay="0"/>
                                          </p:stCondLst>
                                        </p:cTn>
                                        <p:tgtEl>
                                          <p:spTgt spid="133129">
                                            <p:txEl>
                                              <p:pRg st="4" end="4"/>
                                            </p:txEl>
                                          </p:spTgt>
                                        </p:tgtEl>
                                        <p:attrNameLst>
                                          <p:attrName>style.visibility</p:attrName>
                                        </p:attrNameLst>
                                      </p:cBhvr>
                                      <p:to>
                                        <p:strVal val="visible"/>
                                      </p:to>
                                    </p:set>
                                    <p:animEffect transition="in" filter="slide(fromTop)">
                                      <p:cBhvr>
                                        <p:cTn id="27" dur="500"/>
                                        <p:tgtEl>
                                          <p:spTgt spid="133129">
                                            <p:txEl>
                                              <p:pRg st="4" end="4"/>
                                            </p:txEl>
                                          </p:spTgt>
                                        </p:tgtEl>
                                      </p:cBhvr>
                                    </p:animEffect>
                                  </p:childTnLst>
                                </p:cTn>
                              </p:par>
                              <p:par>
                                <p:cTn id="28" presetID="12" presetClass="entr" presetSubtype="1" fill="hold" grpId="0" nodeType="withEffect">
                                  <p:stCondLst>
                                    <p:cond delay="250"/>
                                  </p:stCondLst>
                                  <p:childTnLst>
                                    <p:set>
                                      <p:cBhvr>
                                        <p:cTn id="29" dur="1" fill="hold">
                                          <p:stCondLst>
                                            <p:cond delay="0"/>
                                          </p:stCondLst>
                                        </p:cTn>
                                        <p:tgtEl>
                                          <p:spTgt spid="133129">
                                            <p:txEl>
                                              <p:pRg st="5" end="5"/>
                                            </p:txEl>
                                          </p:spTgt>
                                        </p:tgtEl>
                                        <p:attrNameLst>
                                          <p:attrName>style.visibility</p:attrName>
                                        </p:attrNameLst>
                                      </p:cBhvr>
                                      <p:to>
                                        <p:strVal val="visible"/>
                                      </p:to>
                                    </p:set>
                                    <p:animEffect transition="in" filter="slide(fromTop)">
                                      <p:cBhvr>
                                        <p:cTn id="30" dur="500"/>
                                        <p:tgtEl>
                                          <p:spTgt spid="1331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p:cNvSpPr>
          <p:nvPr>
            <p:ph type="ctrTitle"/>
          </p:nvPr>
        </p:nvSpPr>
        <p:spPr/>
        <p:txBody>
          <a:bodyPr/>
          <a:lstStyle/>
          <a:p>
            <a:pPr eaLnBrk="1" hangingPunct="1"/>
            <a:r>
              <a:rPr lang="en-US" dirty="0">
                <a:ea typeface="ＭＳ Ｐゴシック" charset="0"/>
              </a:rPr>
              <a:t>Some Cautions about Drug Treatments</a:t>
            </a:r>
          </a:p>
        </p:txBody>
      </p:sp>
      <p:sp>
        <p:nvSpPr>
          <p:cNvPr id="39" name="Oval 38"/>
          <p:cNvSpPr>
            <a:spLocks noChangeArrowheads="1"/>
          </p:cNvSpPr>
          <p:nvPr/>
        </p:nvSpPr>
        <p:spPr bwMode="auto">
          <a:xfrm>
            <a:off x="2608263" y="1951903"/>
            <a:ext cx="3927475" cy="3927475"/>
          </a:xfrm>
          <a:prstGeom prst="ellipse">
            <a:avLst/>
          </a:prstGeom>
          <a:noFill/>
          <a:ln w="254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a:latin typeface="Arial"/>
              <a:cs typeface="Arial"/>
            </a:endParaRPr>
          </a:p>
        </p:txBody>
      </p:sp>
      <p:grpSp>
        <p:nvGrpSpPr>
          <p:cNvPr id="34823" name="Group 80"/>
          <p:cNvGrpSpPr>
            <a:grpSpLocks/>
          </p:cNvGrpSpPr>
          <p:nvPr/>
        </p:nvGrpSpPr>
        <p:grpSpPr bwMode="auto">
          <a:xfrm>
            <a:off x="3433763" y="2932978"/>
            <a:ext cx="2276475" cy="2205037"/>
            <a:chOff x="3389134" y="2875834"/>
            <a:chExt cx="2277955" cy="2204793"/>
          </a:xfrm>
        </p:grpSpPr>
        <p:sp>
          <p:nvSpPr>
            <p:cNvPr id="41" name="Oval 40"/>
            <p:cNvSpPr/>
            <p:nvPr/>
          </p:nvSpPr>
          <p:spPr bwMode="auto">
            <a:xfrm>
              <a:off x="3410392" y="2875834"/>
              <a:ext cx="2207407" cy="2204793"/>
            </a:xfrm>
            <a:prstGeom prst="ellipse">
              <a:avLst/>
            </a:prstGeom>
            <a:solidFill>
              <a:srgbClr val="0056B8">
                <a:alpha val="80000"/>
              </a:srgbClr>
            </a:solidFill>
            <a:ln w="9525">
              <a:noFill/>
              <a:round/>
              <a:headEnd/>
              <a:tailEnd/>
            </a:ln>
            <a:effectLst>
              <a:outerShdw blurRad="76200" dist="12700" dir="8100000" sy="-23000" kx="800400" algn="br">
                <a:srgbClr val="000000">
                  <a:alpha val="15000"/>
                </a:srgbClr>
              </a:outerShdw>
            </a:effectLst>
            <a:scene3d>
              <a:camera prst="orthographicFront"/>
              <a:lightRig rig="threePt" dir="t"/>
            </a:scene3d>
            <a:sp3d>
              <a:bevelT w="1143000" h="1143000"/>
            </a:sp3d>
          </p:spPr>
          <p:txBody>
            <a:bodyPr wrap="none" anchor="ctr"/>
            <a:lstStyle/>
            <a:p>
              <a:pPr>
                <a:defRPr/>
              </a:pPr>
              <a:endParaRPr lang="en-US" dirty="0">
                <a:latin typeface="Arial"/>
                <a:ea typeface="ＭＳ Ｐゴシック" pitchFamily="-111" charset="-128"/>
                <a:cs typeface="Arial"/>
              </a:endParaRPr>
            </a:p>
          </p:txBody>
        </p:sp>
        <p:sp>
          <p:nvSpPr>
            <p:cNvPr id="109638" name="Text Box 59"/>
            <p:cNvSpPr txBox="1">
              <a:spLocks noChangeArrowheads="1"/>
            </p:cNvSpPr>
            <p:nvPr/>
          </p:nvSpPr>
          <p:spPr bwMode="auto">
            <a:xfrm>
              <a:off x="3389134" y="3581773"/>
              <a:ext cx="2277955" cy="763202"/>
            </a:xfrm>
            <a:prstGeom prst="rect">
              <a:avLst/>
            </a:prstGeom>
            <a:noFill/>
            <a:ln w="9525">
              <a:noFill/>
              <a:round/>
              <a:headEnd/>
              <a:tailEnd/>
            </a:ln>
            <a:effectLst>
              <a:outerShdw blurRad="76200" dist="12700" dir="8100000" sy="-23000" kx="800400" algn="br">
                <a:srgbClr val="000000">
                  <a:alpha val="15000"/>
                </a:srgbClr>
              </a:outerShdw>
            </a:effectLst>
            <a:scene3d>
              <a:camera prst="orthographicFront"/>
              <a:lightRig rig="threePt" dir="t"/>
            </a:scene3d>
            <a:sp3d>
              <a:bevelT w="1143000" h="1143000"/>
            </a:sp3d>
          </p:spPr>
          <p:txBody>
            <a:bodyPr wrap="none" anchor="ctr"/>
            <a:lstStyle/>
            <a:p>
              <a:pPr algn="ctr">
                <a:lnSpc>
                  <a:spcPct val="90000"/>
                </a:lnSpc>
                <a:defRPr/>
              </a:pPr>
              <a:r>
                <a:rPr lang="en-US" altLang="ko-KR" sz="2000" b="1" dirty="0">
                  <a:solidFill>
                    <a:schemeClr val="bg1"/>
                  </a:solidFill>
                  <a:latin typeface="Arial"/>
                  <a:ea typeface="ＭＳ Ｐゴシック" pitchFamily="-111" charset="-128"/>
                  <a:cs typeface="Arial"/>
                </a:rPr>
                <a:t>Cautions</a:t>
              </a:r>
            </a:p>
          </p:txBody>
        </p:sp>
      </p:grpSp>
      <p:sp>
        <p:nvSpPr>
          <p:cNvPr id="43" name="Isosceles Triangle 42"/>
          <p:cNvSpPr/>
          <p:nvPr/>
        </p:nvSpPr>
        <p:spPr bwMode="auto">
          <a:xfrm flipV="1">
            <a:off x="2222500" y="916853"/>
            <a:ext cx="4699000" cy="1358900"/>
          </a:xfrm>
          <a:prstGeom prst="triangle">
            <a:avLst/>
          </a:prstGeom>
          <a:gradFill rotWithShape="1">
            <a:gsLst>
              <a:gs pos="0">
                <a:schemeClr val="accent6">
                  <a:lumMod val="60000"/>
                  <a:lumOff val="40000"/>
                </a:schemeClr>
              </a:gs>
              <a:gs pos="99000">
                <a:schemeClr val="accent1">
                  <a:lumMod val="60000"/>
                  <a:lumOff val="40000"/>
                  <a:alpha val="0"/>
                </a:schemeClr>
              </a:gs>
            </a:gsLst>
            <a:lin ang="5400000" scaled="0"/>
          </a:gradFill>
          <a:ln w="9525" cap="flat" cmpd="sng" algn="ctr">
            <a:noFill/>
            <a:prstDash val="solid"/>
            <a:round/>
            <a:headEnd type="none" w="med" len="med"/>
            <a:tailEnd type="none" w="med" len="med"/>
          </a:ln>
          <a:effectLst/>
        </p:spPr>
        <p:txBody>
          <a:bodyPr wrap="none" anchor="ctr"/>
          <a:lstStyle/>
          <a:p>
            <a:pPr algn="ctr">
              <a:defRPr/>
            </a:pPr>
            <a:endParaRPr lang="en-US" sz="1800">
              <a:latin typeface="Arial"/>
              <a:ea typeface="ＭＳ Ｐゴシック" charset="-128"/>
              <a:cs typeface="Arial"/>
            </a:endParaRPr>
          </a:p>
        </p:txBody>
      </p:sp>
      <p:sp>
        <p:nvSpPr>
          <p:cNvPr id="44" name="Content Placeholder 2"/>
          <p:cNvSpPr txBox="1">
            <a:spLocks/>
          </p:cNvSpPr>
          <p:nvPr/>
        </p:nvSpPr>
        <p:spPr bwMode="auto">
          <a:xfrm>
            <a:off x="3267075" y="1262928"/>
            <a:ext cx="2609850" cy="495300"/>
          </a:xfrm>
          <a:prstGeom prst="rect">
            <a:avLst/>
          </a:prstGeom>
          <a:noFill/>
          <a:ln w="9525">
            <a:noFill/>
            <a:miter lim="800000"/>
            <a:headEnd/>
            <a:tailEnd/>
          </a:ln>
        </p:spPr>
        <p:txBody>
          <a:bodyPr/>
          <a:lstStyle/>
          <a:p>
            <a:pPr algn="ctr">
              <a:lnSpc>
                <a:spcPct val="90000"/>
              </a:lnSpc>
              <a:defRPr/>
            </a:pPr>
            <a:r>
              <a:rPr lang="en-US" altLang="ko-KR" sz="1500" b="1" dirty="0">
                <a:solidFill>
                  <a:schemeClr val="tx1">
                    <a:lumMod val="75000"/>
                    <a:lumOff val="25000"/>
                  </a:schemeClr>
                </a:solidFill>
                <a:latin typeface="Arial"/>
                <a:ea typeface="ＭＳ Ｐゴシック" charset="-128"/>
                <a:cs typeface="Arial"/>
              </a:rPr>
              <a:t>The placebo effect</a:t>
            </a:r>
          </a:p>
        </p:txBody>
      </p:sp>
      <p:grpSp>
        <p:nvGrpSpPr>
          <p:cNvPr id="3" name="Group 45"/>
          <p:cNvGrpSpPr>
            <a:grpSpLocks/>
          </p:cNvGrpSpPr>
          <p:nvPr/>
        </p:nvGrpSpPr>
        <p:grpSpPr bwMode="auto">
          <a:xfrm>
            <a:off x="6203950" y="2709140"/>
            <a:ext cx="3060700" cy="952500"/>
            <a:chOff x="5562600" y="3200400"/>
            <a:chExt cx="3061920" cy="952500"/>
          </a:xfrm>
        </p:grpSpPr>
        <p:sp>
          <p:nvSpPr>
            <p:cNvPr id="46" name="Rectangle 45"/>
            <p:cNvSpPr/>
            <p:nvPr/>
          </p:nvSpPr>
          <p:spPr bwMode="auto">
            <a:xfrm>
              <a:off x="5562600" y="3200400"/>
              <a:ext cx="3061920" cy="952500"/>
            </a:xfrm>
            <a:prstGeom prst="rect">
              <a:avLst/>
            </a:prstGeom>
            <a:gradFill rotWithShape="1">
              <a:gsLst>
                <a:gs pos="0">
                  <a:schemeClr val="accent1">
                    <a:lumMod val="60000"/>
                    <a:lumOff val="40000"/>
                  </a:schemeClr>
                </a:gs>
                <a:gs pos="99000">
                  <a:schemeClr val="accent1">
                    <a:lumMod val="60000"/>
                    <a:lumOff val="40000"/>
                    <a:alpha val="0"/>
                  </a:schemeClr>
                </a:gs>
              </a:gsLst>
              <a:lin ang="0" scaled="1"/>
            </a:gradFill>
            <a:ln w="9525" cap="flat" cmpd="sng" algn="ctr">
              <a:noFill/>
              <a:prstDash val="solid"/>
              <a:round/>
              <a:headEnd type="none" w="med" len="med"/>
              <a:tailEnd type="none" w="med" len="med"/>
            </a:ln>
            <a:effectLst/>
          </p:spPr>
          <p:txBody>
            <a:bodyPr wrap="none" anchor="ctr"/>
            <a:lstStyle/>
            <a:p>
              <a:pPr algn="ctr">
                <a:lnSpc>
                  <a:spcPct val="90000"/>
                </a:lnSpc>
                <a:defRPr/>
              </a:pPr>
              <a:endParaRPr lang="en-US" sz="1500">
                <a:solidFill>
                  <a:schemeClr val="tx1">
                    <a:lumMod val="75000"/>
                    <a:lumOff val="25000"/>
                  </a:schemeClr>
                </a:solidFill>
                <a:latin typeface="Arial"/>
                <a:ea typeface="ＭＳ Ｐゴシック" charset="-128"/>
                <a:cs typeface="Arial"/>
              </a:endParaRPr>
            </a:p>
          </p:txBody>
        </p:sp>
        <p:sp>
          <p:nvSpPr>
            <p:cNvPr id="34869" name="Rectangle 17"/>
            <p:cNvSpPr>
              <a:spLocks noChangeArrowheads="1"/>
            </p:cNvSpPr>
            <p:nvPr/>
          </p:nvSpPr>
          <p:spPr bwMode="auto">
            <a:xfrm>
              <a:off x="6153385" y="3425825"/>
              <a:ext cx="1829529"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lnSpc>
                  <a:spcPct val="90000"/>
                </a:lnSpc>
              </a:pPr>
              <a:r>
                <a:rPr lang="en-US" sz="1500" b="1">
                  <a:solidFill>
                    <a:srgbClr val="404040"/>
                  </a:solidFill>
                  <a:latin typeface="Arial"/>
                  <a:cs typeface="Arial"/>
                </a:rPr>
                <a:t>High relapse and dropout rates</a:t>
              </a:r>
              <a:endParaRPr lang="en-US" altLang="ko-KR" sz="1500" b="1">
                <a:solidFill>
                  <a:srgbClr val="404040"/>
                </a:solidFill>
                <a:latin typeface="Arial"/>
                <a:cs typeface="Arial"/>
              </a:endParaRPr>
            </a:p>
          </p:txBody>
        </p:sp>
      </p:grpSp>
      <p:grpSp>
        <p:nvGrpSpPr>
          <p:cNvPr id="4" name="Group 46"/>
          <p:cNvGrpSpPr>
            <a:grpSpLocks/>
          </p:cNvGrpSpPr>
          <p:nvPr/>
        </p:nvGrpSpPr>
        <p:grpSpPr bwMode="auto">
          <a:xfrm>
            <a:off x="5907088" y="4309340"/>
            <a:ext cx="3581400" cy="952500"/>
            <a:chOff x="5041900" y="4368800"/>
            <a:chExt cx="3581400" cy="951997"/>
          </a:xfrm>
        </p:grpSpPr>
        <p:sp>
          <p:nvSpPr>
            <p:cNvPr id="49" name="Rectangle 48"/>
            <p:cNvSpPr/>
            <p:nvPr/>
          </p:nvSpPr>
          <p:spPr bwMode="auto">
            <a:xfrm>
              <a:off x="5041900" y="4368800"/>
              <a:ext cx="3581400" cy="951997"/>
            </a:xfrm>
            <a:prstGeom prst="rect">
              <a:avLst/>
            </a:prstGeom>
            <a:gradFill rotWithShape="1">
              <a:gsLst>
                <a:gs pos="0">
                  <a:schemeClr val="accent5">
                    <a:lumMod val="60000"/>
                    <a:lumOff val="40000"/>
                  </a:schemeClr>
                </a:gs>
                <a:gs pos="99000">
                  <a:schemeClr val="accent1">
                    <a:lumMod val="60000"/>
                    <a:lumOff val="40000"/>
                    <a:alpha val="0"/>
                  </a:schemeClr>
                </a:gs>
              </a:gsLst>
              <a:lin ang="0" scaled="1"/>
            </a:gradFill>
            <a:ln w="9525" cap="flat" cmpd="sng" algn="ctr">
              <a:noFill/>
              <a:prstDash val="solid"/>
              <a:round/>
              <a:headEnd type="none" w="med" len="med"/>
              <a:tailEnd type="none" w="med" len="med"/>
            </a:ln>
            <a:effectLst/>
          </p:spPr>
          <p:txBody>
            <a:bodyPr wrap="none" anchor="ctr"/>
            <a:lstStyle/>
            <a:p>
              <a:pPr algn="ctr">
                <a:lnSpc>
                  <a:spcPct val="90000"/>
                </a:lnSpc>
                <a:defRPr/>
              </a:pPr>
              <a:endParaRPr lang="en-US" sz="1500">
                <a:solidFill>
                  <a:schemeClr val="tx1">
                    <a:lumMod val="75000"/>
                    <a:lumOff val="25000"/>
                  </a:schemeClr>
                </a:solidFill>
                <a:latin typeface="Arial"/>
                <a:ea typeface="ＭＳ Ｐゴシック" charset="-128"/>
                <a:cs typeface="Arial"/>
              </a:endParaRPr>
            </a:p>
          </p:txBody>
        </p:sp>
        <p:sp>
          <p:nvSpPr>
            <p:cNvPr id="34867" name="Rectangle 18"/>
            <p:cNvSpPr>
              <a:spLocks noChangeArrowheads="1"/>
            </p:cNvSpPr>
            <p:nvPr/>
          </p:nvSpPr>
          <p:spPr bwMode="auto">
            <a:xfrm>
              <a:off x="5640387" y="4506840"/>
              <a:ext cx="2463800" cy="71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lnSpc>
                  <a:spcPct val="90000"/>
                </a:lnSpc>
              </a:pPr>
              <a:r>
                <a:rPr lang="en-US" altLang="ko-KR" sz="1500" b="1">
                  <a:solidFill>
                    <a:srgbClr val="404040"/>
                  </a:solidFill>
                  <a:latin typeface="Arial"/>
                  <a:cs typeface="Arial"/>
                </a:rPr>
                <a:t>Disregard for effective, possibly better nonmedical treatments </a:t>
              </a:r>
            </a:p>
          </p:txBody>
        </p:sp>
      </p:grpSp>
      <p:grpSp>
        <p:nvGrpSpPr>
          <p:cNvPr id="5" name="Group 47"/>
          <p:cNvGrpSpPr>
            <a:grpSpLocks/>
          </p:cNvGrpSpPr>
          <p:nvPr/>
        </p:nvGrpSpPr>
        <p:grpSpPr bwMode="auto">
          <a:xfrm>
            <a:off x="-395288" y="4309340"/>
            <a:ext cx="3581401" cy="952500"/>
            <a:chOff x="279400" y="4368800"/>
            <a:chExt cx="3581400" cy="952500"/>
          </a:xfrm>
        </p:grpSpPr>
        <p:sp>
          <p:nvSpPr>
            <p:cNvPr id="52" name="Rectangle 51"/>
            <p:cNvSpPr/>
            <p:nvPr/>
          </p:nvSpPr>
          <p:spPr bwMode="auto">
            <a:xfrm flipH="1">
              <a:off x="279400" y="4368800"/>
              <a:ext cx="3581400" cy="952500"/>
            </a:xfrm>
            <a:prstGeom prst="rect">
              <a:avLst/>
            </a:prstGeom>
            <a:gradFill rotWithShape="1">
              <a:gsLst>
                <a:gs pos="0">
                  <a:srgbClr val="FF7D9E"/>
                </a:gs>
                <a:gs pos="99000">
                  <a:schemeClr val="accent1">
                    <a:lumMod val="60000"/>
                    <a:lumOff val="40000"/>
                    <a:alpha val="0"/>
                  </a:schemeClr>
                </a:gs>
              </a:gsLst>
              <a:lin ang="0" scaled="1"/>
            </a:gradFill>
            <a:ln w="9525" cap="flat" cmpd="sng" algn="ctr">
              <a:noFill/>
              <a:prstDash val="solid"/>
              <a:round/>
              <a:headEnd type="none" w="med" len="med"/>
              <a:tailEnd type="none" w="med" len="med"/>
            </a:ln>
            <a:effectLst/>
          </p:spPr>
          <p:txBody>
            <a:bodyPr wrap="none" anchor="ctr"/>
            <a:lstStyle/>
            <a:p>
              <a:pPr algn="ctr">
                <a:lnSpc>
                  <a:spcPct val="90000"/>
                </a:lnSpc>
                <a:defRPr/>
              </a:pPr>
              <a:endParaRPr lang="en-US" sz="1500">
                <a:solidFill>
                  <a:schemeClr val="tx1">
                    <a:lumMod val="75000"/>
                    <a:lumOff val="25000"/>
                  </a:schemeClr>
                </a:solidFill>
                <a:latin typeface="Arial"/>
                <a:ea typeface="ＭＳ Ｐゴシック" charset="-128"/>
                <a:cs typeface="Arial"/>
              </a:endParaRPr>
            </a:p>
          </p:txBody>
        </p:sp>
        <p:sp>
          <p:nvSpPr>
            <p:cNvPr id="34865" name="Rectangle 19"/>
            <p:cNvSpPr>
              <a:spLocks noChangeArrowheads="1"/>
            </p:cNvSpPr>
            <p:nvPr/>
          </p:nvSpPr>
          <p:spPr bwMode="auto">
            <a:xfrm>
              <a:off x="972316" y="4497641"/>
              <a:ext cx="2028824" cy="71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90000"/>
                </a:lnSpc>
              </a:pPr>
              <a:r>
                <a:rPr lang="en-US" altLang="ko-KR" sz="1500" b="1">
                  <a:solidFill>
                    <a:srgbClr val="404040"/>
                  </a:solidFill>
                  <a:latin typeface="Arial"/>
                  <a:ea typeface="Gulim" charset="0"/>
                  <a:cs typeface="Arial"/>
                </a:rPr>
                <a:t>Unknown risks over time and drug interactions</a:t>
              </a:r>
              <a:endParaRPr lang="en-US" altLang="ko-KR" sz="1500" b="1">
                <a:solidFill>
                  <a:srgbClr val="404040"/>
                </a:solidFill>
                <a:latin typeface="Arial"/>
                <a:cs typeface="Arial"/>
              </a:endParaRPr>
            </a:p>
          </p:txBody>
        </p:sp>
      </p:grpSp>
      <p:grpSp>
        <p:nvGrpSpPr>
          <p:cNvPr id="6" name="Group 48"/>
          <p:cNvGrpSpPr>
            <a:grpSpLocks/>
          </p:cNvGrpSpPr>
          <p:nvPr/>
        </p:nvGrpSpPr>
        <p:grpSpPr bwMode="auto">
          <a:xfrm>
            <a:off x="152400" y="2721840"/>
            <a:ext cx="3119438" cy="952500"/>
            <a:chOff x="461760" y="3175000"/>
            <a:chExt cx="3119640" cy="952500"/>
          </a:xfrm>
        </p:grpSpPr>
        <p:sp>
          <p:nvSpPr>
            <p:cNvPr id="55" name="Rectangle 54"/>
            <p:cNvSpPr/>
            <p:nvPr/>
          </p:nvSpPr>
          <p:spPr bwMode="auto">
            <a:xfrm flipH="1">
              <a:off x="461760" y="3175000"/>
              <a:ext cx="3119640" cy="952500"/>
            </a:xfrm>
            <a:prstGeom prst="rect">
              <a:avLst/>
            </a:prstGeom>
            <a:gradFill rotWithShape="1">
              <a:gsLst>
                <a:gs pos="0">
                  <a:schemeClr val="accent3"/>
                </a:gs>
                <a:gs pos="99000">
                  <a:schemeClr val="accent1">
                    <a:lumMod val="60000"/>
                    <a:lumOff val="40000"/>
                    <a:alpha val="0"/>
                  </a:schemeClr>
                </a:gs>
              </a:gsLst>
              <a:lin ang="0" scaled="1"/>
            </a:gradFill>
            <a:ln w="9525" cap="flat" cmpd="sng" algn="ctr">
              <a:noFill/>
              <a:prstDash val="solid"/>
              <a:round/>
              <a:headEnd type="none" w="med" len="med"/>
              <a:tailEnd type="none" w="med" len="med"/>
            </a:ln>
            <a:effectLst/>
          </p:spPr>
          <p:txBody>
            <a:bodyPr wrap="none" anchor="ctr"/>
            <a:lstStyle/>
            <a:p>
              <a:pPr algn="ctr">
                <a:lnSpc>
                  <a:spcPct val="90000"/>
                </a:lnSpc>
                <a:defRPr/>
              </a:pPr>
              <a:endParaRPr lang="en-US" sz="1500">
                <a:solidFill>
                  <a:schemeClr val="tx1">
                    <a:lumMod val="75000"/>
                    <a:lumOff val="25000"/>
                  </a:schemeClr>
                </a:solidFill>
                <a:latin typeface="Arial"/>
                <a:ea typeface="ＭＳ Ｐゴシック" charset="-128"/>
                <a:cs typeface="Arial"/>
              </a:endParaRPr>
            </a:p>
          </p:txBody>
        </p:sp>
        <p:sp>
          <p:nvSpPr>
            <p:cNvPr id="34861" name="Rectangle 20"/>
            <p:cNvSpPr>
              <a:spLocks noChangeArrowheads="1"/>
            </p:cNvSpPr>
            <p:nvPr/>
          </p:nvSpPr>
          <p:spPr bwMode="auto">
            <a:xfrm>
              <a:off x="1292639" y="3416245"/>
              <a:ext cx="1352023" cy="51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90000"/>
                </a:lnSpc>
              </a:pPr>
              <a:r>
                <a:rPr lang="en-US" altLang="ko-KR" sz="1500" b="1">
                  <a:solidFill>
                    <a:srgbClr val="404040"/>
                  </a:solidFill>
                  <a:latin typeface="Arial"/>
                  <a:cs typeface="Arial"/>
                </a:rPr>
                <a:t>Untested off-label uses</a:t>
              </a:r>
            </a:p>
          </p:txBody>
        </p:sp>
      </p:grpSp>
      <p:grpSp>
        <p:nvGrpSpPr>
          <p:cNvPr id="7" name="Group 87"/>
          <p:cNvGrpSpPr>
            <a:grpSpLocks/>
          </p:cNvGrpSpPr>
          <p:nvPr/>
        </p:nvGrpSpPr>
        <p:grpSpPr bwMode="auto">
          <a:xfrm>
            <a:off x="3959225" y="1705840"/>
            <a:ext cx="1236663" cy="1192213"/>
            <a:chOff x="3577862" y="1055590"/>
            <a:chExt cx="1108437" cy="1000125"/>
          </a:xfrm>
        </p:grpSpPr>
        <p:sp>
          <p:nvSpPr>
            <p:cNvPr id="58" name="Oval 57"/>
            <p:cNvSpPr/>
            <p:nvPr/>
          </p:nvSpPr>
          <p:spPr bwMode="auto">
            <a:xfrm>
              <a:off x="3619499" y="1055590"/>
              <a:ext cx="1066800" cy="1000125"/>
            </a:xfrm>
            <a:prstGeom prst="ellipse">
              <a:avLst/>
            </a:prstGeom>
            <a:solidFill>
              <a:schemeClr val="accent6">
                <a:lumMod val="60000"/>
                <a:lumOff val="40000"/>
              </a:schemeClr>
            </a:solidFill>
            <a:ln w="9525" cap="flat" cmpd="sng" algn="ctr">
              <a:noFill/>
              <a:prstDash val="solid"/>
              <a:round/>
              <a:headEnd type="none" w="med" len="med"/>
              <a:tailEnd type="none" w="med" len="med"/>
            </a:ln>
            <a:effectLst>
              <a:outerShdw blurRad="450850" dist="520700" dir="7440000" algn="tl" rotWithShape="0">
                <a:srgbClr val="000000">
                  <a:alpha val="43000"/>
                </a:srgbClr>
              </a:outerShdw>
            </a:effectLst>
            <a:scene3d>
              <a:camera prst="orthographicFront"/>
              <a:lightRig rig="threePt" dir="t"/>
            </a:scene3d>
            <a:sp3d>
              <a:bevelT w="889000" h="1016000"/>
              <a:bevelB w="1016000" h="762000"/>
            </a:sp3d>
          </p:spPr>
          <p:txBody>
            <a:bodyPr wrap="none" anchor="ctr"/>
            <a:lstStyle/>
            <a:p>
              <a:pPr algn="ctr">
                <a:defRPr/>
              </a:pPr>
              <a:endParaRPr lang="en-US" sz="1800">
                <a:latin typeface="Arial"/>
                <a:ea typeface="ＭＳ Ｐゴシック" pitchFamily="-112" charset="-128"/>
                <a:cs typeface="Arial"/>
              </a:endParaRPr>
            </a:p>
          </p:txBody>
        </p:sp>
        <p:sp>
          <p:nvSpPr>
            <p:cNvPr id="59" name="TextBox 58"/>
            <p:cNvSpPr txBox="1"/>
            <p:nvPr/>
          </p:nvSpPr>
          <p:spPr>
            <a:xfrm>
              <a:off x="3577862" y="1345285"/>
              <a:ext cx="1106751" cy="408798"/>
            </a:xfrm>
            <a:prstGeom prst="rect">
              <a:avLst/>
            </a:prstGeom>
            <a:noFill/>
            <a:effectLst>
              <a:softEdge rad="88900"/>
            </a:effectLst>
            <a:scene3d>
              <a:camera prst="perspectiveFront">
                <a:rot lat="360000" lon="600000" rev="0"/>
              </a:camera>
              <a:lightRig rig="threePt" dir="t"/>
            </a:scene3d>
          </p:spPr>
          <p:txBody>
            <a:bodyPr>
              <a:spAutoFit/>
            </a:bodyPr>
            <a:lstStyle/>
            <a:p>
              <a:pPr algn="ctr">
                <a:lnSpc>
                  <a:spcPct val="90000"/>
                </a:lnSpc>
                <a:defRPr/>
              </a:pPr>
              <a:r>
                <a:rPr lang="en-US" sz="2800" b="1" dirty="0">
                  <a:latin typeface="Arial"/>
                  <a:ea typeface="+mn-ea"/>
                  <a:cs typeface="Arial"/>
                </a:rPr>
                <a:t>1</a:t>
              </a:r>
            </a:p>
          </p:txBody>
        </p:sp>
      </p:grpSp>
      <p:grpSp>
        <p:nvGrpSpPr>
          <p:cNvPr id="8" name="Group 87"/>
          <p:cNvGrpSpPr>
            <a:grpSpLocks/>
          </p:cNvGrpSpPr>
          <p:nvPr/>
        </p:nvGrpSpPr>
        <p:grpSpPr bwMode="auto">
          <a:xfrm>
            <a:off x="5476875" y="2613890"/>
            <a:ext cx="1355725" cy="1192213"/>
            <a:chOff x="3558881" y="1055590"/>
            <a:chExt cx="1214235" cy="1071981"/>
          </a:xfrm>
        </p:grpSpPr>
        <p:sp>
          <p:nvSpPr>
            <p:cNvPr id="61" name="Oval 60"/>
            <p:cNvSpPr/>
            <p:nvPr/>
          </p:nvSpPr>
          <p:spPr bwMode="auto">
            <a:xfrm>
              <a:off x="3619500" y="1055590"/>
              <a:ext cx="1066800" cy="1071981"/>
            </a:xfrm>
            <a:prstGeom prst="ellipse">
              <a:avLst/>
            </a:prstGeom>
            <a:solidFill>
              <a:schemeClr val="accent1">
                <a:lumMod val="60000"/>
                <a:lumOff val="40000"/>
              </a:schemeClr>
            </a:solidFill>
            <a:ln w="9525" cap="flat" cmpd="sng" algn="ctr">
              <a:noFill/>
              <a:prstDash val="solid"/>
              <a:round/>
              <a:headEnd type="none" w="med" len="med"/>
              <a:tailEnd type="none" w="med" len="med"/>
            </a:ln>
            <a:effectLst>
              <a:outerShdw blurRad="450850" dist="520700" dir="7440000" algn="tl" rotWithShape="0">
                <a:srgbClr val="000000">
                  <a:alpha val="43000"/>
                </a:srgbClr>
              </a:outerShdw>
            </a:effectLst>
            <a:scene3d>
              <a:camera prst="orthographicFront"/>
              <a:lightRig rig="threePt" dir="t"/>
            </a:scene3d>
            <a:sp3d>
              <a:bevelT w="889000" h="1016000"/>
              <a:bevelB w="1016000" h="762000"/>
            </a:sp3d>
          </p:spPr>
          <p:txBody>
            <a:bodyPr wrap="none" anchor="ctr"/>
            <a:lstStyle/>
            <a:p>
              <a:pPr algn="ctr">
                <a:defRPr/>
              </a:pPr>
              <a:endParaRPr lang="en-US" sz="1800">
                <a:latin typeface="Arial"/>
                <a:ea typeface="ＭＳ Ｐゴシック" pitchFamily="-112" charset="-128"/>
                <a:cs typeface="Arial"/>
              </a:endParaRPr>
            </a:p>
          </p:txBody>
        </p:sp>
        <p:sp>
          <p:nvSpPr>
            <p:cNvPr id="62" name="TextBox 61"/>
            <p:cNvSpPr txBox="1"/>
            <p:nvPr/>
          </p:nvSpPr>
          <p:spPr>
            <a:xfrm>
              <a:off x="3558881" y="1385953"/>
              <a:ext cx="1214235" cy="438169"/>
            </a:xfrm>
            <a:prstGeom prst="rect">
              <a:avLst/>
            </a:prstGeom>
            <a:noFill/>
            <a:effectLst>
              <a:softEdge rad="88900"/>
            </a:effectLst>
            <a:scene3d>
              <a:camera prst="perspectiveFront">
                <a:rot lat="360000" lon="600000" rev="0"/>
              </a:camera>
              <a:lightRig rig="threePt" dir="t"/>
            </a:scene3d>
          </p:spPr>
          <p:txBody>
            <a:bodyPr>
              <a:spAutoFit/>
            </a:bodyPr>
            <a:lstStyle/>
            <a:p>
              <a:pPr algn="ctr">
                <a:lnSpc>
                  <a:spcPct val="90000"/>
                </a:lnSpc>
                <a:defRPr/>
              </a:pPr>
              <a:r>
                <a:rPr lang="en-US" sz="2800" b="1" dirty="0">
                  <a:solidFill>
                    <a:srgbClr val="000000"/>
                  </a:solidFill>
                  <a:latin typeface="Arial"/>
                  <a:ea typeface="+mn-ea"/>
                  <a:cs typeface="Arial"/>
                </a:rPr>
                <a:t>2</a:t>
              </a:r>
            </a:p>
          </p:txBody>
        </p:sp>
      </p:grpSp>
      <p:grpSp>
        <p:nvGrpSpPr>
          <p:cNvPr id="9" name="Group 87"/>
          <p:cNvGrpSpPr>
            <a:grpSpLocks/>
          </p:cNvGrpSpPr>
          <p:nvPr/>
        </p:nvGrpSpPr>
        <p:grpSpPr bwMode="auto">
          <a:xfrm>
            <a:off x="5322888" y="4290290"/>
            <a:ext cx="1341437" cy="1192213"/>
            <a:chOff x="3541056" y="1020523"/>
            <a:chExt cx="1200001" cy="1071981"/>
          </a:xfrm>
        </p:grpSpPr>
        <p:sp>
          <p:nvSpPr>
            <p:cNvPr id="64" name="Oval 63"/>
            <p:cNvSpPr/>
            <p:nvPr/>
          </p:nvSpPr>
          <p:spPr bwMode="auto">
            <a:xfrm>
              <a:off x="3619500" y="1020523"/>
              <a:ext cx="1066800" cy="1071981"/>
            </a:xfrm>
            <a:prstGeom prst="ellipse">
              <a:avLst/>
            </a:prstGeom>
            <a:solidFill>
              <a:srgbClr val="FDB77B"/>
            </a:solidFill>
            <a:ln w="9525" cap="flat" cmpd="sng" algn="ctr">
              <a:noFill/>
              <a:prstDash val="solid"/>
              <a:round/>
              <a:headEnd type="none" w="med" len="med"/>
              <a:tailEnd type="none" w="med" len="med"/>
            </a:ln>
            <a:effectLst>
              <a:outerShdw blurRad="450850" dist="520700" dir="7440000" algn="tl" rotWithShape="0">
                <a:srgbClr val="000000">
                  <a:alpha val="43000"/>
                </a:srgbClr>
              </a:outerShdw>
            </a:effectLst>
            <a:scene3d>
              <a:camera prst="orthographicFront"/>
              <a:lightRig rig="threePt" dir="t"/>
            </a:scene3d>
            <a:sp3d>
              <a:bevelT w="889000" h="1016000"/>
              <a:bevelB w="1016000" h="762000"/>
            </a:sp3d>
          </p:spPr>
          <p:txBody>
            <a:bodyPr wrap="none" anchor="ctr"/>
            <a:lstStyle/>
            <a:p>
              <a:pPr algn="ctr">
                <a:defRPr/>
              </a:pPr>
              <a:endParaRPr lang="en-US" sz="1800">
                <a:latin typeface="Arial"/>
                <a:ea typeface="ＭＳ Ｐゴシック" pitchFamily="-112" charset="-128"/>
                <a:cs typeface="Arial"/>
              </a:endParaRPr>
            </a:p>
          </p:txBody>
        </p:sp>
        <p:sp>
          <p:nvSpPr>
            <p:cNvPr id="65" name="TextBox 64"/>
            <p:cNvSpPr txBox="1"/>
            <p:nvPr/>
          </p:nvSpPr>
          <p:spPr>
            <a:xfrm>
              <a:off x="3541056" y="1324088"/>
              <a:ext cx="1200001" cy="438169"/>
            </a:xfrm>
            <a:prstGeom prst="rect">
              <a:avLst/>
            </a:prstGeom>
            <a:noFill/>
            <a:effectLst>
              <a:softEdge rad="88900"/>
            </a:effectLst>
            <a:scene3d>
              <a:camera prst="perspectiveFront">
                <a:rot lat="360000" lon="600000" rev="0"/>
              </a:camera>
              <a:lightRig rig="threePt" dir="t"/>
            </a:scene3d>
          </p:spPr>
          <p:txBody>
            <a:bodyPr>
              <a:spAutoFit/>
            </a:bodyPr>
            <a:lstStyle/>
            <a:p>
              <a:pPr algn="ctr">
                <a:lnSpc>
                  <a:spcPct val="90000"/>
                </a:lnSpc>
                <a:defRPr/>
              </a:pPr>
              <a:r>
                <a:rPr lang="en-US" sz="2800" b="1" dirty="0">
                  <a:solidFill>
                    <a:srgbClr val="000000"/>
                  </a:solidFill>
                  <a:latin typeface="Arial"/>
                  <a:ea typeface="+mn-ea"/>
                  <a:cs typeface="Arial"/>
                </a:rPr>
                <a:t>3</a:t>
              </a:r>
            </a:p>
          </p:txBody>
        </p:sp>
      </p:grpSp>
      <p:grpSp>
        <p:nvGrpSpPr>
          <p:cNvPr id="10" name="Group 87"/>
          <p:cNvGrpSpPr>
            <a:grpSpLocks/>
          </p:cNvGrpSpPr>
          <p:nvPr/>
        </p:nvGrpSpPr>
        <p:grpSpPr bwMode="auto">
          <a:xfrm>
            <a:off x="2489200" y="4290290"/>
            <a:ext cx="1446213" cy="1192213"/>
            <a:chOff x="3494339" y="1055590"/>
            <a:chExt cx="1294964" cy="1071981"/>
          </a:xfrm>
        </p:grpSpPr>
        <p:sp>
          <p:nvSpPr>
            <p:cNvPr id="67" name="Oval 66"/>
            <p:cNvSpPr/>
            <p:nvPr/>
          </p:nvSpPr>
          <p:spPr bwMode="auto">
            <a:xfrm>
              <a:off x="3619500" y="1055590"/>
              <a:ext cx="1066800" cy="1071981"/>
            </a:xfrm>
            <a:prstGeom prst="ellipse">
              <a:avLst/>
            </a:prstGeom>
            <a:solidFill>
              <a:srgbClr val="EF718A"/>
            </a:solidFill>
            <a:ln w="9525" cap="flat" cmpd="sng" algn="ctr">
              <a:noFill/>
              <a:prstDash val="solid"/>
              <a:round/>
              <a:headEnd type="none" w="med" len="med"/>
              <a:tailEnd type="none" w="med" len="med"/>
            </a:ln>
            <a:effectLst>
              <a:outerShdw blurRad="450850" dist="520700" dir="7440000" algn="tl" rotWithShape="0">
                <a:srgbClr val="000000">
                  <a:alpha val="43000"/>
                </a:srgbClr>
              </a:outerShdw>
            </a:effectLst>
            <a:scene3d>
              <a:camera prst="orthographicFront"/>
              <a:lightRig rig="threePt" dir="t"/>
            </a:scene3d>
            <a:sp3d>
              <a:bevelT w="889000" h="1016000"/>
              <a:bevelB w="1016000" h="762000"/>
            </a:sp3d>
          </p:spPr>
          <p:txBody>
            <a:bodyPr wrap="none" anchor="ctr"/>
            <a:lstStyle/>
            <a:p>
              <a:pPr algn="ctr">
                <a:defRPr/>
              </a:pPr>
              <a:endParaRPr lang="en-US" sz="1800">
                <a:latin typeface="Arial"/>
                <a:ea typeface="ＭＳ Ｐゴシック" pitchFamily="-112" charset="-128"/>
                <a:cs typeface="Arial"/>
              </a:endParaRPr>
            </a:p>
          </p:txBody>
        </p:sp>
        <p:sp>
          <p:nvSpPr>
            <p:cNvPr id="68" name="TextBox 67"/>
            <p:cNvSpPr txBox="1"/>
            <p:nvPr/>
          </p:nvSpPr>
          <p:spPr>
            <a:xfrm>
              <a:off x="3494339" y="1371410"/>
              <a:ext cx="1294964" cy="438169"/>
            </a:xfrm>
            <a:prstGeom prst="rect">
              <a:avLst/>
            </a:prstGeom>
            <a:noFill/>
            <a:effectLst>
              <a:softEdge rad="88900"/>
            </a:effectLst>
            <a:scene3d>
              <a:camera prst="perspectiveFront">
                <a:rot lat="360000" lon="600000" rev="0"/>
              </a:camera>
              <a:lightRig rig="threePt" dir="t"/>
            </a:scene3d>
          </p:spPr>
          <p:txBody>
            <a:bodyPr>
              <a:spAutoFit/>
            </a:bodyPr>
            <a:lstStyle/>
            <a:p>
              <a:pPr algn="ctr">
                <a:lnSpc>
                  <a:spcPct val="90000"/>
                </a:lnSpc>
                <a:defRPr/>
              </a:pPr>
              <a:r>
                <a:rPr lang="en-US" sz="2800" b="1" dirty="0">
                  <a:solidFill>
                    <a:srgbClr val="000000"/>
                  </a:solidFill>
                  <a:latin typeface="Arial"/>
                  <a:ea typeface="+mn-ea"/>
                  <a:cs typeface="Arial"/>
                </a:rPr>
                <a:t>4</a:t>
              </a:r>
            </a:p>
          </p:txBody>
        </p:sp>
      </p:grpSp>
      <p:grpSp>
        <p:nvGrpSpPr>
          <p:cNvPr id="11" name="Group 87"/>
          <p:cNvGrpSpPr>
            <a:grpSpLocks/>
          </p:cNvGrpSpPr>
          <p:nvPr/>
        </p:nvGrpSpPr>
        <p:grpSpPr bwMode="auto">
          <a:xfrm>
            <a:off x="2598738" y="2613890"/>
            <a:ext cx="1216025" cy="1192213"/>
            <a:chOff x="3598221" y="1055590"/>
            <a:chExt cx="1088077" cy="1071981"/>
          </a:xfrm>
        </p:grpSpPr>
        <p:sp>
          <p:nvSpPr>
            <p:cNvPr id="70" name="Oval 69"/>
            <p:cNvSpPr/>
            <p:nvPr/>
          </p:nvSpPr>
          <p:spPr bwMode="auto">
            <a:xfrm>
              <a:off x="3619499" y="1055590"/>
              <a:ext cx="1066799" cy="1071981"/>
            </a:xfrm>
            <a:prstGeom prst="ellipse">
              <a:avLst/>
            </a:prstGeom>
            <a:solidFill>
              <a:srgbClr val="6FC7E2"/>
            </a:solidFill>
            <a:ln w="9525" cap="flat" cmpd="sng" algn="ctr">
              <a:noFill/>
              <a:prstDash val="solid"/>
              <a:round/>
              <a:headEnd type="none" w="med" len="med"/>
              <a:tailEnd type="none" w="med" len="med"/>
            </a:ln>
            <a:effectLst>
              <a:outerShdw blurRad="450850" dist="520700" dir="7440000" algn="tl" rotWithShape="0">
                <a:srgbClr val="000000">
                  <a:alpha val="43000"/>
                </a:srgbClr>
              </a:outerShdw>
            </a:effectLst>
            <a:scene3d>
              <a:camera prst="orthographicFront"/>
              <a:lightRig rig="threePt" dir="t"/>
            </a:scene3d>
            <a:sp3d>
              <a:bevelT w="889000" h="1016000"/>
              <a:bevelB w="1016000" h="762000"/>
            </a:sp3d>
          </p:spPr>
          <p:txBody>
            <a:bodyPr wrap="none" anchor="ctr"/>
            <a:lstStyle/>
            <a:p>
              <a:pPr algn="ctr">
                <a:defRPr/>
              </a:pPr>
              <a:endParaRPr lang="en-US" sz="1800">
                <a:latin typeface="Arial"/>
                <a:ea typeface="ＭＳ Ｐゴシック" pitchFamily="-112" charset="-128"/>
                <a:cs typeface="Arial"/>
              </a:endParaRPr>
            </a:p>
          </p:txBody>
        </p:sp>
        <p:sp>
          <p:nvSpPr>
            <p:cNvPr id="71" name="TextBox 70"/>
            <p:cNvSpPr txBox="1"/>
            <p:nvPr/>
          </p:nvSpPr>
          <p:spPr>
            <a:xfrm>
              <a:off x="3598221" y="1367412"/>
              <a:ext cx="1077231" cy="438169"/>
            </a:xfrm>
            <a:prstGeom prst="rect">
              <a:avLst/>
            </a:prstGeom>
            <a:noFill/>
            <a:effectLst>
              <a:softEdge rad="88900"/>
            </a:effectLst>
            <a:scene3d>
              <a:camera prst="perspectiveFront">
                <a:rot lat="360000" lon="600000" rev="0"/>
              </a:camera>
              <a:lightRig rig="threePt" dir="t"/>
            </a:scene3d>
          </p:spPr>
          <p:txBody>
            <a:bodyPr>
              <a:spAutoFit/>
            </a:bodyPr>
            <a:lstStyle/>
            <a:p>
              <a:pPr algn="ctr">
                <a:lnSpc>
                  <a:spcPct val="90000"/>
                </a:lnSpc>
                <a:defRPr/>
              </a:pPr>
              <a:r>
                <a:rPr lang="en-US" sz="2800" b="1" dirty="0">
                  <a:solidFill>
                    <a:srgbClr val="000000"/>
                  </a:solidFill>
                  <a:latin typeface="Arial"/>
                  <a:ea typeface="+mn-ea"/>
                  <a:cs typeface="Arial"/>
                </a:rPr>
                <a:t>5</a:t>
              </a:r>
            </a:p>
          </p:txBody>
        </p:sp>
      </p:grpSp>
      <p:sp>
        <p:nvSpPr>
          <p:cNvPr id="72" name="Oval 71"/>
          <p:cNvSpPr>
            <a:spLocks noChangeArrowheads="1"/>
          </p:cNvSpPr>
          <p:nvPr/>
        </p:nvSpPr>
        <p:spPr bwMode="auto">
          <a:xfrm>
            <a:off x="3903663" y="1624878"/>
            <a:ext cx="1358900" cy="1360487"/>
          </a:xfrm>
          <a:prstGeom prst="ellipse">
            <a:avLst/>
          </a:prstGeom>
          <a:noFill/>
          <a:ln w="101600">
            <a:solidFill>
              <a:srgbClr val="CD9CE4">
                <a:alpha val="72156"/>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a:latin typeface="Arial"/>
              <a:cs typeface="Arial"/>
            </a:endParaRPr>
          </a:p>
        </p:txBody>
      </p:sp>
      <p:sp>
        <p:nvSpPr>
          <p:cNvPr id="73" name="Oval 72"/>
          <p:cNvSpPr>
            <a:spLocks noChangeArrowheads="1"/>
          </p:cNvSpPr>
          <p:nvPr/>
        </p:nvSpPr>
        <p:spPr bwMode="auto">
          <a:xfrm>
            <a:off x="5461000" y="2528165"/>
            <a:ext cx="1357313" cy="1357313"/>
          </a:xfrm>
          <a:prstGeom prst="ellipse">
            <a:avLst/>
          </a:prstGeom>
          <a:noFill/>
          <a:ln w="101600">
            <a:solidFill>
              <a:schemeClr val="accent2">
                <a:lumMod val="60000"/>
                <a:lumOff val="40000"/>
                <a:alpha val="57000"/>
              </a:schemeClr>
            </a:solidFill>
            <a:round/>
            <a:headEnd/>
            <a:tailEnd/>
          </a:ln>
        </p:spPr>
        <p:txBody>
          <a:bodyPr wrap="none" anchor="ctr"/>
          <a:lstStyle/>
          <a:p>
            <a:pPr algn="ctr">
              <a:defRPr/>
            </a:pPr>
            <a:endParaRPr lang="en-US" sz="1800" dirty="0">
              <a:latin typeface="Arial"/>
              <a:ea typeface="ＭＳ Ｐゴシック" charset="-128"/>
              <a:cs typeface="Arial"/>
            </a:endParaRPr>
          </a:p>
        </p:txBody>
      </p:sp>
      <p:sp>
        <p:nvSpPr>
          <p:cNvPr id="74" name="Oval 73"/>
          <p:cNvSpPr>
            <a:spLocks noChangeArrowheads="1"/>
          </p:cNvSpPr>
          <p:nvPr/>
        </p:nvSpPr>
        <p:spPr bwMode="auto">
          <a:xfrm>
            <a:off x="5316538" y="4206153"/>
            <a:ext cx="1357312" cy="1357312"/>
          </a:xfrm>
          <a:prstGeom prst="ellipse">
            <a:avLst/>
          </a:prstGeom>
          <a:noFill/>
          <a:ln w="101600">
            <a:solidFill>
              <a:schemeClr val="accent5">
                <a:lumMod val="60000"/>
                <a:lumOff val="40000"/>
                <a:alpha val="79000"/>
              </a:schemeClr>
            </a:solidFill>
            <a:round/>
            <a:headEnd/>
            <a:tailEnd/>
          </a:ln>
        </p:spPr>
        <p:txBody>
          <a:bodyPr wrap="none" anchor="ctr"/>
          <a:lstStyle/>
          <a:p>
            <a:pPr algn="ctr">
              <a:defRPr/>
            </a:pPr>
            <a:endParaRPr lang="en-US" sz="1800">
              <a:latin typeface="Arial"/>
              <a:ea typeface="ＭＳ Ｐゴシック" charset="-128"/>
              <a:cs typeface="Arial"/>
            </a:endParaRPr>
          </a:p>
        </p:txBody>
      </p:sp>
      <p:sp>
        <p:nvSpPr>
          <p:cNvPr id="75" name="Oval 74"/>
          <p:cNvSpPr>
            <a:spLocks noChangeArrowheads="1"/>
          </p:cNvSpPr>
          <p:nvPr/>
        </p:nvSpPr>
        <p:spPr bwMode="auto">
          <a:xfrm>
            <a:off x="2540000" y="4202978"/>
            <a:ext cx="1357313" cy="1357312"/>
          </a:xfrm>
          <a:prstGeom prst="ellipse">
            <a:avLst/>
          </a:prstGeom>
          <a:noFill/>
          <a:ln w="101600">
            <a:solidFill>
              <a:srgbClr val="EF718A">
                <a:alpha val="65881"/>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a:latin typeface="Arial"/>
              <a:cs typeface="Arial"/>
            </a:endParaRPr>
          </a:p>
        </p:txBody>
      </p:sp>
      <p:sp>
        <p:nvSpPr>
          <p:cNvPr id="76" name="Oval 75"/>
          <p:cNvSpPr/>
          <p:nvPr/>
        </p:nvSpPr>
        <p:spPr bwMode="auto">
          <a:xfrm>
            <a:off x="2528888" y="2524990"/>
            <a:ext cx="1357312" cy="1358900"/>
          </a:xfrm>
          <a:prstGeom prst="ellipse">
            <a:avLst/>
          </a:prstGeom>
          <a:noFill/>
          <a:ln w="101600" cap="flat" cmpd="sng" algn="ctr">
            <a:solidFill>
              <a:schemeClr val="tx2">
                <a:lumMod val="40000"/>
                <a:lumOff val="60000"/>
                <a:alpha val="47000"/>
              </a:schemeClr>
            </a:solidFill>
            <a:prstDash val="solid"/>
            <a:round/>
            <a:headEnd type="none" w="med" len="med"/>
            <a:tailEnd type="none" w="med" len="med"/>
          </a:ln>
          <a:effectLst/>
        </p:spPr>
        <p:txBody>
          <a:bodyPr wrap="none" anchor="ctr"/>
          <a:lstStyle/>
          <a:p>
            <a:pPr algn="ctr">
              <a:defRPr/>
            </a:pPr>
            <a:endParaRPr lang="en-US" sz="1800">
              <a:latin typeface="Arial"/>
              <a:ea typeface="ＭＳ Ｐゴシック" charset="-128"/>
              <a:cs typeface="Arial"/>
            </a:endParaRPr>
          </a:p>
        </p:txBody>
      </p:sp>
    </p:spTree>
    <p:extLst>
      <p:ext uri="{BB962C8B-B14F-4D97-AF65-F5344CB8AC3E}">
        <p14:creationId xmlns:p14="http://schemas.microsoft.com/office/powerpoint/2010/main" val="2868736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3)">
                                      <p:cBhvr>
                                        <p:cTn id="7" dur="500"/>
                                        <p:tgtEl>
                                          <p:spTgt spid="39"/>
                                        </p:tgtEl>
                                      </p:cBhvr>
                                    </p:animEffect>
                                  </p:childTnLst>
                                </p:cTn>
                              </p:par>
                            </p:childTnLst>
                          </p:cTn>
                        </p:par>
                        <p:par>
                          <p:cTn id="8" fill="hold" nodeType="afterGroup">
                            <p:stCondLst>
                              <p:cond delay="500"/>
                            </p:stCondLst>
                            <p:childTnLst>
                              <p:par>
                                <p:cTn id="9" presetID="1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5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6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500" fill="hold"/>
                                        <p:tgtEl>
                                          <p:spTgt spid="43"/>
                                        </p:tgtEl>
                                        <p:attrNameLst>
                                          <p:attrName>ppt_w</p:attrName>
                                        </p:attrNameLst>
                                      </p:cBhvr>
                                      <p:tavLst>
                                        <p:tav tm="0">
                                          <p:val>
                                            <p:fltVal val="0"/>
                                          </p:val>
                                        </p:tav>
                                        <p:tav tm="100000">
                                          <p:val>
                                            <p:strVal val="#ppt_w"/>
                                          </p:val>
                                        </p:tav>
                                      </p:tavLst>
                                    </p:anim>
                                    <p:anim calcmode="lin" valueType="num">
                                      <p:cBhvr>
                                        <p:cTn id="44" dur="500" fill="hold"/>
                                        <p:tgtEl>
                                          <p:spTgt spid="43"/>
                                        </p:tgtEl>
                                        <p:attrNameLst>
                                          <p:attrName>ppt_h</p:attrName>
                                        </p:attrNameLst>
                                      </p:cBhvr>
                                      <p:tavLst>
                                        <p:tav tm="0">
                                          <p:val>
                                            <p:strVal val="#ppt_h"/>
                                          </p:val>
                                        </p:tav>
                                        <p:tav tm="100000">
                                          <p:val>
                                            <p:strVal val="#ppt_h"/>
                                          </p:val>
                                        </p:tav>
                                      </p:tavLst>
                                    </p:anim>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44">
                                            <p:txEl>
                                              <p:pRg st="0" end="0"/>
                                            </p:txEl>
                                          </p:spTgt>
                                        </p:tgtEl>
                                        <p:attrNameLst>
                                          <p:attrName>style.visibility</p:attrName>
                                        </p:attrNameLst>
                                      </p:cBhvr>
                                      <p:to>
                                        <p:strVal val="visible"/>
                                      </p:to>
                                    </p:set>
                                  </p:childTnLst>
                                </p:cTn>
                              </p:par>
                            </p:childTnLst>
                          </p:cTn>
                        </p:par>
                        <p:par>
                          <p:cTn id="48" fill="hold" nodeType="afterGroup">
                            <p:stCondLst>
                              <p:cond delay="1000"/>
                            </p:stCondLst>
                            <p:childTnLst>
                              <p:par>
                                <p:cTn id="49" presetID="19" presetClass="entr" presetSubtype="10"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p:cTn id="51" dur="5000" fill="hold"/>
                                        <p:tgtEl>
                                          <p:spTgt spid="72"/>
                                        </p:tgtEl>
                                        <p:attrNameLst>
                                          <p:attrName>ppt_w</p:attrName>
                                        </p:attrNameLst>
                                      </p:cBhvr>
                                      <p:tavLst>
                                        <p:tav tm="0" fmla="#ppt_w*sin(2.5*pi*$)">
                                          <p:val>
                                            <p:fltVal val="0"/>
                                          </p:val>
                                        </p:tav>
                                        <p:tav tm="100000">
                                          <p:val>
                                            <p:fltVal val="1"/>
                                          </p:val>
                                        </p:tav>
                                      </p:tavLst>
                                    </p:anim>
                                    <p:anim calcmode="lin" valueType="num">
                                      <p:cBhvr>
                                        <p:cTn id="52" dur="5000" fill="hold"/>
                                        <p:tgtEl>
                                          <p:spTgt spid="72"/>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6000"/>
                            </p:stCondLst>
                            <p:childTnLst>
                              <p:par>
                                <p:cTn id="54" presetID="1" presetClass="exit" presetSubtype="0" fill="hold" grpId="1" nodeType="afterEffect">
                                  <p:stCondLst>
                                    <p:cond delay="0"/>
                                  </p:stCondLst>
                                  <p:childTnLst>
                                    <p:set>
                                      <p:cBhvr>
                                        <p:cTn id="55" dur="1" fill="hold">
                                          <p:stCondLst>
                                            <p:cond delay="499"/>
                                          </p:stCondLst>
                                        </p:cTn>
                                        <p:tgtEl>
                                          <p:spTgt spid="72"/>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slide(fromLeft)">
                                      <p:cBhvr>
                                        <p:cTn id="60" dur="500"/>
                                        <p:tgtEl>
                                          <p:spTgt spid="3"/>
                                        </p:tgtEl>
                                      </p:cBhvr>
                                    </p:animEffect>
                                  </p:childTnLst>
                                </p:cTn>
                              </p:par>
                            </p:childTnLst>
                          </p:cTn>
                        </p:par>
                        <p:par>
                          <p:cTn id="61" fill="hold" nodeType="afterGroup">
                            <p:stCondLst>
                              <p:cond delay="500"/>
                            </p:stCondLst>
                            <p:childTnLst>
                              <p:par>
                                <p:cTn id="62" presetID="19" presetClass="entr" presetSubtype="10" fill="hold" grpId="0" nodeType="afterEffect">
                                  <p:stCondLst>
                                    <p:cond delay="0"/>
                                  </p:stCondLst>
                                  <p:childTnLst>
                                    <p:set>
                                      <p:cBhvr>
                                        <p:cTn id="63" dur="1" fill="hold">
                                          <p:stCondLst>
                                            <p:cond delay="0"/>
                                          </p:stCondLst>
                                        </p:cTn>
                                        <p:tgtEl>
                                          <p:spTgt spid="73"/>
                                        </p:tgtEl>
                                        <p:attrNameLst>
                                          <p:attrName>style.visibility</p:attrName>
                                        </p:attrNameLst>
                                      </p:cBhvr>
                                      <p:to>
                                        <p:strVal val="visible"/>
                                      </p:to>
                                    </p:set>
                                    <p:anim calcmode="lin" valueType="num">
                                      <p:cBhvr>
                                        <p:cTn id="64" dur="5000" fill="hold"/>
                                        <p:tgtEl>
                                          <p:spTgt spid="73"/>
                                        </p:tgtEl>
                                        <p:attrNameLst>
                                          <p:attrName>ppt_w</p:attrName>
                                        </p:attrNameLst>
                                      </p:cBhvr>
                                      <p:tavLst>
                                        <p:tav tm="0" fmla="#ppt_w*sin(2.5*pi*$)">
                                          <p:val>
                                            <p:fltVal val="0"/>
                                          </p:val>
                                        </p:tav>
                                        <p:tav tm="100000">
                                          <p:val>
                                            <p:fltVal val="1"/>
                                          </p:val>
                                        </p:tav>
                                      </p:tavLst>
                                    </p:anim>
                                    <p:anim calcmode="lin" valueType="num">
                                      <p:cBhvr>
                                        <p:cTn id="65" dur="5000" fill="hold"/>
                                        <p:tgtEl>
                                          <p:spTgt spid="73"/>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5500"/>
                            </p:stCondLst>
                            <p:childTnLst>
                              <p:par>
                                <p:cTn id="67" presetID="1" presetClass="exit" presetSubtype="0" fill="hold" grpId="1" nodeType="afterEffect">
                                  <p:stCondLst>
                                    <p:cond delay="0"/>
                                  </p:stCondLst>
                                  <p:childTnLst>
                                    <p:set>
                                      <p:cBhvr>
                                        <p:cTn id="68" dur="1" fill="hold">
                                          <p:stCondLst>
                                            <p:cond delay="499"/>
                                          </p:stCondLst>
                                        </p:cTn>
                                        <p:tgtEl>
                                          <p:spTgt spid="73"/>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2" presetClass="entr" presetSubtype="8"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slide(fromLeft)">
                                      <p:cBhvr>
                                        <p:cTn id="73" dur="500"/>
                                        <p:tgtEl>
                                          <p:spTgt spid="4"/>
                                        </p:tgtEl>
                                      </p:cBhvr>
                                    </p:animEffect>
                                  </p:childTnLst>
                                </p:cTn>
                              </p:par>
                            </p:childTnLst>
                          </p:cTn>
                        </p:par>
                        <p:par>
                          <p:cTn id="74" fill="hold" nodeType="afterGroup">
                            <p:stCondLst>
                              <p:cond delay="500"/>
                            </p:stCondLst>
                            <p:childTnLst>
                              <p:par>
                                <p:cTn id="75" presetID="19" presetClass="entr" presetSubtype="10" fill="hold" grpId="0"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p:cTn id="77" dur="5000" fill="hold"/>
                                        <p:tgtEl>
                                          <p:spTgt spid="74"/>
                                        </p:tgtEl>
                                        <p:attrNameLst>
                                          <p:attrName>ppt_w</p:attrName>
                                        </p:attrNameLst>
                                      </p:cBhvr>
                                      <p:tavLst>
                                        <p:tav tm="0" fmla="#ppt_w*sin(2.5*pi*$)">
                                          <p:val>
                                            <p:fltVal val="0"/>
                                          </p:val>
                                        </p:tav>
                                        <p:tav tm="100000">
                                          <p:val>
                                            <p:fltVal val="1"/>
                                          </p:val>
                                        </p:tav>
                                      </p:tavLst>
                                    </p:anim>
                                    <p:anim calcmode="lin" valueType="num">
                                      <p:cBhvr>
                                        <p:cTn id="78" dur="5000" fill="hold"/>
                                        <p:tgtEl>
                                          <p:spTgt spid="74"/>
                                        </p:tgtEl>
                                        <p:attrNameLst>
                                          <p:attrName>ppt_h</p:attrName>
                                        </p:attrNameLst>
                                      </p:cBhvr>
                                      <p:tavLst>
                                        <p:tav tm="0">
                                          <p:val>
                                            <p:strVal val="#ppt_h"/>
                                          </p:val>
                                        </p:tav>
                                        <p:tav tm="100000">
                                          <p:val>
                                            <p:strVal val="#ppt_h"/>
                                          </p:val>
                                        </p:tav>
                                      </p:tavLst>
                                    </p:anim>
                                  </p:childTnLst>
                                </p:cTn>
                              </p:par>
                            </p:childTnLst>
                          </p:cTn>
                        </p:par>
                        <p:par>
                          <p:cTn id="79" fill="hold" nodeType="afterGroup">
                            <p:stCondLst>
                              <p:cond delay="5500"/>
                            </p:stCondLst>
                            <p:childTnLst>
                              <p:par>
                                <p:cTn id="80" presetID="1" presetClass="exit" presetSubtype="0" fill="hold" grpId="1" nodeType="afterEffect">
                                  <p:stCondLst>
                                    <p:cond delay="0"/>
                                  </p:stCondLst>
                                  <p:childTnLst>
                                    <p:set>
                                      <p:cBhvr>
                                        <p:cTn id="81" dur="1" fill="hold">
                                          <p:stCondLst>
                                            <p:cond delay="499"/>
                                          </p:stCondLst>
                                        </p:cTn>
                                        <p:tgtEl>
                                          <p:spTgt spid="74"/>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2" presetClass="entr" presetSubtype="2" fill="hold" nodeType="click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slide(fromRight)">
                                      <p:cBhvr>
                                        <p:cTn id="86" dur="500"/>
                                        <p:tgtEl>
                                          <p:spTgt spid="5"/>
                                        </p:tgtEl>
                                      </p:cBhvr>
                                    </p:animEffect>
                                  </p:childTnLst>
                                </p:cTn>
                              </p:par>
                            </p:childTnLst>
                          </p:cTn>
                        </p:par>
                        <p:par>
                          <p:cTn id="87" fill="hold" nodeType="afterGroup">
                            <p:stCondLst>
                              <p:cond delay="500"/>
                            </p:stCondLst>
                            <p:childTnLst>
                              <p:par>
                                <p:cTn id="88" presetID="19" presetClass="entr" presetSubtype="10" fill="hold" grpId="0" nodeType="afterEffect">
                                  <p:stCondLst>
                                    <p:cond delay="0"/>
                                  </p:stCondLst>
                                  <p:childTnLst>
                                    <p:set>
                                      <p:cBhvr>
                                        <p:cTn id="89" dur="1" fill="hold">
                                          <p:stCondLst>
                                            <p:cond delay="0"/>
                                          </p:stCondLst>
                                        </p:cTn>
                                        <p:tgtEl>
                                          <p:spTgt spid="75"/>
                                        </p:tgtEl>
                                        <p:attrNameLst>
                                          <p:attrName>style.visibility</p:attrName>
                                        </p:attrNameLst>
                                      </p:cBhvr>
                                      <p:to>
                                        <p:strVal val="visible"/>
                                      </p:to>
                                    </p:set>
                                    <p:anim calcmode="lin" valueType="num">
                                      <p:cBhvr>
                                        <p:cTn id="90" dur="5000" fill="hold"/>
                                        <p:tgtEl>
                                          <p:spTgt spid="75"/>
                                        </p:tgtEl>
                                        <p:attrNameLst>
                                          <p:attrName>ppt_w</p:attrName>
                                        </p:attrNameLst>
                                      </p:cBhvr>
                                      <p:tavLst>
                                        <p:tav tm="0" fmla="#ppt_w*sin(2.5*pi*$)">
                                          <p:val>
                                            <p:fltVal val="0"/>
                                          </p:val>
                                        </p:tav>
                                        <p:tav tm="100000">
                                          <p:val>
                                            <p:fltVal val="1"/>
                                          </p:val>
                                        </p:tav>
                                      </p:tavLst>
                                    </p:anim>
                                    <p:anim calcmode="lin" valueType="num">
                                      <p:cBhvr>
                                        <p:cTn id="91" dur="5000" fill="hold"/>
                                        <p:tgtEl>
                                          <p:spTgt spid="75"/>
                                        </p:tgtEl>
                                        <p:attrNameLst>
                                          <p:attrName>ppt_h</p:attrName>
                                        </p:attrNameLst>
                                      </p:cBhvr>
                                      <p:tavLst>
                                        <p:tav tm="0">
                                          <p:val>
                                            <p:strVal val="#ppt_h"/>
                                          </p:val>
                                        </p:tav>
                                        <p:tav tm="100000">
                                          <p:val>
                                            <p:strVal val="#ppt_h"/>
                                          </p:val>
                                        </p:tav>
                                      </p:tavLst>
                                    </p:anim>
                                  </p:childTnLst>
                                </p:cTn>
                              </p:par>
                            </p:childTnLst>
                          </p:cTn>
                        </p:par>
                        <p:par>
                          <p:cTn id="92" fill="hold" nodeType="afterGroup">
                            <p:stCondLst>
                              <p:cond delay="5500"/>
                            </p:stCondLst>
                            <p:childTnLst>
                              <p:par>
                                <p:cTn id="93" presetID="1" presetClass="exit" presetSubtype="0" fill="hold" grpId="1" nodeType="afterEffect">
                                  <p:stCondLst>
                                    <p:cond delay="0"/>
                                  </p:stCondLst>
                                  <p:childTnLst>
                                    <p:set>
                                      <p:cBhvr>
                                        <p:cTn id="94" dur="1" fill="hold">
                                          <p:stCondLst>
                                            <p:cond delay="499"/>
                                          </p:stCondLst>
                                        </p:cTn>
                                        <p:tgtEl>
                                          <p:spTgt spid="75"/>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2" presetClass="entr" presetSubtype="2" fill="hold"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slide(fromRight)">
                                      <p:cBhvr>
                                        <p:cTn id="99" dur="500"/>
                                        <p:tgtEl>
                                          <p:spTgt spid="6"/>
                                        </p:tgtEl>
                                      </p:cBhvr>
                                    </p:animEffect>
                                  </p:childTnLst>
                                </p:cTn>
                              </p:par>
                            </p:childTnLst>
                          </p:cTn>
                        </p:par>
                        <p:par>
                          <p:cTn id="100" fill="hold" nodeType="afterGroup">
                            <p:stCondLst>
                              <p:cond delay="500"/>
                            </p:stCondLst>
                            <p:childTnLst>
                              <p:par>
                                <p:cTn id="101" presetID="19" presetClass="entr" presetSubtype="10"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p:cTn id="103" dur="5000" fill="hold"/>
                                        <p:tgtEl>
                                          <p:spTgt spid="76"/>
                                        </p:tgtEl>
                                        <p:attrNameLst>
                                          <p:attrName>ppt_w</p:attrName>
                                        </p:attrNameLst>
                                      </p:cBhvr>
                                      <p:tavLst>
                                        <p:tav tm="0" fmla="#ppt_w*sin(2.5*pi*$)">
                                          <p:val>
                                            <p:fltVal val="0"/>
                                          </p:val>
                                        </p:tav>
                                        <p:tav tm="100000">
                                          <p:val>
                                            <p:fltVal val="1"/>
                                          </p:val>
                                        </p:tav>
                                      </p:tavLst>
                                    </p:anim>
                                    <p:anim calcmode="lin" valueType="num">
                                      <p:cBhvr>
                                        <p:cTn id="104" dur="5000" fill="hold"/>
                                        <p:tgtEl>
                                          <p:spTgt spid="76"/>
                                        </p:tgtEl>
                                        <p:attrNameLst>
                                          <p:attrName>ppt_h</p:attrName>
                                        </p:attrNameLst>
                                      </p:cBhvr>
                                      <p:tavLst>
                                        <p:tav tm="0">
                                          <p:val>
                                            <p:strVal val="#ppt_h"/>
                                          </p:val>
                                        </p:tav>
                                        <p:tav tm="100000">
                                          <p:val>
                                            <p:strVal val="#ppt_h"/>
                                          </p:val>
                                        </p:tav>
                                      </p:tavLst>
                                    </p:anim>
                                  </p:childTnLst>
                                </p:cTn>
                              </p:par>
                            </p:childTnLst>
                          </p:cTn>
                        </p:par>
                        <p:par>
                          <p:cTn id="105" fill="hold" nodeType="afterGroup">
                            <p:stCondLst>
                              <p:cond delay="5500"/>
                            </p:stCondLst>
                            <p:childTnLst>
                              <p:par>
                                <p:cTn id="106" presetID="1" presetClass="exit" presetSubtype="0" fill="hold" grpId="1" nodeType="afterEffect">
                                  <p:stCondLst>
                                    <p:cond delay="0"/>
                                  </p:stCondLst>
                                  <p:childTnLst>
                                    <p:set>
                                      <p:cBhvr>
                                        <p:cTn id="107" dur="1" fill="hold">
                                          <p:stCondLst>
                                            <p:cond delay="499"/>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autoUpdateAnimBg="0"/>
      <p:bldP spid="43" grpId="0" animBg="1" autoUpdateAnimBg="0"/>
      <p:bldP spid="44" grpId="0" build="p" autoUpdateAnimBg="0" advAuto="0"/>
      <p:bldP spid="72" grpId="0" animBg="1" autoUpdateAnimBg="0"/>
      <p:bldP spid="72" grpId="1" animBg="1" autoUpdateAnimBg="0"/>
      <p:bldP spid="73" grpId="0" animBg="1" autoUpdateAnimBg="0"/>
      <p:bldP spid="73" grpId="1" animBg="1" autoUpdateAnimBg="0"/>
      <p:bldP spid="74" grpId="0" animBg="1" autoUpdateAnimBg="0"/>
      <p:bldP spid="74" grpId="1" animBg="1" autoUpdateAnimBg="0"/>
      <p:bldP spid="75" grpId="0" animBg="1" autoUpdateAnimBg="0"/>
      <p:bldP spid="75" grpId="1" animBg="1" autoUpdateAnimBg="0"/>
      <p:bldP spid="76" grpId="0" animBg="1" autoUpdateAnimBg="0"/>
      <p:bldP spid="76" grpId="1" animBg="1" autoUpdateAnimBg="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824</TotalTime>
  <Words>2448</Words>
  <Application>Microsoft Macintosh PowerPoint</Application>
  <PresentationFormat>On-screen Show (4:3)</PresentationFormat>
  <Paragraphs>309</Paragraphs>
  <Slides>44</Slides>
  <Notes>27</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1_Office Theme</vt:lpstr>
      <vt:lpstr>Custom Design</vt:lpstr>
      <vt:lpstr>PowerPoint Presentation</vt:lpstr>
      <vt:lpstr>PowerPoint Presentation</vt:lpstr>
      <vt:lpstr>PowerPoint Presentation</vt:lpstr>
      <vt:lpstr>The Question of Drugs</vt:lpstr>
      <vt:lpstr>The Question of Drugs</vt:lpstr>
      <vt:lpstr>The Question of Drugs</vt:lpstr>
      <vt:lpstr>The Question of Drugs</vt:lpstr>
      <vt:lpstr>The Question of Drugs</vt:lpstr>
      <vt:lpstr>Some Cautions about Drug Treatments</vt:lpstr>
      <vt:lpstr>Figure 16.1: Drugs and Publication Bias</vt:lpstr>
      <vt:lpstr>The Placebo Effect</vt:lpstr>
      <vt:lpstr>High Relapse and Dropout Rates</vt:lpstr>
      <vt:lpstr>Disregard for Nonmedical Treatments</vt:lpstr>
      <vt:lpstr>Unknown Risks and Drug Interactions</vt:lpstr>
      <vt:lpstr>Untested Off-Label Uses </vt:lpstr>
      <vt:lpstr>Direct Brain Intervention</vt:lpstr>
      <vt:lpstr>PowerPoint Presentation</vt:lpstr>
      <vt:lpstr>PowerPoint Presentation</vt:lpstr>
      <vt:lpstr>Major Schools of Psychotherapy</vt:lpstr>
      <vt:lpstr>Psychodynamic Therapy</vt:lpstr>
      <vt:lpstr>Behavior and Cognitive Therapy</vt:lpstr>
      <vt:lpstr>Cognitive Techniques</vt:lpstr>
      <vt:lpstr>Cognitive-Behavioral Therapy (CBT)</vt:lpstr>
      <vt:lpstr>Humanist and Existential Therapy</vt:lpstr>
      <vt:lpstr>Humanist and Existential Therapy</vt:lpstr>
      <vt:lpstr>Family and Couples Therapy</vt:lpstr>
      <vt:lpstr>Family and Couples Therapy</vt:lpstr>
      <vt:lpstr>Some Features Associated with Types of Psychotherapy</vt:lpstr>
      <vt:lpstr>Integrative Approach</vt:lpstr>
      <vt:lpstr>PowerPoint Presentation</vt:lpstr>
      <vt:lpstr>PowerPoint Presentation</vt:lpstr>
      <vt:lpstr>Evaluating Psychotherapy</vt:lpstr>
      <vt:lpstr>The Scientist-Practitioner Gap</vt:lpstr>
      <vt:lpstr>Problems in Assessing Therapy</vt:lpstr>
      <vt:lpstr>PowerPoint Presentation</vt:lpstr>
      <vt:lpstr>When Therapy Helps</vt:lpstr>
      <vt:lpstr>PowerPoint Presentation</vt:lpstr>
      <vt:lpstr>When Therapy Harms</vt:lpstr>
      <vt:lpstr>Table 16.1: Potentially Harmful Therapies</vt:lpstr>
      <vt:lpstr>How Do You Take Care of Your Mental Health?</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Rocky Buckley</dc:creator>
  <cp:lastModifiedBy>Rocky Buckley</cp:lastModifiedBy>
  <cp:revision>55</cp:revision>
  <dcterms:created xsi:type="dcterms:W3CDTF">2016-02-12T17:13:06Z</dcterms:created>
  <dcterms:modified xsi:type="dcterms:W3CDTF">2016-03-29T23:27:16Z</dcterms:modified>
</cp:coreProperties>
</file>