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jpg" ContentType="image/jpeg"/>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91" r:id="rId2"/>
  </p:sldMasterIdLst>
  <p:notesMasterIdLst>
    <p:notesMasterId r:id="rId71"/>
  </p:notesMasterIdLst>
  <p:sldIdLst>
    <p:sldId id="256" r:id="rId3"/>
    <p:sldId id="257" r:id="rId4"/>
    <p:sldId id="258" r:id="rId5"/>
    <p:sldId id="274" r:id="rId6"/>
    <p:sldId id="275" r:id="rId7"/>
    <p:sldId id="276" r:id="rId8"/>
    <p:sldId id="277" r:id="rId9"/>
    <p:sldId id="278" r:id="rId10"/>
    <p:sldId id="279" r:id="rId11"/>
    <p:sldId id="280" r:id="rId12"/>
    <p:sldId id="281" r:id="rId13"/>
    <p:sldId id="282" r:id="rId14"/>
    <p:sldId id="283" r:id="rId15"/>
    <p:sldId id="284" r:id="rId16"/>
    <p:sldId id="285" r:id="rId17"/>
    <p:sldId id="286" r:id="rId18"/>
    <p:sldId id="324" r:id="rId19"/>
    <p:sldId id="325" r:id="rId20"/>
    <p:sldId id="288" r:id="rId21"/>
    <p:sldId id="289" r:id="rId22"/>
    <p:sldId id="290" r:id="rId23"/>
    <p:sldId id="291" r:id="rId24"/>
    <p:sldId id="292" r:id="rId25"/>
    <p:sldId id="293" r:id="rId26"/>
    <p:sldId id="327" r:id="rId27"/>
    <p:sldId id="328" r:id="rId28"/>
    <p:sldId id="295" r:id="rId29"/>
    <p:sldId id="296" r:id="rId30"/>
    <p:sldId id="297" r:id="rId31"/>
    <p:sldId id="298" r:id="rId32"/>
    <p:sldId id="299" r:id="rId33"/>
    <p:sldId id="300" r:id="rId34"/>
    <p:sldId id="301" r:id="rId35"/>
    <p:sldId id="302" r:id="rId36"/>
    <p:sldId id="330" r:id="rId37"/>
    <p:sldId id="331" r:id="rId38"/>
    <p:sldId id="304" r:id="rId39"/>
    <p:sldId id="305" r:id="rId40"/>
    <p:sldId id="306" r:id="rId41"/>
    <p:sldId id="307" r:id="rId42"/>
    <p:sldId id="308" r:id="rId43"/>
    <p:sldId id="309" r:id="rId44"/>
    <p:sldId id="333" r:id="rId45"/>
    <p:sldId id="334" r:id="rId46"/>
    <p:sldId id="311" r:id="rId47"/>
    <p:sldId id="312" r:id="rId48"/>
    <p:sldId id="313" r:id="rId49"/>
    <p:sldId id="314" r:id="rId50"/>
    <p:sldId id="315" r:id="rId51"/>
    <p:sldId id="316" r:id="rId52"/>
    <p:sldId id="336" r:id="rId53"/>
    <p:sldId id="337" r:id="rId54"/>
    <p:sldId id="318" r:id="rId55"/>
    <p:sldId id="319" r:id="rId56"/>
    <p:sldId id="320" r:id="rId57"/>
    <p:sldId id="321" r:id="rId58"/>
    <p:sldId id="322" r:id="rId59"/>
    <p:sldId id="271" r:id="rId60"/>
    <p:sldId id="338" r:id="rId61"/>
    <p:sldId id="339" r:id="rId62"/>
    <p:sldId id="342" r:id="rId63"/>
    <p:sldId id="343" r:id="rId64"/>
    <p:sldId id="344" r:id="rId65"/>
    <p:sldId id="345" r:id="rId66"/>
    <p:sldId id="346" r:id="rId67"/>
    <p:sldId id="347" r:id="rId68"/>
    <p:sldId id="348" r:id="rId69"/>
    <p:sldId id="349" r:id="rId7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88F8F"/>
    <a:srgbClr val="CA9C61"/>
    <a:srgbClr val="E4857B"/>
    <a:srgbClr val="736053"/>
    <a:srgbClr val="F444AA"/>
    <a:srgbClr val="E7C8B3"/>
    <a:srgbClr val="4F3967"/>
    <a:srgbClr val="7C8BC4"/>
    <a:srgbClr val="79A342"/>
    <a:srgbClr val="C5D437"/>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848" autoAdjust="0"/>
  </p:normalViewPr>
  <p:slideViewPr>
    <p:cSldViewPr snapToGrid="0" snapToObjects="1">
      <p:cViewPr varScale="1">
        <p:scale>
          <a:sx n="135" d="100"/>
          <a:sy n="135" d="100"/>
        </p:scale>
        <p:origin x="-528"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27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63" Type="http://schemas.openxmlformats.org/officeDocument/2006/relationships/slide" Target="slides/slide61.xml"/><Relationship Id="rId64" Type="http://schemas.openxmlformats.org/officeDocument/2006/relationships/slide" Target="slides/slide62.xml"/><Relationship Id="rId65" Type="http://schemas.openxmlformats.org/officeDocument/2006/relationships/slide" Target="slides/slide63.xml"/><Relationship Id="rId66" Type="http://schemas.openxmlformats.org/officeDocument/2006/relationships/slide" Target="slides/slide64.xml"/><Relationship Id="rId67" Type="http://schemas.openxmlformats.org/officeDocument/2006/relationships/slide" Target="slides/slide65.xml"/><Relationship Id="rId68" Type="http://schemas.openxmlformats.org/officeDocument/2006/relationships/slide" Target="slides/slide66.xml"/><Relationship Id="rId69" Type="http://schemas.openxmlformats.org/officeDocument/2006/relationships/slide" Target="slides/slide6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70" Type="http://schemas.openxmlformats.org/officeDocument/2006/relationships/slide" Target="slides/slide68.xml"/><Relationship Id="rId71" Type="http://schemas.openxmlformats.org/officeDocument/2006/relationships/notesMaster" Target="notesMasters/notesMaster1.xml"/><Relationship Id="rId72" Type="http://schemas.openxmlformats.org/officeDocument/2006/relationships/printerSettings" Target="printerSettings/printerSettings1.bin"/><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73" Type="http://schemas.openxmlformats.org/officeDocument/2006/relationships/presProps" Target="presProps.xml"/><Relationship Id="rId74" Type="http://schemas.openxmlformats.org/officeDocument/2006/relationships/viewProps" Target="viewProps.xml"/><Relationship Id="rId75" Type="http://schemas.openxmlformats.org/officeDocument/2006/relationships/theme" Target="theme/theme1.xml"/><Relationship Id="rId76" Type="http://schemas.openxmlformats.org/officeDocument/2006/relationships/tableStyles" Target="tableStyles.xml"/><Relationship Id="rId60" Type="http://schemas.openxmlformats.org/officeDocument/2006/relationships/slide" Target="slides/slide58.xml"/><Relationship Id="rId61" Type="http://schemas.openxmlformats.org/officeDocument/2006/relationships/slide" Target="slides/slide59.xml"/><Relationship Id="rId62" Type="http://schemas.openxmlformats.org/officeDocument/2006/relationships/slide" Target="slides/slide60.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98F2C9-0F89-7D42-AB76-D0DF972B06FC}" type="datetimeFigureOut">
              <a:rPr lang="en-US" smtClean="0"/>
              <a:t>3/29/16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6B11E62-5111-0A45-8184-893D73928BFE}" type="slidenum">
              <a:rPr lang="en-US" smtClean="0"/>
              <a:t>‹#›</a:t>
            </a:fld>
            <a:endParaRPr lang="en-US"/>
          </a:p>
        </p:txBody>
      </p:sp>
    </p:spTree>
    <p:extLst>
      <p:ext uri="{BB962C8B-B14F-4D97-AF65-F5344CB8AC3E}">
        <p14:creationId xmlns:p14="http://schemas.microsoft.com/office/powerpoint/2010/main" val="356470100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noTextEdit="1"/>
          </p:cNvSpPr>
          <p:nvPr>
            <p:ph type="sldImg"/>
          </p:nvPr>
        </p:nvSpPr>
        <p:spPr>
          <a:ln/>
        </p:spPr>
      </p:sp>
      <p:sp>
        <p:nvSpPr>
          <p:cNvPr id="2969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a:latin typeface="Arial" charset="0"/>
                <a:ea typeface="ＭＳ Ｐゴシック" charset="0"/>
                <a:cs typeface="ＭＳ Ｐゴシック" charset="0"/>
              </a:rPr>
              <a:t>Classical conditioning: </a:t>
            </a:r>
            <a:r>
              <a:rPr lang="en-US">
                <a:latin typeface="Arial" charset="0"/>
                <a:ea typeface="ＭＳ Ｐゴシック" charset="0"/>
                <a:cs typeface="ＭＳ Ｐゴシック" charset="0"/>
              </a:rPr>
              <a:t>The process by which a previously neutral stimulus becomes associated with a stimulus that already elicits a response and, in turn, acquires the capacity to elicit a similar or related response. Also called Pavlovian or respondent conditioning.</a:t>
            </a:r>
            <a:endParaRPr lang="en-US">
              <a:latin typeface="Times"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Slide Image Placeholder 1"/>
          <p:cNvSpPr>
            <a:spLocks noGrp="1" noRot="1" noChangeAspect="1"/>
          </p:cNvSpPr>
          <p:nvPr>
            <p:ph type="sldImg"/>
          </p:nvPr>
        </p:nvSpPr>
        <p:spPr>
          <a:ln/>
        </p:spPr>
      </p:sp>
      <p:sp>
        <p:nvSpPr>
          <p:cNvPr id="13005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a:latin typeface="Arial" charset="0"/>
                <a:ea typeface="ＭＳ Ｐゴシック" charset="0"/>
                <a:cs typeface="ＭＳ Ｐゴシック" charset="0"/>
              </a:rPr>
              <a:t>Figure 7.1 Pavlov’s Method</a:t>
            </a:r>
          </a:p>
          <a:p>
            <a:r>
              <a:rPr lang="en-US">
                <a:latin typeface="Arial" charset="0"/>
                <a:ea typeface="ＭＳ Ｐゴシック" charset="0"/>
                <a:cs typeface="ＭＳ Ｐゴシック" charset="0"/>
              </a:rPr>
              <a:t>The photo shows Ivan Pavlov (in the white beard), flanked by his students and a canine subject. The drawing depicts an apparatus similar to the one he used; saliva from a dog’s cheek flowed down a tube and was measured by the movement of a needle on a revolving drum.</a:t>
            </a:r>
          </a:p>
        </p:txBody>
      </p:sp>
      <p:sp>
        <p:nvSpPr>
          <p:cNvPr id="13005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93328E8-775B-8B4F-AE48-11AA715FC44C}" type="slidenum">
              <a:rPr lang="en-US" sz="1200"/>
              <a:pPr eaLnBrk="1" hangingPunct="1"/>
              <a:t>5</a:t>
            </a:fld>
            <a:endParaRPr 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noTextEdit="1"/>
          </p:cNvSpPr>
          <p:nvPr>
            <p:ph type="sldImg"/>
          </p:nvPr>
        </p:nvSpPr>
        <p:spPr>
          <a:ln/>
        </p:spPr>
      </p:sp>
      <p:sp>
        <p:nvSpPr>
          <p:cNvPr id="3174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noTextEdit="1"/>
          </p:cNvSpPr>
          <p:nvPr>
            <p:ph type="sldImg"/>
          </p:nvPr>
        </p:nvSpPr>
        <p:spPr>
          <a:ln/>
        </p:spPr>
      </p:sp>
      <p:sp>
        <p:nvSpPr>
          <p:cNvPr id="3379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p:cNvSpPr>
            <a:spLocks noGrp="1" noRot="1" noChangeAspect="1"/>
          </p:cNvSpPr>
          <p:nvPr>
            <p:ph type="sldImg"/>
          </p:nvPr>
        </p:nvSpPr>
        <p:spPr>
          <a:ln/>
        </p:spPr>
      </p:sp>
      <p:sp>
        <p:nvSpPr>
          <p:cNvPr id="13107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a:latin typeface="Arial" charset="0"/>
                <a:ea typeface="ＭＳ Ｐゴシック" charset="0"/>
                <a:cs typeface="ＭＳ Ｐゴシック" charset="0"/>
              </a:rPr>
              <a:t>Unconditioned stimulus (US): </a:t>
            </a:r>
            <a:r>
              <a:rPr lang="en-US">
                <a:latin typeface="Arial" charset="0"/>
                <a:ea typeface="ＭＳ Ｐゴシック" charset="0"/>
                <a:cs typeface="ＭＳ Ｐゴシック" charset="0"/>
              </a:rPr>
              <a:t>The classical-conditioning term for a stimulus that already elicits a certain response without additional learning.</a:t>
            </a:r>
          </a:p>
          <a:p>
            <a:endParaRPr lang="en-US">
              <a:latin typeface="Arial" charset="0"/>
              <a:ea typeface="ＭＳ Ｐゴシック" charset="0"/>
              <a:cs typeface="ＭＳ Ｐゴシック" charset="0"/>
            </a:endParaRPr>
          </a:p>
          <a:p>
            <a:r>
              <a:rPr lang="en-US" b="1">
                <a:latin typeface="Arial" charset="0"/>
                <a:ea typeface="ＭＳ Ｐゴシック" charset="0"/>
                <a:cs typeface="ＭＳ Ｐゴシック" charset="0"/>
              </a:rPr>
              <a:t>Unconditioned response (UR): </a:t>
            </a:r>
            <a:r>
              <a:rPr lang="en-US">
                <a:latin typeface="Arial" charset="0"/>
                <a:ea typeface="ＭＳ Ｐゴシック" charset="0"/>
                <a:cs typeface="ＭＳ Ｐゴシック" charset="0"/>
              </a:rPr>
              <a:t>The classical-conditioning term for a response elicited by an unconditioned stimulus.</a:t>
            </a:r>
          </a:p>
        </p:txBody>
      </p:sp>
      <p:sp>
        <p:nvSpPr>
          <p:cNvPr id="13107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24CA0B8-36BC-E649-B2E7-4F36BC2A7AFA}" type="slidenum">
              <a:rPr lang="en-US" sz="1200"/>
              <a:pPr eaLnBrk="1" hangingPunct="1"/>
              <a:t>8</a:t>
            </a:fld>
            <a:endParaRPr lang="en-U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Slide Image Placeholder 1"/>
          <p:cNvSpPr>
            <a:spLocks noGrp="1" noRot="1" noChangeAspect="1"/>
          </p:cNvSpPr>
          <p:nvPr>
            <p:ph type="sldImg"/>
          </p:nvPr>
        </p:nvSpPr>
        <p:spPr>
          <a:ln/>
        </p:spPr>
      </p:sp>
      <p:sp>
        <p:nvSpPr>
          <p:cNvPr id="13209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In Pavlov’s lab, when some neutral stimulus such as the dish—a stimulus that did not typically cause the dog to salivate—was regularly paired with food, the dog learned to associate the dish and the food.</a:t>
            </a:r>
          </a:p>
          <a:p>
            <a:endParaRPr lang="en-US">
              <a:latin typeface="Arial" charset="0"/>
              <a:ea typeface="ＭＳ Ｐゴシック" charset="0"/>
              <a:cs typeface="ＭＳ Ｐゴシック" charset="0"/>
            </a:endParaRPr>
          </a:p>
          <a:p>
            <a:r>
              <a:rPr lang="en-US">
                <a:latin typeface="Arial" charset="0"/>
                <a:ea typeface="ＭＳ Ｐゴシック" charset="0"/>
                <a:cs typeface="ＭＳ Ｐゴシック" charset="0"/>
              </a:rPr>
              <a:t>As a result, the dish alone acquired the power to make the dog salivate.</a:t>
            </a:r>
          </a:p>
        </p:txBody>
      </p:sp>
      <p:sp>
        <p:nvSpPr>
          <p:cNvPr id="13209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7F9E724-53FE-0244-ADD0-681134E88822}" type="slidenum">
              <a:rPr lang="en-US" sz="1200"/>
              <a:pPr eaLnBrk="1" hangingPunct="1"/>
              <a:t>9</a:t>
            </a:fld>
            <a:endParaRPr 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p:cNvSpPr>
            <a:spLocks noGrp="1" noRot="1" noChangeAspect="1"/>
          </p:cNvSpPr>
          <p:nvPr>
            <p:ph type="sldImg"/>
          </p:nvPr>
        </p:nvSpPr>
        <p:spPr>
          <a:ln/>
        </p:spPr>
      </p:sp>
      <p:sp>
        <p:nvSpPr>
          <p:cNvPr id="13312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More generally, as a neutral stimulus and US become associated, the neutral stimulus becomes a conditioned stimulus (CS). </a:t>
            </a:r>
          </a:p>
          <a:p>
            <a:endParaRPr lang="en-US">
              <a:latin typeface="Arial" charset="0"/>
              <a:ea typeface="ＭＳ Ｐゴシック" charset="0"/>
              <a:cs typeface="ＭＳ Ｐゴシック" charset="0"/>
            </a:endParaRPr>
          </a:p>
          <a:p>
            <a:r>
              <a:rPr lang="en-US">
                <a:latin typeface="Arial" charset="0"/>
                <a:ea typeface="ＭＳ Ｐゴシック" charset="0"/>
                <a:cs typeface="ＭＳ Ｐゴシック" charset="0"/>
              </a:rPr>
              <a:t>The CS then has the capacity to elicit a learned or conditioned response (CR) that is usually similar or related to the original, unlearned one.</a:t>
            </a:r>
          </a:p>
          <a:p>
            <a:endParaRPr lang="en-US">
              <a:latin typeface="Arial" charset="0"/>
              <a:ea typeface="ＭＳ Ｐゴシック" charset="0"/>
              <a:cs typeface="ＭＳ Ｐゴシック" charset="0"/>
            </a:endParaRPr>
          </a:p>
          <a:p>
            <a:r>
              <a:rPr lang="en-US">
                <a:latin typeface="Arial" charset="0"/>
                <a:ea typeface="ＭＳ Ｐゴシック" charset="0"/>
                <a:cs typeface="ＭＳ Ｐゴシック" charset="0"/>
              </a:rPr>
              <a:t>In Pavlov’s laboratory, the sight of the food dish, which had not previously elicited salivation, became a CS for salivation.</a:t>
            </a:r>
          </a:p>
          <a:p>
            <a:endParaRPr lang="en-US">
              <a:latin typeface="Arial" charset="0"/>
              <a:ea typeface="ＭＳ Ｐゴシック" charset="0"/>
              <a:cs typeface="ＭＳ Ｐゴシック" charset="0"/>
            </a:endParaRPr>
          </a:p>
          <a:p>
            <a:r>
              <a:rPr lang="en-US" b="1">
                <a:latin typeface="Arial" charset="0"/>
                <a:ea typeface="ＭＳ Ｐゴシック" charset="0"/>
                <a:cs typeface="ＭＳ Ｐゴシック" charset="0"/>
              </a:rPr>
              <a:t>Conditioned stimulus (CS): </a:t>
            </a:r>
            <a:r>
              <a:rPr lang="en-US">
                <a:latin typeface="Arial" charset="0"/>
                <a:ea typeface="ＭＳ Ｐゴシック" charset="0"/>
                <a:cs typeface="ＭＳ Ｐゴシック" charset="0"/>
              </a:rPr>
              <a:t>The classical-conditioning term for an initially neutral stimulus that comes to elicit a conditioned response after being associated with an unconditioned stimulus.</a:t>
            </a:r>
          </a:p>
          <a:p>
            <a:endParaRPr lang="en-US">
              <a:latin typeface="Arial" charset="0"/>
              <a:ea typeface="ＭＳ Ｐゴシック" charset="0"/>
              <a:cs typeface="ＭＳ Ｐゴシック" charset="0"/>
            </a:endParaRPr>
          </a:p>
          <a:p>
            <a:r>
              <a:rPr lang="en-US" b="1">
                <a:latin typeface="Arial" charset="0"/>
                <a:ea typeface="ＭＳ Ｐゴシック" charset="0"/>
                <a:cs typeface="ＭＳ Ｐゴシック" charset="0"/>
              </a:rPr>
              <a:t>Conditioned response (CR): </a:t>
            </a:r>
            <a:r>
              <a:rPr lang="en-US">
                <a:latin typeface="Arial" charset="0"/>
                <a:ea typeface="ＭＳ Ｐゴシック" charset="0"/>
                <a:cs typeface="ＭＳ Ｐゴシック" charset="0"/>
              </a:rPr>
              <a:t>The classical-conditioning term for a response that is elicited by a conditioned stimulus; it occurs after the conditioned stimulus is associated with an unconditioned stimulus.</a:t>
            </a:r>
          </a:p>
          <a:p>
            <a:endParaRPr lang="en-US">
              <a:latin typeface="Arial" charset="0"/>
              <a:ea typeface="ＭＳ Ｐゴシック" charset="0"/>
              <a:cs typeface="ＭＳ Ｐゴシック" charset="0"/>
            </a:endParaRPr>
          </a:p>
          <a:p>
            <a:r>
              <a:rPr lang="en-US" b="1">
                <a:latin typeface="Arial" charset="0"/>
                <a:ea typeface="ＭＳ Ｐゴシック" charset="0"/>
                <a:cs typeface="ＭＳ Ｐゴシック" charset="0"/>
              </a:rPr>
              <a:t>Classical conditioning: </a:t>
            </a:r>
            <a:r>
              <a:rPr lang="en-US">
                <a:latin typeface="Arial" charset="0"/>
                <a:ea typeface="ＭＳ Ｐゴシック" charset="0"/>
                <a:cs typeface="ＭＳ Ｐゴシック" charset="0"/>
              </a:rPr>
              <a:t>The process by which a previously neutral stimulus becomes associated with a stimulus that already elicits a response and, in turn, acquires the capacity to elicit a similar or related response. Also called Pavlovian or respondent conditioning.</a:t>
            </a:r>
            <a:endParaRPr lang="en-US">
              <a:latin typeface="Times" charset="0"/>
              <a:ea typeface="ＭＳ Ｐゴシック" charset="0"/>
              <a:cs typeface="ＭＳ Ｐゴシック" charset="0"/>
            </a:endParaRPr>
          </a:p>
        </p:txBody>
      </p:sp>
      <p:sp>
        <p:nvSpPr>
          <p:cNvPr id="13312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FD8C55A-E354-3445-90E3-95BDEE6909E1}" type="slidenum">
              <a:rPr lang="en-US" sz="1200"/>
              <a:pPr eaLnBrk="1" hangingPunct="1"/>
              <a:t>10</a:t>
            </a:fld>
            <a:endParaRPr lang="en-US"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ChangeArrowheads="1" noTextEdit="1"/>
          </p:cNvSpPr>
          <p:nvPr>
            <p:ph type="sldImg"/>
          </p:nvPr>
        </p:nvSpPr>
        <p:spPr>
          <a:ln/>
        </p:spPr>
      </p:sp>
      <p:sp>
        <p:nvSpPr>
          <p:cNvPr id="3584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marL="228600" indent="-228600">
              <a:lnSpc>
                <a:spcPct val="80000"/>
              </a:lnSpc>
            </a:pPr>
            <a:endParaRPr lang="en-US" sz="800">
              <a:latin typeface="Times"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Slide Image Placeholder 1"/>
          <p:cNvSpPr>
            <a:spLocks noGrp="1" noRot="1" noChangeAspect="1"/>
          </p:cNvSpPr>
          <p:nvPr>
            <p:ph type="sldImg"/>
          </p:nvPr>
        </p:nvSpPr>
        <p:spPr>
          <a:ln/>
        </p:spPr>
      </p:sp>
      <p:sp>
        <p:nvSpPr>
          <p:cNvPr id="13414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a:latin typeface="Arial" charset="0"/>
                <a:ea typeface="ＭＳ Ｐゴシック" charset="0"/>
                <a:cs typeface="ＭＳ Ｐゴシック" charset="0"/>
              </a:rPr>
              <a:t>Figure 7.2 Acquisition and Extinction of a Salivary Response</a:t>
            </a:r>
          </a:p>
          <a:p>
            <a:r>
              <a:rPr lang="en-US">
                <a:latin typeface="Arial" charset="0"/>
                <a:ea typeface="ＭＳ Ｐゴシック" charset="0"/>
                <a:cs typeface="ＭＳ Ｐゴシック" charset="0"/>
              </a:rPr>
              <a:t>A neutral stimulus that is consistently followed by an unconditioned stimulus for salivation will become a conditioned stimulus for salivation (left side of graph). But when this conditioned stimulus is then repeatedly presented without the unconditioned stimulus, the conditioned salivary response will weaken and eventually disappear; it has been extinguished.</a:t>
            </a:r>
          </a:p>
          <a:p>
            <a:endParaRPr lang="en-US">
              <a:latin typeface="Arial" charset="0"/>
              <a:ea typeface="ＭＳ Ｐゴシック" charset="0"/>
              <a:cs typeface="ＭＳ Ｐゴシック" charset="0"/>
            </a:endParaRPr>
          </a:p>
          <a:p>
            <a:r>
              <a:rPr lang="en-US" b="1">
                <a:latin typeface="Arial" charset="0"/>
                <a:ea typeface="ＭＳ Ｐゴシック" charset="0"/>
                <a:cs typeface="ＭＳ Ｐゴシック" charset="0"/>
              </a:rPr>
              <a:t>Extinction: </a:t>
            </a:r>
            <a:r>
              <a:rPr lang="en-US">
                <a:latin typeface="Arial" charset="0"/>
                <a:ea typeface="ＭＳ Ｐゴシック" charset="0"/>
                <a:cs typeface="ＭＳ Ｐゴシック" charset="0"/>
              </a:rPr>
              <a:t>The weakening and eventual disappearance of a learned response; in classical conditioning, it occurs when the conditioned stimulus is no longer paired with the unconditioned stimulus.</a:t>
            </a:r>
          </a:p>
          <a:p>
            <a:endParaRPr lang="en-US">
              <a:latin typeface="Arial" charset="0"/>
              <a:ea typeface="ＭＳ Ｐゴシック" charset="0"/>
              <a:cs typeface="ＭＳ Ｐゴシック" charset="0"/>
            </a:endParaRPr>
          </a:p>
          <a:p>
            <a:r>
              <a:rPr lang="en-US" b="1">
                <a:latin typeface="Arial" charset="0"/>
                <a:ea typeface="ＭＳ Ｐゴシック" charset="0"/>
                <a:cs typeface="ＭＳ Ｐゴシック" charset="0"/>
              </a:rPr>
              <a:t>Spontaneous recovery: </a:t>
            </a:r>
            <a:r>
              <a:rPr lang="en-US">
                <a:latin typeface="Arial" charset="0"/>
                <a:ea typeface="ＭＳ Ｐゴシック" charset="0"/>
                <a:cs typeface="ＭＳ Ｐゴシック" charset="0"/>
              </a:rPr>
              <a:t>The reappearance of a learned response after its apparent extinction.</a:t>
            </a:r>
          </a:p>
        </p:txBody>
      </p:sp>
      <p:sp>
        <p:nvSpPr>
          <p:cNvPr id="13414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9219584-681F-4941-9830-635B4B82CE3E}" type="slidenum">
              <a:rPr lang="en-US" sz="1200"/>
              <a:pPr eaLnBrk="1" hangingPunct="1"/>
              <a:t>12</a:t>
            </a:fld>
            <a:endParaRPr lang="en-US"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Slide Image Placeholder 1"/>
          <p:cNvSpPr>
            <a:spLocks noGrp="1" noRot="1" noChangeAspect="1"/>
          </p:cNvSpPr>
          <p:nvPr>
            <p:ph type="sldImg"/>
          </p:nvPr>
        </p:nvSpPr>
        <p:spPr>
          <a:ln/>
        </p:spPr>
      </p:sp>
      <p:sp>
        <p:nvSpPr>
          <p:cNvPr id="13517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a:latin typeface="Arial" charset="0"/>
                <a:ea typeface="ＭＳ Ｐゴシック" charset="0"/>
                <a:cs typeface="ＭＳ Ｐゴシック" charset="0"/>
              </a:rPr>
              <a:t>Figure 7.3 Higher-Order Conditioning</a:t>
            </a:r>
          </a:p>
          <a:p>
            <a:r>
              <a:rPr lang="en-US">
                <a:latin typeface="Arial" charset="0"/>
                <a:ea typeface="ＭＳ Ｐゴシック" charset="0"/>
                <a:cs typeface="ＭＳ Ｐゴシック" charset="0"/>
              </a:rPr>
              <a:t>In this illustration of higher-order conditioning, the food dish is a previously conditioned stimulus for salivation (left). When the light, a neutral stimulus, is paired with the dish (center), the light also becomes a conditioned stimulus for salivation (right).</a:t>
            </a:r>
          </a:p>
          <a:p>
            <a:endParaRPr lang="en-US" b="1">
              <a:latin typeface="Arial" charset="0"/>
              <a:ea typeface="ＭＳ Ｐゴシック" charset="0"/>
              <a:cs typeface="ＭＳ Ｐゴシック" charset="0"/>
            </a:endParaRPr>
          </a:p>
          <a:p>
            <a:r>
              <a:rPr lang="en-US" b="1">
                <a:latin typeface="Arial" charset="0"/>
                <a:ea typeface="ＭＳ Ｐゴシック" charset="0"/>
                <a:cs typeface="ＭＳ Ｐゴシック" charset="0"/>
              </a:rPr>
              <a:t>Higher-order conditioning: </a:t>
            </a:r>
            <a:r>
              <a:rPr lang="en-US">
                <a:latin typeface="Arial" charset="0"/>
                <a:ea typeface="ＭＳ Ｐゴシック" charset="0"/>
                <a:cs typeface="ＭＳ Ｐゴシック" charset="0"/>
              </a:rPr>
              <a:t>In classical conditioning, a procedure in which a neutral stimulus becomes a conditioned stimulus through association with an already established conditioned stimulus.</a:t>
            </a:r>
          </a:p>
        </p:txBody>
      </p:sp>
      <p:sp>
        <p:nvSpPr>
          <p:cNvPr id="13517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69543E0-2EEB-0F47-815C-64BF90D96590}" type="slidenum">
              <a:rPr lang="en-US" sz="1200"/>
              <a:pPr eaLnBrk="1" hangingPunct="1"/>
              <a:t>13</a:t>
            </a:fld>
            <a:endParaRPr lang="en-US"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Rot="1" noChangeAspect="1" noChangeArrowheads="1" noTextEdit="1"/>
          </p:cNvSpPr>
          <p:nvPr>
            <p:ph type="sldImg"/>
          </p:nvPr>
        </p:nvSpPr>
        <p:spPr>
          <a:xfrm>
            <a:off x="1152525" y="692150"/>
            <a:ext cx="4554538" cy="3416300"/>
          </a:xfrm>
          <a:ln w="12700" cap="flat">
            <a:solidFill>
              <a:schemeClr val="tx1"/>
            </a:solidFill>
          </a:ln>
        </p:spPr>
      </p:sp>
      <p:sp>
        <p:nvSpPr>
          <p:cNvPr id="3789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0" tIns="44446" rIns="90480" bIns="44446"/>
          <a:lstStyle/>
          <a:p>
            <a:r>
              <a:rPr lang="en-US" b="1">
                <a:latin typeface="Arial" charset="0"/>
                <a:ea typeface="ＭＳ Ｐゴシック" charset="0"/>
                <a:cs typeface="ＭＳ Ｐゴシック" charset="0"/>
              </a:rPr>
              <a:t>Stimulus generalization: </a:t>
            </a:r>
            <a:r>
              <a:rPr lang="en-US">
                <a:latin typeface="Arial" charset="0"/>
                <a:ea typeface="ＭＳ Ｐゴシック" charset="0"/>
                <a:cs typeface="ＭＳ Ｐゴシック" charset="0"/>
              </a:rPr>
              <a:t>After conditioning, the tendency to respond to a stimulus that resembles one involved in the original conditioning; in classical conditioning, it occurs when a stimulus that resembles the CS elicits the CR.</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Rot="1" noChangeAspect="1" noChangeArrowheads="1" noTextEdit="1"/>
          </p:cNvSpPr>
          <p:nvPr>
            <p:ph type="sldImg"/>
          </p:nvPr>
        </p:nvSpPr>
        <p:spPr>
          <a:xfrm>
            <a:off x="1152525" y="692150"/>
            <a:ext cx="4554538" cy="3416300"/>
          </a:xfrm>
          <a:ln w="12700" cap="flat">
            <a:solidFill>
              <a:schemeClr val="tx1"/>
            </a:solidFill>
          </a:ln>
        </p:spPr>
      </p:sp>
      <p:sp>
        <p:nvSpPr>
          <p:cNvPr id="3993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0" tIns="44446" rIns="90480" bIns="44446"/>
          <a:lstStyle/>
          <a:p>
            <a:r>
              <a:rPr lang="en-US" b="1">
                <a:latin typeface="Arial" charset="0"/>
                <a:ea typeface="ＭＳ Ｐゴシック" charset="0"/>
                <a:cs typeface="ＭＳ Ｐゴシック" charset="0"/>
              </a:rPr>
              <a:t>Stimulus discrimination: </a:t>
            </a:r>
            <a:r>
              <a:rPr lang="en-US">
                <a:latin typeface="Arial" charset="0"/>
                <a:ea typeface="ＭＳ Ｐゴシック" charset="0"/>
                <a:cs typeface="ＭＳ Ｐゴシック" charset="0"/>
              </a:rPr>
              <a:t>The tendency to respond differently to two or more similar stimuli; in classical conditioning, it occurs when a stimulus similar to the CS fails to evoke the CR.</a:t>
            </a:r>
            <a:endParaRPr lang="en-US">
              <a:solidFill>
                <a:srgbClr val="008FD4"/>
              </a:solidFill>
              <a:latin typeface="Arial" charset="0"/>
              <a:ea typeface="ＭＳ Ｐゴシック" charset="0"/>
              <a:cs typeface="ＭＳ Ｐゴシック" charset="0"/>
            </a:endParaRPr>
          </a:p>
          <a:p>
            <a:pPr eaLnBrk="1" hangingPunct="1"/>
            <a:endParaRPr lang="en-US">
              <a:solidFill>
                <a:srgbClr val="008FD4"/>
              </a:solidFill>
              <a:latin typeface="Arial" charset="0"/>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4B2E111-0D8D-534D-856E-AE81F2E2130D}" type="slidenum">
              <a:rPr lang="en-US" sz="1200"/>
              <a:pPr eaLnBrk="1" hangingPunct="1"/>
              <a:t>16</a:t>
            </a:fld>
            <a:endParaRPr lang="en-US" sz="1200"/>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This view is supported by the research of Robert Rescorla (1988, 2008), who showed, in a series of imaginative studies, that the mere pairing of an unconditioned stimulus and a neutral stimulus is not enough to produce learning. </a:t>
            </a:r>
          </a:p>
          <a:p>
            <a:endParaRPr lang="en-US">
              <a:latin typeface="Arial" charset="0"/>
              <a:ea typeface="ＭＳ Ｐゴシック" charset="0"/>
              <a:cs typeface="ＭＳ Ｐゴシック" charset="0"/>
            </a:endParaRPr>
          </a:p>
          <a:p>
            <a:r>
              <a:rPr lang="en-US">
                <a:latin typeface="Arial" charset="0"/>
                <a:ea typeface="ＭＳ Ｐゴシック" charset="0"/>
                <a:cs typeface="ＭＳ Ｐゴシック" charset="0"/>
              </a:rPr>
              <a:t>To become a conditioned stimulus, the neutral stimulus must reliably signal, or predict, the unconditioned stimulus.</a:t>
            </a:r>
          </a:p>
          <a:p>
            <a:endParaRPr lang="en-US">
              <a:latin typeface="Arial" charset="0"/>
              <a:ea typeface="ＭＳ Ｐゴシック" charset="0"/>
              <a:cs typeface="ＭＳ Ｐゴシック" charset="0"/>
            </a:endParaRPr>
          </a:p>
          <a:p>
            <a:r>
              <a:rPr lang="en-US">
                <a:latin typeface="Arial" charset="0"/>
                <a:ea typeface="ＭＳ Ｐゴシック" charset="0"/>
                <a:cs typeface="ＭＳ Ｐゴシック" charset="0"/>
              </a:rPr>
              <a:t>If food occurs just as often without a preceding tone as with it, the tone is unlikely to become a conditioned stimulus for salivation because the tone does not provide any information about the probability of getting food.</a:t>
            </a:r>
            <a:endParaRPr lang="en-US">
              <a:latin typeface="Times" charset="0"/>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ln/>
        </p:spPr>
      </p:sp>
      <p:sp>
        <p:nvSpPr>
          <p:cNvPr id="4608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054873C4-83A1-284F-8B88-2786EF604E9E}" type="slidenum">
              <a:rPr lang="en-US" sz="1200"/>
              <a:pPr eaLnBrk="1" hangingPunct="1"/>
              <a:t>20</a:t>
            </a:fld>
            <a:endParaRPr lang="en-US" sz="1200"/>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Classical conditioning plays a big role in our emotional responses to objects, people, symbols, events, and places. It can explain why sentimental feelings sweep over us when we see a school mascot, a national flag, or the logo of the Olympic games. These objects have been associated in the past with positive feelings.</a:t>
            </a:r>
          </a:p>
          <a:p>
            <a:endParaRPr lang="en-US">
              <a:latin typeface="Arial" charset="0"/>
              <a:ea typeface="ＭＳ Ｐゴシック" charset="0"/>
              <a:cs typeface="ＭＳ Ｐゴシック"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2452CB4-4FCF-FD41-84A3-1AB80F26A27B}" type="slidenum">
              <a:rPr lang="en-US" sz="1200"/>
              <a:pPr eaLnBrk="1" hangingPunct="1"/>
              <a:t>21</a:t>
            </a:fld>
            <a:endParaRPr lang="en-US" sz="1200"/>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Positive emotions are not the only ones that can be classically conditioned; so can dislikes and fears. A person can learn to fear just about anything if it is paired with something that elicits pain, surprise, or embarrassment. Human beings, however, are biologically primed or “prepared” to acquire some kinds of fears more readily than others. It is far easier to establish a conditioned fear of spiders, snakes, and heights than of butterflies, flowers, and toasters.</a:t>
            </a:r>
          </a:p>
          <a:p>
            <a:endParaRPr lang="en-US">
              <a:latin typeface="Arial" charset="0"/>
              <a:ea typeface="ＭＳ Ｐゴシック" charset="0"/>
              <a:cs typeface="ＭＳ Ｐゴシック" charset="0"/>
            </a:endParaRPr>
          </a:p>
          <a:p>
            <a:r>
              <a:rPr lang="en-US" b="1">
                <a:latin typeface="Arial" charset="0"/>
                <a:ea typeface="ＭＳ Ｐゴシック" charset="0"/>
                <a:cs typeface="ＭＳ Ｐゴシック" charset="0"/>
              </a:rPr>
              <a:t>Counterconditioning: </a:t>
            </a:r>
            <a:r>
              <a:rPr lang="en-US">
                <a:latin typeface="Arial" charset="0"/>
                <a:ea typeface="ＭＳ Ｐゴシック" charset="0"/>
                <a:cs typeface="ＭＳ Ｐゴシック" charset="0"/>
              </a:rPr>
              <a:t>In classical conditioning, the process of pairing a conditioned stimulus with a stimulus that elicits a response that is incompatible with an unwanted conditioned response.</a:t>
            </a:r>
            <a:endParaRPr lang="en-US">
              <a:latin typeface="Times" charset="0"/>
              <a:ea typeface="ＭＳ Ｐゴシック" charset="0"/>
              <a:cs typeface="ＭＳ Ｐゴシック" charset="0"/>
            </a:endParaRPr>
          </a:p>
          <a:p>
            <a:endParaRPr lang="en-US">
              <a:latin typeface="Times" charset="0"/>
              <a:ea typeface="ＭＳ Ｐゴシック" charset="0"/>
              <a:cs typeface="ＭＳ Ｐゴシック"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Slide Image Placeholder 1"/>
          <p:cNvSpPr>
            <a:spLocks noGrp="1" noRot="1" noChangeAspect="1"/>
          </p:cNvSpPr>
          <p:nvPr>
            <p:ph type="sldImg"/>
          </p:nvPr>
        </p:nvSpPr>
        <p:spPr>
          <a:ln/>
        </p:spPr>
      </p:sp>
      <p:sp>
        <p:nvSpPr>
          <p:cNvPr id="13619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A variation of this procedure, called </a:t>
            </a:r>
            <a:r>
              <a:rPr lang="en-US" i="1">
                <a:latin typeface="Arial" charset="0"/>
                <a:ea typeface="ＭＳ Ｐゴシック" charset="0"/>
                <a:cs typeface="ＭＳ Ｐゴシック" charset="0"/>
              </a:rPr>
              <a:t>systematic desensitization</a:t>
            </a:r>
            <a:r>
              <a:rPr lang="en-US">
                <a:latin typeface="Arial" charset="0"/>
                <a:ea typeface="ＭＳ Ｐゴシック" charset="0"/>
                <a:cs typeface="ＭＳ Ｐゴシック" charset="0"/>
              </a:rPr>
              <a:t>, was later devised for treating phobias in adults.</a:t>
            </a:r>
          </a:p>
        </p:txBody>
      </p:sp>
      <p:sp>
        <p:nvSpPr>
          <p:cNvPr id="13619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C741494-33C0-BA49-AD57-9783F38A642A}" type="slidenum">
              <a:rPr lang="en-US" sz="1200"/>
              <a:pPr eaLnBrk="1" hangingPunct="1"/>
              <a:t>22</a:t>
            </a:fld>
            <a:endParaRPr lang="en-US"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ln/>
        </p:spPr>
      </p:sp>
      <p:sp>
        <p:nvSpPr>
          <p:cNvPr id="60418"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dirty="0">
                <a:latin typeface="Arial" charset="0"/>
                <a:ea typeface="ＭＳ Ｐゴシック" charset="0"/>
                <a:cs typeface="ＭＳ Ｐゴシック" charset="0"/>
              </a:rPr>
              <a:t>Many people have learned to dislike a food after eating it and then falling ill, even when the two events were unrelated. The food, previously a neutral stimulus, becomes a conditioned stimulus for nausea or other symptoms produced by the illness.</a:t>
            </a:r>
            <a:endParaRPr lang="en-US" dirty="0">
              <a:solidFill>
                <a:srgbClr val="008FD4"/>
              </a:solidFill>
              <a:latin typeface="Times" charset="0"/>
              <a:ea typeface="ＭＳ Ｐゴシック" charset="0"/>
              <a:cs typeface="ＭＳ Ｐゴシック" charset="0"/>
            </a:endParaRPr>
          </a:p>
          <a:p>
            <a:pPr>
              <a:defRPr/>
            </a:pPr>
            <a:endParaRPr lang="en-US" dirty="0">
              <a:solidFill>
                <a:srgbClr val="008FD4"/>
              </a:solidFill>
              <a:latin typeface="Times" charset="0"/>
              <a:ea typeface="ＭＳ Ｐゴシック" charset="0"/>
              <a:cs typeface="ＭＳ Ｐゴシック" charset="0"/>
            </a:endParaRPr>
          </a:p>
          <a:p>
            <a:pPr>
              <a:defRPr/>
            </a:pPr>
            <a:r>
              <a:rPr lang="en-US" dirty="0">
                <a:solidFill>
                  <a:srgbClr val="008FD4"/>
                </a:solidFill>
                <a:latin typeface="Times" charset="0"/>
                <a:ea typeface="ＭＳ Ｐゴシック" charset="0"/>
                <a:cs typeface="ＭＳ Ｐゴシック" charset="0"/>
              </a:rPr>
              <a:t>EXAMPLES:</a:t>
            </a:r>
          </a:p>
          <a:p>
            <a:pPr marL="171450" indent="-171450">
              <a:buFont typeface="Arial"/>
              <a:buChar char="•"/>
              <a:defRPr/>
            </a:pPr>
            <a:r>
              <a:rPr lang="en-US" dirty="0">
                <a:solidFill>
                  <a:srgbClr val="008FD4"/>
                </a:solidFill>
                <a:latin typeface="Times" charset="0"/>
                <a:ea typeface="ＭＳ Ｐゴシック" charset="0"/>
                <a:cs typeface="ＭＳ Ｐゴシック" charset="0"/>
              </a:rPr>
              <a:t>Slugs learned an aversion to the smell of carrots, after it was paired with a bitter-tasting chemical.</a:t>
            </a:r>
            <a:r>
              <a:rPr lang="en-US" dirty="0">
                <a:latin typeface="Times" charset="0"/>
                <a:ea typeface="ＭＳ Ｐゴシック" charset="0"/>
                <a:cs typeface="ＭＳ Ｐゴシック" charset="0"/>
              </a:rPr>
              <a:t> </a:t>
            </a:r>
          </a:p>
          <a:p>
            <a:pPr marL="171450" indent="-171450">
              <a:buFont typeface="Arial"/>
              <a:buChar char="•"/>
              <a:defRPr/>
            </a:pPr>
            <a:r>
              <a:rPr lang="en-US" dirty="0">
                <a:solidFill>
                  <a:srgbClr val="008FD4"/>
                </a:solidFill>
                <a:latin typeface="Times" charset="0"/>
                <a:ea typeface="ＭＳ Ｐゴシック" charset="0"/>
                <a:cs typeface="ＭＳ Ｐゴシック" charset="0"/>
              </a:rPr>
              <a:t>Psychologist Martin Seligman developed an aversion to béarnaise sauce when he got the flu following a meal of filet mignon with béarnaise sauce.</a:t>
            </a:r>
          </a:p>
          <a:p>
            <a:pPr>
              <a:defRPr/>
            </a:pPr>
            <a:endParaRPr lang="en-US" dirty="0">
              <a:latin typeface="Times" charset="0"/>
              <a:ea typeface="ＭＳ Ｐゴシック" charset="0"/>
              <a:cs typeface="ＭＳ Ｐゴシック"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noTextEdit="1"/>
          </p:cNvSpPr>
          <p:nvPr>
            <p:ph type="sldImg"/>
          </p:nvPr>
        </p:nvSpPr>
        <p:spPr>
          <a:ln/>
        </p:spPr>
      </p:sp>
      <p:sp>
        <p:nvSpPr>
          <p:cNvPr id="5427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Rot="1" noChangeAspect="1" noChangeArrowheads="1" noTextEdit="1"/>
          </p:cNvSpPr>
          <p:nvPr>
            <p:ph type="sldImg"/>
          </p:nvPr>
        </p:nvSpPr>
        <p:spPr>
          <a:ln/>
        </p:spPr>
      </p:sp>
      <p:sp>
        <p:nvSpPr>
          <p:cNvPr id="68610"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 typeface="Arial"/>
              <a:buNone/>
              <a:defRPr/>
            </a:pPr>
            <a:r>
              <a:rPr lang="en-US" b="1" dirty="0">
                <a:latin typeface="Times" charset="0"/>
                <a:ea typeface="ＭＳ Ｐゴシック" charset="0"/>
                <a:cs typeface="ＭＳ Ｐゴシック" charset="0"/>
              </a:rPr>
              <a:t>The birth of radical behaviorism:</a:t>
            </a:r>
          </a:p>
          <a:p>
            <a:pPr marL="171450" indent="-171450">
              <a:buFont typeface="Arial"/>
              <a:buChar char="•"/>
              <a:defRPr/>
            </a:pPr>
            <a:r>
              <a:rPr lang="en-US" dirty="0" smtClean="0">
                <a:latin typeface="Times" charset="0"/>
                <a:ea typeface="ＭＳ Ｐゴシック" charset="0"/>
                <a:cs typeface="ＭＳ Ｐゴシック" charset="0"/>
              </a:rPr>
              <a:t>Began at the end of the 19</a:t>
            </a:r>
            <a:r>
              <a:rPr lang="en-US" baseline="30000" dirty="0" smtClean="0">
                <a:latin typeface="Times" charset="0"/>
                <a:ea typeface="ＭＳ Ｐゴシック" charset="0"/>
                <a:cs typeface="ＭＳ Ｐゴシック" charset="0"/>
              </a:rPr>
              <a:t>th</a:t>
            </a:r>
            <a:r>
              <a:rPr lang="en-US" dirty="0" smtClean="0">
                <a:latin typeface="Times" charset="0"/>
                <a:ea typeface="ＭＳ Ｐゴシック" charset="0"/>
                <a:cs typeface="ＭＳ Ｐゴシック" charset="0"/>
              </a:rPr>
              <a:t> century </a:t>
            </a:r>
            <a:endParaRPr lang="en-US" dirty="0">
              <a:latin typeface="Times" charset="0"/>
              <a:ea typeface="ＭＳ Ｐゴシック" charset="0"/>
              <a:cs typeface="ＭＳ Ｐゴシック" charset="0"/>
            </a:endParaRPr>
          </a:p>
          <a:p>
            <a:pPr marL="171450" indent="-171450">
              <a:buFont typeface="Arial"/>
              <a:buChar char="•"/>
              <a:defRPr/>
            </a:pPr>
            <a:r>
              <a:rPr lang="en-US" dirty="0">
                <a:latin typeface="Times" charset="0"/>
                <a:ea typeface="ＭＳ Ｐゴシック" charset="0"/>
                <a:cs typeface="ＭＳ Ｐゴシック" charset="0"/>
              </a:rPr>
              <a:t>Thorndike: Behavior is controlled by its consequences</a:t>
            </a:r>
          </a:p>
          <a:p>
            <a:pPr marL="628650" lvl="1" indent="-171450">
              <a:buFont typeface="Arial"/>
              <a:buChar char="•"/>
              <a:defRPr/>
            </a:pPr>
            <a:r>
              <a:rPr lang="en-US" dirty="0">
                <a:latin typeface="Times" charset="0"/>
                <a:ea typeface="ＭＳ Ｐゴシック" charset="0"/>
              </a:rPr>
              <a:t>Puzzle box</a:t>
            </a:r>
          </a:p>
          <a:p>
            <a:pPr marL="171450" indent="-171450">
              <a:buFont typeface="Arial"/>
              <a:buChar char="•"/>
              <a:defRPr/>
            </a:pPr>
            <a:r>
              <a:rPr lang="en-US" dirty="0">
                <a:latin typeface="Times" charset="0"/>
                <a:ea typeface="ＭＳ Ｐゴシック" charset="0"/>
                <a:cs typeface="ＭＳ Ｐゴシック" charset="0"/>
              </a:rPr>
              <a:t>B.F. Skinner: Behavior is explainable by looking outside of the individual </a:t>
            </a:r>
          </a:p>
          <a:p>
            <a:pPr marL="171450" indent="-171450">
              <a:buFont typeface="Arial"/>
              <a:buChar char="•"/>
              <a:defRPr/>
            </a:pPr>
            <a:endParaRPr lang="en-US" dirty="0">
              <a:latin typeface="Times" charset="0"/>
              <a:ea typeface="ＭＳ Ｐゴシック" charset="0"/>
              <a:cs typeface="ＭＳ Ｐゴシック"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74D7F3A-D8B9-A145-A7CB-A328EB96FEEC}" type="slidenum">
              <a:rPr lang="en-US" sz="1200"/>
              <a:pPr eaLnBrk="1" hangingPunct="1"/>
              <a:t>28</a:t>
            </a:fld>
            <a:endParaRPr lang="en-US" sz="1200"/>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b="1">
                <a:latin typeface="Arial" charset="0"/>
                <a:ea typeface="ＭＳ Ｐゴシック" charset="0"/>
                <a:cs typeface="ＭＳ Ｐゴシック" charset="0"/>
              </a:rPr>
              <a:t>Reinforcement: </a:t>
            </a:r>
            <a:r>
              <a:rPr lang="en-US" altLang="zh-CN">
                <a:latin typeface="Arial" charset="0"/>
                <a:ea typeface="ＭＳ Ｐゴシック" charset="0"/>
                <a:cs typeface="ＭＳ Ｐゴシック" charset="0"/>
              </a:rPr>
              <a:t>Strengthens the response or makes it more likely to recur.</a:t>
            </a:r>
          </a:p>
          <a:p>
            <a:endParaRPr lang="en-US" altLang="zh-CN" b="1">
              <a:latin typeface="Arial" charset="0"/>
              <a:ea typeface="ＭＳ Ｐゴシック" charset="0"/>
              <a:cs typeface="ＭＳ Ｐゴシック" charset="0"/>
            </a:endParaRPr>
          </a:p>
          <a:p>
            <a:r>
              <a:rPr lang="en-US" altLang="zh-CN" b="1">
                <a:latin typeface="Arial" charset="0"/>
                <a:ea typeface="ＭＳ Ｐゴシック" charset="0"/>
                <a:cs typeface="ＭＳ Ｐゴシック" charset="0"/>
              </a:rPr>
              <a:t>Punishment: </a:t>
            </a:r>
            <a:r>
              <a:rPr lang="en-US" altLang="zh-CN">
                <a:latin typeface="Arial" charset="0"/>
                <a:ea typeface="ＭＳ Ｐゴシック" charset="0"/>
                <a:cs typeface="ＭＳ Ｐゴシック" charset="0"/>
              </a:rPr>
              <a:t>Weakens the response or makes it less likely to recur.</a:t>
            </a:r>
            <a:endParaRPr lang="en-US">
              <a:latin typeface="Arial" charset="0"/>
              <a:ea typeface="ＭＳ Ｐゴシック" charset="0"/>
              <a:cs typeface="ＭＳ Ｐゴシック"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Rot="1" noChangeAspect="1" noChangeArrowheads="1" noTextEdit="1"/>
          </p:cNvSpPr>
          <p:nvPr>
            <p:ph type="sldImg"/>
          </p:nvPr>
        </p:nvSpPr>
        <p:spPr>
          <a:xfrm>
            <a:off x="1144588" y="685800"/>
            <a:ext cx="4572000" cy="3429000"/>
          </a:xfrm>
          <a:ln/>
        </p:spPr>
      </p:sp>
      <p:sp>
        <p:nvSpPr>
          <p:cNvPr id="6246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Rot="1" noChangeAspect="1" noChangeArrowheads="1" noTextEdit="1"/>
          </p:cNvSpPr>
          <p:nvPr>
            <p:ph type="sldImg"/>
          </p:nvPr>
        </p:nvSpPr>
        <p:spPr>
          <a:xfrm>
            <a:off x="1144588" y="685800"/>
            <a:ext cx="4572000" cy="3429000"/>
          </a:xfrm>
          <a:ln/>
        </p:spPr>
      </p:sp>
      <p:sp>
        <p:nvSpPr>
          <p:cNvPr id="6451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a:buClr>
                <a:schemeClr val="tx1"/>
              </a:buClr>
            </a:pPr>
            <a:endParaRPr lang="en-US">
              <a:latin typeface="Times" charset="0"/>
              <a:ea typeface="ＭＳ Ｐゴシック" charset="0"/>
              <a:cs typeface="ＭＳ Ｐゴシック"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Rot="1" noChangeAspect="1" noChangeArrowheads="1" noTextEdit="1"/>
          </p:cNvSpPr>
          <p:nvPr>
            <p:ph type="sldImg"/>
          </p:nvPr>
        </p:nvSpPr>
        <p:spPr>
          <a:ln/>
        </p:spPr>
      </p:sp>
      <p:sp>
        <p:nvSpPr>
          <p:cNvPr id="76802"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dirty="0">
                <a:latin typeface="Times" charset="0"/>
                <a:ea typeface="ＭＳ Ｐゴシック" charset="0"/>
                <a:cs typeface="ＭＳ Ｐゴシック" charset="0"/>
              </a:rPr>
              <a:t>Primary </a:t>
            </a:r>
            <a:r>
              <a:rPr lang="en-US" dirty="0" err="1">
                <a:latin typeface="Times" charset="0"/>
                <a:ea typeface="ＭＳ Ｐゴシック" charset="0"/>
                <a:cs typeface="ＭＳ Ｐゴシック" charset="0"/>
              </a:rPr>
              <a:t>reinforcers</a:t>
            </a:r>
            <a:r>
              <a:rPr lang="en-US" dirty="0">
                <a:latin typeface="Times" charset="0"/>
                <a:ea typeface="ＭＳ Ｐゴシック" charset="0"/>
                <a:cs typeface="ＭＳ Ｐゴシック" charset="0"/>
              </a:rPr>
              <a:t> satisfy biological needs.</a:t>
            </a:r>
          </a:p>
          <a:p>
            <a:pPr marL="171450" indent="-171450">
              <a:buFont typeface="Arial"/>
              <a:buChar char="•"/>
              <a:defRPr/>
            </a:pPr>
            <a:r>
              <a:rPr lang="en-US" sz="1000" dirty="0">
                <a:latin typeface="Arial" charset="0"/>
                <a:ea typeface="ＭＳ Ｐゴシック" charset="0"/>
                <a:cs typeface="ＭＳ Ｐゴシック" charset="0"/>
              </a:rPr>
              <a:t>Example: food</a:t>
            </a:r>
            <a:endParaRPr lang="en-US" dirty="0">
              <a:latin typeface="Times" charset="0"/>
              <a:ea typeface="ＭＳ Ｐゴシック" charset="0"/>
              <a:cs typeface="ＭＳ Ｐゴシック" charset="0"/>
            </a:endParaRPr>
          </a:p>
          <a:p>
            <a:pPr>
              <a:defRPr/>
            </a:pPr>
            <a:endParaRPr lang="en-US" dirty="0" smtClean="0">
              <a:latin typeface="Times" charset="0"/>
              <a:ea typeface="ＭＳ Ｐゴシック" charset="0"/>
              <a:cs typeface="ＭＳ Ｐゴシック" charset="0"/>
            </a:endParaRPr>
          </a:p>
          <a:p>
            <a:pPr>
              <a:defRPr/>
            </a:pPr>
            <a:r>
              <a:rPr lang="en-US" dirty="0" smtClean="0">
                <a:latin typeface="Times" charset="0"/>
                <a:ea typeface="ＭＳ Ｐゴシック" charset="0"/>
                <a:cs typeface="ＭＳ Ｐゴシック" charset="0"/>
              </a:rPr>
              <a:t>Secondary </a:t>
            </a:r>
            <a:r>
              <a:rPr lang="en-US" dirty="0" err="1">
                <a:latin typeface="Times" charset="0"/>
                <a:ea typeface="ＭＳ Ｐゴシック" charset="0"/>
                <a:cs typeface="ＭＳ Ｐゴシック" charset="0"/>
              </a:rPr>
              <a:t>reinforcers</a:t>
            </a:r>
            <a:r>
              <a:rPr lang="en-US" dirty="0">
                <a:latin typeface="Times" charset="0"/>
                <a:ea typeface="ＭＳ Ｐゴシック" charset="0"/>
                <a:cs typeface="ＭＳ Ｐゴシック" charset="0"/>
              </a:rPr>
              <a:t> are reinforcing through association with other (possibly primary) </a:t>
            </a:r>
            <a:r>
              <a:rPr lang="en-US" dirty="0" err="1">
                <a:latin typeface="Times" charset="0"/>
                <a:ea typeface="ＭＳ Ｐゴシック" charset="0"/>
                <a:cs typeface="ＭＳ Ｐゴシック" charset="0"/>
              </a:rPr>
              <a:t>reinforcers</a:t>
            </a:r>
            <a:r>
              <a:rPr lang="en-US" dirty="0">
                <a:latin typeface="Times" charset="0"/>
                <a:ea typeface="ＭＳ Ｐゴシック" charset="0"/>
                <a:cs typeface="ＭＳ Ｐゴシック" charset="0"/>
              </a:rPr>
              <a:t>.</a:t>
            </a:r>
          </a:p>
          <a:p>
            <a:pPr marL="171450" indent="-171450">
              <a:buFont typeface="Arial"/>
              <a:buChar char="•"/>
              <a:defRPr/>
            </a:pPr>
            <a:r>
              <a:rPr lang="en-US" dirty="0">
                <a:latin typeface="Times" charset="0"/>
                <a:ea typeface="ＭＳ Ｐゴシック" charset="0"/>
                <a:cs typeface="ＭＳ Ｐゴシック" charset="0"/>
              </a:rPr>
              <a:t>Examples: money, praise, applause, good grades, awards, gold stars </a:t>
            </a:r>
          </a:p>
          <a:p>
            <a:pPr>
              <a:defRPr/>
            </a:pPr>
            <a:endParaRPr lang="en-US" dirty="0">
              <a:latin typeface="Times" charset="0"/>
              <a:ea typeface="ＭＳ Ｐゴシック" charset="0"/>
              <a:cs typeface="ＭＳ Ｐゴシック" charset="0"/>
            </a:endParaRPr>
          </a:p>
          <a:p>
            <a:pPr>
              <a:defRPr/>
            </a:pPr>
            <a:endParaRPr lang="en-US" dirty="0">
              <a:latin typeface="Times" charset="0"/>
              <a:ea typeface="ＭＳ Ｐゴシック" charset="0"/>
              <a:cs typeface="ＭＳ Ｐゴシック" charset="0"/>
            </a:endParaRPr>
          </a:p>
          <a:p>
            <a:pPr>
              <a:defRPr/>
            </a:pPr>
            <a:endParaRPr lang="en-US" dirty="0">
              <a:latin typeface="Times" charset="0"/>
              <a:ea typeface="ＭＳ Ｐゴシック" charset="0"/>
              <a:cs typeface="ＭＳ Ｐゴシック"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noTextEdit="1"/>
          </p:cNvSpPr>
          <p:nvPr>
            <p:ph type="sldImg"/>
          </p:nvPr>
        </p:nvSpPr>
        <p:spPr>
          <a:ln/>
        </p:spPr>
      </p:sp>
      <p:sp>
        <p:nvSpPr>
          <p:cNvPr id="80898"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dirty="0">
                <a:latin typeface="Times" charset="0"/>
                <a:ea typeface="ＭＳ Ｐゴシック" charset="0"/>
                <a:cs typeface="ＭＳ Ｐゴシック" charset="0"/>
              </a:rPr>
              <a:t>Primary punishers are inherently unpleasant.</a:t>
            </a:r>
          </a:p>
          <a:p>
            <a:pPr marL="171450" indent="-171450">
              <a:buFont typeface="Arial"/>
              <a:buChar char="•"/>
              <a:defRPr/>
            </a:pPr>
            <a:r>
              <a:rPr lang="en-US" sz="1000" dirty="0">
                <a:latin typeface="Arial" charset="0"/>
                <a:ea typeface="ＭＳ Ｐゴシック" charset="0"/>
                <a:cs typeface="ＭＳ Ｐゴシック" charset="0"/>
              </a:rPr>
              <a:t>Examples: pain, extreme heat or cold</a:t>
            </a:r>
            <a:endParaRPr lang="en-US" sz="500" b="1" dirty="0">
              <a:solidFill>
                <a:srgbClr val="008FD4"/>
              </a:solidFill>
              <a:latin typeface="Arial" charset="0"/>
              <a:ea typeface="ＭＳ Ｐゴシック" charset="0"/>
              <a:cs typeface="ＭＳ Ｐゴシック" charset="0"/>
            </a:endParaRPr>
          </a:p>
          <a:p>
            <a:pPr>
              <a:defRPr/>
            </a:pPr>
            <a:endParaRPr lang="en-US" dirty="0" smtClean="0">
              <a:latin typeface="Times" charset="0"/>
              <a:ea typeface="ＭＳ Ｐゴシック" charset="0"/>
              <a:cs typeface="ＭＳ Ｐゴシック" charset="0"/>
            </a:endParaRPr>
          </a:p>
          <a:p>
            <a:pPr>
              <a:defRPr/>
            </a:pPr>
            <a:r>
              <a:rPr lang="en-US" dirty="0" smtClean="0">
                <a:latin typeface="Times" charset="0"/>
                <a:ea typeface="ＭＳ Ｐゴシック" charset="0"/>
                <a:cs typeface="ＭＳ Ｐゴシック" charset="0"/>
              </a:rPr>
              <a:t>Secondary </a:t>
            </a:r>
            <a:r>
              <a:rPr lang="en-US" dirty="0">
                <a:latin typeface="Times" charset="0"/>
                <a:ea typeface="ＭＳ Ｐゴシック" charset="0"/>
                <a:cs typeface="ＭＳ Ｐゴシック" charset="0"/>
              </a:rPr>
              <a:t>punishers are punishing through association with other punishers.</a:t>
            </a:r>
          </a:p>
          <a:p>
            <a:pPr marL="171450" indent="-171450">
              <a:buFont typeface="Arial"/>
              <a:buChar char="•"/>
              <a:defRPr/>
            </a:pPr>
            <a:r>
              <a:rPr lang="en-US" dirty="0">
                <a:latin typeface="Times" charset="0"/>
                <a:ea typeface="ＭＳ Ｐゴシック" charset="0"/>
                <a:cs typeface="ＭＳ Ｐゴシック" charset="0"/>
              </a:rPr>
              <a:t>Examples: criticism, demerits, scolding, fines, bad grades</a:t>
            </a:r>
          </a:p>
          <a:p>
            <a:pPr eaLnBrk="1" hangingPunct="1">
              <a:lnSpc>
                <a:spcPct val="95000"/>
              </a:lnSpc>
              <a:defRPr/>
            </a:pPr>
            <a:endParaRPr lang="en-US" dirty="0">
              <a:latin typeface="Times" charset="0"/>
              <a:ea typeface="ＭＳ Ｐゴシック" charset="0"/>
              <a:cs typeface="ＭＳ Ｐゴシック"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Rot="1" noChangeAspect="1" noChangeArrowheads="1" noTextEdit="1"/>
          </p:cNvSpPr>
          <p:nvPr>
            <p:ph type="sldImg"/>
          </p:nvPr>
        </p:nvSpPr>
        <p:spPr>
          <a:xfrm>
            <a:off x="1152525" y="692150"/>
            <a:ext cx="4554538" cy="3416300"/>
          </a:xfrm>
          <a:ln w="12700" cap="flat">
            <a:solidFill>
              <a:schemeClr val="tx1"/>
            </a:solidFill>
          </a:ln>
        </p:spPr>
      </p:sp>
      <p:sp>
        <p:nvSpPr>
          <p:cNvPr id="70658" name="Rectangle 3"/>
          <p:cNvSpPr>
            <a:spLocks noGrp="1" noChangeArrowheads="1"/>
          </p:cNvSpPr>
          <p:nvPr>
            <p:ph type="body" idx="1"/>
          </p:nvPr>
        </p:nvSpPr>
        <p:spPr>
          <a:xfrm>
            <a:off x="914400" y="4341813"/>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66" tIns="46034" rIns="92066" bIns="46034"/>
          <a:lstStyle/>
          <a:p>
            <a:r>
              <a:rPr lang="en-US" b="1">
                <a:latin typeface="Arial" charset="0"/>
                <a:ea typeface="ＭＳ Ｐゴシック" charset="0"/>
                <a:cs typeface="ＭＳ Ｐゴシック" charset="0"/>
              </a:rPr>
              <a:t>Positive reinforcement: </a:t>
            </a:r>
            <a:r>
              <a:rPr lang="en-US">
                <a:latin typeface="Arial" charset="0"/>
                <a:ea typeface="ＭＳ Ｐゴシック" charset="0"/>
                <a:cs typeface="ＭＳ Ｐゴシック" charset="0"/>
              </a:rPr>
              <a:t>A reinforcement procedure in which a response is followed by the presentation of, or increase in intensity of, a reinforcing stimulus; as a result, the response becomes stronger or more likely to occur.</a:t>
            </a:r>
          </a:p>
          <a:p>
            <a:endParaRPr lang="en-US">
              <a:latin typeface="Arial" charset="0"/>
              <a:ea typeface="ＭＳ Ｐゴシック" charset="0"/>
              <a:cs typeface="ＭＳ Ｐゴシック" charset="0"/>
            </a:endParaRPr>
          </a:p>
          <a:p>
            <a:r>
              <a:rPr lang="en-US" b="1">
                <a:latin typeface="Arial" charset="0"/>
                <a:ea typeface="ＭＳ Ｐゴシック" charset="0"/>
                <a:cs typeface="ＭＳ Ｐゴシック" charset="0"/>
              </a:rPr>
              <a:t>Negative reinforcement: </a:t>
            </a:r>
            <a:r>
              <a:rPr lang="en-US">
                <a:latin typeface="Arial" charset="0"/>
                <a:ea typeface="ＭＳ Ｐゴシック" charset="0"/>
                <a:cs typeface="ＭＳ Ｐゴシック" charset="0"/>
              </a:rPr>
              <a:t>A reinforcement procedure in which a response is followed by the removal, delay, or decrease in intensity of an unpleasant stimulus; as a result, the response becomes stronger or more likely to occur.</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Rot="1" noChangeAspect="1" noChangeArrowheads="1" noTextEdit="1"/>
          </p:cNvSpPr>
          <p:nvPr>
            <p:ph type="sldImg"/>
          </p:nvPr>
        </p:nvSpPr>
        <p:spPr>
          <a:xfrm>
            <a:off x="1152525" y="692150"/>
            <a:ext cx="4554538" cy="3416300"/>
          </a:xfrm>
          <a:ln w="12700" cap="flat">
            <a:solidFill>
              <a:schemeClr val="tx1"/>
            </a:solidFill>
          </a:ln>
        </p:spPr>
      </p:sp>
      <p:sp>
        <p:nvSpPr>
          <p:cNvPr id="72706" name="Rectangle 3"/>
          <p:cNvSpPr>
            <a:spLocks noGrp="1" noChangeArrowheads="1"/>
          </p:cNvSpPr>
          <p:nvPr>
            <p:ph type="body" idx="1"/>
          </p:nvPr>
        </p:nvSpPr>
        <p:spPr>
          <a:xfrm>
            <a:off x="914400" y="4341813"/>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66" tIns="46034" rIns="92066" bIns="46034"/>
          <a:lstStyle/>
          <a:p>
            <a:r>
              <a:rPr lang="en-US">
                <a:latin typeface="Arial" charset="0"/>
                <a:ea typeface="ＭＳ Ｐゴシック" charset="0"/>
                <a:cs typeface="ＭＳ Ｐゴシック" charset="0"/>
              </a:rPr>
              <a:t>The positive–negative distinction can also be applied to punishment: Something unpleasant may occur following some behavior (</a:t>
            </a:r>
            <a:r>
              <a:rPr lang="en-US" i="1">
                <a:latin typeface="Arial" charset="0"/>
                <a:ea typeface="ＭＳ Ｐゴシック" charset="0"/>
                <a:cs typeface="ＭＳ Ｐゴシック" charset="0"/>
              </a:rPr>
              <a:t>positive punishment</a:t>
            </a:r>
            <a:r>
              <a:rPr lang="en-US">
                <a:latin typeface="Arial" charset="0"/>
                <a:ea typeface="ＭＳ Ｐゴシック" charset="0"/>
                <a:cs typeface="ＭＳ Ｐゴシック" charset="0"/>
              </a:rPr>
              <a:t>), or something pleasant may be removed (</a:t>
            </a:r>
            <a:r>
              <a:rPr lang="en-US" i="1">
                <a:latin typeface="Arial" charset="0"/>
                <a:ea typeface="ＭＳ Ｐゴシック" charset="0"/>
                <a:cs typeface="ＭＳ Ｐゴシック" charset="0"/>
              </a:rPr>
              <a:t>negative punishment</a:t>
            </a:r>
            <a:r>
              <a:rPr lang="en-US">
                <a:latin typeface="Arial" charset="0"/>
                <a:ea typeface="ＭＳ Ｐゴシック" charset="0"/>
                <a:cs typeface="ＭＳ Ｐゴシック" charset="0"/>
              </a:rPr>
              <a:t>). </a:t>
            </a:r>
          </a:p>
          <a:p>
            <a:endParaRPr lang="en-US">
              <a:latin typeface="Arial" charset="0"/>
              <a:ea typeface="ＭＳ Ｐゴシック" charset="0"/>
              <a:cs typeface="ＭＳ Ｐゴシック" charset="0"/>
            </a:endParaRPr>
          </a:p>
          <a:p>
            <a:r>
              <a:rPr lang="en-US">
                <a:latin typeface="Arial" charset="0"/>
                <a:ea typeface="ＭＳ Ｐゴシック" charset="0"/>
                <a:cs typeface="ＭＳ Ｐゴシック" charset="0"/>
              </a:rPr>
              <a:t>If your friends tease you for studying (positive punishment) or if studying makes you lose time with your friends (negative punishment), you may stop studying.</a:t>
            </a:r>
            <a:endParaRPr lang="en-US">
              <a:latin typeface="Times" charset="0"/>
              <a:ea typeface="ＭＳ Ｐゴシック" charset="0"/>
              <a:cs typeface="ＭＳ Ｐゴシック"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573BDF9-6858-2348-8A56-1FE1D0686D9E}" type="slidenum">
              <a:rPr lang="en-US" sz="1200"/>
              <a:pPr eaLnBrk="1" hangingPunct="1"/>
              <a:t>37</a:t>
            </a:fld>
            <a:endParaRPr lang="en-US" sz="1200"/>
          </a:p>
        </p:txBody>
      </p:sp>
      <p:sp>
        <p:nvSpPr>
          <p:cNvPr id="76802" name="Rectangle 2"/>
          <p:cNvSpPr>
            <a:spLocks noGrp="1" noRot="1" noChangeAspect="1" noChangeArrowheads="1" noTextEdit="1"/>
          </p:cNvSpPr>
          <p:nvPr>
            <p:ph type="sldImg"/>
          </p:nvPr>
        </p:nvSpPr>
        <p:spPr>
          <a:solidFill>
            <a:srgbClr val="FFFFFF"/>
          </a:solidFill>
          <a:ln/>
        </p:spPr>
      </p:sp>
      <p:sp>
        <p:nvSpPr>
          <p:cNvPr id="76803" name="Rectangle 3"/>
          <p:cNvSpPr>
            <a:spLocks noGrp="1" noChangeArrowheads="1"/>
          </p:cNvSpPr>
          <p:nvPr>
            <p:ph type="body" idx="1"/>
          </p:nvPr>
        </p:nvSpPr>
        <p:spPr>
          <a:solidFill>
            <a:srgbClr val="FFFFFF"/>
          </a:solidFill>
          <a:ln>
            <a:solidFill>
              <a:srgbClr val="000000"/>
            </a:solidFill>
          </a:ln>
        </p:spPr>
        <p:txBody>
          <a:bodyPr/>
          <a:lstStyle/>
          <a:p>
            <a:r>
              <a:rPr lang="en-US" b="1">
                <a:latin typeface="Arial" charset="0"/>
                <a:ea typeface="ＭＳ Ｐゴシック" charset="0"/>
                <a:cs typeface="ＭＳ Ｐゴシック" charset="0"/>
              </a:rPr>
              <a:t>Figure 7.4 The Skinner Box</a:t>
            </a:r>
          </a:p>
          <a:p>
            <a:r>
              <a:rPr lang="en-US">
                <a:latin typeface="Arial" charset="0"/>
                <a:ea typeface="ＭＳ Ｐゴシック" charset="0"/>
                <a:cs typeface="ＭＳ Ｐゴシック" charset="0"/>
              </a:rPr>
              <a:t>When a rat in a Skinner box presses a bar, a food pellet or drop of water is automatically released. The photo shows Skinner training one of his subjects.</a:t>
            </a:r>
            <a:endParaRPr lang="en-US">
              <a:latin typeface="Times" charset="0"/>
              <a:ea typeface="ＭＳ Ｐゴシック" charset="0"/>
              <a:cs typeface="ＭＳ Ｐゴシック"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Rot="1" noChangeAspect="1" noChangeArrowheads="1" noTextEdit="1"/>
          </p:cNvSpPr>
          <p:nvPr>
            <p:ph type="sldImg"/>
          </p:nvPr>
        </p:nvSpPr>
        <p:spPr>
          <a:ln/>
        </p:spPr>
      </p:sp>
      <p:sp>
        <p:nvSpPr>
          <p:cNvPr id="7885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a:latin typeface="Arial" charset="0"/>
                <a:ea typeface="ＭＳ Ｐゴシック" charset="0"/>
                <a:cs typeface="ＭＳ Ｐゴシック" charset="0"/>
              </a:rPr>
              <a:t>Extinction: </a:t>
            </a:r>
            <a:r>
              <a:rPr lang="en-US">
                <a:latin typeface="Arial" charset="0"/>
                <a:ea typeface="ＭＳ Ｐゴシック" charset="0"/>
                <a:cs typeface="ＭＳ Ｐゴシック" charset="0"/>
              </a:rPr>
              <a:t>The weakening and eventual disappearance of a learned response; in operant conditioning, it occurs when a response is no longer followed by a reinforcer.</a:t>
            </a:r>
          </a:p>
          <a:p>
            <a:endParaRPr lang="en-US">
              <a:latin typeface="Arial" charset="0"/>
              <a:ea typeface="ＭＳ Ｐゴシック" charset="0"/>
              <a:cs typeface="ＭＳ Ｐゴシック" charset="0"/>
            </a:endParaRPr>
          </a:p>
          <a:p>
            <a:r>
              <a:rPr lang="en-US" b="1">
                <a:latin typeface="Arial" charset="0"/>
                <a:ea typeface="ＭＳ Ｐゴシック" charset="0"/>
                <a:cs typeface="ＭＳ Ｐゴシック" charset="0"/>
              </a:rPr>
              <a:t>Stimulus generalization: </a:t>
            </a:r>
            <a:r>
              <a:rPr lang="en-US">
                <a:latin typeface="Arial" charset="0"/>
                <a:ea typeface="ＭＳ Ｐゴシック" charset="0"/>
                <a:cs typeface="ＭＳ Ｐゴシック" charset="0"/>
              </a:rPr>
              <a:t>In operant conditioning, the tendency for a response that has been reinforced (or punished) in the presence of one stimulus to occur (or be suppressed) in the presence of other similar stimuli.</a:t>
            </a:r>
          </a:p>
          <a:p>
            <a:endParaRPr lang="en-US">
              <a:latin typeface="Arial" charset="0"/>
              <a:ea typeface="ＭＳ Ｐゴシック" charset="0"/>
              <a:cs typeface="ＭＳ Ｐゴシック" charset="0"/>
            </a:endParaRPr>
          </a:p>
          <a:p>
            <a:r>
              <a:rPr lang="en-US" b="1">
                <a:latin typeface="Arial" charset="0"/>
                <a:ea typeface="ＭＳ Ｐゴシック" charset="0"/>
                <a:cs typeface="ＭＳ Ｐゴシック" charset="0"/>
              </a:rPr>
              <a:t>Stimulus discrimination: </a:t>
            </a:r>
            <a:r>
              <a:rPr lang="en-US">
                <a:latin typeface="Arial" charset="0"/>
                <a:ea typeface="ＭＳ Ｐゴシック" charset="0"/>
                <a:cs typeface="ＭＳ Ｐゴシック" charset="0"/>
              </a:rPr>
              <a:t>In operant conditioning, the tendency of a response to occur in the presence of one stimulus but not in the presence of other similar stimuli that differ from it on some dimension.</a:t>
            </a:r>
          </a:p>
          <a:p>
            <a:endParaRPr lang="en-US">
              <a:latin typeface="Arial" charset="0"/>
              <a:ea typeface="ＭＳ Ｐゴシック" charset="0"/>
              <a:cs typeface="ＭＳ Ｐゴシック" charset="0"/>
            </a:endParaRPr>
          </a:p>
          <a:p>
            <a:r>
              <a:rPr lang="en-US" b="1">
                <a:latin typeface="Arial" charset="0"/>
                <a:ea typeface="ＭＳ Ｐゴシック" charset="0"/>
                <a:cs typeface="ＭＳ Ｐゴシック" charset="0"/>
              </a:rPr>
              <a:t>Discriminative stimulus: </a:t>
            </a:r>
            <a:r>
              <a:rPr lang="en-US">
                <a:latin typeface="Arial" charset="0"/>
                <a:ea typeface="ＭＳ Ｐゴシック" charset="0"/>
                <a:cs typeface="ＭＳ Ｐゴシック" charset="0"/>
              </a:rPr>
              <a:t>A stimulus that signals when a particular response is likely to be followed by a certain type of consequence.</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3CE2DDC-75F4-0446-8807-F41EB9361E66}" type="slidenum">
              <a:rPr lang="en-US" sz="1200"/>
              <a:pPr eaLnBrk="1" hangingPunct="1"/>
              <a:t>39</a:t>
            </a:fld>
            <a:endParaRPr lang="en-US" sz="1200"/>
          </a:p>
        </p:txBody>
      </p:sp>
      <p:sp>
        <p:nvSpPr>
          <p:cNvPr id="80898" name="Rectangle 2"/>
          <p:cNvSpPr>
            <a:spLocks noGrp="1" noRot="1" noChangeAspect="1" noChangeArrowheads="1" noTextEdit="1"/>
          </p:cNvSpPr>
          <p:nvPr>
            <p:ph type="sldImg"/>
          </p:nvPr>
        </p:nvSpPr>
        <p:spPr>
          <a:solidFill>
            <a:srgbClr val="FFFFFF"/>
          </a:solidFill>
          <a:ln/>
        </p:spPr>
      </p:sp>
      <p:sp>
        <p:nvSpPr>
          <p:cNvPr id="80899"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val="1"/>
            </a:ext>
          </a:extLst>
        </p:spPr>
        <p:txBody>
          <a:bodyPr/>
          <a:lstStyle/>
          <a:p>
            <a:endParaRPr lang="en-US">
              <a:latin typeface="Arial" charset="0"/>
              <a:ea typeface="ＭＳ Ｐゴシック" charset="0"/>
              <a:cs typeface="ＭＳ Ｐゴシック"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10BE6AE-3287-F84F-B9A0-DD1FCBC4A667}" type="slidenum">
              <a:rPr lang="en-US" sz="1200"/>
              <a:pPr eaLnBrk="1" hangingPunct="1"/>
              <a:t>40</a:t>
            </a:fld>
            <a:endParaRPr lang="en-US" sz="1200"/>
          </a:p>
        </p:txBody>
      </p:sp>
      <p:sp>
        <p:nvSpPr>
          <p:cNvPr id="82946" name="Rectangle 2"/>
          <p:cNvSpPr>
            <a:spLocks noGrp="1" noRot="1" noChangeAspect="1" noChangeArrowheads="1" noTextEdit="1"/>
          </p:cNvSpPr>
          <p:nvPr>
            <p:ph type="sldImg"/>
          </p:nvPr>
        </p:nvSpPr>
        <p:spPr>
          <a:solidFill>
            <a:srgbClr val="FFFFFF"/>
          </a:solidFill>
          <a:ln/>
        </p:spPr>
      </p:sp>
      <p:sp>
        <p:nvSpPr>
          <p:cNvPr id="82947" name="Rectangle 3"/>
          <p:cNvSpPr>
            <a:spLocks noGrp="1" noChangeArrowheads="1"/>
          </p:cNvSpPr>
          <p:nvPr>
            <p:ph type="body" idx="1"/>
          </p:nvPr>
        </p:nvSpPr>
        <p:spPr>
          <a:solidFill>
            <a:srgbClr val="FFFFFF"/>
          </a:solidFill>
          <a:ln>
            <a:solidFill>
              <a:srgbClr val="000000"/>
            </a:solidFill>
          </a:ln>
        </p:spPr>
        <p:txBody>
          <a:bodyPr/>
          <a:lstStyle/>
          <a:p>
            <a:r>
              <a:rPr lang="en-US" b="1">
                <a:latin typeface="Arial" charset="0"/>
                <a:ea typeface="ＭＳ Ｐゴシック" charset="0"/>
                <a:cs typeface="ＭＳ Ｐゴシック" charset="0"/>
              </a:rPr>
              <a:t>Shaping: </a:t>
            </a:r>
            <a:r>
              <a:rPr lang="en-US">
                <a:latin typeface="Arial" charset="0"/>
                <a:ea typeface="ＭＳ Ｐゴシック" charset="0"/>
                <a:cs typeface="ＭＳ Ｐゴシック" charset="0"/>
              </a:rPr>
              <a:t>An operant-conditioning procedure in which successive approximations of a desired response are reinforced.</a:t>
            </a:r>
          </a:p>
          <a:p>
            <a:endParaRPr lang="en-US">
              <a:latin typeface="Arial" charset="0"/>
              <a:ea typeface="ＭＳ Ｐゴシック" charset="0"/>
              <a:cs typeface="ＭＳ Ｐゴシック" charset="0"/>
            </a:endParaRPr>
          </a:p>
          <a:p>
            <a:r>
              <a:rPr lang="en-US" b="1">
                <a:latin typeface="Arial" charset="0"/>
                <a:ea typeface="ＭＳ Ｐゴシック" charset="0"/>
                <a:cs typeface="ＭＳ Ｐゴシック" charset="0"/>
              </a:rPr>
              <a:t>Successive approximations: </a:t>
            </a:r>
            <a:r>
              <a:rPr lang="en-US">
                <a:latin typeface="Arial" charset="0"/>
                <a:ea typeface="ＭＳ Ｐゴシック" charset="0"/>
                <a:cs typeface="ＭＳ Ｐゴシック" charset="0"/>
              </a:rPr>
              <a:t>In the operant-conditioning procedure of shaping, behaviors that are ordered in terms of increasing similarity or closeness to the desired response.</a:t>
            </a:r>
            <a:endParaRPr lang="en-US">
              <a:latin typeface="Times" charset="0"/>
              <a:ea typeface="ＭＳ Ｐゴシック" charset="0"/>
              <a:cs typeface="ＭＳ Ｐゴシック"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Rot="1" noChangeAspect="1" noChangeArrowheads="1" noTextEdit="1"/>
          </p:cNvSpPr>
          <p:nvPr>
            <p:ph type="sldImg"/>
          </p:nvPr>
        </p:nvSpPr>
        <p:spPr>
          <a:ln/>
        </p:spPr>
      </p:sp>
      <p:sp>
        <p:nvSpPr>
          <p:cNvPr id="8499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Rot="1" noChangeAspect="1" noChangeArrowheads="1" noTextEdit="1"/>
          </p:cNvSpPr>
          <p:nvPr>
            <p:ph type="sldImg"/>
          </p:nvPr>
        </p:nvSpPr>
        <p:spPr>
          <a:ln/>
        </p:spPr>
      </p:sp>
      <p:sp>
        <p:nvSpPr>
          <p:cNvPr id="8704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sz="900" b="1">
                <a:solidFill>
                  <a:srgbClr val="008FD4"/>
                </a:solidFill>
                <a:latin typeface="Arial" charset="0"/>
                <a:ea typeface="ＭＳ Ｐゴシック" charset="0"/>
                <a:cs typeface="ＭＳ Ｐゴシック" charset="0"/>
              </a:rPr>
              <a:t>Skinner:</a:t>
            </a:r>
          </a:p>
          <a:p>
            <a:pPr eaLnBrk="1" hangingPunct="1">
              <a:spcBef>
                <a:spcPct val="0"/>
              </a:spcBef>
            </a:pPr>
            <a:endParaRPr lang="en-US" sz="900">
              <a:solidFill>
                <a:srgbClr val="008FD4"/>
              </a:solidFill>
              <a:latin typeface="Arial" charset="0"/>
              <a:ea typeface="ＭＳ Ｐゴシック" charset="0"/>
              <a:cs typeface="ＭＳ Ｐゴシック" charset="0"/>
            </a:endParaRPr>
          </a:p>
          <a:p>
            <a:pPr eaLnBrk="1" hangingPunct="1">
              <a:spcBef>
                <a:spcPct val="0"/>
              </a:spcBef>
            </a:pPr>
            <a:r>
              <a:rPr lang="en-US" sz="900">
                <a:solidFill>
                  <a:srgbClr val="008FD4"/>
                </a:solidFill>
                <a:latin typeface="Arial" charset="0"/>
                <a:ea typeface="ＭＳ Ｐゴシック" charset="0"/>
                <a:cs typeface="ＭＳ Ｐゴシック" charset="0"/>
              </a:rPr>
              <a:t>Maintained that private internal events – perceptions, emotions, and thoughts – are as real as any others, and we can study them by studying our own sensory experiences.  </a:t>
            </a:r>
          </a:p>
          <a:p>
            <a:pPr marL="0" lvl="1" eaLnBrk="1" hangingPunct="1">
              <a:spcBef>
                <a:spcPct val="0"/>
              </a:spcBef>
            </a:pPr>
            <a:endParaRPr lang="en-US" sz="900">
              <a:solidFill>
                <a:srgbClr val="008FD4"/>
              </a:solidFill>
              <a:latin typeface="Arial" charset="0"/>
              <a:ea typeface="ＭＳ Ｐゴシック" charset="0"/>
            </a:endParaRPr>
          </a:p>
          <a:p>
            <a:pPr marL="0" lvl="1" eaLnBrk="1" hangingPunct="1">
              <a:spcBef>
                <a:spcPct val="0"/>
              </a:spcBef>
            </a:pPr>
            <a:r>
              <a:rPr lang="en-US" sz="900">
                <a:solidFill>
                  <a:srgbClr val="008FD4"/>
                </a:solidFill>
                <a:latin typeface="Arial" charset="0"/>
                <a:ea typeface="ＭＳ Ｐゴシック" charset="0"/>
              </a:rPr>
              <a:t>He insisted, however, that thoughts and feelings cannot </a:t>
            </a:r>
            <a:r>
              <a:rPr lang="en-US" sz="900" i="1">
                <a:solidFill>
                  <a:srgbClr val="008FD4"/>
                </a:solidFill>
                <a:latin typeface="Arial" charset="0"/>
                <a:ea typeface="ＭＳ Ｐゴシック" charset="0"/>
              </a:rPr>
              <a:t>explain</a:t>
            </a:r>
            <a:r>
              <a:rPr lang="en-US" sz="900">
                <a:solidFill>
                  <a:srgbClr val="008FD4"/>
                </a:solidFill>
                <a:latin typeface="Arial" charset="0"/>
                <a:ea typeface="ＭＳ Ｐゴシック" charset="0"/>
              </a:rPr>
              <a:t> behavior.</a:t>
            </a:r>
          </a:p>
          <a:p>
            <a:pPr marL="0" lvl="1" eaLnBrk="1" hangingPunct="1">
              <a:spcBef>
                <a:spcPct val="0"/>
              </a:spcBef>
            </a:pPr>
            <a:endParaRPr lang="en-US" sz="900">
              <a:solidFill>
                <a:srgbClr val="008FD4"/>
              </a:solidFill>
              <a:latin typeface="Arial" charset="0"/>
              <a:ea typeface="ＭＳ Ｐゴシック" charset="0"/>
            </a:endParaRPr>
          </a:p>
          <a:p>
            <a:pPr marL="0" lvl="1" eaLnBrk="1" hangingPunct="1">
              <a:spcBef>
                <a:spcPct val="0"/>
              </a:spcBef>
            </a:pPr>
            <a:r>
              <a:rPr lang="en-US" sz="900">
                <a:solidFill>
                  <a:srgbClr val="008FD4"/>
                </a:solidFill>
                <a:latin typeface="Arial" charset="0"/>
                <a:ea typeface="ＭＳ Ｐゴシック" charset="0"/>
              </a:rPr>
              <a:t>These components of consciousness are themselves simply behaviors that occur because of reinforcement and punishment.</a:t>
            </a:r>
          </a:p>
          <a:p>
            <a:pPr eaLnBrk="1" hangingPunct="1">
              <a:spcBef>
                <a:spcPct val="0"/>
              </a:spcBef>
            </a:pPr>
            <a:endParaRPr lang="en-US" sz="900">
              <a:solidFill>
                <a:srgbClr val="008FD4"/>
              </a:solidFill>
              <a:latin typeface="Arial" charset="0"/>
              <a:ea typeface="ＭＳ Ｐゴシック" charset="0"/>
              <a:cs typeface="ＭＳ Ｐゴシック" charset="0"/>
            </a:endParaRPr>
          </a:p>
          <a:p>
            <a:pPr eaLnBrk="1" hangingPunct="1">
              <a:spcBef>
                <a:spcPct val="0"/>
              </a:spcBef>
            </a:pPr>
            <a:r>
              <a:rPr lang="en-US" sz="900">
                <a:solidFill>
                  <a:srgbClr val="008FD4"/>
                </a:solidFill>
                <a:latin typeface="Arial" charset="0"/>
                <a:ea typeface="ＭＳ Ｐゴシック" charset="0"/>
                <a:cs typeface="ＭＳ Ｐゴシック" charset="0"/>
              </a:rPr>
              <a:t>He promoted the </a:t>
            </a:r>
            <a:r>
              <a:rPr lang="en-US" sz="900" i="1">
                <a:solidFill>
                  <a:srgbClr val="008FD4"/>
                </a:solidFill>
                <a:latin typeface="Arial" charset="0"/>
                <a:ea typeface="ＭＳ Ｐゴシック" charset="0"/>
                <a:cs typeface="ＭＳ Ｐゴシック" charset="0"/>
              </a:rPr>
              <a:t>determinist view</a:t>
            </a:r>
            <a:r>
              <a:rPr lang="en-US" sz="900">
                <a:solidFill>
                  <a:srgbClr val="008FD4"/>
                </a:solidFill>
                <a:latin typeface="Arial" charset="0"/>
                <a:ea typeface="ＭＳ Ｐゴシック" charset="0"/>
                <a:cs typeface="ＭＳ Ｐゴシック" charset="0"/>
              </a:rPr>
              <a:t>, saying that actions are determined by environment and genetics.</a:t>
            </a:r>
          </a:p>
          <a:p>
            <a:pPr eaLnBrk="1" hangingPunct="1">
              <a:lnSpc>
                <a:spcPct val="95000"/>
              </a:lnSpc>
            </a:pPr>
            <a:endParaRPr lang="en-US" sz="900">
              <a:solidFill>
                <a:srgbClr val="008FD4"/>
              </a:solidFill>
              <a:latin typeface="Arial" charset="0"/>
              <a:ea typeface="ＭＳ Ｐゴシック" charset="0"/>
              <a:cs typeface="ＭＳ Ｐゴシック"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Rot="1" noChangeAspect="1" noChangeArrowheads="1" noTextEdit="1"/>
          </p:cNvSpPr>
          <p:nvPr>
            <p:ph type="sldImg"/>
          </p:nvPr>
        </p:nvSpPr>
        <p:spPr>
          <a:xfrm>
            <a:off x="1144588" y="685800"/>
            <a:ext cx="4572000" cy="3429000"/>
          </a:xfrm>
          <a:ln/>
        </p:spPr>
      </p:sp>
      <p:sp>
        <p:nvSpPr>
          <p:cNvPr id="9113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500">
                <a:solidFill>
                  <a:srgbClr val="008FD4"/>
                </a:solidFill>
                <a:latin typeface="Arial" charset="0"/>
                <a:ea typeface="ＭＳ Ｐゴシック" charset="0"/>
                <a:cs typeface="ＭＳ Ｐゴシック" charset="0"/>
              </a:rPr>
              <a:t>Also called </a:t>
            </a:r>
            <a:r>
              <a:rPr lang="en-US" sz="1500" i="1">
                <a:solidFill>
                  <a:srgbClr val="008FD4"/>
                </a:solidFill>
                <a:latin typeface="Arial" charset="0"/>
                <a:ea typeface="ＭＳ Ｐゴシック" charset="0"/>
                <a:cs typeface="ＭＳ Ｐゴシック" charset="0"/>
              </a:rPr>
              <a:t>applied behavior analysis.</a:t>
            </a:r>
            <a:endParaRPr lang="en-US" sz="1500">
              <a:solidFill>
                <a:srgbClr val="008FD4"/>
              </a:solidFill>
              <a:latin typeface="Arial" charset="0"/>
              <a:ea typeface="ＭＳ Ｐゴシック" charset="0"/>
              <a:cs typeface="ＭＳ Ｐゴシック" charset="0"/>
            </a:endParaRPr>
          </a:p>
          <a:p>
            <a:pPr>
              <a:buClr>
                <a:schemeClr val="tx1"/>
              </a:buClr>
            </a:pPr>
            <a:endParaRPr lang="en-US">
              <a:latin typeface="Times" charset="0"/>
              <a:ea typeface="ＭＳ Ｐゴシック" charset="0"/>
              <a:cs typeface="ＭＳ Ｐゴシック"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Rot="1" noChangeAspect="1" noChangeArrowheads="1" noTextEdit="1"/>
          </p:cNvSpPr>
          <p:nvPr>
            <p:ph type="sldImg"/>
          </p:nvPr>
        </p:nvSpPr>
        <p:spPr>
          <a:ln/>
        </p:spPr>
      </p:sp>
      <p:sp>
        <p:nvSpPr>
          <p:cNvPr id="9318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marL="228600" indent="-228600"/>
            <a:endParaRPr lang="en-US">
              <a:latin typeface="Times" charset="0"/>
              <a:ea typeface="ＭＳ Ｐゴシック" charset="0"/>
              <a:cs typeface="ＭＳ Ｐゴシック"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Rot="1" noChangeAspect="1" noChangeArrowheads="1" noTextEdit="1"/>
          </p:cNvSpPr>
          <p:nvPr>
            <p:ph type="sldImg"/>
          </p:nvPr>
        </p:nvSpPr>
        <p:spPr>
          <a:ln/>
        </p:spPr>
      </p:sp>
      <p:sp>
        <p:nvSpPr>
          <p:cNvPr id="9523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a:buFontTx/>
              <a:buAutoNum type="arabicPeriod"/>
            </a:pPr>
            <a:r>
              <a:rPr lang="en-US">
                <a:latin typeface="Arial" charset="0"/>
                <a:ea typeface="ＭＳ Ｐゴシック" charset="0"/>
                <a:cs typeface="ＭＳ Ｐゴシック" charset="0"/>
              </a:rPr>
              <a:t>People often administer punishment inappropriately or mindlessly.</a:t>
            </a:r>
          </a:p>
          <a:p>
            <a:pPr marL="228600" indent="-228600">
              <a:buFont typeface="Calibri" charset="0"/>
              <a:buAutoNum type="arabicPeriod"/>
            </a:pPr>
            <a:r>
              <a:rPr lang="en-US">
                <a:latin typeface="Arial" charset="0"/>
                <a:ea typeface="ＭＳ Ｐゴシック" charset="0"/>
                <a:cs typeface="ＭＳ Ｐゴシック" charset="0"/>
              </a:rPr>
              <a:t>The recipient of harsh or frequent punishment often responds with anxiety, fear, or rage.</a:t>
            </a:r>
          </a:p>
          <a:p>
            <a:pPr marL="228600" indent="-228600">
              <a:buFont typeface="Calibri" charset="0"/>
              <a:buAutoNum type="arabicPeriod"/>
            </a:pPr>
            <a:r>
              <a:rPr lang="en-US">
                <a:latin typeface="Arial" charset="0"/>
                <a:ea typeface="ＭＳ Ｐゴシック" charset="0"/>
                <a:cs typeface="ＭＳ Ｐゴシック" charset="0"/>
              </a:rPr>
              <a:t>The effectiveness of punishment is often temporary, depending heavily on the presence of the punishing person or circumstances.</a:t>
            </a:r>
          </a:p>
          <a:p>
            <a:pPr marL="228600" indent="-228600">
              <a:buFont typeface="Calibri" charset="0"/>
              <a:buAutoNum type="arabicPeriod"/>
            </a:pPr>
            <a:r>
              <a:rPr lang="en-US">
                <a:latin typeface="Arial" charset="0"/>
                <a:ea typeface="ＭＳ Ｐゴシック" charset="0"/>
                <a:cs typeface="ＭＳ Ｐゴシック" charset="0"/>
              </a:rPr>
              <a:t>Most misbehavior is hard to punish immediately.</a:t>
            </a:r>
          </a:p>
          <a:p>
            <a:pPr marL="228600" indent="-228600">
              <a:buFont typeface="Calibri" charset="0"/>
              <a:buAutoNum type="arabicPeriod"/>
            </a:pPr>
            <a:r>
              <a:rPr lang="en-US">
                <a:latin typeface="Arial" charset="0"/>
                <a:ea typeface="ＭＳ Ｐゴシック" charset="0"/>
                <a:cs typeface="ＭＳ Ｐゴシック" charset="0"/>
              </a:rPr>
              <a:t>Punishment conveys little information.</a:t>
            </a:r>
          </a:p>
          <a:p>
            <a:pPr marL="228600" indent="-228600">
              <a:buFont typeface="Calibri" charset="0"/>
              <a:buAutoNum type="arabicPeriod"/>
            </a:pPr>
            <a:r>
              <a:rPr lang="en-US">
                <a:latin typeface="Arial" charset="0"/>
                <a:ea typeface="ＭＳ Ｐゴシック" charset="0"/>
                <a:cs typeface="ＭＳ Ｐゴシック" charset="0"/>
              </a:rPr>
              <a:t>An action intended to punish may instead be reinforcing because it brings attention.</a:t>
            </a:r>
            <a:endParaRPr lang="en-US">
              <a:latin typeface="Times" charset="0"/>
              <a:ea typeface="ＭＳ Ｐゴシック" charset="0"/>
              <a:cs typeface="ＭＳ Ｐゴシック" charset="0"/>
            </a:endParaRPr>
          </a:p>
          <a:p>
            <a:pPr marL="228600" indent="-228600"/>
            <a:endParaRPr lang="en-US">
              <a:latin typeface="Times" charset="0"/>
              <a:ea typeface="ＭＳ Ｐゴシック" charset="0"/>
              <a:cs typeface="ＭＳ Ｐゴシック"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77F3DF86-9A62-D949-BAE5-F4BB789DF333}" type="slidenum">
              <a:rPr lang="en-US" sz="1200"/>
              <a:pPr algn="r" eaLnBrk="1" hangingPunct="1"/>
              <a:t>48</a:t>
            </a:fld>
            <a:endParaRPr lang="en-US" sz="1200"/>
          </a:p>
        </p:txBody>
      </p:sp>
      <p:sp>
        <p:nvSpPr>
          <p:cNvPr id="97282" name="Rectangle 2"/>
          <p:cNvSpPr>
            <a:spLocks noGrp="1" noRot="1" noChangeAspect="1" noChangeArrowheads="1" noTextEdit="1"/>
          </p:cNvSpPr>
          <p:nvPr>
            <p:ph type="sldImg"/>
          </p:nvPr>
        </p:nvSpPr>
        <p:spPr>
          <a:solidFill>
            <a:srgbClr val="FFFFFF"/>
          </a:solidFill>
          <a:ln/>
        </p:spPr>
      </p:sp>
      <p:sp>
        <p:nvSpPr>
          <p:cNvPr id="97283" name="Rectangle 3"/>
          <p:cNvSpPr>
            <a:spLocks noGrp="1" noChangeArrowheads="1"/>
          </p:cNvSpPr>
          <p:nvPr>
            <p:ph type="body" idx="1"/>
          </p:nvPr>
        </p:nvSpPr>
        <p:spPr>
          <a:solidFill>
            <a:srgbClr val="FFFFFF"/>
          </a:solidFill>
          <a:ln>
            <a:solidFill>
              <a:srgbClr val="000000"/>
            </a:solidFill>
          </a:ln>
        </p:spPr>
        <p:txBody>
          <a:bodyPr/>
          <a:lstStyle/>
          <a:p>
            <a:r>
              <a:rPr lang="en-US">
                <a:latin typeface="Arial" charset="0"/>
                <a:ea typeface="ＭＳ Ｐゴシック" charset="0"/>
                <a:cs typeface="ＭＳ Ｐゴシック" charset="0"/>
              </a:rPr>
              <a:t>When punishment must be applied, these guidelines should be kept in mind: </a:t>
            </a:r>
          </a:p>
          <a:p>
            <a:endParaRPr lang="en-US">
              <a:latin typeface="Arial" charset="0"/>
              <a:ea typeface="ＭＳ Ｐゴシック" charset="0"/>
              <a:cs typeface="ＭＳ Ｐゴシック" charset="0"/>
            </a:endParaRPr>
          </a:p>
          <a:p>
            <a:r>
              <a:rPr lang="en-US">
                <a:latin typeface="Arial" charset="0"/>
                <a:ea typeface="ＭＳ Ｐゴシック" charset="0"/>
                <a:cs typeface="ＭＳ Ｐゴシック" charset="0"/>
              </a:rPr>
              <a:t>(1) It should not involve physical abuse; instead, parents can use time-outs and loss of privileges (negative punishers).</a:t>
            </a:r>
          </a:p>
          <a:p>
            <a:endParaRPr lang="en-US">
              <a:latin typeface="Arial" charset="0"/>
              <a:ea typeface="ＭＳ Ｐゴシック" charset="0"/>
              <a:cs typeface="ＭＳ Ｐゴシック" charset="0"/>
            </a:endParaRPr>
          </a:p>
          <a:p>
            <a:r>
              <a:rPr lang="en-US">
                <a:latin typeface="Arial" charset="0"/>
                <a:ea typeface="ＭＳ Ｐゴシック" charset="0"/>
                <a:cs typeface="ＭＳ Ｐゴシック" charset="0"/>
              </a:rPr>
              <a:t>(2) it should be consistent.</a:t>
            </a:r>
          </a:p>
          <a:p>
            <a:endParaRPr lang="en-US">
              <a:latin typeface="Arial" charset="0"/>
              <a:ea typeface="ＭＳ Ｐゴシック" charset="0"/>
              <a:cs typeface="ＭＳ Ｐゴシック" charset="0"/>
            </a:endParaRPr>
          </a:p>
          <a:p>
            <a:r>
              <a:rPr lang="en-US">
                <a:latin typeface="Arial" charset="0"/>
                <a:ea typeface="ＭＳ Ｐゴシック" charset="0"/>
                <a:cs typeface="ＭＳ Ｐゴシック" charset="0"/>
              </a:rPr>
              <a:t>(3) it should be accompanied by information about the kind of behavior that would be appropriate.</a:t>
            </a:r>
          </a:p>
          <a:p>
            <a:endParaRPr lang="en-US">
              <a:latin typeface="Arial" charset="0"/>
              <a:ea typeface="ＭＳ Ｐゴシック" charset="0"/>
              <a:cs typeface="ＭＳ Ｐゴシック" charset="0"/>
            </a:endParaRPr>
          </a:p>
          <a:p>
            <a:r>
              <a:rPr lang="en-US">
                <a:latin typeface="Arial" charset="0"/>
                <a:ea typeface="ＭＳ Ｐゴシック" charset="0"/>
                <a:cs typeface="ＭＳ Ｐゴシック" charset="0"/>
              </a:rPr>
              <a:t>(4) it should be followed, whenever possible, by the reinforcement of desirable behavior.</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3C96125A-9B12-1649-BFE3-549BF9EC941B}" type="slidenum">
              <a:rPr lang="en-US" sz="1200"/>
              <a:pPr eaLnBrk="1" hangingPunct="1"/>
              <a:t>50</a:t>
            </a:fld>
            <a:endParaRPr lang="en-US" sz="1200"/>
          </a:p>
        </p:txBody>
      </p:sp>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a:latin typeface="Arial" charset="0"/>
                <a:ea typeface="ＭＳ Ｐゴシック" charset="0"/>
                <a:cs typeface="ＭＳ Ｐゴシック" charset="0"/>
              </a:rPr>
              <a:t>Figure 7.5 Turning Play into Work</a:t>
            </a:r>
          </a:p>
          <a:p>
            <a:r>
              <a:rPr lang="en-US">
                <a:latin typeface="Arial" charset="0"/>
                <a:ea typeface="ＭＳ Ｐゴシック" charset="0"/>
                <a:cs typeface="ＭＳ Ｐゴシック" charset="0"/>
              </a:rPr>
              <a:t>Extrinsic rewards can sometimes reduce the intrinsic pleasure of an activity. When preschoolers were promised a prize for drawing with felt-tipped pens, the behavior temporarily increased. But after they got their prizes, they spent less time with the pens than they had before the study began (Lepper, Greene, &amp; Nisbett, 1973).</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Rot="1" noChangeAspect="1" noChangeArrowheads="1" noTextEdit="1"/>
          </p:cNvSpPr>
          <p:nvPr>
            <p:ph type="sldImg"/>
          </p:nvPr>
        </p:nvSpPr>
        <p:spPr>
          <a:ln/>
        </p:spPr>
      </p:sp>
      <p:sp>
        <p:nvSpPr>
          <p:cNvPr id="10342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a:latin typeface="Arial" charset="0"/>
                <a:ea typeface="ＭＳ Ｐゴシック" charset="0"/>
                <a:cs typeface="ＭＳ Ｐゴシック" charset="0"/>
              </a:rPr>
              <a:t>Figure 7.6 Latent Learning</a:t>
            </a:r>
          </a:p>
          <a:p>
            <a:r>
              <a:rPr lang="en-US">
                <a:latin typeface="Arial" charset="0"/>
                <a:ea typeface="ＭＳ Ｐゴシック" charset="0"/>
                <a:cs typeface="ＭＳ Ｐゴシック" charset="0"/>
              </a:rPr>
              <a:t>In a classic experiment, rats that always found food in a maze made fewer and fewer errors in reaching the food (blue curve). In contrast, rats that received no food showed little improvement (gold curve). But rats that got no food for 10 days and then found food on the 11th day showed rapid improvement from then on (red curve). This result suggests that learning involves cognitive changes that can occur in the absence of reinforcement and that may not be acted on until a reinforcer becomes available </a:t>
            </a:r>
            <a:r>
              <a:rPr lang="tr-TR">
                <a:latin typeface="Arial" charset="0"/>
                <a:ea typeface="ＭＳ Ｐゴシック" charset="0"/>
                <a:cs typeface="ＭＳ Ｐゴシック" charset="0"/>
              </a:rPr>
              <a:t>(Tolman &amp; Honzik, 1930).</a:t>
            </a:r>
          </a:p>
          <a:p>
            <a:endParaRPr lang="tr-TR">
              <a:latin typeface="Arial" charset="0"/>
              <a:ea typeface="ＭＳ Ｐゴシック" charset="0"/>
              <a:cs typeface="ＭＳ Ｐゴシック" charset="0"/>
            </a:endParaRPr>
          </a:p>
          <a:p>
            <a:r>
              <a:rPr lang="en-US" b="1">
                <a:latin typeface="Arial" charset="0"/>
                <a:ea typeface="ＭＳ Ｐゴシック" charset="0"/>
                <a:cs typeface="ＭＳ Ｐゴシック" charset="0"/>
              </a:rPr>
              <a:t>Latent learning: </a:t>
            </a:r>
            <a:r>
              <a:rPr lang="en-US">
                <a:latin typeface="Arial" charset="0"/>
                <a:ea typeface="ＭＳ Ｐゴシック" charset="0"/>
                <a:cs typeface="ＭＳ Ｐゴシック" charset="0"/>
              </a:rPr>
              <a:t>A form of learning that is not immediately expressed in an overt response; it occurs without obvious reinforcement.</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0BDE906-5B52-C942-8561-FD5B75C83A5B}" type="slidenum">
              <a:rPr lang="en-US" sz="1200"/>
              <a:pPr eaLnBrk="1" hangingPunct="1"/>
              <a:t>54</a:t>
            </a:fld>
            <a:endParaRPr lang="en-US" sz="1200"/>
          </a:p>
        </p:txBody>
      </p:sp>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These theories share an emphasis on the importance of beliefs, perceptions, and observations of other peoples’ behavior in determining what we learn, what we do at any given moment, and the personality traits we develop. </a:t>
            </a:r>
          </a:p>
          <a:p>
            <a:endParaRPr lang="en-US">
              <a:latin typeface="Arial" charset="0"/>
              <a:ea typeface="ＭＳ Ｐゴシック" charset="0"/>
              <a:cs typeface="ＭＳ Ｐゴシック" charset="0"/>
            </a:endParaRPr>
          </a:p>
          <a:p>
            <a:r>
              <a:rPr lang="en-US">
                <a:latin typeface="Arial" charset="0"/>
                <a:ea typeface="ＭＳ Ｐゴシック" charset="0"/>
                <a:cs typeface="ＭＳ Ｐゴシック" charset="0"/>
              </a:rPr>
              <a:t>To a social-cognitive theorist, differences in beliefs and perceptions help explain why two people who live through the same event may come away with entirely different lessons from it (Bandura, 2012).</a:t>
            </a:r>
            <a:endParaRPr lang="en-US">
              <a:latin typeface="Times" charset="0"/>
              <a:ea typeface="ＭＳ Ｐゴシック" charset="0"/>
              <a:cs typeface="ＭＳ Ｐゴシック"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Rot="1" noChangeAspect="1" noChangeArrowheads="1" noTextEdit="1"/>
          </p:cNvSpPr>
          <p:nvPr>
            <p:ph type="sldImg"/>
          </p:nvPr>
        </p:nvSpPr>
        <p:spPr>
          <a:ln/>
        </p:spPr>
      </p:sp>
      <p:sp>
        <p:nvSpPr>
          <p:cNvPr id="10752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Rot="1" noChangeAspect="1" noChangeArrowheads="1" noTextEdit="1"/>
          </p:cNvSpPr>
          <p:nvPr>
            <p:ph type="sldImg"/>
          </p:nvPr>
        </p:nvSpPr>
        <p:spPr>
          <a:ln/>
        </p:spPr>
      </p:sp>
      <p:sp>
        <p:nvSpPr>
          <p:cNvPr id="10957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atin typeface="Times" charset="0"/>
              <a:ea typeface="ＭＳ Ｐゴシック" charset="0"/>
              <a:cs typeface="ＭＳ Ｐゴシック"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Rot="1" noChangeAspect="1" noChangeArrowheads="1" noTextEdit="1"/>
          </p:cNvSpPr>
          <p:nvPr>
            <p:ph type="sldImg"/>
          </p:nvPr>
        </p:nvSpPr>
        <p:spPr>
          <a:ln/>
        </p:spPr>
      </p:sp>
      <p:sp>
        <p:nvSpPr>
          <p:cNvPr id="11161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In studies by Albert Bandura and his colleagues, children watched films of an adult kicking, punching, and hammering on a big rubber doll (top). Later, the children imitated the adult’s behavior, some of them almost exactly.</a:t>
            </a:r>
            <a:endParaRPr lang="en-US" sz="500">
              <a:latin typeface="Arial" charset="0"/>
              <a:ea typeface="ＭＳ Ｐゴシック" charset="0"/>
              <a:cs typeface="ＭＳ Ｐゴシック" charset="0"/>
            </a:endParaRPr>
          </a:p>
          <a:p>
            <a:endParaRPr lang="en-US">
              <a:solidFill>
                <a:srgbClr val="008FD4"/>
              </a:solidFill>
              <a:latin typeface="Arial" charset="0"/>
              <a:ea typeface="ＭＳ Ｐゴシック" charset="0"/>
              <a:cs typeface="ＭＳ Ｐゴシック" charset="0"/>
            </a:endParaRPr>
          </a:p>
          <a:p>
            <a:endParaRPr lang="en-US">
              <a:latin typeface="Times"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8.png"/><Relationship Id="rId1" Type="http://schemas.openxmlformats.org/officeDocument/2006/relationships/slideMaster" Target="../slideMasters/slideMaster2.xml"/><Relationship Id="rId2" Type="http://schemas.openxmlformats.org/officeDocument/2006/relationships/image" Target="../media/image3.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png"/><Relationship Id="rId1" Type="http://schemas.openxmlformats.org/officeDocument/2006/relationships/slideMaster" Target="../slideMasters/slideMaster2.xml"/><Relationship Id="rId2" Type="http://schemas.openxmlformats.org/officeDocument/2006/relationships/image" Target="../media/image9.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White)">
    <p:spTree>
      <p:nvGrpSpPr>
        <p:cNvPr id="1" name=""/>
        <p:cNvGrpSpPr/>
        <p:nvPr/>
      </p:nvGrpSpPr>
      <p:grpSpPr>
        <a:xfrm>
          <a:off x="0" y="0"/>
          <a:ext cx="0" cy="0"/>
          <a:chOff x="0" y="0"/>
          <a:chExt cx="0" cy="0"/>
        </a:xfrm>
      </p:grpSpPr>
      <p:sp>
        <p:nvSpPr>
          <p:cNvPr id="2" name="Title 1"/>
          <p:cNvSpPr>
            <a:spLocks noGrp="1"/>
          </p:cNvSpPr>
          <p:nvPr>
            <p:ph type="ctrTitle"/>
          </p:nvPr>
        </p:nvSpPr>
        <p:spPr>
          <a:xfrm>
            <a:off x="221165" y="191352"/>
            <a:ext cx="7772400" cy="539673"/>
          </a:xfrm>
        </p:spPr>
        <p:txBody>
          <a:bodyPr>
            <a:normAutofit/>
          </a:bodyPr>
          <a:lstStyle>
            <a:lvl1pPr algn="l">
              <a:defRPr sz="2400"/>
            </a:lvl1pPr>
          </a:lstStyle>
          <a:p>
            <a:r>
              <a:rPr lang="en-US" dirty="0" smtClean="0"/>
              <a:t>Click to edit Master title style</a:t>
            </a:r>
            <a:endParaRPr lang="en-US" dirty="0"/>
          </a:p>
        </p:txBody>
      </p:sp>
      <p:sp>
        <p:nvSpPr>
          <p:cNvPr id="7" name="Rectangle 6"/>
          <p:cNvSpPr/>
          <p:nvPr userDrawn="1"/>
        </p:nvSpPr>
        <p:spPr>
          <a:xfrm>
            <a:off x="-173463" y="731025"/>
            <a:ext cx="2124926" cy="49560"/>
          </a:xfrm>
          <a:prstGeom prst="rect">
            <a:avLst/>
          </a:prstGeom>
          <a:solidFill>
            <a:srgbClr val="4F39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689528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p:tgtEl>
                                          <p:spTgt spid="7"/>
                                        </p:tgtEl>
                                        <p:attrNameLst>
                                          <p:attrName>ppt_x</p:attrName>
                                        </p:attrNameLst>
                                      </p:cBhvr>
                                      <p:tavLst>
                                        <p:tav tm="0">
                                          <p:val>
                                            <p:strVal val="#ppt_x-#ppt_w*1.125000"/>
                                          </p:val>
                                        </p:tav>
                                        <p:tav tm="100000">
                                          <p:val>
                                            <p:strVal val="#ppt_x"/>
                                          </p:val>
                                        </p:tav>
                                      </p:tavLst>
                                    </p:anim>
                                    <p:animEffect transition="in" filter="wipe(right)">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White) 2L">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221165" y="191352"/>
            <a:ext cx="7772400" cy="539673"/>
          </a:xfrm>
        </p:spPr>
        <p:txBody>
          <a:bodyPr>
            <a:normAutofit/>
          </a:bodyPr>
          <a:lstStyle>
            <a:lvl1pPr algn="l">
              <a:defRPr sz="2400"/>
            </a:lvl1pPr>
          </a:lstStyle>
          <a:p>
            <a:r>
              <a:rPr lang="en-US" dirty="0" smtClean="0"/>
              <a:t>Click to edit Master title style</a:t>
            </a:r>
            <a:br>
              <a:rPr lang="en-US" dirty="0" smtClean="0"/>
            </a:br>
            <a:r>
              <a:rPr lang="en-US" dirty="0" smtClean="0"/>
              <a:t>Click to edit Master title style</a:t>
            </a:r>
            <a:endParaRPr lang="en-US" dirty="0"/>
          </a:p>
        </p:txBody>
      </p:sp>
      <p:sp>
        <p:nvSpPr>
          <p:cNvPr id="5" name="Rectangle 4"/>
          <p:cNvSpPr/>
          <p:nvPr userDrawn="1"/>
        </p:nvSpPr>
        <p:spPr>
          <a:xfrm>
            <a:off x="-173463" y="906655"/>
            <a:ext cx="2124926" cy="49560"/>
          </a:xfrm>
          <a:prstGeom prst="rect">
            <a:avLst/>
          </a:prstGeom>
          <a:solidFill>
            <a:srgbClr val="4F39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675374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p:tgtEl>
                                          <p:spTgt spid="5"/>
                                        </p:tgtEl>
                                        <p:attrNameLst>
                                          <p:attrName>ppt_x</p:attrName>
                                        </p:attrNameLst>
                                      </p:cBhvr>
                                      <p:tavLst>
                                        <p:tav tm="0">
                                          <p:val>
                                            <p:strVal val="#ppt_x-#ppt_w*1.125000"/>
                                          </p:val>
                                        </p:tav>
                                        <p:tav tm="100000">
                                          <p:val>
                                            <p:strVal val="#ppt_x"/>
                                          </p:val>
                                        </p:tav>
                                      </p:tavLst>
                                    </p:anim>
                                    <p:animEffect transition="in" filter="wipe(right)">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No Title No Icon (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7708859"/>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Grey)">
    <p:bg>
      <p:bgPr>
        <a:gradFill>
          <a:gsLst>
            <a:gs pos="0">
              <a:schemeClr val="bg1"/>
            </a:gs>
            <a:gs pos="100000">
              <a:schemeClr val="bg1">
                <a:lumMod val="75000"/>
              </a:schemeClr>
            </a:gs>
            <a:gs pos="50000">
              <a:schemeClr val="bg1"/>
            </a:gs>
          </a:gsLst>
          <a:lin ang="162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21165" y="191352"/>
            <a:ext cx="7772400" cy="539673"/>
          </a:xfrm>
        </p:spPr>
        <p:txBody>
          <a:bodyPr>
            <a:normAutofit/>
          </a:bodyPr>
          <a:lstStyle>
            <a:lvl1pPr algn="l">
              <a:defRPr sz="2400"/>
            </a:lvl1pPr>
          </a:lstStyle>
          <a:p>
            <a:r>
              <a:rPr lang="en-US" dirty="0" smtClean="0"/>
              <a:t>Click to edit Master title style</a:t>
            </a:r>
            <a:endParaRPr lang="en-US" dirty="0"/>
          </a:p>
        </p:txBody>
      </p:sp>
      <p:sp>
        <p:nvSpPr>
          <p:cNvPr id="7" name="Rectangle 6"/>
          <p:cNvSpPr/>
          <p:nvPr userDrawn="1"/>
        </p:nvSpPr>
        <p:spPr>
          <a:xfrm>
            <a:off x="-173463" y="731025"/>
            <a:ext cx="2124926" cy="49560"/>
          </a:xfrm>
          <a:prstGeom prst="rect">
            <a:avLst/>
          </a:prstGeom>
          <a:solidFill>
            <a:srgbClr val="7C8BC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652829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p:tgtEl>
                                          <p:spTgt spid="7"/>
                                        </p:tgtEl>
                                        <p:attrNameLst>
                                          <p:attrName>ppt_x</p:attrName>
                                        </p:attrNameLst>
                                      </p:cBhvr>
                                      <p:tavLst>
                                        <p:tav tm="0">
                                          <p:val>
                                            <p:strVal val="#ppt_x-#ppt_w*1.125000"/>
                                          </p:val>
                                        </p:tav>
                                        <p:tav tm="100000">
                                          <p:val>
                                            <p:strVal val="#ppt_x"/>
                                          </p:val>
                                        </p:tav>
                                      </p:tavLst>
                                    </p:anim>
                                    <p:animEffect transition="in" filter="wipe(right)">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Grey) 2L">
    <p:bg>
      <p:bgPr>
        <a:gradFill>
          <a:gsLst>
            <a:gs pos="0">
              <a:schemeClr val="bg1"/>
            </a:gs>
            <a:gs pos="100000">
              <a:schemeClr val="bg1">
                <a:lumMod val="75000"/>
              </a:schemeClr>
            </a:gs>
            <a:gs pos="50000">
              <a:schemeClr val="bg1"/>
            </a:gs>
          </a:gsLst>
          <a:lin ang="16200000" scaled="0"/>
        </a:gradFill>
        <a:effectLst/>
      </p:bgPr>
    </p:bg>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221165" y="191352"/>
            <a:ext cx="7772400" cy="539673"/>
          </a:xfrm>
        </p:spPr>
        <p:txBody>
          <a:bodyPr>
            <a:normAutofit/>
          </a:bodyPr>
          <a:lstStyle>
            <a:lvl1pPr algn="l">
              <a:defRPr sz="2400"/>
            </a:lvl1pPr>
          </a:lstStyle>
          <a:p>
            <a:r>
              <a:rPr lang="en-US" dirty="0" smtClean="0"/>
              <a:t>Click to edit Master title style</a:t>
            </a:r>
            <a:br>
              <a:rPr lang="en-US" dirty="0" smtClean="0"/>
            </a:br>
            <a:r>
              <a:rPr lang="en-US" dirty="0" smtClean="0"/>
              <a:t>Click to edit Master title style</a:t>
            </a:r>
            <a:endParaRPr lang="en-US" dirty="0"/>
          </a:p>
        </p:txBody>
      </p:sp>
      <p:sp>
        <p:nvSpPr>
          <p:cNvPr id="5" name="Rectangle 4"/>
          <p:cNvSpPr/>
          <p:nvPr userDrawn="1"/>
        </p:nvSpPr>
        <p:spPr>
          <a:xfrm>
            <a:off x="-173463" y="906655"/>
            <a:ext cx="2124926" cy="49560"/>
          </a:xfrm>
          <a:prstGeom prst="rect">
            <a:avLst/>
          </a:prstGeom>
          <a:solidFill>
            <a:srgbClr val="7C8BC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5324133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p:tgtEl>
                                          <p:spTgt spid="5"/>
                                        </p:tgtEl>
                                        <p:attrNameLst>
                                          <p:attrName>ppt_x</p:attrName>
                                        </p:attrNameLst>
                                      </p:cBhvr>
                                      <p:tavLst>
                                        <p:tav tm="0">
                                          <p:val>
                                            <p:strVal val="#ppt_x-#ppt_w*1.125000"/>
                                          </p:val>
                                        </p:tav>
                                        <p:tav tm="100000">
                                          <p:val>
                                            <p:strVal val="#ppt_x"/>
                                          </p:val>
                                        </p:tav>
                                      </p:tavLst>
                                    </p:anim>
                                    <p:animEffect transition="in" filter="wipe(right)">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No Title No Icon (Grey)">
    <p:bg>
      <p:bgPr>
        <a:gradFill>
          <a:gsLst>
            <a:gs pos="0">
              <a:schemeClr val="bg1"/>
            </a:gs>
            <a:gs pos="100000">
              <a:schemeClr val="bg1">
                <a:lumMod val="75000"/>
              </a:schemeClr>
            </a:gs>
            <a:gs pos="50000">
              <a:schemeClr val="bg1"/>
            </a:gs>
          </a:gsLst>
          <a:lin ang="16200000" scaled="0"/>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9823159"/>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Only (Grey)">
    <p:bg>
      <p:bgPr>
        <a:gradFill>
          <a:gsLst>
            <a:gs pos="0">
              <a:schemeClr val="bg1"/>
            </a:gs>
            <a:gs pos="100000">
              <a:srgbClr val="E7C8B3"/>
            </a:gs>
            <a:gs pos="50000">
              <a:schemeClr val="bg1"/>
            </a:gs>
          </a:gsLst>
          <a:lin ang="162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21165" y="191352"/>
            <a:ext cx="7772400" cy="539673"/>
          </a:xfrm>
        </p:spPr>
        <p:txBody>
          <a:bodyPr>
            <a:normAutofit/>
          </a:bodyPr>
          <a:lstStyle>
            <a:lvl1pPr algn="l">
              <a:defRPr sz="2400"/>
            </a:lvl1pPr>
          </a:lstStyle>
          <a:p>
            <a:r>
              <a:rPr lang="en-US" dirty="0" smtClean="0"/>
              <a:t>Click to edit Master title style</a:t>
            </a:r>
            <a:endParaRPr lang="en-US" dirty="0"/>
          </a:p>
        </p:txBody>
      </p:sp>
      <p:sp>
        <p:nvSpPr>
          <p:cNvPr id="7" name="Rectangle 6"/>
          <p:cNvSpPr/>
          <p:nvPr userDrawn="1"/>
        </p:nvSpPr>
        <p:spPr>
          <a:xfrm>
            <a:off x="-173463" y="731025"/>
            <a:ext cx="2124926" cy="49560"/>
          </a:xfrm>
          <a:prstGeom prst="rect">
            <a:avLst/>
          </a:prstGeom>
          <a:solidFill>
            <a:srgbClr val="4F39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479375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p:tgtEl>
                                          <p:spTgt spid="7"/>
                                        </p:tgtEl>
                                        <p:attrNameLst>
                                          <p:attrName>ppt_x</p:attrName>
                                        </p:attrNameLst>
                                      </p:cBhvr>
                                      <p:tavLst>
                                        <p:tav tm="0">
                                          <p:val>
                                            <p:strVal val="#ppt_x-#ppt_w*1.125000"/>
                                          </p:val>
                                        </p:tav>
                                        <p:tav tm="100000">
                                          <p:val>
                                            <p:strVal val="#ppt_x"/>
                                          </p:val>
                                        </p:tav>
                                      </p:tavLst>
                                    </p:anim>
                                    <p:animEffect transition="in" filter="wipe(right)">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Only (Grey) 2L">
    <p:bg>
      <p:bgPr>
        <a:gradFill>
          <a:gsLst>
            <a:gs pos="0">
              <a:schemeClr val="bg1"/>
            </a:gs>
            <a:gs pos="100000">
              <a:srgbClr val="E7C8B3"/>
            </a:gs>
            <a:gs pos="50000">
              <a:schemeClr val="bg1"/>
            </a:gs>
          </a:gsLst>
          <a:lin ang="16200000" scaled="0"/>
        </a:gradFill>
        <a:effectLst/>
      </p:bgPr>
    </p:bg>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221165" y="191352"/>
            <a:ext cx="7772400" cy="539673"/>
          </a:xfrm>
        </p:spPr>
        <p:txBody>
          <a:bodyPr>
            <a:normAutofit/>
          </a:bodyPr>
          <a:lstStyle>
            <a:lvl1pPr algn="l">
              <a:defRPr sz="2400"/>
            </a:lvl1pPr>
          </a:lstStyle>
          <a:p>
            <a:r>
              <a:rPr lang="en-US" dirty="0" smtClean="0"/>
              <a:t>Click to edit Master title style</a:t>
            </a:r>
            <a:br>
              <a:rPr lang="en-US" dirty="0" smtClean="0"/>
            </a:br>
            <a:r>
              <a:rPr lang="en-US" dirty="0" smtClean="0"/>
              <a:t>Click to edit Master title style</a:t>
            </a:r>
            <a:endParaRPr lang="en-US" dirty="0"/>
          </a:p>
        </p:txBody>
      </p:sp>
      <p:sp>
        <p:nvSpPr>
          <p:cNvPr id="5" name="Rectangle 4"/>
          <p:cNvSpPr/>
          <p:nvPr userDrawn="1"/>
        </p:nvSpPr>
        <p:spPr>
          <a:xfrm>
            <a:off x="-173463" y="906655"/>
            <a:ext cx="2124926" cy="49560"/>
          </a:xfrm>
          <a:prstGeom prst="rect">
            <a:avLst/>
          </a:prstGeom>
          <a:solidFill>
            <a:srgbClr val="4F396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005191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p:tgtEl>
                                          <p:spTgt spid="5"/>
                                        </p:tgtEl>
                                        <p:attrNameLst>
                                          <p:attrName>ppt_x</p:attrName>
                                        </p:attrNameLst>
                                      </p:cBhvr>
                                      <p:tavLst>
                                        <p:tav tm="0">
                                          <p:val>
                                            <p:strVal val="#ppt_x-#ppt_w*1.125000"/>
                                          </p:val>
                                        </p:tav>
                                        <p:tav tm="100000">
                                          <p:val>
                                            <p:strVal val="#ppt_x"/>
                                          </p:val>
                                        </p:tav>
                                      </p:tavLst>
                                    </p:anim>
                                    <p:animEffect transition="in" filter="wipe(right)">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No Title No Icon (Grey)">
    <p:bg>
      <p:bgPr>
        <a:gradFill>
          <a:gsLst>
            <a:gs pos="0">
              <a:schemeClr val="bg1"/>
            </a:gs>
            <a:gs pos="100000">
              <a:srgbClr val="E7C8B3"/>
            </a:gs>
            <a:gs pos="50000">
              <a:schemeClr val="bg1"/>
            </a:gs>
          </a:gsLst>
          <a:lin ang="16200000" scaled="0"/>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4227746"/>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Turquoise)">
    <p:bg>
      <p:bgPr>
        <a:gradFill>
          <a:gsLst>
            <a:gs pos="0">
              <a:schemeClr val="bg1"/>
            </a:gs>
            <a:gs pos="100000">
              <a:srgbClr val="7C8BC4"/>
            </a:gs>
            <a:gs pos="50000">
              <a:schemeClr val="bg1"/>
            </a:gs>
          </a:gsLst>
          <a:lin ang="162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21165" y="191352"/>
            <a:ext cx="7772400" cy="539673"/>
          </a:xfrm>
        </p:spPr>
        <p:txBody>
          <a:bodyPr>
            <a:normAutofit/>
          </a:bodyPr>
          <a:lstStyle>
            <a:lvl1pPr algn="l">
              <a:defRPr sz="2400"/>
            </a:lvl1pPr>
          </a:lstStyle>
          <a:p>
            <a:r>
              <a:rPr lang="en-US" dirty="0" smtClean="0"/>
              <a:t>Click to edit Master title style</a:t>
            </a:r>
            <a:endParaRPr lang="en-US" dirty="0"/>
          </a:p>
        </p:txBody>
      </p:sp>
      <p:sp>
        <p:nvSpPr>
          <p:cNvPr id="7" name="Rectangle 6"/>
          <p:cNvSpPr/>
          <p:nvPr userDrawn="1"/>
        </p:nvSpPr>
        <p:spPr>
          <a:xfrm>
            <a:off x="-173463" y="731025"/>
            <a:ext cx="2124926" cy="49560"/>
          </a:xfrm>
          <a:prstGeom prst="rect">
            <a:avLst/>
          </a:prstGeom>
          <a:solidFill>
            <a:srgbClr val="E7C8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080361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p:tgtEl>
                                          <p:spTgt spid="7"/>
                                        </p:tgtEl>
                                        <p:attrNameLst>
                                          <p:attrName>ppt_x</p:attrName>
                                        </p:attrNameLst>
                                      </p:cBhvr>
                                      <p:tavLst>
                                        <p:tav tm="0">
                                          <p:val>
                                            <p:strVal val="#ppt_x-#ppt_w*1.125000"/>
                                          </p:val>
                                        </p:tav>
                                        <p:tav tm="100000">
                                          <p:val>
                                            <p:strVal val="#ppt_x"/>
                                          </p:val>
                                        </p:tav>
                                      </p:tavLst>
                                    </p:anim>
                                    <p:animEffect transition="in" filter="wipe(right)">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Turquoise) 2L">
    <p:bg>
      <p:bgPr>
        <a:gradFill>
          <a:gsLst>
            <a:gs pos="0">
              <a:schemeClr val="bg1"/>
            </a:gs>
            <a:gs pos="100000">
              <a:srgbClr val="7C8BC4"/>
            </a:gs>
            <a:gs pos="50000">
              <a:schemeClr val="bg1"/>
            </a:gs>
          </a:gsLst>
          <a:lin ang="16200000" scaled="0"/>
        </a:gradFill>
        <a:effectLst/>
      </p:bgPr>
    </p:bg>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221165" y="191352"/>
            <a:ext cx="7772400" cy="539673"/>
          </a:xfrm>
        </p:spPr>
        <p:txBody>
          <a:bodyPr>
            <a:normAutofit/>
          </a:bodyPr>
          <a:lstStyle>
            <a:lvl1pPr algn="l">
              <a:defRPr sz="2400"/>
            </a:lvl1pPr>
          </a:lstStyle>
          <a:p>
            <a:r>
              <a:rPr lang="en-US" dirty="0" smtClean="0"/>
              <a:t>Click to edit Master title style</a:t>
            </a:r>
            <a:br>
              <a:rPr lang="en-US" dirty="0" smtClean="0"/>
            </a:br>
            <a:r>
              <a:rPr lang="en-US" dirty="0" smtClean="0"/>
              <a:t>Click to edit Master title style</a:t>
            </a:r>
            <a:endParaRPr lang="en-US" dirty="0"/>
          </a:p>
        </p:txBody>
      </p:sp>
      <p:sp>
        <p:nvSpPr>
          <p:cNvPr id="5" name="Rectangle 4"/>
          <p:cNvSpPr/>
          <p:nvPr userDrawn="1"/>
        </p:nvSpPr>
        <p:spPr>
          <a:xfrm>
            <a:off x="-173463" y="906655"/>
            <a:ext cx="2124926" cy="49560"/>
          </a:xfrm>
          <a:prstGeom prst="rect">
            <a:avLst/>
          </a:prstGeom>
          <a:solidFill>
            <a:srgbClr val="E7C8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324208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p:tgtEl>
                                          <p:spTgt spid="5"/>
                                        </p:tgtEl>
                                        <p:attrNameLst>
                                          <p:attrName>ppt_x</p:attrName>
                                        </p:attrNameLst>
                                      </p:cBhvr>
                                      <p:tavLst>
                                        <p:tav tm="0">
                                          <p:val>
                                            <p:strVal val="#ppt_x-#ppt_w*1.125000"/>
                                          </p:val>
                                        </p:tav>
                                        <p:tav tm="100000">
                                          <p:val>
                                            <p:strVal val="#ppt_x"/>
                                          </p:val>
                                        </p:tav>
                                      </p:tavLst>
                                    </p:anim>
                                    <p:animEffect transition="in" filter="wipe(right)">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o Title No Icon (Turquoise)">
    <p:bg>
      <p:bgPr>
        <a:gradFill>
          <a:gsLst>
            <a:gs pos="0">
              <a:schemeClr val="bg1"/>
            </a:gs>
            <a:gs pos="100000">
              <a:srgbClr val="7C8BC4"/>
            </a:gs>
            <a:gs pos="50000">
              <a:schemeClr val="bg1"/>
            </a:gs>
          </a:gsLst>
          <a:lin ang="16200000" scaled="0"/>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7544619"/>
      </p:ext>
    </p:extLst>
  </p:cSld>
  <p:clrMapOvr>
    <a:masterClrMapping/>
  </p:clrMapOvr>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Green)">
    <p:bg>
      <p:bgPr>
        <a:gradFill>
          <a:gsLst>
            <a:gs pos="0">
              <a:schemeClr val="bg1"/>
            </a:gs>
            <a:gs pos="100000">
              <a:srgbClr val="4F3967"/>
            </a:gs>
            <a:gs pos="50000">
              <a:schemeClr val="bg1"/>
            </a:gs>
          </a:gsLst>
          <a:lin ang="16200000" scaled="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21165" y="191352"/>
            <a:ext cx="7772400" cy="539673"/>
          </a:xfrm>
        </p:spPr>
        <p:txBody>
          <a:bodyPr>
            <a:normAutofit/>
          </a:bodyPr>
          <a:lstStyle>
            <a:lvl1pPr algn="l">
              <a:defRPr sz="2400">
                <a:solidFill>
                  <a:schemeClr val="bg1"/>
                </a:solidFill>
              </a:defRPr>
            </a:lvl1pPr>
          </a:lstStyle>
          <a:p>
            <a:r>
              <a:rPr lang="en-US" dirty="0" smtClean="0"/>
              <a:t>Click to edit Master title style</a:t>
            </a:r>
            <a:endParaRPr lang="en-US" dirty="0"/>
          </a:p>
        </p:txBody>
      </p:sp>
      <p:sp>
        <p:nvSpPr>
          <p:cNvPr id="7" name="Rectangle 6"/>
          <p:cNvSpPr/>
          <p:nvPr userDrawn="1"/>
        </p:nvSpPr>
        <p:spPr>
          <a:xfrm>
            <a:off x="-173463" y="731025"/>
            <a:ext cx="2124926" cy="49560"/>
          </a:xfrm>
          <a:prstGeom prst="rect">
            <a:avLst/>
          </a:prstGeom>
          <a:solidFill>
            <a:srgbClr val="E7C8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38936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p:tgtEl>
                                          <p:spTgt spid="7"/>
                                        </p:tgtEl>
                                        <p:attrNameLst>
                                          <p:attrName>ppt_x</p:attrName>
                                        </p:attrNameLst>
                                      </p:cBhvr>
                                      <p:tavLst>
                                        <p:tav tm="0">
                                          <p:val>
                                            <p:strVal val="#ppt_x-#ppt_w*1.125000"/>
                                          </p:val>
                                        </p:tav>
                                        <p:tav tm="100000">
                                          <p:val>
                                            <p:strVal val="#ppt_x"/>
                                          </p:val>
                                        </p:tav>
                                      </p:tavLst>
                                    </p:anim>
                                    <p:animEffect transition="in" filter="wipe(right)">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Green) 2L">
    <p:bg>
      <p:bgPr>
        <a:gradFill>
          <a:gsLst>
            <a:gs pos="0">
              <a:schemeClr val="bg1"/>
            </a:gs>
            <a:gs pos="100000">
              <a:srgbClr val="4F3967"/>
            </a:gs>
            <a:gs pos="50000">
              <a:schemeClr val="bg1"/>
            </a:gs>
          </a:gsLst>
          <a:lin ang="16200000" scaled="0"/>
        </a:gradFill>
        <a:effectLst/>
      </p:bgPr>
    </p:bg>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221165" y="191352"/>
            <a:ext cx="7772400" cy="539673"/>
          </a:xfrm>
        </p:spPr>
        <p:txBody>
          <a:bodyPr>
            <a:normAutofit/>
          </a:bodyPr>
          <a:lstStyle>
            <a:lvl1pPr algn="l">
              <a:defRPr sz="2400">
                <a:solidFill>
                  <a:srgbClr val="FFFFFF"/>
                </a:solidFill>
              </a:defRPr>
            </a:lvl1pPr>
          </a:lstStyle>
          <a:p>
            <a:r>
              <a:rPr lang="en-US" dirty="0" smtClean="0"/>
              <a:t>Click to edit Master title style</a:t>
            </a:r>
            <a:br>
              <a:rPr lang="en-US" dirty="0" smtClean="0"/>
            </a:br>
            <a:r>
              <a:rPr lang="en-US" dirty="0" smtClean="0"/>
              <a:t>Click to edit Master title style</a:t>
            </a:r>
            <a:endParaRPr lang="en-US" dirty="0"/>
          </a:p>
        </p:txBody>
      </p:sp>
      <p:sp>
        <p:nvSpPr>
          <p:cNvPr id="5" name="Rectangle 4"/>
          <p:cNvSpPr/>
          <p:nvPr userDrawn="1"/>
        </p:nvSpPr>
        <p:spPr>
          <a:xfrm>
            <a:off x="-173463" y="906655"/>
            <a:ext cx="2124926" cy="49560"/>
          </a:xfrm>
          <a:prstGeom prst="rect">
            <a:avLst/>
          </a:prstGeom>
          <a:solidFill>
            <a:srgbClr val="E7C8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451231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p:tgtEl>
                                          <p:spTgt spid="5"/>
                                        </p:tgtEl>
                                        <p:attrNameLst>
                                          <p:attrName>ppt_x</p:attrName>
                                        </p:attrNameLst>
                                      </p:cBhvr>
                                      <p:tavLst>
                                        <p:tav tm="0">
                                          <p:val>
                                            <p:strVal val="#ppt_x-#ppt_w*1.125000"/>
                                          </p:val>
                                        </p:tav>
                                        <p:tav tm="100000">
                                          <p:val>
                                            <p:strVal val="#ppt_x"/>
                                          </p:val>
                                        </p:tav>
                                      </p:tavLst>
                                    </p:anim>
                                    <p:animEffect transition="in" filter="wipe(right)">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No Title No Icon (Green)">
    <p:bg>
      <p:bgPr>
        <a:gradFill>
          <a:gsLst>
            <a:gs pos="0">
              <a:schemeClr val="bg1"/>
            </a:gs>
            <a:gs pos="100000">
              <a:srgbClr val="4F3967"/>
            </a:gs>
            <a:gs pos="50000">
              <a:schemeClr val="bg1"/>
            </a:gs>
          </a:gsLst>
          <a:lin ang="16200000" scaled="0"/>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0253458"/>
      </p:ext>
    </p:extLst>
  </p:cSld>
  <p:clrMapOvr>
    <a:masterClrMapping/>
  </p:clrMapOvr>
  <p:timing>
    <p:tnLst>
      <p:par>
        <p:cTn xmlns:p14="http://schemas.microsoft.com/office/powerpoint/2010/mai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Black)">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21165" y="191352"/>
            <a:ext cx="7772400" cy="539673"/>
          </a:xfrm>
        </p:spPr>
        <p:txBody>
          <a:bodyPr>
            <a:normAutofit/>
          </a:bodyPr>
          <a:lstStyle>
            <a:lvl1pPr algn="l">
              <a:defRPr sz="2400">
                <a:solidFill>
                  <a:srgbClr val="FFFFFF"/>
                </a:solidFill>
              </a:defRPr>
            </a:lvl1pPr>
          </a:lstStyle>
          <a:p>
            <a:r>
              <a:rPr lang="en-US" dirty="0" smtClean="0"/>
              <a:t>Click to edit Master title style</a:t>
            </a:r>
            <a:endParaRPr lang="en-US" dirty="0"/>
          </a:p>
        </p:txBody>
      </p:sp>
      <p:sp>
        <p:nvSpPr>
          <p:cNvPr id="7" name="Rectangle 6"/>
          <p:cNvSpPr/>
          <p:nvPr userDrawn="1"/>
        </p:nvSpPr>
        <p:spPr>
          <a:xfrm>
            <a:off x="-173463" y="731025"/>
            <a:ext cx="2124926" cy="49560"/>
          </a:xfrm>
          <a:prstGeom prst="rect">
            <a:avLst/>
          </a:prstGeom>
          <a:solidFill>
            <a:srgbClr val="7C8BC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9875876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p:tgtEl>
                                          <p:spTgt spid="7"/>
                                        </p:tgtEl>
                                        <p:attrNameLst>
                                          <p:attrName>ppt_x</p:attrName>
                                        </p:attrNameLst>
                                      </p:cBhvr>
                                      <p:tavLst>
                                        <p:tav tm="0">
                                          <p:val>
                                            <p:strVal val="#ppt_x-#ppt_w*1.125000"/>
                                          </p:val>
                                        </p:tav>
                                        <p:tav tm="100000">
                                          <p:val>
                                            <p:strVal val="#ppt_x"/>
                                          </p:val>
                                        </p:tav>
                                      </p:tavLst>
                                    </p:anim>
                                    <p:animEffect transition="in" filter="wipe(right)">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Black) 2L">
    <p:bg>
      <p:bgPr>
        <a:solidFill>
          <a:schemeClr val="tx1"/>
        </a:solidFill>
        <a:effectLst/>
      </p:bgPr>
    </p:bg>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221165" y="191352"/>
            <a:ext cx="7772400" cy="539673"/>
          </a:xfrm>
        </p:spPr>
        <p:txBody>
          <a:bodyPr>
            <a:normAutofit/>
          </a:bodyPr>
          <a:lstStyle>
            <a:lvl1pPr algn="l">
              <a:defRPr sz="2400">
                <a:solidFill>
                  <a:srgbClr val="FFFFFF"/>
                </a:solidFill>
              </a:defRPr>
            </a:lvl1pPr>
          </a:lstStyle>
          <a:p>
            <a:r>
              <a:rPr lang="en-US" dirty="0" smtClean="0"/>
              <a:t>Click to edit Master title style</a:t>
            </a:r>
            <a:br>
              <a:rPr lang="en-US" dirty="0" smtClean="0"/>
            </a:br>
            <a:r>
              <a:rPr lang="en-US" dirty="0" smtClean="0"/>
              <a:t>Click to edit Master title style</a:t>
            </a:r>
            <a:endParaRPr lang="en-US" dirty="0"/>
          </a:p>
        </p:txBody>
      </p:sp>
      <p:sp>
        <p:nvSpPr>
          <p:cNvPr id="5" name="Rectangle 4"/>
          <p:cNvSpPr/>
          <p:nvPr userDrawn="1"/>
        </p:nvSpPr>
        <p:spPr>
          <a:xfrm>
            <a:off x="-173463" y="906655"/>
            <a:ext cx="2124926" cy="49560"/>
          </a:xfrm>
          <a:prstGeom prst="rect">
            <a:avLst/>
          </a:prstGeom>
          <a:solidFill>
            <a:srgbClr val="7C8BC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926917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p:tgtEl>
                                          <p:spTgt spid="5"/>
                                        </p:tgtEl>
                                        <p:attrNameLst>
                                          <p:attrName>ppt_x</p:attrName>
                                        </p:attrNameLst>
                                      </p:cBhvr>
                                      <p:tavLst>
                                        <p:tav tm="0">
                                          <p:val>
                                            <p:strVal val="#ppt_x-#ppt_w*1.125000"/>
                                          </p:val>
                                        </p:tav>
                                        <p:tav tm="100000">
                                          <p:val>
                                            <p:strVal val="#ppt_x"/>
                                          </p:val>
                                        </p:tav>
                                      </p:tavLst>
                                    </p:anim>
                                    <p:animEffect transition="in" filter="wipe(right)">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No Title No Icon (Black)">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8290325"/>
      </p:ext>
    </p:extLst>
  </p:cSld>
  <p:clrMapOvr>
    <a:masterClrMapping/>
  </p:clrMapOvr>
  <p:timing>
    <p:tnLst>
      <p:par>
        <p:cTn xmlns:p14="http://schemas.microsoft.com/office/powerpoint/2010/mai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73049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sp>
        <p:nvSpPr>
          <p:cNvPr id="2" name="TextBox 1"/>
          <p:cNvSpPr txBox="1"/>
          <p:nvPr userDrawn="1"/>
        </p:nvSpPr>
        <p:spPr>
          <a:xfrm>
            <a:off x="2209800" y="1905000"/>
            <a:ext cx="1371600" cy="307975"/>
          </a:xfrm>
          <a:prstGeom prst="rect">
            <a:avLst/>
          </a:prstGeom>
          <a:noFill/>
        </p:spPr>
        <p:txBody>
          <a:bodyPr>
            <a:spAutoFit/>
          </a:bodyPr>
          <a:lstStyle/>
          <a:p>
            <a:pPr algn="ctr">
              <a:defRPr/>
            </a:pPr>
            <a:r>
              <a:rPr lang="en-US" sz="1400" b="1" spc="100" dirty="0">
                <a:solidFill>
                  <a:srgbClr val="B6EB6E"/>
                </a:solidFill>
                <a:latin typeface="Arial" pitchFamily="-111" charset="0"/>
                <a:ea typeface="+mn-ea"/>
                <a:cs typeface="+mn-cs"/>
              </a:rPr>
              <a:t>CHAPTER</a:t>
            </a:r>
          </a:p>
        </p:txBody>
      </p:sp>
      <p:pic>
        <p:nvPicPr>
          <p:cNvPr id="3" name="Picture 22" descr="titleImg_ch01.jpg"/>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69400" cy="688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3" descr="title_colorBar.png"/>
          <p:cNvPicPr>
            <a:picLocks noChangeAspect="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0"/>
            <a:ext cx="9144000"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4" descr="insideBtn_ch07.jpg"/>
          <p:cNvPicPr>
            <a:picLocks noChangeAspect="1"/>
          </p:cNvPicPr>
          <p:nvPr userDrawn="1"/>
        </p:nvPicPr>
        <p:blipFill>
          <a:blip r:embed="rId4">
            <a:extLst>
              <a:ext uri="{28A0092B-C50C-407E-A947-70E740481C1C}">
                <a14:useLocalDpi xmlns:a14="http://schemas.microsoft.com/office/drawing/2010/main"/>
              </a:ext>
            </a:extLst>
          </a:blip>
          <a:srcRect/>
          <a:stretch>
            <a:fillRect/>
          </a:stretch>
        </p:blipFill>
        <p:spPr bwMode="auto">
          <a:xfrm>
            <a:off x="382588" y="511175"/>
            <a:ext cx="1003300" cy="170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5" descr="title_txt_07a.png"/>
          <p:cNvPicPr>
            <a:picLocks noChangeAspect="1"/>
          </p:cNvPicPr>
          <p:nvPr userDrawn="1"/>
        </p:nvPicPr>
        <p:blipFill>
          <a:blip r:embed="rId5">
            <a:extLst>
              <a:ext uri="{28A0092B-C50C-407E-A947-70E740481C1C}">
                <a14:useLocalDpi xmlns:a14="http://schemas.microsoft.com/office/drawing/2010/main"/>
              </a:ext>
            </a:extLst>
          </a:blip>
          <a:srcRect/>
          <a:stretch>
            <a:fillRect/>
          </a:stretch>
        </p:blipFill>
        <p:spPr bwMode="auto">
          <a:xfrm>
            <a:off x="1731963" y="506413"/>
            <a:ext cx="41021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6" descr="title_txt_07b.png"/>
          <p:cNvPicPr>
            <a:picLocks noChangeAspect="1"/>
          </p:cNvPicPr>
          <p:nvPr userDrawn="1"/>
        </p:nvPicPr>
        <p:blipFill>
          <a:blip r:embed="rId6">
            <a:extLst>
              <a:ext uri="{28A0092B-C50C-407E-A947-70E740481C1C}">
                <a14:useLocalDpi xmlns:a14="http://schemas.microsoft.com/office/drawing/2010/main"/>
              </a:ext>
            </a:extLst>
          </a:blip>
          <a:srcRect/>
          <a:stretch>
            <a:fillRect/>
          </a:stretch>
        </p:blipFill>
        <p:spPr bwMode="auto">
          <a:xfrm>
            <a:off x="2890838" y="1098550"/>
            <a:ext cx="18415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7" descr="title_txt_07c.png"/>
          <p:cNvPicPr>
            <a:picLocks noChangeAspect="1"/>
          </p:cNvPicPr>
          <p:nvPr userDrawn="1"/>
        </p:nvPicPr>
        <p:blipFill>
          <a:blip r:embed="rId7">
            <a:extLst>
              <a:ext uri="{28A0092B-C50C-407E-A947-70E740481C1C}">
                <a14:useLocalDpi xmlns:a14="http://schemas.microsoft.com/office/drawing/2010/main"/>
              </a:ext>
            </a:extLst>
          </a:blip>
          <a:srcRect/>
          <a:stretch>
            <a:fillRect/>
          </a:stretch>
        </p:blipFill>
        <p:spPr bwMode="auto">
          <a:xfrm>
            <a:off x="1731963" y="1671638"/>
            <a:ext cx="6172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
          <p:cNvSpPr>
            <a:spLocks/>
          </p:cNvSpPr>
          <p:nvPr userDrawn="1"/>
        </p:nvSpPr>
        <p:spPr bwMode="auto">
          <a:xfrm>
            <a:off x="7467600" y="6400800"/>
            <a:ext cx="1473200" cy="304800"/>
          </a:xfrm>
          <a:prstGeom prst="rect">
            <a:avLst/>
          </a:prstGeom>
          <a:noFill/>
          <a:ln w="12700">
            <a:noFill/>
            <a:miter lim="800000"/>
            <a:headEnd/>
            <a:tailEnd/>
          </a:ln>
        </p:spPr>
        <p:txBody>
          <a:bodyPr lIns="0" tIns="0" rIns="40639" bIns="0" anchor="b"/>
          <a:lstStyle/>
          <a:p>
            <a:pPr marL="39688" algn="r">
              <a:defRPr/>
            </a:pPr>
            <a:r>
              <a:rPr lang="en-US" sz="1000" dirty="0">
                <a:solidFill>
                  <a:srgbClr val="FFFFFF">
                    <a:alpha val="41000"/>
                  </a:srgbClr>
                </a:solidFill>
                <a:latin typeface="Arial"/>
                <a:ea typeface="Helvetica" pitchFamily="-110" charset="0"/>
                <a:cs typeface="Arial"/>
                <a:sym typeface="Helvetica" pitchFamily="-110" charset="0"/>
              </a:rPr>
              <a:t>Copyright © </a:t>
            </a:r>
          </a:p>
          <a:p>
            <a:pPr marL="39688" algn="r">
              <a:defRPr/>
            </a:pPr>
            <a:r>
              <a:rPr lang="en-US" sz="1000" dirty="0">
                <a:solidFill>
                  <a:srgbClr val="FFFFFF">
                    <a:alpha val="41000"/>
                  </a:srgbClr>
                </a:solidFill>
                <a:latin typeface="Arial"/>
                <a:ea typeface="Helvetica" pitchFamily="-110" charset="0"/>
                <a:cs typeface="Arial"/>
                <a:sym typeface="Helvetica" pitchFamily="-110" charset="0"/>
              </a:rPr>
              <a:t>2014, 2011, 2008 Pearson Education </a:t>
            </a:r>
          </a:p>
        </p:txBody>
      </p:sp>
      <p:sp>
        <p:nvSpPr>
          <p:cNvPr id="10" name="Rectangle 1"/>
          <p:cNvSpPr>
            <a:spLocks/>
          </p:cNvSpPr>
          <p:nvPr userDrawn="1"/>
        </p:nvSpPr>
        <p:spPr bwMode="auto">
          <a:xfrm>
            <a:off x="189472" y="6400800"/>
            <a:ext cx="2934561" cy="457200"/>
          </a:xfrm>
          <a:prstGeom prst="rect">
            <a:avLst/>
          </a:prstGeom>
          <a:noFill/>
          <a:ln w="12700">
            <a:noFill/>
            <a:miter lim="800000"/>
            <a:headEnd/>
            <a:tailEnd/>
          </a:ln>
        </p:spPr>
        <p:txBody>
          <a:bodyPr lIns="0" tIns="0" rIns="40639" bIns="0"/>
          <a:lstStyle/>
          <a:p>
            <a:pPr marL="39688">
              <a:defRPr/>
            </a:pPr>
            <a:r>
              <a:rPr lang="en-US" sz="1000" b="1" dirty="0">
                <a:solidFill>
                  <a:srgbClr val="FFFFFF">
                    <a:alpha val="41000"/>
                  </a:srgbClr>
                </a:solidFill>
                <a:latin typeface="Arial"/>
                <a:ea typeface="Helvetica" pitchFamily="-110" charset="0"/>
                <a:cs typeface="Arial"/>
                <a:sym typeface="Helvetica" pitchFamily="-110" charset="0"/>
              </a:rPr>
              <a:t>PSYCHOLOGY 11/e </a:t>
            </a:r>
          </a:p>
          <a:p>
            <a:pPr marL="39688">
              <a:defRPr/>
            </a:pPr>
            <a:r>
              <a:rPr lang="en-US" sz="1000" dirty="0">
                <a:solidFill>
                  <a:srgbClr val="FFFFFF">
                    <a:alpha val="41000"/>
                  </a:srgbClr>
                </a:solidFill>
                <a:latin typeface="Arial"/>
                <a:ea typeface="Helvetica" pitchFamily="-110" charset="0"/>
                <a:cs typeface="Arial"/>
                <a:sym typeface="Helvetica" pitchFamily="-110" charset="0"/>
              </a:rPr>
              <a:t>Carole Wade, Carol Tavris, and Maryanne Garry</a:t>
            </a:r>
          </a:p>
        </p:txBody>
      </p:sp>
    </p:spTree>
    <p:extLst>
      <p:ext uri="{BB962C8B-B14F-4D97-AF65-F5344CB8AC3E}">
        <p14:creationId xmlns:p14="http://schemas.microsoft.com/office/powerpoint/2010/main" val="1125334482"/>
      </p:ext>
    </p:extLst>
  </p:cSld>
  <p:clrMapOvr>
    <a:masterClrMapping/>
  </p:clrMapOvr>
  <p:transition xmlns:p14="http://schemas.microsoft.com/office/powerpoint/2010/mai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sp>
        <p:nvSpPr>
          <p:cNvPr id="3" name="Rectangle 11"/>
          <p:cNvSpPr>
            <a:spLocks noChangeArrowheads="1"/>
          </p:cNvSpPr>
          <p:nvPr userDrawn="1"/>
        </p:nvSpPr>
        <p:spPr bwMode="auto">
          <a:xfrm rot="5400000" flipH="1" flipV="1">
            <a:off x="4454525" y="2168525"/>
            <a:ext cx="234950" cy="9144000"/>
          </a:xfrm>
          <a:prstGeom prst="rect">
            <a:avLst/>
          </a:prstGeom>
          <a:solidFill>
            <a:srgbClr val="94CD22"/>
          </a:solidFill>
          <a:ln w="9525">
            <a:solidFill>
              <a:srgbClr val="99CC38"/>
            </a:solidFill>
            <a:round/>
            <a:headEnd/>
            <a:tailEnd/>
          </a:ln>
        </p:spPr>
        <p:txBody>
          <a:bodyPr wrap="none" anchor="ctr"/>
          <a:lstStyle/>
          <a:p>
            <a:pPr algn="ctr"/>
            <a:endParaRPr lang="en-US" sz="1800">
              <a:solidFill>
                <a:schemeClr val="accent1"/>
              </a:solidFill>
            </a:endParaRPr>
          </a:p>
        </p:txBody>
      </p:sp>
      <p:pic>
        <p:nvPicPr>
          <p:cNvPr id="4" name="Picture 18" descr="section_imgShadow.png"/>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3703638" y="0"/>
            <a:ext cx="2016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3" descr="sectionImg_ch07.jpg"/>
          <p:cNvPicPr>
            <a:picLocks noChangeAspect="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0"/>
            <a:ext cx="37179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4" descr="section_colorBar.png"/>
          <p:cNvPicPr>
            <a:picLocks noChangeAspect="1"/>
          </p:cNvPicPr>
          <p:nvPr userDrawn="1"/>
        </p:nvPicPr>
        <p:blipFill>
          <a:blip r:embed="rId4">
            <a:extLst>
              <a:ext uri="{28A0092B-C50C-407E-A947-70E740481C1C}">
                <a14:useLocalDpi xmlns:a14="http://schemas.microsoft.com/office/drawing/2010/main"/>
              </a:ext>
            </a:extLst>
          </a:blip>
          <a:srcRect/>
          <a:stretch>
            <a:fillRect/>
          </a:stretch>
        </p:blipFill>
        <p:spPr bwMode="auto">
          <a:xfrm>
            <a:off x="0" y="0"/>
            <a:ext cx="5318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2"/>
          <p:cNvSpPr>
            <a:spLocks noGrp="1"/>
          </p:cNvSpPr>
          <p:nvPr>
            <p:ph type="title"/>
          </p:nvPr>
        </p:nvSpPr>
        <p:spPr>
          <a:xfrm>
            <a:off x="4026319" y="1841138"/>
            <a:ext cx="4516982" cy="1867452"/>
          </a:xfrm>
          <a:prstGeom prst="rect">
            <a:avLst/>
          </a:prstGeom>
        </p:spPr>
        <p:txBody>
          <a:bodyPr/>
          <a:lstStyle>
            <a:lvl1pPr>
              <a:defRPr sz="3200" b="1">
                <a:solidFill>
                  <a:schemeClr val="accent4"/>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4045699907"/>
      </p:ext>
    </p:extLst>
  </p:cSld>
  <p:clrMapOvr>
    <a:masterClrMapping/>
  </p:clrMapOvr>
  <p:transition xmlns:p14="http://schemas.microsoft.com/office/powerpoint/2010/mai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52400" y="26988"/>
            <a:ext cx="7467600" cy="6096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4115052355"/>
      </p:ext>
    </p:extLst>
  </p:cSld>
  <p:clrMapOvr>
    <a:masterClrMapping/>
  </p:clrMapOvr>
  <p:transition xmlns:p14="http://schemas.microsoft.com/office/powerpoint/2010/mai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9907677"/>
      </p:ext>
    </p:extLst>
  </p:cSld>
  <p:clrMapOvr>
    <a:masterClrMapping/>
  </p:clrMapOvr>
  <p:transition xmlns:p14="http://schemas.microsoft.com/office/powerpoint/2010/mai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 y="26988"/>
            <a:ext cx="7467600" cy="6096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152400" y="854709"/>
            <a:ext cx="4343400" cy="4648200"/>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541308609"/>
      </p:ext>
    </p:extLst>
  </p:cSld>
  <p:clrMapOvr>
    <a:masterClrMapping/>
  </p:clrMapOvr>
  <p:transition xmlns:p14="http://schemas.microsoft.com/office/powerpoint/2010/mai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 y="26988"/>
            <a:ext cx="7467600" cy="6096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152400" y="1143000"/>
            <a:ext cx="4343400" cy="4648200"/>
          </a:xfrm>
          <a:prstGeom prst="rect">
            <a:avLst/>
          </a:prstGeom>
        </p:spPr>
        <p:txBody>
          <a:bodyPr/>
          <a:lstStyle>
            <a:lvl1pPr>
              <a:defRPr sz="24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Text Placeholder 5"/>
          <p:cNvSpPr>
            <a:spLocks noGrp="1"/>
          </p:cNvSpPr>
          <p:nvPr>
            <p:ph type="body" sz="quarter" idx="10"/>
          </p:nvPr>
        </p:nvSpPr>
        <p:spPr>
          <a:xfrm>
            <a:off x="152400" y="678910"/>
            <a:ext cx="7467600" cy="381000"/>
          </a:xfrm>
          <a:prstGeom prst="rect">
            <a:avLst/>
          </a:prstGeom>
        </p:spPr>
        <p:txBody>
          <a:bodyPr/>
          <a:lstStyle>
            <a:lvl1pPr marL="0" indent="0">
              <a:lnSpc>
                <a:spcPct val="100000"/>
              </a:lnSpc>
              <a:defRPr lang="en-US" sz="1400" b="1" kern="1200" dirty="0">
                <a:solidFill>
                  <a:schemeClr val="tx1">
                    <a:lumMod val="65000"/>
                    <a:lumOff val="35000"/>
                  </a:schemeClr>
                </a:solidFill>
                <a:latin typeface="Arial" pitchFamily="-106" charset="0"/>
                <a:ea typeface="+mn-ea"/>
                <a:cs typeface="+mn-cs"/>
              </a:defRPr>
            </a:lvl1pPr>
            <a:lvl2pPr>
              <a:defRPr sz="1200" b="0"/>
            </a:lvl2pPr>
            <a:lvl3pPr>
              <a:defRPr sz="1200" b="0"/>
            </a:lvl3pPr>
            <a:lvl4pPr>
              <a:defRPr sz="1200" b="0"/>
            </a:lvl4pPr>
            <a:lvl5pPr>
              <a:defRPr sz="1200" b="0"/>
            </a:lvl5pPr>
          </a:lstStyle>
          <a:p>
            <a:pPr lvl="0"/>
            <a:r>
              <a:rPr lang="en-US" dirty="0" smtClean="0"/>
              <a:t>Click to edit Master text styles</a:t>
            </a:r>
            <a:endParaRPr lang="en-US" dirty="0"/>
          </a:p>
        </p:txBody>
      </p:sp>
    </p:spTree>
    <p:extLst>
      <p:ext uri="{BB962C8B-B14F-4D97-AF65-F5344CB8AC3E}">
        <p14:creationId xmlns:p14="http://schemas.microsoft.com/office/powerpoint/2010/main" val="1004621948"/>
      </p:ext>
    </p:extLst>
  </p:cSld>
  <p:clrMapOvr>
    <a:masterClrMapping/>
  </p:clrMapOvr>
  <p:transition xmlns:p14="http://schemas.microsoft.com/office/powerpoint/2010/mai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57601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 y="26988"/>
            <a:ext cx="7467600" cy="6096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152400" y="838200"/>
            <a:ext cx="4191000" cy="4648200"/>
          </a:xfrm>
          <a:prstGeom prst="rect">
            <a:avLst/>
          </a:prstGeom>
        </p:spPr>
        <p:txBody>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838200"/>
            <a:ext cx="4191000" cy="4648200"/>
          </a:xfrm>
          <a:prstGeom prst="rect">
            <a:avLst/>
          </a:prstGeom>
        </p:spPr>
        <p:txBody>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592433661"/>
      </p:ext>
    </p:extLst>
  </p:cSld>
  <p:clrMapOvr>
    <a:masterClrMapping/>
  </p:clrMapOvr>
  <p:transition xmlns:p14="http://schemas.microsoft.com/office/powerpoint/2010/mai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 y="26988"/>
            <a:ext cx="7467600" cy="609600"/>
          </a:xfrm>
          <a:prstGeom prst="rect">
            <a:avLst/>
          </a:prstGeom>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838200"/>
            <a:ext cx="4191000" cy="4648200"/>
          </a:xfrm>
          <a:prstGeom prst="rect">
            <a:avLst/>
          </a:prstGeom>
        </p:spPr>
        <p:txBody>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260553181"/>
      </p:ext>
    </p:extLst>
  </p:cSld>
  <p:clrMapOvr>
    <a:masterClrMapping/>
  </p:clrMapOvr>
  <p:transition xmlns:p14="http://schemas.microsoft.com/office/powerpoint/2010/mai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85800" y="6248400"/>
            <a:ext cx="1905000" cy="457200"/>
          </a:xfrm>
          <a:prstGeom prst="rect">
            <a:avLst/>
          </a:prstGeom>
        </p:spPr>
        <p:txBody>
          <a:bodyPr/>
          <a:lstStyle>
            <a:lvl1pPr>
              <a:defRPr>
                <a:latin typeface="Arial" charset="0"/>
                <a:ea typeface="ＭＳ Ｐゴシック" charset="-128"/>
                <a:cs typeface="ＭＳ Ｐゴシック" charset="-128"/>
              </a:defRPr>
            </a:lvl1pPr>
          </a:lstStyle>
          <a:p>
            <a:pPr>
              <a:defRPr/>
            </a:pPr>
            <a:endParaRPr lang="en-US"/>
          </a:p>
        </p:txBody>
      </p:sp>
      <p:sp>
        <p:nvSpPr>
          <p:cNvPr id="7" name="Footer Placeholder 6"/>
          <p:cNvSpPr>
            <a:spLocks noGrp="1"/>
          </p:cNvSpPr>
          <p:nvPr>
            <p:ph type="ftr" sz="quarter" idx="11"/>
          </p:nvPr>
        </p:nvSpPr>
        <p:spPr>
          <a:xfrm>
            <a:off x="3124200" y="6248400"/>
            <a:ext cx="2895600" cy="457200"/>
          </a:xfrm>
          <a:prstGeom prst="rect">
            <a:avLst/>
          </a:prstGeom>
        </p:spPr>
        <p:txBody>
          <a:bodyPr/>
          <a:lstStyle>
            <a:lvl1pPr>
              <a:defRPr>
                <a:latin typeface="Arial" charset="0"/>
                <a:ea typeface="ＭＳ Ｐゴシック" charset="-128"/>
                <a:cs typeface="ＭＳ Ｐゴシック" charset="-128"/>
              </a:defRPr>
            </a:lvl1pPr>
          </a:lstStyle>
          <a:p>
            <a:pPr>
              <a:defRPr/>
            </a:pPr>
            <a:endParaRPr lang="en-US"/>
          </a:p>
        </p:txBody>
      </p:sp>
      <p:sp>
        <p:nvSpPr>
          <p:cNvPr id="8" name="Slide Number Placeholder 7"/>
          <p:cNvSpPr>
            <a:spLocks noGrp="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C94D0B4A-0B8D-FA49-B66A-F1DC967CA36B}" type="slidenum">
              <a:rPr lang="en-US"/>
              <a:pPr>
                <a:defRPr/>
              </a:pPr>
              <a:t>‹#›</a:t>
            </a:fld>
            <a:endParaRPr lang="en-US"/>
          </a:p>
        </p:txBody>
      </p:sp>
    </p:spTree>
    <p:extLst>
      <p:ext uri="{BB962C8B-B14F-4D97-AF65-F5344CB8AC3E}">
        <p14:creationId xmlns:p14="http://schemas.microsoft.com/office/powerpoint/2010/main" val="1979356206"/>
      </p:ext>
    </p:extLst>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image" Target="../media/image1.emf"/><Relationship Id="rId21" Type="http://schemas.openxmlformats.org/officeDocument/2006/relationships/image" Target="../media/image2.emf"/><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9.xml"/><Relationship Id="rId12" Type="http://schemas.openxmlformats.org/officeDocument/2006/relationships/theme" Target="../theme/theme2.xml"/><Relationship Id="rId1" Type="http://schemas.openxmlformats.org/officeDocument/2006/relationships/slideLayout" Target="../slideLayouts/slideLayout19.xml"/><Relationship Id="rId2" Type="http://schemas.openxmlformats.org/officeDocument/2006/relationships/slideLayout" Target="../slideLayouts/slideLayout20.xml"/><Relationship Id="rId3" Type="http://schemas.openxmlformats.org/officeDocument/2006/relationships/slideLayout" Target="../slideLayouts/slideLayout21.xml"/><Relationship Id="rId4" Type="http://schemas.openxmlformats.org/officeDocument/2006/relationships/slideLayout" Target="../slideLayouts/slideLayout22.xml"/><Relationship Id="rId5" Type="http://schemas.openxmlformats.org/officeDocument/2006/relationships/slideLayout" Target="../slideLayouts/slideLayout23.xml"/><Relationship Id="rId6" Type="http://schemas.openxmlformats.org/officeDocument/2006/relationships/slideLayout" Target="../slideLayouts/slideLayout24.xml"/><Relationship Id="rId7" Type="http://schemas.openxmlformats.org/officeDocument/2006/relationships/slideLayout" Target="../slideLayouts/slideLayout25.xml"/><Relationship Id="rId8" Type="http://schemas.openxmlformats.org/officeDocument/2006/relationships/slideLayout" Target="../slideLayouts/slideLayout26.xml"/><Relationship Id="rId9" Type="http://schemas.openxmlformats.org/officeDocument/2006/relationships/slideLayout" Target="../slideLayouts/slideLayout27.xml"/><Relationship Id="rId10"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Rectangle 7"/>
          <p:cNvSpPr/>
          <p:nvPr userDrawn="1"/>
        </p:nvSpPr>
        <p:spPr>
          <a:xfrm>
            <a:off x="-1094" y="6469446"/>
            <a:ext cx="9147508" cy="411480"/>
          </a:xfrm>
          <a:prstGeom prst="rect">
            <a:avLst/>
          </a:prstGeom>
          <a:gradFill flip="none" rotWithShape="1">
            <a:gsLst>
              <a:gs pos="0">
                <a:srgbClr val="4F3967"/>
              </a:gs>
              <a:gs pos="100000">
                <a:srgbClr val="7C8BC4"/>
              </a:gs>
            </a:gsLst>
            <a:lin ang="21360000" scaled="0"/>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 name="Rectangle 6"/>
          <p:cNvSpPr/>
          <p:nvPr/>
        </p:nvSpPr>
        <p:spPr>
          <a:xfrm>
            <a:off x="-1094" y="6465502"/>
            <a:ext cx="9185356" cy="45720"/>
          </a:xfrm>
          <a:prstGeom prst="rect">
            <a:avLst/>
          </a:prstGeom>
          <a:solidFill>
            <a:srgbClr val="E7C8B3"/>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TextBox 15"/>
          <p:cNvSpPr txBox="1"/>
          <p:nvPr userDrawn="1"/>
        </p:nvSpPr>
        <p:spPr>
          <a:xfrm>
            <a:off x="2363" y="6563205"/>
            <a:ext cx="9142906" cy="246221"/>
          </a:xfrm>
          <a:prstGeom prst="rect">
            <a:avLst/>
          </a:prstGeom>
          <a:noFill/>
        </p:spPr>
        <p:txBody>
          <a:bodyPr wrap="square" rtlCol="0">
            <a:spAutoFit/>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000" dirty="0" smtClean="0">
                <a:solidFill>
                  <a:srgbClr val="FFFFFF"/>
                </a:solidFill>
                <a:latin typeface="Arial"/>
                <a:cs typeface="Arial"/>
              </a:rPr>
              <a:t>Copyright © 2017, 2014, 2011 Pearson Education Inc. All rights reserved.</a:t>
            </a:r>
            <a:endParaRPr lang="en-US" sz="1000" dirty="0">
              <a:solidFill>
                <a:srgbClr val="FFFFFF"/>
              </a:solidFill>
              <a:latin typeface="Arial"/>
              <a:cs typeface="Arial"/>
            </a:endParaRPr>
          </a:p>
        </p:txBody>
      </p:sp>
      <p:pic>
        <p:nvPicPr>
          <p:cNvPr id="9" name="Pearson Logo"/>
          <p:cNvPicPr>
            <a:picLocks noChangeAspect="1" noChangeArrowheads="1"/>
          </p:cNvPicPr>
          <p:nvPr userDrawn="1"/>
        </p:nvPicPr>
        <p:blipFill>
          <a:blip r:embed="rId20" cstate="screen">
            <a:extLst>
              <a:ext uri="{28A0092B-C50C-407E-A947-70E740481C1C}">
                <a14:useLocalDpi xmlns:a14="http://schemas.microsoft.com/office/drawing/2010/main"/>
              </a:ext>
            </a:extLst>
          </a:blip>
          <a:srcRect/>
          <a:stretch>
            <a:fillRect/>
          </a:stretch>
        </p:blipFill>
        <p:spPr bwMode="black">
          <a:xfrm>
            <a:off x="7748588" y="6473050"/>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Always Learning Logo" descr="Pearson: Always Learning Logo"/>
          <p:cNvPicPr>
            <a:picLocks noChangeAspect="1" noChangeArrowheads="1"/>
          </p:cNvPicPr>
          <p:nvPr userDrawn="1"/>
        </p:nvPicPr>
        <p:blipFill>
          <a:blip r:embed="rId21" cstate="screen">
            <a:extLst>
              <a:ext uri="{28A0092B-C50C-407E-A947-70E740481C1C}">
                <a14:useLocalDpi xmlns:a14="http://schemas.microsoft.com/office/drawing/2010/main"/>
              </a:ext>
            </a:extLst>
          </a:blip>
          <a:srcRect/>
          <a:stretch>
            <a:fillRect/>
          </a:stretch>
        </p:blipFill>
        <p:spPr bwMode="black">
          <a:xfrm>
            <a:off x="-47197" y="6487028"/>
            <a:ext cx="166052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0285307"/>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70" r:id="rId4"/>
    <p:sldLayoutId id="2147483671" r:id="rId5"/>
    <p:sldLayoutId id="2147483672" r:id="rId6"/>
    <p:sldLayoutId id="2147483693" r:id="rId7"/>
    <p:sldLayoutId id="2147483694" r:id="rId8"/>
    <p:sldLayoutId id="2147483695" r:id="rId9"/>
    <p:sldLayoutId id="2147483676" r:id="rId10"/>
    <p:sldLayoutId id="2147483677" r:id="rId11"/>
    <p:sldLayoutId id="2147483678" r:id="rId12"/>
    <p:sldLayoutId id="2147483682" r:id="rId13"/>
    <p:sldLayoutId id="2147483683" r:id="rId14"/>
    <p:sldLayoutId id="2147483684" r:id="rId15"/>
    <p:sldLayoutId id="2147483688" r:id="rId16"/>
    <p:sldLayoutId id="2147483689" r:id="rId17"/>
    <p:sldLayoutId id="2147483690" r:id="rId18"/>
  </p:sldLayoutIdLst>
  <p:timing>
    <p:tnLst>
      <p:par>
        <p:cTn xmlns:p14="http://schemas.microsoft.com/office/powerpoint/2010/main" id="1" dur="indefinite" restart="never" nodeType="tmRoot"/>
      </p:par>
    </p:tnLst>
  </p:timing>
  <p:txStyles>
    <p:titleStyle>
      <a:lvl1pPr algn="ctr" defTabSz="457200" rtl="0" eaLnBrk="1" latinLnBrk="0" hangingPunct="1">
        <a:spcBef>
          <a:spcPct val="0"/>
        </a:spcBef>
        <a:buNone/>
        <a:defRPr sz="4400"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3818868"/>
      </p:ext>
    </p:extLst>
  </p:cSld>
  <p:clrMap bg1="lt1" tx1="dk1" bg2="lt2" tx2="dk2" accent1="accent1" accent2="accent2" accent3="accent3" accent4="accent4" accent5="accent5" accent6="accent6" hlink="hlink" folHlink="folHlink"/>
  <p:sldLayoutIdLst>
    <p:sldLayoutId id="2147483692"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iming>
    <p:tnLst>
      <p:par>
        <p:cTn xmlns:p14="http://schemas.microsoft.com/office/powerpoint/2010/mai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image" Target="../media/image1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1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1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xml"/><Relationship Id="rId3" Type="http://schemas.openxmlformats.org/officeDocument/2006/relationships/image" Target="../media/image1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xml"/><Relationship Id="rId3" Type="http://schemas.openxmlformats.org/officeDocument/2006/relationships/image" Target="../media/image1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1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xml"/><Relationship Id="rId3" Type="http://schemas.openxmlformats.org/officeDocument/2006/relationships/image" Target="../media/image19.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20.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1.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4" Type="http://schemas.microsoft.com/office/2007/relationships/hdphoto" Target="../media/hdphoto1.wdp"/><Relationship Id="rId5" Type="http://schemas.openxmlformats.org/officeDocument/2006/relationships/image" Target="../media/image24.png"/><Relationship Id="rId6" Type="http://schemas.microsoft.com/office/2007/relationships/hdphoto" Target="../media/hdphoto2.wdp"/><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4" Type="http://schemas.microsoft.com/office/2007/relationships/hdphoto" Target="../media/hdphoto3.wdp"/><Relationship Id="rId5" Type="http://schemas.openxmlformats.org/officeDocument/2006/relationships/image" Target="../media/image24.png"/><Relationship Id="rId6" Type="http://schemas.microsoft.com/office/2007/relationships/hdphoto" Target="../media/hdphoto2.wdp"/><Relationship Id="rId1" Type="http://schemas.openxmlformats.org/officeDocument/2006/relationships/slideLayout" Target="../slideLayouts/slideLayout10.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4" Type="http://schemas.openxmlformats.org/officeDocument/2006/relationships/image" Target="../media/image26.jpeg"/><Relationship Id="rId5" Type="http://schemas.openxmlformats.org/officeDocument/2006/relationships/image" Target="../media/image27.png"/><Relationship Id="rId6" Type="http://schemas.microsoft.com/office/2007/relationships/hdphoto" Target="../media/hdphoto4.wdp"/><Relationship Id="rId1" Type="http://schemas.openxmlformats.org/officeDocument/2006/relationships/slideLayout" Target="../slideLayouts/slideLayout13.xml"/><Relationship Id="rId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3.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4" Type="http://schemas.openxmlformats.org/officeDocument/2006/relationships/image" Target="../media/image29.png"/><Relationship Id="rId1" Type="http://schemas.openxmlformats.org/officeDocument/2006/relationships/slideLayout" Target="../slideLayouts/slideLayout23.xml"/><Relationship Id="rId2" Type="http://schemas.openxmlformats.org/officeDocument/2006/relationships/notesSlide" Target="../notesSlides/notesSlide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0.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31.jpeg"/></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4" Type="http://schemas.openxmlformats.org/officeDocument/2006/relationships/image" Target="../media/image33.jpeg"/><Relationship Id="rId5" Type="http://schemas.openxmlformats.org/officeDocument/2006/relationships/image" Target="../media/image34.jpeg"/><Relationship Id="rId6" Type="http://schemas.openxmlformats.org/officeDocument/2006/relationships/image" Target="../media/image35.jpeg"/><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4" Type="http://schemas.microsoft.com/office/2007/relationships/hdphoto" Target="../media/hdphoto5.wdp"/><Relationship Id="rId5" Type="http://schemas.openxmlformats.org/officeDocument/2006/relationships/image" Target="../media/image37.png"/><Relationship Id="rId6" Type="http://schemas.microsoft.com/office/2007/relationships/hdphoto" Target="../media/hdphoto6.wdp"/><Relationship Id="rId7" Type="http://schemas.openxmlformats.org/officeDocument/2006/relationships/image" Target="../media/image38.jpeg"/><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24.xml.rels><?xml version="1.0" encoding="UTF-8" standalone="yes"?>
<Relationships xmlns="http://schemas.openxmlformats.org/package/2006/relationships"><Relationship Id="rId3" Type="http://schemas.openxmlformats.org/officeDocument/2006/relationships/image" Target="../media/image39.jpeg"/><Relationship Id="rId4" Type="http://schemas.openxmlformats.org/officeDocument/2006/relationships/image" Target="../media/image40.jpeg"/><Relationship Id="rId5" Type="http://schemas.openxmlformats.org/officeDocument/2006/relationships/image" Target="../media/image41.jpeg"/><Relationship Id="rId1" Type="http://schemas.openxmlformats.org/officeDocument/2006/relationships/slideLayout" Target="../slideLayouts/slideLayout10.xml"/><Relationship Id="rId2" Type="http://schemas.openxmlformats.org/officeDocument/2006/relationships/notesSlide" Target="../notesSlides/notesSlide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3.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42.tiff"/><Relationship Id="rId4" Type="http://schemas.openxmlformats.org/officeDocument/2006/relationships/image" Target="../media/image43.png"/><Relationship Id="rId5" Type="http://schemas.microsoft.com/office/2007/relationships/hdphoto" Target="../media/hdphoto7.wdp"/><Relationship Id="rId1" Type="http://schemas.openxmlformats.org/officeDocument/2006/relationships/slideLayout" Target="../slideLayouts/slideLayout16.xml"/><Relationship Id="rId2" Type="http://schemas.openxmlformats.org/officeDocument/2006/relationships/notesSlide" Target="../notesSlides/notesSlide20.xml"/></Relationships>
</file>

<file path=ppt/slides/_rels/slide28.xml.rels><?xml version="1.0" encoding="UTF-8" standalone="yes"?>
<Relationships xmlns="http://schemas.openxmlformats.org/package/2006/relationships"><Relationship Id="rId3" Type="http://schemas.openxmlformats.org/officeDocument/2006/relationships/image" Target="../media/image44.jpeg"/><Relationship Id="rId4" Type="http://schemas.openxmlformats.org/officeDocument/2006/relationships/image" Target="../media/image45.jpeg"/><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2.xml"/><Relationship Id="rId3" Type="http://schemas.openxmlformats.org/officeDocument/2006/relationships/image" Target="../media/image46.jpeg"/></Relationships>
</file>

<file path=ppt/slides/_rels/slide30.xml.rels><?xml version="1.0" encoding="UTF-8" standalone="yes"?>
<Relationships xmlns="http://schemas.openxmlformats.org/package/2006/relationships"><Relationship Id="rId3" Type="http://schemas.openxmlformats.org/officeDocument/2006/relationships/image" Target="../media/image47.jpeg"/><Relationship Id="rId4" Type="http://schemas.openxmlformats.org/officeDocument/2006/relationships/image" Target="../media/image48.jpeg"/><Relationship Id="rId5" Type="http://schemas.openxmlformats.org/officeDocument/2006/relationships/image" Target="../media/image49.png"/><Relationship Id="rId6" Type="http://schemas.microsoft.com/office/2007/relationships/hdphoto" Target="../media/hdphoto8.wdp"/><Relationship Id="rId1" Type="http://schemas.openxmlformats.org/officeDocument/2006/relationships/slideLayout" Target="../slideLayouts/slideLayout23.xml"/><Relationship Id="rId2" Type="http://schemas.openxmlformats.org/officeDocument/2006/relationships/notesSlide" Target="../notesSlides/notesSlide23.xml"/></Relationships>
</file>

<file path=ppt/slides/_rels/slide31.xml.rels><?xml version="1.0" encoding="UTF-8" standalone="yes"?>
<Relationships xmlns="http://schemas.openxmlformats.org/package/2006/relationships"><Relationship Id="rId3" Type="http://schemas.openxmlformats.org/officeDocument/2006/relationships/image" Target="../media/image50.jpeg"/><Relationship Id="rId4" Type="http://schemas.openxmlformats.org/officeDocument/2006/relationships/image" Target="../media/image51.jpeg"/><Relationship Id="rId5" Type="http://schemas.openxmlformats.org/officeDocument/2006/relationships/image" Target="../media/image52.png"/><Relationship Id="rId6" Type="http://schemas.microsoft.com/office/2007/relationships/hdphoto" Target="../media/hdphoto9.wdp"/><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32.xml.rels><?xml version="1.0" encoding="UTF-8" standalone="yes"?>
<Relationships xmlns="http://schemas.openxmlformats.org/package/2006/relationships"><Relationship Id="rId3" Type="http://schemas.openxmlformats.org/officeDocument/2006/relationships/image" Target="../media/image53.jpeg"/><Relationship Id="rId4" Type="http://schemas.openxmlformats.org/officeDocument/2006/relationships/image" Target="../media/image54.jpeg"/><Relationship Id="rId5" Type="http://schemas.openxmlformats.org/officeDocument/2006/relationships/image" Target="../media/image52.png"/><Relationship Id="rId6" Type="http://schemas.microsoft.com/office/2007/relationships/hdphoto" Target="../media/hdphoto10.wdp"/><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55.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56.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3.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57.jpeg"/><Relationship Id="rId4" Type="http://schemas.openxmlformats.org/officeDocument/2006/relationships/image" Target="../media/image58.jpeg"/><Relationship Id="rId1" Type="http://schemas.openxmlformats.org/officeDocument/2006/relationships/slideLayout" Target="../slideLayouts/slideLayout10.xml"/><Relationship Id="rId2" Type="http://schemas.openxmlformats.org/officeDocument/2006/relationships/notesSlide" Target="../notesSlides/notesSlide2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59.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60.jpeg"/></Relationships>
</file>

<file path=ppt/slides/_rels/slide42.xml.rels><?xml version="1.0" encoding="UTF-8" standalone="yes"?>
<Relationships xmlns="http://schemas.openxmlformats.org/package/2006/relationships"><Relationship Id="rId3" Type="http://schemas.openxmlformats.org/officeDocument/2006/relationships/image" Target="../media/image42.tiff"/><Relationship Id="rId4" Type="http://schemas.openxmlformats.org/officeDocument/2006/relationships/image" Target="../media/image43.png"/><Relationship Id="rId5" Type="http://schemas.microsoft.com/office/2007/relationships/hdphoto" Target="../media/hdphoto11.wdp"/><Relationship Id="rId1" Type="http://schemas.openxmlformats.org/officeDocument/2006/relationships/slideLayout" Target="../slideLayouts/slideLayout16.xml"/><Relationship Id="rId2" Type="http://schemas.openxmlformats.org/officeDocument/2006/relationships/notesSlide" Target="../notesSlides/notesSlide3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3.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4.xml"/><Relationship Id="rId3" Type="http://schemas.openxmlformats.org/officeDocument/2006/relationships/image" Target="../media/image61.tif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7.xml"/><Relationship Id="rId3" Type="http://schemas.openxmlformats.org/officeDocument/2006/relationships/image" Target="../media/image62.jpeg"/></Relationships>
</file>

<file path=ppt/slides/_rels/slide49.xml.rels><?xml version="1.0" encoding="UTF-8" standalone="yes"?>
<Relationships xmlns="http://schemas.openxmlformats.org/package/2006/relationships"><Relationship Id="rId3" Type="http://schemas.microsoft.com/office/2007/relationships/hdphoto" Target="../media/hdphoto12.wdp"/><Relationship Id="rId4" Type="http://schemas.openxmlformats.org/officeDocument/2006/relationships/image" Target="../media/image64.png"/><Relationship Id="rId5" Type="http://schemas.microsoft.com/office/2007/relationships/hdphoto" Target="../media/hdphoto13.wdp"/><Relationship Id="rId1" Type="http://schemas.openxmlformats.org/officeDocument/2006/relationships/slideLayout" Target="../slideLayouts/slideLayout7.xml"/><Relationship Id="rId2" Type="http://schemas.openxmlformats.org/officeDocument/2006/relationships/image" Target="../media/image6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 Id="rId3" Type="http://schemas.openxmlformats.org/officeDocument/2006/relationships/image" Target="../media/image65.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3.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9.xml"/><Relationship Id="rId3" Type="http://schemas.openxmlformats.org/officeDocument/2006/relationships/image" Target="../media/image66.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0.xml"/><Relationship Id="rId3" Type="http://schemas.openxmlformats.org/officeDocument/2006/relationships/image" Target="../media/image67.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1.xml"/><Relationship Id="rId3" Type="http://schemas.openxmlformats.org/officeDocument/2006/relationships/image" Target="../media/image68.jpeg"/></Relationships>
</file>

<file path=ppt/slides/_rels/slide56.xml.rels><?xml version="1.0" encoding="UTF-8" standalone="yes"?>
<Relationships xmlns="http://schemas.openxmlformats.org/package/2006/relationships"><Relationship Id="rId3" Type="http://schemas.openxmlformats.org/officeDocument/2006/relationships/image" Target="../media/image69.jpeg"/><Relationship Id="rId4" Type="http://schemas.openxmlformats.org/officeDocument/2006/relationships/image" Target="../media/image70.emf"/><Relationship Id="rId5" Type="http://schemas.openxmlformats.org/officeDocument/2006/relationships/image" Target="../media/image71.png"/><Relationship Id="rId6" Type="http://schemas.microsoft.com/office/2007/relationships/hdphoto" Target="../media/hdphoto14.wdp"/><Relationship Id="rId7" Type="http://schemas.openxmlformats.org/officeDocument/2006/relationships/image" Target="../media/image72.png"/><Relationship Id="rId8" Type="http://schemas.microsoft.com/office/2007/relationships/hdphoto" Target="../media/hdphoto15.wdp"/><Relationship Id="rId1" Type="http://schemas.openxmlformats.org/officeDocument/2006/relationships/slideLayout" Target="../slideLayouts/slideLayout16.xml"/><Relationship Id="rId2" Type="http://schemas.openxmlformats.org/officeDocument/2006/relationships/notesSlide" Target="../notesSlides/notesSlide42.xml"/></Relationships>
</file>

<file path=ppt/slides/_rels/slide57.xml.rels><?xml version="1.0" encoding="UTF-8" standalone="yes"?>
<Relationships xmlns="http://schemas.openxmlformats.org/package/2006/relationships"><Relationship Id="rId3" Type="http://schemas.openxmlformats.org/officeDocument/2006/relationships/image" Target="../media/image73.jpeg"/><Relationship Id="rId4" Type="http://schemas.openxmlformats.org/officeDocument/2006/relationships/image" Target="../media/image74.jpeg"/><Relationship Id="rId5" Type="http://schemas.openxmlformats.org/officeDocument/2006/relationships/image" Target="../media/image75.jpeg"/><Relationship Id="rId6" Type="http://schemas.openxmlformats.org/officeDocument/2006/relationships/image" Target="../media/image76.jpeg"/><Relationship Id="rId1" Type="http://schemas.openxmlformats.org/officeDocument/2006/relationships/slideLayout" Target="../slideLayouts/slideLayout4.xml"/><Relationship Id="rId2" Type="http://schemas.openxmlformats.org/officeDocument/2006/relationships/notesSlide" Target="../notesSlides/notesSlide4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77.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hyperlink" Target="https://media.pearsoncmg.com/ph/hss/hss_ciccarelli_psychology_4e/interactives/source_files/ch11-general-adaptation/embed.html" TargetMode="External"/><Relationship Id="rId4" Type="http://schemas.openxmlformats.org/officeDocument/2006/relationships/image" Target="../media/image78.png"/><Relationship Id="rId1" Type="http://schemas.openxmlformats.org/officeDocument/2006/relationships/slideLayout" Target="../slideLayouts/slideLayout3.xml"/><Relationship Id="rId2" Type="http://schemas.openxmlformats.org/officeDocument/2006/relationships/hyperlink" Target="https://media.pearsoncmg.com/ph/hss/hss_ciccarelli_psychology_4e/interactives/source_files/ch05-pavlov_1/embed.html" TargetMode="External"/></Relationships>
</file>

<file path=ppt/slides/_rels/slide62.xml.rels><?xml version="1.0" encoding="UTF-8" standalone="yes"?>
<Relationships xmlns="http://schemas.openxmlformats.org/package/2006/relationships"><Relationship Id="rId3" Type="http://schemas.openxmlformats.org/officeDocument/2006/relationships/hyperlink" Target="https://media.pearsoncmg.com/ph/hss/hss_ciccarelli_psychology_4e/interactives/source_files/ch11-general-adaptation/embed.html" TargetMode="External"/><Relationship Id="rId4" Type="http://schemas.openxmlformats.org/officeDocument/2006/relationships/image" Target="../media/image79.png"/><Relationship Id="rId1" Type="http://schemas.openxmlformats.org/officeDocument/2006/relationships/slideLayout" Target="../slideLayouts/slideLayout3.xml"/><Relationship Id="rId2" Type="http://schemas.openxmlformats.org/officeDocument/2006/relationships/hyperlink" Target="https://media.pearsoncmg.com/ph/hss/hss_ciccarelli_psychology_4e/interactives/source_files/ch05-pavlov_2/embed.html"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https://media.pearsoncmg.com/ph/hss/hss_ciccarelli_psychology_4e/interactives/source_files/ch11-general-adaptation/embed.html" TargetMode="External"/><Relationship Id="rId4" Type="http://schemas.openxmlformats.org/officeDocument/2006/relationships/image" Target="../media/image80.png"/><Relationship Id="rId1" Type="http://schemas.openxmlformats.org/officeDocument/2006/relationships/slideLayout" Target="../slideLayouts/slideLayout3.xml"/><Relationship Id="rId2" Type="http://schemas.openxmlformats.org/officeDocument/2006/relationships/hyperlink" Target="https://media.pearsoncmg.com/ph/hss/hss_ciccarelli_psychology_4e/interactives/source_files/ch05-schedules/embed.html" TargetMode="External"/></Relationships>
</file>

<file path=ppt/slides/_rels/slide64.xml.rels><?xml version="1.0" encoding="UTF-8" standalone="yes"?>
<Relationships xmlns="http://schemas.openxmlformats.org/package/2006/relationships"><Relationship Id="rId3" Type="http://schemas.openxmlformats.org/officeDocument/2006/relationships/hyperlink" Target="https://media.pearsoncmg.com/ph/hss/hss_ciccarelli_psychology_4e/interactives/source_files/ch11-general-adaptation/embed.html" TargetMode="External"/><Relationship Id="rId4" Type="http://schemas.openxmlformats.org/officeDocument/2006/relationships/image" Target="../media/image81.png"/><Relationship Id="rId1" Type="http://schemas.openxmlformats.org/officeDocument/2006/relationships/slideLayout" Target="../slideLayouts/slideLayout3.xml"/><Relationship Id="rId2" Type="http://schemas.openxmlformats.org/officeDocument/2006/relationships/hyperlink" Target="https://media.pearsoncmg.com/ph/hss/hss_ciccarelli_psychology_4e/interactives/source_files/ch05-rat-maze/embed.html" TargetMode="External"/></Relationships>
</file>

<file path=ppt/slides/_rels/slide65.xml.rels><?xml version="1.0" encoding="UTF-8" standalone="yes"?>
<Relationships xmlns="http://schemas.openxmlformats.org/package/2006/relationships"><Relationship Id="rId3" Type="http://schemas.openxmlformats.org/officeDocument/2006/relationships/hyperlink" Target="https://media.pearsoncmg.com/ph/hss/hss_ciccarelli_psychology_4e/interactives/source_files/ch11-general-adaptation/embed.html" TargetMode="External"/><Relationship Id="rId4" Type="http://schemas.openxmlformats.org/officeDocument/2006/relationships/image" Target="../media/image82.png"/><Relationship Id="rId1" Type="http://schemas.openxmlformats.org/officeDocument/2006/relationships/slideLayout" Target="../slideLayouts/slideLayout3.xml"/><Relationship Id="rId2" Type="http://schemas.openxmlformats.org/officeDocument/2006/relationships/hyperlink" Target="https://media.pearsoncmg.com/ph/hss/hss_ciccarelli_psychology_4e/interactives/source_files/ch05-exper-learning/embed.html" TargetMode="Externa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O-07.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6096"/>
            <a:ext cx="9144001" cy="6931646"/>
          </a:xfrm>
          <a:prstGeom prst="rect">
            <a:avLst/>
          </a:prstGeom>
        </p:spPr>
      </p:pic>
      <p:sp>
        <p:nvSpPr>
          <p:cNvPr id="4" name="Rectangle 3"/>
          <p:cNvSpPr/>
          <p:nvPr/>
        </p:nvSpPr>
        <p:spPr>
          <a:xfrm>
            <a:off x="-60158" y="6415431"/>
            <a:ext cx="9231183" cy="510119"/>
          </a:xfrm>
          <a:prstGeom prst="rect">
            <a:avLst/>
          </a:prstGeom>
          <a:solidFill>
            <a:srgbClr val="7CD2F0">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p:nvSpPr>
        <p:spPr>
          <a:xfrm>
            <a:off x="0" y="489008"/>
            <a:ext cx="9198049" cy="645219"/>
          </a:xfrm>
          <a:prstGeom prst="rect">
            <a:avLst/>
          </a:prstGeom>
          <a:solidFill>
            <a:srgbClr val="7CD2F0">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1193878" y="2488307"/>
            <a:ext cx="2753667" cy="369332"/>
          </a:xfrm>
          <a:prstGeom prst="rect">
            <a:avLst/>
          </a:prstGeom>
          <a:noFill/>
          <a:effectLst>
            <a:outerShdw blurRad="25400" dist="25400" dir="2700000" algn="tl" rotWithShape="0">
              <a:srgbClr val="000000"/>
            </a:outerShdw>
          </a:effectLst>
        </p:spPr>
        <p:txBody>
          <a:bodyPr wrap="square" rtlCol="0">
            <a:spAutoFit/>
          </a:bodyPr>
          <a:lstStyle/>
          <a:p>
            <a:r>
              <a:rPr lang="en-US" dirty="0" smtClean="0">
                <a:solidFill>
                  <a:schemeClr val="bg1"/>
                </a:solidFill>
                <a:latin typeface="Arial"/>
                <a:cs typeface="Arial"/>
              </a:rPr>
              <a:t>Classical Conditioning</a:t>
            </a:r>
            <a:endParaRPr lang="en-US" dirty="0">
              <a:solidFill>
                <a:schemeClr val="bg1"/>
              </a:solidFill>
              <a:latin typeface="Arial"/>
              <a:cs typeface="Arial"/>
            </a:endParaRPr>
          </a:p>
        </p:txBody>
      </p:sp>
      <p:sp>
        <p:nvSpPr>
          <p:cNvPr id="7" name="Oval 6"/>
          <p:cNvSpPr/>
          <p:nvPr/>
        </p:nvSpPr>
        <p:spPr>
          <a:xfrm>
            <a:off x="331348" y="2272270"/>
            <a:ext cx="801406" cy="801406"/>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331349" y="2421765"/>
            <a:ext cx="801405" cy="461665"/>
          </a:xfrm>
          <a:prstGeom prst="rect">
            <a:avLst/>
          </a:prstGeom>
          <a:noFill/>
        </p:spPr>
        <p:txBody>
          <a:bodyPr wrap="square" rtlCol="0">
            <a:spAutoFit/>
          </a:bodyPr>
          <a:lstStyle/>
          <a:p>
            <a:pPr algn="ctr"/>
            <a:r>
              <a:rPr lang="en-US" sz="2400" b="1" dirty="0" smtClean="0">
                <a:solidFill>
                  <a:srgbClr val="7CD2F0"/>
                </a:solidFill>
                <a:latin typeface="Arial"/>
                <a:cs typeface="Arial"/>
              </a:rPr>
              <a:t>7.1</a:t>
            </a:r>
            <a:endParaRPr lang="en-US" sz="2400" b="1" dirty="0">
              <a:solidFill>
                <a:srgbClr val="7CD2F0"/>
              </a:solidFill>
              <a:latin typeface="Arial"/>
              <a:cs typeface="Arial"/>
            </a:endParaRPr>
          </a:p>
        </p:txBody>
      </p:sp>
      <p:sp>
        <p:nvSpPr>
          <p:cNvPr id="9" name="TextBox 8"/>
          <p:cNvSpPr txBox="1"/>
          <p:nvPr/>
        </p:nvSpPr>
        <p:spPr>
          <a:xfrm>
            <a:off x="0" y="567933"/>
            <a:ext cx="9144000" cy="461665"/>
          </a:xfrm>
          <a:prstGeom prst="rect">
            <a:avLst/>
          </a:prstGeom>
          <a:noFill/>
        </p:spPr>
        <p:txBody>
          <a:bodyPr wrap="square" rtlCol="0">
            <a:spAutoFit/>
          </a:bodyPr>
          <a:lstStyle/>
          <a:p>
            <a:pPr algn="ctr"/>
            <a:r>
              <a:rPr lang="en-US" sz="2400" b="1" dirty="0" smtClean="0">
                <a:latin typeface="Arial"/>
                <a:cs typeface="Arial"/>
              </a:rPr>
              <a:t>7     </a:t>
            </a:r>
            <a:r>
              <a:rPr lang="en-US" sz="2400" cap="all" dirty="0" smtClean="0">
                <a:latin typeface="Arial"/>
                <a:cs typeface="Arial"/>
              </a:rPr>
              <a:t>LEARNING AND CONDITIONING</a:t>
            </a:r>
            <a:endParaRPr lang="en-US" sz="2400" cap="all" dirty="0">
              <a:latin typeface="Arial"/>
              <a:cs typeface="Arial"/>
            </a:endParaRPr>
          </a:p>
        </p:txBody>
      </p:sp>
      <p:sp>
        <p:nvSpPr>
          <p:cNvPr id="10" name="TextBox 9"/>
          <p:cNvSpPr txBox="1"/>
          <p:nvPr/>
        </p:nvSpPr>
        <p:spPr>
          <a:xfrm>
            <a:off x="1193879" y="3228728"/>
            <a:ext cx="2753667" cy="646331"/>
          </a:xfrm>
          <a:prstGeom prst="rect">
            <a:avLst/>
          </a:prstGeom>
          <a:noFill/>
          <a:effectLst>
            <a:outerShdw blurRad="25400" dist="25400" dir="2700000" algn="tl" rotWithShape="0">
              <a:srgbClr val="000000"/>
            </a:outerShdw>
          </a:effectLst>
        </p:spPr>
        <p:txBody>
          <a:bodyPr wrap="square" rtlCol="0">
            <a:spAutoFit/>
          </a:bodyPr>
          <a:lstStyle/>
          <a:p>
            <a:r>
              <a:rPr lang="en-US" dirty="0" smtClean="0">
                <a:solidFill>
                  <a:schemeClr val="bg1"/>
                </a:solidFill>
                <a:latin typeface="Arial"/>
                <a:cs typeface="Arial"/>
              </a:rPr>
              <a:t>Classical Conditioning in Real Life</a:t>
            </a:r>
            <a:endParaRPr lang="en-US" dirty="0">
              <a:solidFill>
                <a:schemeClr val="bg1"/>
              </a:solidFill>
              <a:latin typeface="Arial"/>
              <a:cs typeface="Arial"/>
            </a:endParaRPr>
          </a:p>
        </p:txBody>
      </p:sp>
      <p:sp>
        <p:nvSpPr>
          <p:cNvPr id="11" name="Oval 10"/>
          <p:cNvSpPr/>
          <p:nvPr/>
        </p:nvSpPr>
        <p:spPr>
          <a:xfrm>
            <a:off x="331348" y="3151190"/>
            <a:ext cx="801406" cy="801406"/>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331349" y="3300685"/>
            <a:ext cx="801405" cy="461665"/>
          </a:xfrm>
          <a:prstGeom prst="rect">
            <a:avLst/>
          </a:prstGeom>
          <a:noFill/>
        </p:spPr>
        <p:txBody>
          <a:bodyPr wrap="square" rtlCol="0">
            <a:spAutoFit/>
          </a:bodyPr>
          <a:lstStyle/>
          <a:p>
            <a:pPr algn="ctr"/>
            <a:r>
              <a:rPr lang="en-US" sz="2400" b="1" dirty="0">
                <a:solidFill>
                  <a:srgbClr val="7CD2F0"/>
                </a:solidFill>
                <a:latin typeface="Arial"/>
                <a:cs typeface="Arial"/>
              </a:rPr>
              <a:t>7</a:t>
            </a:r>
            <a:r>
              <a:rPr lang="en-US" sz="2400" b="1" dirty="0" smtClean="0">
                <a:solidFill>
                  <a:srgbClr val="7CD2F0"/>
                </a:solidFill>
                <a:latin typeface="Arial"/>
                <a:cs typeface="Arial"/>
              </a:rPr>
              <a:t>.2</a:t>
            </a:r>
            <a:endParaRPr lang="en-US" sz="2400" b="1" dirty="0">
              <a:solidFill>
                <a:srgbClr val="7CD2F0"/>
              </a:solidFill>
              <a:latin typeface="Arial"/>
              <a:cs typeface="Arial"/>
            </a:endParaRPr>
          </a:p>
        </p:txBody>
      </p:sp>
      <p:sp>
        <p:nvSpPr>
          <p:cNvPr id="13" name="TextBox 12"/>
          <p:cNvSpPr txBox="1"/>
          <p:nvPr/>
        </p:nvSpPr>
        <p:spPr>
          <a:xfrm>
            <a:off x="1193879" y="4246147"/>
            <a:ext cx="2753667" cy="369332"/>
          </a:xfrm>
          <a:prstGeom prst="rect">
            <a:avLst/>
          </a:prstGeom>
          <a:noFill/>
          <a:effectLst>
            <a:outerShdw blurRad="25400" dist="25400" dir="2700000" algn="tl" rotWithShape="0">
              <a:srgbClr val="000000"/>
            </a:outerShdw>
          </a:effectLst>
        </p:spPr>
        <p:txBody>
          <a:bodyPr wrap="square" rtlCol="0">
            <a:spAutoFit/>
          </a:bodyPr>
          <a:lstStyle/>
          <a:p>
            <a:r>
              <a:rPr lang="en-US" dirty="0">
                <a:solidFill>
                  <a:schemeClr val="bg1"/>
                </a:solidFill>
                <a:latin typeface="Arial"/>
                <a:cs typeface="Arial"/>
              </a:rPr>
              <a:t>Operant </a:t>
            </a:r>
            <a:r>
              <a:rPr lang="en-US" dirty="0" smtClean="0">
                <a:solidFill>
                  <a:schemeClr val="bg1"/>
                </a:solidFill>
                <a:latin typeface="Arial"/>
                <a:cs typeface="Arial"/>
              </a:rPr>
              <a:t>Conditioning</a:t>
            </a:r>
            <a:endParaRPr lang="en-US" dirty="0">
              <a:solidFill>
                <a:schemeClr val="bg1"/>
              </a:solidFill>
              <a:latin typeface="Arial"/>
              <a:cs typeface="Arial"/>
            </a:endParaRPr>
          </a:p>
        </p:txBody>
      </p:sp>
      <p:sp>
        <p:nvSpPr>
          <p:cNvPr id="14" name="Oval 13"/>
          <p:cNvSpPr/>
          <p:nvPr/>
        </p:nvSpPr>
        <p:spPr>
          <a:xfrm>
            <a:off x="331348" y="4030110"/>
            <a:ext cx="801406" cy="801406"/>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a:off x="331349" y="4179605"/>
            <a:ext cx="801405" cy="461665"/>
          </a:xfrm>
          <a:prstGeom prst="rect">
            <a:avLst/>
          </a:prstGeom>
          <a:noFill/>
        </p:spPr>
        <p:txBody>
          <a:bodyPr wrap="square" rtlCol="0">
            <a:spAutoFit/>
          </a:bodyPr>
          <a:lstStyle/>
          <a:p>
            <a:pPr algn="ctr"/>
            <a:r>
              <a:rPr lang="en-US" sz="2400" b="1" dirty="0" smtClean="0">
                <a:solidFill>
                  <a:srgbClr val="7CD2F0"/>
                </a:solidFill>
                <a:latin typeface="Arial"/>
                <a:cs typeface="Arial"/>
              </a:rPr>
              <a:t>7.3</a:t>
            </a:r>
            <a:endParaRPr lang="en-US" sz="2400" b="1" dirty="0">
              <a:solidFill>
                <a:srgbClr val="7CD2F0"/>
              </a:solidFill>
              <a:latin typeface="Arial"/>
              <a:cs typeface="Arial"/>
            </a:endParaRPr>
          </a:p>
        </p:txBody>
      </p:sp>
      <p:sp>
        <p:nvSpPr>
          <p:cNvPr id="19" name="Rectangle 1"/>
          <p:cNvSpPr>
            <a:spLocks/>
          </p:cNvSpPr>
          <p:nvPr/>
        </p:nvSpPr>
        <p:spPr bwMode="auto">
          <a:xfrm>
            <a:off x="-60159" y="6448261"/>
            <a:ext cx="9258207" cy="477289"/>
          </a:xfrm>
          <a:prstGeom prst="rect">
            <a:avLst/>
          </a:prstGeom>
          <a:noFill/>
          <a:ln>
            <a:noFill/>
          </a:ln>
          <a:extLst/>
        </p:spPr>
        <p:txBody>
          <a:bodyPr lIns="0" tIns="0" rIns="40639" bIns="0" anchor="b"/>
          <a:lstStyle/>
          <a:p>
            <a:pPr marL="39688" algn="ctr" defTabSz="914400">
              <a:defRPr/>
            </a:pPr>
            <a:r>
              <a:rPr lang="en-US" sz="1000" b="1" dirty="0" smtClean="0">
                <a:solidFill>
                  <a:schemeClr val="tx1"/>
                </a:solidFill>
                <a:latin typeface="Arial" charset="0"/>
                <a:ea typeface="ＭＳ Ｐゴシック" charset="0"/>
                <a:cs typeface="Helvetica" charset="0"/>
                <a:sym typeface="Helvetica" charset="0"/>
              </a:rPr>
              <a:t>PSYCHOLOGY</a:t>
            </a:r>
            <a:r>
              <a:rPr lang="en-US" sz="1000" b="0" dirty="0" smtClean="0">
                <a:solidFill>
                  <a:schemeClr val="tx1"/>
                </a:solidFill>
                <a:latin typeface="Arial" charset="0"/>
                <a:ea typeface="ＭＳ Ｐゴシック" charset="0"/>
                <a:cs typeface="Helvetica" charset="0"/>
                <a:sym typeface="Helvetica" charset="0"/>
              </a:rPr>
              <a:t>, Twelfth Edition  </a:t>
            </a:r>
            <a:r>
              <a:rPr lang="en-US" sz="1000" b="0" dirty="0">
                <a:solidFill>
                  <a:schemeClr val="tx1"/>
                </a:solidFill>
                <a:latin typeface="Arial" charset="0"/>
                <a:ea typeface="ＭＳ Ｐゴシック" charset="0"/>
                <a:cs typeface="Helvetica" charset="0"/>
                <a:sym typeface="Helvetica" charset="0"/>
              </a:rPr>
              <a:t>|  </a:t>
            </a:r>
            <a:r>
              <a:rPr lang="en-US" sz="1000" b="0" dirty="0" smtClean="0">
                <a:solidFill>
                  <a:schemeClr val="tx1"/>
                </a:solidFill>
                <a:latin typeface="Arial" charset="0"/>
                <a:ea typeface="ＭＳ Ｐゴシック" charset="0"/>
                <a:cs typeface="Helvetica" charset="0"/>
                <a:sym typeface="Helvetica" charset="0"/>
              </a:rPr>
              <a:t>Carole Wade • Carol Tavris</a:t>
            </a:r>
            <a:endParaRPr lang="en-US" sz="1000" b="0" dirty="0">
              <a:solidFill>
                <a:schemeClr val="tx1"/>
              </a:solidFill>
              <a:latin typeface="Arial" charset="0"/>
              <a:ea typeface="ＭＳ Ｐゴシック" charset="0"/>
              <a:cs typeface="Helvetica" charset="0"/>
              <a:sym typeface="Helvetica" charset="0"/>
            </a:endParaRPr>
          </a:p>
          <a:p>
            <a:pPr marL="39688" algn="ctr" defTabSz="914400">
              <a:defRPr/>
            </a:pPr>
            <a:r>
              <a:rPr lang="en-US" sz="1000" b="0" dirty="0" smtClean="0">
                <a:solidFill>
                  <a:schemeClr val="tx1"/>
                </a:solidFill>
                <a:latin typeface="Arial" charset="0"/>
                <a:ea typeface="ＭＳ Ｐゴシック" charset="0"/>
                <a:cs typeface="Helvetica" charset="0"/>
                <a:sym typeface="Helvetica" charset="0"/>
              </a:rPr>
              <a:t>Copyright </a:t>
            </a:r>
            <a:r>
              <a:rPr lang="en-US" sz="1000" b="0" dirty="0">
                <a:solidFill>
                  <a:schemeClr val="tx1"/>
                </a:solidFill>
                <a:latin typeface="Arial" charset="0"/>
                <a:ea typeface="ＭＳ Ｐゴシック" charset="0"/>
                <a:cs typeface="Helvetica" charset="0"/>
                <a:sym typeface="Helvetica" charset="0"/>
              </a:rPr>
              <a:t>© </a:t>
            </a:r>
            <a:r>
              <a:rPr lang="en-US" sz="1000" dirty="0" smtClean="0">
                <a:latin typeface="Arial" charset="0"/>
                <a:ea typeface="ＭＳ Ｐゴシック" charset="0"/>
                <a:cs typeface="Helvetica" charset="0"/>
                <a:sym typeface="Helvetica" charset="0"/>
              </a:rPr>
              <a:t>2017, </a:t>
            </a:r>
            <a:r>
              <a:rPr lang="en-US" sz="1000" dirty="0">
                <a:latin typeface="Arial" charset="0"/>
                <a:ea typeface="ＭＳ Ｐゴシック" charset="0"/>
                <a:cs typeface="Helvetica" charset="0"/>
                <a:sym typeface="Helvetica" charset="0"/>
              </a:rPr>
              <a:t>2014, </a:t>
            </a:r>
            <a:r>
              <a:rPr lang="en-US" sz="1000" dirty="0" smtClean="0">
                <a:latin typeface="Arial" charset="0"/>
                <a:ea typeface="ＭＳ Ｐゴシック" charset="0"/>
                <a:cs typeface="Helvetica" charset="0"/>
                <a:sym typeface="Helvetica" charset="0"/>
              </a:rPr>
              <a:t>2011 Pearson </a:t>
            </a:r>
            <a:r>
              <a:rPr lang="en-US" sz="1000" b="0" dirty="0" smtClean="0">
                <a:solidFill>
                  <a:schemeClr val="tx1"/>
                </a:solidFill>
                <a:latin typeface="Arial" charset="0"/>
                <a:ea typeface="ＭＳ Ｐゴシック" charset="0"/>
                <a:cs typeface="Helvetica" charset="0"/>
                <a:sym typeface="Helvetica" charset="0"/>
              </a:rPr>
              <a:t>Education Inc. All rights reserved.</a:t>
            </a:r>
            <a:endParaRPr lang="en-US" sz="1000" b="0" dirty="0">
              <a:solidFill>
                <a:schemeClr val="tx1"/>
              </a:solidFill>
              <a:latin typeface="Arial" charset="0"/>
              <a:ea typeface="ＭＳ Ｐゴシック" charset="0"/>
              <a:cs typeface="Helvetica" charset="0"/>
              <a:sym typeface="Helvetica" charset="0"/>
            </a:endParaRPr>
          </a:p>
          <a:p>
            <a:pPr marL="39688" defTabSz="914400">
              <a:defRPr/>
            </a:pPr>
            <a:endParaRPr lang="en-US" sz="1000" b="0" dirty="0">
              <a:solidFill>
                <a:schemeClr val="tx1"/>
              </a:solidFill>
              <a:latin typeface="Arial" charset="0"/>
              <a:ea typeface="ＭＳ Ｐゴシック" charset="0"/>
              <a:cs typeface="Helvetica" charset="0"/>
              <a:sym typeface="Helvetica" charset="0"/>
            </a:endParaRPr>
          </a:p>
        </p:txBody>
      </p:sp>
      <p:sp>
        <p:nvSpPr>
          <p:cNvPr id="24" name="TextBox 23"/>
          <p:cNvSpPr txBox="1"/>
          <p:nvPr/>
        </p:nvSpPr>
        <p:spPr>
          <a:xfrm>
            <a:off x="4980767" y="2488307"/>
            <a:ext cx="3866742" cy="369332"/>
          </a:xfrm>
          <a:prstGeom prst="rect">
            <a:avLst/>
          </a:prstGeom>
          <a:noFill/>
          <a:effectLst>
            <a:outerShdw blurRad="25400" dist="25400" dir="2700000" algn="tl" rotWithShape="0">
              <a:srgbClr val="000000"/>
            </a:outerShdw>
          </a:effectLst>
        </p:spPr>
        <p:txBody>
          <a:bodyPr wrap="square" rtlCol="0">
            <a:spAutoFit/>
          </a:bodyPr>
          <a:lstStyle/>
          <a:p>
            <a:r>
              <a:rPr lang="en-US" dirty="0">
                <a:solidFill>
                  <a:schemeClr val="bg1"/>
                </a:solidFill>
                <a:latin typeface="Arial"/>
                <a:cs typeface="Arial"/>
              </a:rPr>
              <a:t>Principles of Operant </a:t>
            </a:r>
            <a:r>
              <a:rPr lang="en-US" dirty="0" smtClean="0">
                <a:solidFill>
                  <a:schemeClr val="bg1"/>
                </a:solidFill>
                <a:latin typeface="Arial"/>
                <a:cs typeface="Arial"/>
              </a:rPr>
              <a:t>Conditioning</a:t>
            </a:r>
            <a:endParaRPr lang="en-US" dirty="0">
              <a:solidFill>
                <a:schemeClr val="bg1"/>
              </a:solidFill>
              <a:latin typeface="Arial"/>
              <a:cs typeface="Arial"/>
            </a:endParaRPr>
          </a:p>
        </p:txBody>
      </p:sp>
      <p:sp>
        <p:nvSpPr>
          <p:cNvPr id="25" name="Oval 24"/>
          <p:cNvSpPr/>
          <p:nvPr/>
        </p:nvSpPr>
        <p:spPr>
          <a:xfrm>
            <a:off x="4118237" y="2272270"/>
            <a:ext cx="801406" cy="801406"/>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TextBox 25"/>
          <p:cNvSpPr txBox="1"/>
          <p:nvPr/>
        </p:nvSpPr>
        <p:spPr>
          <a:xfrm>
            <a:off x="4118238" y="2421765"/>
            <a:ext cx="801405" cy="461665"/>
          </a:xfrm>
          <a:prstGeom prst="rect">
            <a:avLst/>
          </a:prstGeom>
          <a:noFill/>
        </p:spPr>
        <p:txBody>
          <a:bodyPr wrap="square" rtlCol="0">
            <a:spAutoFit/>
          </a:bodyPr>
          <a:lstStyle/>
          <a:p>
            <a:pPr algn="ctr"/>
            <a:r>
              <a:rPr lang="en-US" sz="2400" b="1" dirty="0" smtClean="0">
                <a:solidFill>
                  <a:srgbClr val="7CD2F0"/>
                </a:solidFill>
                <a:latin typeface="Arial"/>
                <a:cs typeface="Arial"/>
              </a:rPr>
              <a:t>7.4</a:t>
            </a:r>
            <a:endParaRPr lang="en-US" sz="2400" b="1" dirty="0">
              <a:solidFill>
                <a:srgbClr val="7CD2F0"/>
              </a:solidFill>
              <a:latin typeface="Arial"/>
              <a:cs typeface="Arial"/>
            </a:endParaRPr>
          </a:p>
        </p:txBody>
      </p:sp>
      <p:sp>
        <p:nvSpPr>
          <p:cNvPr id="27" name="TextBox 26"/>
          <p:cNvSpPr txBox="1"/>
          <p:nvPr/>
        </p:nvSpPr>
        <p:spPr>
          <a:xfrm>
            <a:off x="4980767" y="3367227"/>
            <a:ext cx="3772283" cy="369332"/>
          </a:xfrm>
          <a:prstGeom prst="rect">
            <a:avLst/>
          </a:prstGeom>
          <a:noFill/>
          <a:effectLst>
            <a:outerShdw blurRad="25400" dist="25400" dir="2700000" algn="tl" rotWithShape="0">
              <a:srgbClr val="000000"/>
            </a:outerShdw>
          </a:effectLst>
        </p:spPr>
        <p:txBody>
          <a:bodyPr wrap="square" rtlCol="0">
            <a:spAutoFit/>
          </a:bodyPr>
          <a:lstStyle/>
          <a:p>
            <a:r>
              <a:rPr lang="en-US" dirty="0">
                <a:solidFill>
                  <a:schemeClr val="bg1"/>
                </a:solidFill>
                <a:latin typeface="Arial"/>
                <a:cs typeface="Arial"/>
              </a:rPr>
              <a:t>Operant Conditioning in Real </a:t>
            </a:r>
            <a:r>
              <a:rPr lang="en-US" dirty="0" smtClean="0">
                <a:solidFill>
                  <a:schemeClr val="bg1"/>
                </a:solidFill>
                <a:latin typeface="Arial"/>
                <a:cs typeface="Arial"/>
              </a:rPr>
              <a:t>Life</a:t>
            </a:r>
            <a:endParaRPr lang="en-US" dirty="0">
              <a:solidFill>
                <a:schemeClr val="bg1"/>
              </a:solidFill>
              <a:latin typeface="Arial"/>
              <a:cs typeface="Arial"/>
            </a:endParaRPr>
          </a:p>
        </p:txBody>
      </p:sp>
      <p:sp>
        <p:nvSpPr>
          <p:cNvPr id="28" name="Oval 27"/>
          <p:cNvSpPr/>
          <p:nvPr/>
        </p:nvSpPr>
        <p:spPr>
          <a:xfrm>
            <a:off x="4118237" y="3151190"/>
            <a:ext cx="801406" cy="801406"/>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TextBox 28"/>
          <p:cNvSpPr txBox="1"/>
          <p:nvPr/>
        </p:nvSpPr>
        <p:spPr>
          <a:xfrm>
            <a:off x="4118238" y="3300685"/>
            <a:ext cx="801405" cy="461665"/>
          </a:xfrm>
          <a:prstGeom prst="rect">
            <a:avLst/>
          </a:prstGeom>
          <a:noFill/>
        </p:spPr>
        <p:txBody>
          <a:bodyPr wrap="square" rtlCol="0">
            <a:spAutoFit/>
          </a:bodyPr>
          <a:lstStyle/>
          <a:p>
            <a:pPr algn="ctr"/>
            <a:r>
              <a:rPr lang="en-US" sz="2400" b="1" dirty="0" smtClean="0">
                <a:solidFill>
                  <a:srgbClr val="7CD2F0"/>
                </a:solidFill>
                <a:latin typeface="Arial"/>
                <a:cs typeface="Arial"/>
              </a:rPr>
              <a:t>7.5</a:t>
            </a:r>
            <a:endParaRPr lang="en-US" sz="2400" b="1" dirty="0">
              <a:solidFill>
                <a:srgbClr val="7CD2F0"/>
              </a:solidFill>
              <a:latin typeface="Arial"/>
              <a:cs typeface="Arial"/>
            </a:endParaRPr>
          </a:p>
        </p:txBody>
      </p:sp>
      <p:sp>
        <p:nvSpPr>
          <p:cNvPr id="30" name="TextBox 29"/>
          <p:cNvSpPr txBox="1"/>
          <p:nvPr/>
        </p:nvSpPr>
        <p:spPr>
          <a:xfrm>
            <a:off x="4980768" y="4246147"/>
            <a:ext cx="3403942" cy="369332"/>
          </a:xfrm>
          <a:prstGeom prst="rect">
            <a:avLst/>
          </a:prstGeom>
          <a:noFill/>
          <a:effectLst>
            <a:outerShdw blurRad="25400" dist="25400" dir="2700000" algn="tl" rotWithShape="0">
              <a:srgbClr val="000000"/>
            </a:outerShdw>
          </a:effectLst>
        </p:spPr>
        <p:txBody>
          <a:bodyPr wrap="square" rtlCol="0">
            <a:spAutoFit/>
          </a:bodyPr>
          <a:lstStyle/>
          <a:p>
            <a:r>
              <a:rPr lang="en-US" dirty="0">
                <a:solidFill>
                  <a:schemeClr val="bg1"/>
                </a:solidFill>
                <a:latin typeface="Arial"/>
                <a:cs typeface="Arial"/>
              </a:rPr>
              <a:t>Learning and the </a:t>
            </a:r>
            <a:r>
              <a:rPr lang="en-US" dirty="0" smtClean="0">
                <a:solidFill>
                  <a:schemeClr val="bg1"/>
                </a:solidFill>
                <a:latin typeface="Arial"/>
                <a:cs typeface="Arial"/>
              </a:rPr>
              <a:t>Mind</a:t>
            </a:r>
            <a:endParaRPr lang="en-US" dirty="0">
              <a:solidFill>
                <a:schemeClr val="bg1"/>
              </a:solidFill>
              <a:latin typeface="Arial"/>
              <a:cs typeface="Arial"/>
            </a:endParaRPr>
          </a:p>
        </p:txBody>
      </p:sp>
      <p:sp>
        <p:nvSpPr>
          <p:cNvPr id="31" name="Oval 30"/>
          <p:cNvSpPr/>
          <p:nvPr/>
        </p:nvSpPr>
        <p:spPr>
          <a:xfrm>
            <a:off x="4118237" y="4030110"/>
            <a:ext cx="801406" cy="801406"/>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TextBox 31"/>
          <p:cNvSpPr txBox="1"/>
          <p:nvPr/>
        </p:nvSpPr>
        <p:spPr>
          <a:xfrm>
            <a:off x="4118238" y="4179605"/>
            <a:ext cx="801405" cy="461665"/>
          </a:xfrm>
          <a:prstGeom prst="rect">
            <a:avLst/>
          </a:prstGeom>
          <a:noFill/>
        </p:spPr>
        <p:txBody>
          <a:bodyPr wrap="square" rtlCol="0">
            <a:spAutoFit/>
          </a:bodyPr>
          <a:lstStyle/>
          <a:p>
            <a:pPr algn="ctr"/>
            <a:r>
              <a:rPr lang="en-US" sz="2400" b="1" dirty="0" smtClean="0">
                <a:solidFill>
                  <a:srgbClr val="7CD2F0"/>
                </a:solidFill>
                <a:latin typeface="Arial"/>
                <a:cs typeface="Arial"/>
              </a:rPr>
              <a:t>7.6</a:t>
            </a:r>
            <a:endParaRPr lang="en-US" sz="2400" b="1" dirty="0">
              <a:solidFill>
                <a:srgbClr val="7CD2F0"/>
              </a:solidFill>
              <a:latin typeface="Arial"/>
              <a:cs typeface="Arial"/>
            </a:endParaRPr>
          </a:p>
        </p:txBody>
      </p:sp>
    </p:spTree>
    <p:extLst>
      <p:ext uri="{BB962C8B-B14F-4D97-AF65-F5344CB8AC3E}">
        <p14:creationId xmlns:p14="http://schemas.microsoft.com/office/powerpoint/2010/main" val="1607405756"/>
      </p:ext>
    </p:extLst>
  </p:cSld>
  <p:clrMapOvr>
    <a:masterClrMapping/>
  </p:clrMapOvr>
  <p:transition xmlns:p14="http://schemas.microsoft.com/office/powerpoint/2010/main">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500"/>
                                        <p:tgtEl>
                                          <p:spTgt spid="5"/>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childTnLst>
                                </p:cTn>
                              </p:par>
                              <p:par>
                                <p:cTn id="18" presetID="23" presetClass="entr" presetSubtype="16"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childTnLst>
                                </p:cTn>
                              </p:par>
                              <p:par>
                                <p:cTn id="22" presetID="2" presetClass="entr" presetSubtype="1"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0-#ppt_h/2"/>
                                          </p:val>
                                        </p:tav>
                                        <p:tav tm="100000">
                                          <p:val>
                                            <p:strVal val="#ppt_y"/>
                                          </p:val>
                                        </p:tav>
                                      </p:tavLst>
                                    </p:anim>
                                  </p:childTnLst>
                                </p:cTn>
                              </p:par>
                            </p:childTnLst>
                          </p:cTn>
                        </p:par>
                        <p:par>
                          <p:cTn id="26" fill="hold">
                            <p:stCondLst>
                              <p:cond delay="1500"/>
                            </p:stCondLst>
                            <p:childTnLst>
                              <p:par>
                                <p:cTn id="27" presetID="23" presetClass="entr" presetSubtype="16"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childTnLst>
                                </p:cTn>
                              </p:par>
                              <p:par>
                                <p:cTn id="31" presetID="23" presetClass="entr" presetSubtype="16"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childTnLst>
                                </p:cTn>
                              </p:par>
                              <p:par>
                                <p:cTn id="35" presetID="2" presetClass="entr" presetSubtype="1"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0-#ppt_h/2"/>
                                          </p:val>
                                        </p:tav>
                                        <p:tav tm="100000">
                                          <p:val>
                                            <p:strVal val="#ppt_y"/>
                                          </p:val>
                                        </p:tav>
                                      </p:tavLst>
                                    </p:anim>
                                  </p:childTnLst>
                                </p:cTn>
                              </p:par>
                            </p:childTnLst>
                          </p:cTn>
                        </p:par>
                        <p:par>
                          <p:cTn id="39" fill="hold">
                            <p:stCondLst>
                              <p:cond delay="2000"/>
                            </p:stCondLst>
                            <p:childTnLst>
                              <p:par>
                                <p:cTn id="40" presetID="23" presetClass="entr" presetSubtype="16"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500" fill="hold"/>
                                        <p:tgtEl>
                                          <p:spTgt spid="14"/>
                                        </p:tgtEl>
                                        <p:attrNameLst>
                                          <p:attrName>ppt_w</p:attrName>
                                        </p:attrNameLst>
                                      </p:cBhvr>
                                      <p:tavLst>
                                        <p:tav tm="0">
                                          <p:val>
                                            <p:fltVal val="0"/>
                                          </p:val>
                                        </p:tav>
                                        <p:tav tm="100000">
                                          <p:val>
                                            <p:strVal val="#ppt_w"/>
                                          </p:val>
                                        </p:tav>
                                      </p:tavLst>
                                    </p:anim>
                                    <p:anim calcmode="lin" valueType="num">
                                      <p:cBhvr>
                                        <p:cTn id="43" dur="500" fill="hold"/>
                                        <p:tgtEl>
                                          <p:spTgt spid="14"/>
                                        </p:tgtEl>
                                        <p:attrNameLst>
                                          <p:attrName>ppt_h</p:attrName>
                                        </p:attrNameLst>
                                      </p:cBhvr>
                                      <p:tavLst>
                                        <p:tav tm="0">
                                          <p:val>
                                            <p:fltVal val="0"/>
                                          </p:val>
                                        </p:tav>
                                        <p:tav tm="100000">
                                          <p:val>
                                            <p:strVal val="#ppt_h"/>
                                          </p:val>
                                        </p:tav>
                                      </p:tavLst>
                                    </p:anim>
                                  </p:childTnLst>
                                </p:cTn>
                              </p:par>
                              <p:par>
                                <p:cTn id="44" presetID="23" presetClass="entr" presetSubtype="16"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 calcmode="lin" valueType="num">
                                      <p:cBhvr>
                                        <p:cTn id="46" dur="500" fill="hold"/>
                                        <p:tgtEl>
                                          <p:spTgt spid="15"/>
                                        </p:tgtEl>
                                        <p:attrNameLst>
                                          <p:attrName>ppt_w</p:attrName>
                                        </p:attrNameLst>
                                      </p:cBhvr>
                                      <p:tavLst>
                                        <p:tav tm="0">
                                          <p:val>
                                            <p:fltVal val="0"/>
                                          </p:val>
                                        </p:tav>
                                        <p:tav tm="100000">
                                          <p:val>
                                            <p:strVal val="#ppt_w"/>
                                          </p:val>
                                        </p:tav>
                                      </p:tavLst>
                                    </p:anim>
                                    <p:anim calcmode="lin" valueType="num">
                                      <p:cBhvr>
                                        <p:cTn id="47" dur="500" fill="hold"/>
                                        <p:tgtEl>
                                          <p:spTgt spid="15"/>
                                        </p:tgtEl>
                                        <p:attrNameLst>
                                          <p:attrName>ppt_h</p:attrName>
                                        </p:attrNameLst>
                                      </p:cBhvr>
                                      <p:tavLst>
                                        <p:tav tm="0">
                                          <p:val>
                                            <p:fltVal val="0"/>
                                          </p:val>
                                        </p:tav>
                                        <p:tav tm="100000">
                                          <p:val>
                                            <p:strVal val="#ppt_h"/>
                                          </p:val>
                                        </p:tav>
                                      </p:tavLst>
                                    </p:anim>
                                  </p:childTnLst>
                                </p:cTn>
                              </p:par>
                              <p:par>
                                <p:cTn id="48" presetID="2" presetClass="entr" presetSubtype="1" fill="hold" grpId="0" nodeType="with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additive="base">
                                        <p:cTn id="50" dur="500" fill="hold"/>
                                        <p:tgtEl>
                                          <p:spTgt spid="13"/>
                                        </p:tgtEl>
                                        <p:attrNameLst>
                                          <p:attrName>ppt_x</p:attrName>
                                        </p:attrNameLst>
                                      </p:cBhvr>
                                      <p:tavLst>
                                        <p:tav tm="0">
                                          <p:val>
                                            <p:strVal val="#ppt_x"/>
                                          </p:val>
                                        </p:tav>
                                        <p:tav tm="100000">
                                          <p:val>
                                            <p:strVal val="#ppt_x"/>
                                          </p:val>
                                        </p:tav>
                                      </p:tavLst>
                                    </p:anim>
                                    <p:anim calcmode="lin" valueType="num">
                                      <p:cBhvr additive="base">
                                        <p:cTn id="51" dur="500" fill="hold"/>
                                        <p:tgtEl>
                                          <p:spTgt spid="13"/>
                                        </p:tgtEl>
                                        <p:attrNameLst>
                                          <p:attrName>ppt_y</p:attrName>
                                        </p:attrNameLst>
                                      </p:cBhvr>
                                      <p:tavLst>
                                        <p:tav tm="0">
                                          <p:val>
                                            <p:strVal val="0-#ppt_h/2"/>
                                          </p:val>
                                        </p:tav>
                                        <p:tav tm="100000">
                                          <p:val>
                                            <p:strVal val="#ppt_y"/>
                                          </p:val>
                                        </p:tav>
                                      </p:tavLst>
                                    </p:anim>
                                  </p:childTnLst>
                                </p:cTn>
                              </p:par>
                            </p:childTnLst>
                          </p:cTn>
                        </p:par>
                        <p:par>
                          <p:cTn id="52" fill="hold">
                            <p:stCondLst>
                              <p:cond delay="2500"/>
                            </p:stCondLst>
                            <p:childTnLst>
                              <p:par>
                                <p:cTn id="53" presetID="23" presetClass="entr" presetSubtype="16"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p:cTn id="55" dur="500" fill="hold"/>
                                        <p:tgtEl>
                                          <p:spTgt spid="25"/>
                                        </p:tgtEl>
                                        <p:attrNameLst>
                                          <p:attrName>ppt_w</p:attrName>
                                        </p:attrNameLst>
                                      </p:cBhvr>
                                      <p:tavLst>
                                        <p:tav tm="0">
                                          <p:val>
                                            <p:fltVal val="0"/>
                                          </p:val>
                                        </p:tav>
                                        <p:tav tm="100000">
                                          <p:val>
                                            <p:strVal val="#ppt_w"/>
                                          </p:val>
                                        </p:tav>
                                      </p:tavLst>
                                    </p:anim>
                                    <p:anim calcmode="lin" valueType="num">
                                      <p:cBhvr>
                                        <p:cTn id="56" dur="500" fill="hold"/>
                                        <p:tgtEl>
                                          <p:spTgt spid="25"/>
                                        </p:tgtEl>
                                        <p:attrNameLst>
                                          <p:attrName>ppt_h</p:attrName>
                                        </p:attrNameLst>
                                      </p:cBhvr>
                                      <p:tavLst>
                                        <p:tav tm="0">
                                          <p:val>
                                            <p:fltVal val="0"/>
                                          </p:val>
                                        </p:tav>
                                        <p:tav tm="100000">
                                          <p:val>
                                            <p:strVal val="#ppt_h"/>
                                          </p:val>
                                        </p:tav>
                                      </p:tavLst>
                                    </p:anim>
                                  </p:childTnLst>
                                </p:cTn>
                              </p:par>
                              <p:par>
                                <p:cTn id="57" presetID="23" presetClass="entr" presetSubtype="16"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anim calcmode="lin" valueType="num">
                                      <p:cBhvr>
                                        <p:cTn id="59" dur="500" fill="hold"/>
                                        <p:tgtEl>
                                          <p:spTgt spid="26"/>
                                        </p:tgtEl>
                                        <p:attrNameLst>
                                          <p:attrName>ppt_w</p:attrName>
                                        </p:attrNameLst>
                                      </p:cBhvr>
                                      <p:tavLst>
                                        <p:tav tm="0">
                                          <p:val>
                                            <p:fltVal val="0"/>
                                          </p:val>
                                        </p:tav>
                                        <p:tav tm="100000">
                                          <p:val>
                                            <p:strVal val="#ppt_w"/>
                                          </p:val>
                                        </p:tav>
                                      </p:tavLst>
                                    </p:anim>
                                    <p:anim calcmode="lin" valueType="num">
                                      <p:cBhvr>
                                        <p:cTn id="60" dur="500" fill="hold"/>
                                        <p:tgtEl>
                                          <p:spTgt spid="26"/>
                                        </p:tgtEl>
                                        <p:attrNameLst>
                                          <p:attrName>ppt_h</p:attrName>
                                        </p:attrNameLst>
                                      </p:cBhvr>
                                      <p:tavLst>
                                        <p:tav tm="0">
                                          <p:val>
                                            <p:fltVal val="0"/>
                                          </p:val>
                                        </p:tav>
                                        <p:tav tm="100000">
                                          <p:val>
                                            <p:strVal val="#ppt_h"/>
                                          </p:val>
                                        </p:tav>
                                      </p:tavLst>
                                    </p:anim>
                                  </p:childTnLst>
                                </p:cTn>
                              </p:par>
                              <p:par>
                                <p:cTn id="61" presetID="2" presetClass="entr" presetSubtype="1" fill="hold" grpId="0" nodeType="with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additive="base">
                                        <p:cTn id="63" dur="500" fill="hold"/>
                                        <p:tgtEl>
                                          <p:spTgt spid="24"/>
                                        </p:tgtEl>
                                        <p:attrNameLst>
                                          <p:attrName>ppt_x</p:attrName>
                                        </p:attrNameLst>
                                      </p:cBhvr>
                                      <p:tavLst>
                                        <p:tav tm="0">
                                          <p:val>
                                            <p:strVal val="#ppt_x"/>
                                          </p:val>
                                        </p:tav>
                                        <p:tav tm="100000">
                                          <p:val>
                                            <p:strVal val="#ppt_x"/>
                                          </p:val>
                                        </p:tav>
                                      </p:tavLst>
                                    </p:anim>
                                    <p:anim calcmode="lin" valueType="num">
                                      <p:cBhvr additive="base">
                                        <p:cTn id="64" dur="500" fill="hold"/>
                                        <p:tgtEl>
                                          <p:spTgt spid="24"/>
                                        </p:tgtEl>
                                        <p:attrNameLst>
                                          <p:attrName>ppt_y</p:attrName>
                                        </p:attrNameLst>
                                      </p:cBhvr>
                                      <p:tavLst>
                                        <p:tav tm="0">
                                          <p:val>
                                            <p:strVal val="0-#ppt_h/2"/>
                                          </p:val>
                                        </p:tav>
                                        <p:tav tm="100000">
                                          <p:val>
                                            <p:strVal val="#ppt_y"/>
                                          </p:val>
                                        </p:tav>
                                      </p:tavLst>
                                    </p:anim>
                                  </p:childTnLst>
                                </p:cTn>
                              </p:par>
                            </p:childTnLst>
                          </p:cTn>
                        </p:par>
                        <p:par>
                          <p:cTn id="65" fill="hold">
                            <p:stCondLst>
                              <p:cond delay="3000"/>
                            </p:stCondLst>
                            <p:childTnLst>
                              <p:par>
                                <p:cTn id="66" presetID="23" presetClass="entr" presetSubtype="16" fill="hold" grpId="0" nodeType="afterEffect">
                                  <p:stCondLst>
                                    <p:cond delay="0"/>
                                  </p:stCondLst>
                                  <p:childTnLst>
                                    <p:set>
                                      <p:cBhvr>
                                        <p:cTn id="67" dur="1" fill="hold">
                                          <p:stCondLst>
                                            <p:cond delay="0"/>
                                          </p:stCondLst>
                                        </p:cTn>
                                        <p:tgtEl>
                                          <p:spTgt spid="28"/>
                                        </p:tgtEl>
                                        <p:attrNameLst>
                                          <p:attrName>style.visibility</p:attrName>
                                        </p:attrNameLst>
                                      </p:cBhvr>
                                      <p:to>
                                        <p:strVal val="visible"/>
                                      </p:to>
                                    </p:set>
                                    <p:anim calcmode="lin" valueType="num">
                                      <p:cBhvr>
                                        <p:cTn id="68" dur="500" fill="hold"/>
                                        <p:tgtEl>
                                          <p:spTgt spid="28"/>
                                        </p:tgtEl>
                                        <p:attrNameLst>
                                          <p:attrName>ppt_w</p:attrName>
                                        </p:attrNameLst>
                                      </p:cBhvr>
                                      <p:tavLst>
                                        <p:tav tm="0">
                                          <p:val>
                                            <p:fltVal val="0"/>
                                          </p:val>
                                        </p:tav>
                                        <p:tav tm="100000">
                                          <p:val>
                                            <p:strVal val="#ppt_w"/>
                                          </p:val>
                                        </p:tav>
                                      </p:tavLst>
                                    </p:anim>
                                    <p:anim calcmode="lin" valueType="num">
                                      <p:cBhvr>
                                        <p:cTn id="69" dur="500" fill="hold"/>
                                        <p:tgtEl>
                                          <p:spTgt spid="28"/>
                                        </p:tgtEl>
                                        <p:attrNameLst>
                                          <p:attrName>ppt_h</p:attrName>
                                        </p:attrNameLst>
                                      </p:cBhvr>
                                      <p:tavLst>
                                        <p:tav tm="0">
                                          <p:val>
                                            <p:fltVal val="0"/>
                                          </p:val>
                                        </p:tav>
                                        <p:tav tm="100000">
                                          <p:val>
                                            <p:strVal val="#ppt_h"/>
                                          </p:val>
                                        </p:tav>
                                      </p:tavLst>
                                    </p:anim>
                                  </p:childTnLst>
                                </p:cTn>
                              </p:par>
                              <p:par>
                                <p:cTn id="70" presetID="23" presetClass="entr" presetSubtype="16" fill="hold" grpId="0" nodeType="withEffect">
                                  <p:stCondLst>
                                    <p:cond delay="0"/>
                                  </p:stCondLst>
                                  <p:childTnLst>
                                    <p:set>
                                      <p:cBhvr>
                                        <p:cTn id="71" dur="1" fill="hold">
                                          <p:stCondLst>
                                            <p:cond delay="0"/>
                                          </p:stCondLst>
                                        </p:cTn>
                                        <p:tgtEl>
                                          <p:spTgt spid="29"/>
                                        </p:tgtEl>
                                        <p:attrNameLst>
                                          <p:attrName>style.visibility</p:attrName>
                                        </p:attrNameLst>
                                      </p:cBhvr>
                                      <p:to>
                                        <p:strVal val="visible"/>
                                      </p:to>
                                    </p:set>
                                    <p:anim calcmode="lin" valueType="num">
                                      <p:cBhvr>
                                        <p:cTn id="72" dur="500" fill="hold"/>
                                        <p:tgtEl>
                                          <p:spTgt spid="29"/>
                                        </p:tgtEl>
                                        <p:attrNameLst>
                                          <p:attrName>ppt_w</p:attrName>
                                        </p:attrNameLst>
                                      </p:cBhvr>
                                      <p:tavLst>
                                        <p:tav tm="0">
                                          <p:val>
                                            <p:fltVal val="0"/>
                                          </p:val>
                                        </p:tav>
                                        <p:tav tm="100000">
                                          <p:val>
                                            <p:strVal val="#ppt_w"/>
                                          </p:val>
                                        </p:tav>
                                      </p:tavLst>
                                    </p:anim>
                                    <p:anim calcmode="lin" valueType="num">
                                      <p:cBhvr>
                                        <p:cTn id="73" dur="500" fill="hold"/>
                                        <p:tgtEl>
                                          <p:spTgt spid="29"/>
                                        </p:tgtEl>
                                        <p:attrNameLst>
                                          <p:attrName>ppt_h</p:attrName>
                                        </p:attrNameLst>
                                      </p:cBhvr>
                                      <p:tavLst>
                                        <p:tav tm="0">
                                          <p:val>
                                            <p:fltVal val="0"/>
                                          </p:val>
                                        </p:tav>
                                        <p:tav tm="100000">
                                          <p:val>
                                            <p:strVal val="#ppt_h"/>
                                          </p:val>
                                        </p:tav>
                                      </p:tavLst>
                                    </p:anim>
                                  </p:childTnLst>
                                </p:cTn>
                              </p:par>
                              <p:par>
                                <p:cTn id="74" presetID="2" presetClass="entr" presetSubtype="1" fill="hold" grpId="0" nodeType="withEffect">
                                  <p:stCondLst>
                                    <p:cond delay="0"/>
                                  </p:stCondLst>
                                  <p:childTnLst>
                                    <p:set>
                                      <p:cBhvr>
                                        <p:cTn id="75" dur="1" fill="hold">
                                          <p:stCondLst>
                                            <p:cond delay="0"/>
                                          </p:stCondLst>
                                        </p:cTn>
                                        <p:tgtEl>
                                          <p:spTgt spid="27"/>
                                        </p:tgtEl>
                                        <p:attrNameLst>
                                          <p:attrName>style.visibility</p:attrName>
                                        </p:attrNameLst>
                                      </p:cBhvr>
                                      <p:to>
                                        <p:strVal val="visible"/>
                                      </p:to>
                                    </p:set>
                                    <p:anim calcmode="lin" valueType="num">
                                      <p:cBhvr additive="base">
                                        <p:cTn id="76" dur="500" fill="hold"/>
                                        <p:tgtEl>
                                          <p:spTgt spid="27"/>
                                        </p:tgtEl>
                                        <p:attrNameLst>
                                          <p:attrName>ppt_x</p:attrName>
                                        </p:attrNameLst>
                                      </p:cBhvr>
                                      <p:tavLst>
                                        <p:tav tm="0">
                                          <p:val>
                                            <p:strVal val="#ppt_x"/>
                                          </p:val>
                                        </p:tav>
                                        <p:tav tm="100000">
                                          <p:val>
                                            <p:strVal val="#ppt_x"/>
                                          </p:val>
                                        </p:tav>
                                      </p:tavLst>
                                    </p:anim>
                                    <p:anim calcmode="lin" valueType="num">
                                      <p:cBhvr additive="base">
                                        <p:cTn id="77" dur="500" fill="hold"/>
                                        <p:tgtEl>
                                          <p:spTgt spid="27"/>
                                        </p:tgtEl>
                                        <p:attrNameLst>
                                          <p:attrName>ppt_y</p:attrName>
                                        </p:attrNameLst>
                                      </p:cBhvr>
                                      <p:tavLst>
                                        <p:tav tm="0">
                                          <p:val>
                                            <p:strVal val="0-#ppt_h/2"/>
                                          </p:val>
                                        </p:tav>
                                        <p:tav tm="100000">
                                          <p:val>
                                            <p:strVal val="#ppt_y"/>
                                          </p:val>
                                        </p:tav>
                                      </p:tavLst>
                                    </p:anim>
                                  </p:childTnLst>
                                </p:cTn>
                              </p:par>
                            </p:childTnLst>
                          </p:cTn>
                        </p:par>
                        <p:par>
                          <p:cTn id="78" fill="hold">
                            <p:stCondLst>
                              <p:cond delay="3500"/>
                            </p:stCondLst>
                            <p:childTnLst>
                              <p:par>
                                <p:cTn id="79" presetID="23" presetClass="entr" presetSubtype="16" fill="hold" grpId="0" nodeType="afterEffect">
                                  <p:stCondLst>
                                    <p:cond delay="0"/>
                                  </p:stCondLst>
                                  <p:childTnLst>
                                    <p:set>
                                      <p:cBhvr>
                                        <p:cTn id="80" dur="1" fill="hold">
                                          <p:stCondLst>
                                            <p:cond delay="0"/>
                                          </p:stCondLst>
                                        </p:cTn>
                                        <p:tgtEl>
                                          <p:spTgt spid="31"/>
                                        </p:tgtEl>
                                        <p:attrNameLst>
                                          <p:attrName>style.visibility</p:attrName>
                                        </p:attrNameLst>
                                      </p:cBhvr>
                                      <p:to>
                                        <p:strVal val="visible"/>
                                      </p:to>
                                    </p:set>
                                    <p:anim calcmode="lin" valueType="num">
                                      <p:cBhvr>
                                        <p:cTn id="81" dur="500" fill="hold"/>
                                        <p:tgtEl>
                                          <p:spTgt spid="31"/>
                                        </p:tgtEl>
                                        <p:attrNameLst>
                                          <p:attrName>ppt_w</p:attrName>
                                        </p:attrNameLst>
                                      </p:cBhvr>
                                      <p:tavLst>
                                        <p:tav tm="0">
                                          <p:val>
                                            <p:fltVal val="0"/>
                                          </p:val>
                                        </p:tav>
                                        <p:tav tm="100000">
                                          <p:val>
                                            <p:strVal val="#ppt_w"/>
                                          </p:val>
                                        </p:tav>
                                      </p:tavLst>
                                    </p:anim>
                                    <p:anim calcmode="lin" valueType="num">
                                      <p:cBhvr>
                                        <p:cTn id="82" dur="500" fill="hold"/>
                                        <p:tgtEl>
                                          <p:spTgt spid="31"/>
                                        </p:tgtEl>
                                        <p:attrNameLst>
                                          <p:attrName>ppt_h</p:attrName>
                                        </p:attrNameLst>
                                      </p:cBhvr>
                                      <p:tavLst>
                                        <p:tav tm="0">
                                          <p:val>
                                            <p:fltVal val="0"/>
                                          </p:val>
                                        </p:tav>
                                        <p:tav tm="100000">
                                          <p:val>
                                            <p:strVal val="#ppt_h"/>
                                          </p:val>
                                        </p:tav>
                                      </p:tavLst>
                                    </p:anim>
                                  </p:childTnLst>
                                </p:cTn>
                              </p:par>
                              <p:par>
                                <p:cTn id="83" presetID="23" presetClass="entr" presetSubtype="16" fill="hold" grpId="0" nodeType="withEffect">
                                  <p:stCondLst>
                                    <p:cond delay="0"/>
                                  </p:stCondLst>
                                  <p:childTnLst>
                                    <p:set>
                                      <p:cBhvr>
                                        <p:cTn id="84" dur="1" fill="hold">
                                          <p:stCondLst>
                                            <p:cond delay="0"/>
                                          </p:stCondLst>
                                        </p:cTn>
                                        <p:tgtEl>
                                          <p:spTgt spid="32"/>
                                        </p:tgtEl>
                                        <p:attrNameLst>
                                          <p:attrName>style.visibility</p:attrName>
                                        </p:attrNameLst>
                                      </p:cBhvr>
                                      <p:to>
                                        <p:strVal val="visible"/>
                                      </p:to>
                                    </p:set>
                                    <p:anim calcmode="lin" valueType="num">
                                      <p:cBhvr>
                                        <p:cTn id="85" dur="500" fill="hold"/>
                                        <p:tgtEl>
                                          <p:spTgt spid="32"/>
                                        </p:tgtEl>
                                        <p:attrNameLst>
                                          <p:attrName>ppt_w</p:attrName>
                                        </p:attrNameLst>
                                      </p:cBhvr>
                                      <p:tavLst>
                                        <p:tav tm="0">
                                          <p:val>
                                            <p:fltVal val="0"/>
                                          </p:val>
                                        </p:tav>
                                        <p:tav tm="100000">
                                          <p:val>
                                            <p:strVal val="#ppt_w"/>
                                          </p:val>
                                        </p:tav>
                                      </p:tavLst>
                                    </p:anim>
                                    <p:anim calcmode="lin" valueType="num">
                                      <p:cBhvr>
                                        <p:cTn id="86" dur="500" fill="hold"/>
                                        <p:tgtEl>
                                          <p:spTgt spid="32"/>
                                        </p:tgtEl>
                                        <p:attrNameLst>
                                          <p:attrName>ppt_h</p:attrName>
                                        </p:attrNameLst>
                                      </p:cBhvr>
                                      <p:tavLst>
                                        <p:tav tm="0">
                                          <p:val>
                                            <p:fltVal val="0"/>
                                          </p:val>
                                        </p:tav>
                                        <p:tav tm="100000">
                                          <p:val>
                                            <p:strVal val="#ppt_h"/>
                                          </p:val>
                                        </p:tav>
                                      </p:tavLst>
                                    </p:anim>
                                  </p:childTnLst>
                                </p:cTn>
                              </p:par>
                              <p:par>
                                <p:cTn id="87" presetID="2" presetClass="entr" presetSubtype="1" fill="hold" grpId="0" nodeType="withEffect">
                                  <p:stCondLst>
                                    <p:cond delay="0"/>
                                  </p:stCondLst>
                                  <p:childTnLst>
                                    <p:set>
                                      <p:cBhvr>
                                        <p:cTn id="88" dur="1" fill="hold">
                                          <p:stCondLst>
                                            <p:cond delay="0"/>
                                          </p:stCondLst>
                                        </p:cTn>
                                        <p:tgtEl>
                                          <p:spTgt spid="30"/>
                                        </p:tgtEl>
                                        <p:attrNameLst>
                                          <p:attrName>style.visibility</p:attrName>
                                        </p:attrNameLst>
                                      </p:cBhvr>
                                      <p:to>
                                        <p:strVal val="visible"/>
                                      </p:to>
                                    </p:set>
                                    <p:anim calcmode="lin" valueType="num">
                                      <p:cBhvr additive="base">
                                        <p:cTn id="89" dur="500" fill="hold"/>
                                        <p:tgtEl>
                                          <p:spTgt spid="30"/>
                                        </p:tgtEl>
                                        <p:attrNameLst>
                                          <p:attrName>ppt_x</p:attrName>
                                        </p:attrNameLst>
                                      </p:cBhvr>
                                      <p:tavLst>
                                        <p:tav tm="0">
                                          <p:val>
                                            <p:strVal val="#ppt_x"/>
                                          </p:val>
                                        </p:tav>
                                        <p:tav tm="100000">
                                          <p:val>
                                            <p:strVal val="#ppt_x"/>
                                          </p:val>
                                        </p:tav>
                                      </p:tavLst>
                                    </p:anim>
                                    <p:anim calcmode="lin" valueType="num">
                                      <p:cBhvr additive="base">
                                        <p:cTn id="90" dur="500" fill="hold"/>
                                        <p:tgtEl>
                                          <p:spTgt spid="30"/>
                                        </p:tgtEl>
                                        <p:attrNameLst>
                                          <p:attrName>ppt_y</p:attrName>
                                        </p:attrNameLst>
                                      </p:cBhvr>
                                      <p:tavLst>
                                        <p:tav tm="0">
                                          <p:val>
                                            <p:strVal val="0-#ppt_h/2"/>
                                          </p:val>
                                        </p:tav>
                                        <p:tav tm="100000">
                                          <p:val>
                                            <p:strVal val="#ppt_y"/>
                                          </p:val>
                                        </p:tav>
                                      </p:tavLst>
                                    </p:anim>
                                  </p:childTnLst>
                                </p:cTn>
                              </p:par>
                            </p:childTnLst>
                          </p:cTn>
                        </p:par>
                        <p:par>
                          <p:cTn id="91" fill="hold">
                            <p:stCondLst>
                              <p:cond delay="4000"/>
                            </p:stCondLst>
                            <p:childTnLst>
                              <p:par>
                                <p:cTn id="92" presetID="16" presetClass="entr" presetSubtype="37" fill="hold" grpId="0" nodeType="afterEffect">
                                  <p:stCondLst>
                                    <p:cond delay="0"/>
                                  </p:stCondLst>
                                  <p:childTnLst>
                                    <p:set>
                                      <p:cBhvr>
                                        <p:cTn id="93" dur="1" fill="hold">
                                          <p:stCondLst>
                                            <p:cond delay="0"/>
                                          </p:stCondLst>
                                        </p:cTn>
                                        <p:tgtEl>
                                          <p:spTgt spid="4"/>
                                        </p:tgtEl>
                                        <p:attrNameLst>
                                          <p:attrName>style.visibility</p:attrName>
                                        </p:attrNameLst>
                                      </p:cBhvr>
                                      <p:to>
                                        <p:strVal val="visible"/>
                                      </p:to>
                                    </p:set>
                                    <p:animEffect transition="in" filter="barn(outVertical)">
                                      <p:cBhvr>
                                        <p:cTn id="9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p:bldP spid="9" grpId="0"/>
      <p:bldP spid="10" grpId="0"/>
      <p:bldP spid="11" grpId="0" animBg="1"/>
      <p:bldP spid="12" grpId="0"/>
      <p:bldP spid="13" grpId="0"/>
      <p:bldP spid="14" grpId="0" animBg="1"/>
      <p:bldP spid="15" grpId="0"/>
      <p:bldP spid="24" grpId="0"/>
      <p:bldP spid="25" grpId="0" animBg="1"/>
      <p:bldP spid="26" grpId="0"/>
      <p:bldP spid="27" grpId="0"/>
      <p:bldP spid="28" grpId="0" animBg="1"/>
      <p:bldP spid="29" grpId="0"/>
      <p:bldP spid="30" grpId="0"/>
      <p:bldP spid="31" grpId="0" animBg="1"/>
      <p:bldP spid="3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CO-07.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16592"/>
            <a:ext cx="9144001" cy="6482294"/>
          </a:xfrm>
          <a:prstGeom prst="rect">
            <a:avLst/>
          </a:prstGeom>
        </p:spPr>
      </p:pic>
      <p:sp>
        <p:nvSpPr>
          <p:cNvPr id="2" name="Rectangle 1"/>
          <p:cNvSpPr/>
          <p:nvPr/>
        </p:nvSpPr>
        <p:spPr>
          <a:xfrm>
            <a:off x="3517427" y="1978831"/>
            <a:ext cx="2441120" cy="1128463"/>
          </a:xfrm>
          <a:prstGeom prst="rect">
            <a:avLst/>
          </a:prstGeom>
          <a:solidFill>
            <a:schemeClr val="tx1">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 name="Group 2"/>
          <p:cNvGrpSpPr/>
          <p:nvPr/>
        </p:nvGrpSpPr>
        <p:grpSpPr>
          <a:xfrm>
            <a:off x="4090182" y="622710"/>
            <a:ext cx="1261806" cy="1261806"/>
            <a:chOff x="815959" y="622710"/>
            <a:chExt cx="1261806" cy="1261806"/>
          </a:xfrm>
        </p:grpSpPr>
        <p:sp>
          <p:nvSpPr>
            <p:cNvPr id="4" name="Oval 3"/>
            <p:cNvSpPr/>
            <p:nvPr/>
          </p:nvSpPr>
          <p:spPr>
            <a:xfrm>
              <a:off x="815959" y="622710"/>
              <a:ext cx="1261806" cy="1261806"/>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921082" y="944304"/>
              <a:ext cx="1051560" cy="584776"/>
            </a:xfrm>
            <a:prstGeom prst="rect">
              <a:avLst/>
            </a:prstGeom>
            <a:noFill/>
            <a:ln>
              <a:noFill/>
            </a:ln>
          </p:spPr>
          <p:txBody>
            <a:bodyPr wrap="square" rtlCol="0">
              <a:spAutoFit/>
            </a:bodyPr>
            <a:lstStyle/>
            <a:p>
              <a:pPr algn="ctr"/>
              <a:r>
                <a:rPr lang="en-US" sz="3200" b="1" dirty="0" smtClean="0">
                  <a:solidFill>
                    <a:srgbClr val="7CD2F0"/>
                  </a:solidFill>
                  <a:latin typeface="Arial"/>
                  <a:cs typeface="Arial"/>
                </a:rPr>
                <a:t>7.1</a:t>
              </a:r>
              <a:endParaRPr lang="en-US" sz="3200" b="1" dirty="0">
                <a:solidFill>
                  <a:srgbClr val="7CD2F0"/>
                </a:solidFill>
                <a:latin typeface="Arial"/>
                <a:cs typeface="Arial"/>
              </a:endParaRPr>
            </a:p>
          </p:txBody>
        </p:sp>
      </p:grpSp>
      <p:sp>
        <p:nvSpPr>
          <p:cNvPr id="6" name="TextBox 5"/>
          <p:cNvSpPr txBox="1"/>
          <p:nvPr/>
        </p:nvSpPr>
        <p:spPr>
          <a:xfrm>
            <a:off x="3517427" y="2105743"/>
            <a:ext cx="2441120" cy="830997"/>
          </a:xfrm>
          <a:prstGeom prst="rect">
            <a:avLst/>
          </a:prstGeom>
          <a:noFill/>
        </p:spPr>
        <p:txBody>
          <a:bodyPr wrap="square" rtlCol="0">
            <a:spAutoFit/>
          </a:bodyPr>
          <a:lstStyle/>
          <a:p>
            <a:pPr algn="ctr"/>
            <a:r>
              <a:rPr lang="en-US" sz="2400" b="1" dirty="0" smtClean="0">
                <a:solidFill>
                  <a:schemeClr val="bg1"/>
                </a:solidFill>
                <a:latin typeface=""/>
              </a:rPr>
              <a:t>Classical Conditioning</a:t>
            </a:r>
            <a:endParaRPr lang="en-US" sz="2400" b="1" dirty="0">
              <a:solidFill>
                <a:schemeClr val="bg1"/>
              </a:solidFill>
              <a:latin typeface="Arial"/>
              <a:cs typeface="Arial"/>
            </a:endParaRPr>
          </a:p>
        </p:txBody>
      </p:sp>
    </p:spTree>
    <p:extLst>
      <p:ext uri="{BB962C8B-B14F-4D97-AF65-F5344CB8AC3E}">
        <p14:creationId xmlns:p14="http://schemas.microsoft.com/office/powerpoint/2010/main" val="420966403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0-#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7048" y="819321"/>
            <a:ext cx="5273933" cy="49560"/>
          </a:xfrm>
          <a:prstGeom prst="rect">
            <a:avLst/>
          </a:prstGeom>
          <a:solidFill>
            <a:srgbClr val="7C8BC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a:cs typeface="Arial"/>
            </a:endParaRPr>
          </a:p>
        </p:txBody>
      </p:sp>
      <p:grpSp>
        <p:nvGrpSpPr>
          <p:cNvPr id="19" name="Group 18"/>
          <p:cNvGrpSpPr/>
          <p:nvPr/>
        </p:nvGrpSpPr>
        <p:grpSpPr>
          <a:xfrm>
            <a:off x="-6792" y="-6792"/>
            <a:ext cx="1051560" cy="1051560"/>
            <a:chOff x="-6792" y="-6792"/>
            <a:chExt cx="1051560" cy="1051560"/>
          </a:xfrm>
        </p:grpSpPr>
        <p:sp>
          <p:nvSpPr>
            <p:cNvPr id="20" name="Rectangle 19"/>
            <p:cNvSpPr/>
            <p:nvPr/>
          </p:nvSpPr>
          <p:spPr>
            <a:xfrm>
              <a:off x="-6792" y="-6792"/>
              <a:ext cx="1051560" cy="105156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a:cs typeface="Arial"/>
              </a:endParaRPr>
            </a:p>
          </p:txBody>
        </p:sp>
        <p:sp>
          <p:nvSpPr>
            <p:cNvPr id="21" name="TextBox 20"/>
            <p:cNvSpPr txBox="1"/>
            <p:nvPr/>
          </p:nvSpPr>
          <p:spPr>
            <a:xfrm>
              <a:off x="-6792" y="223271"/>
              <a:ext cx="1051560" cy="584776"/>
            </a:xfrm>
            <a:prstGeom prst="rect">
              <a:avLst/>
            </a:prstGeom>
            <a:noFill/>
            <a:ln>
              <a:noFill/>
            </a:ln>
          </p:spPr>
          <p:txBody>
            <a:bodyPr wrap="square" rtlCol="0">
              <a:spAutoFit/>
            </a:bodyPr>
            <a:lstStyle/>
            <a:p>
              <a:pPr algn="ctr"/>
              <a:r>
                <a:rPr lang="en-US" sz="3200" b="1" dirty="0" smtClean="0">
                  <a:solidFill>
                    <a:srgbClr val="FFFFFF"/>
                  </a:solidFill>
                  <a:latin typeface="Arial"/>
                  <a:cs typeface="Arial"/>
                </a:rPr>
                <a:t>7.1</a:t>
              </a:r>
              <a:endParaRPr lang="en-US" sz="3200" b="1" dirty="0">
                <a:solidFill>
                  <a:srgbClr val="FFFFFF"/>
                </a:solidFill>
                <a:latin typeface="Arial"/>
                <a:cs typeface="Arial"/>
              </a:endParaRPr>
            </a:p>
          </p:txBody>
        </p:sp>
      </p:grpSp>
      <p:sp>
        <p:nvSpPr>
          <p:cNvPr id="22" name="TextBox 21"/>
          <p:cNvSpPr txBox="1"/>
          <p:nvPr/>
        </p:nvSpPr>
        <p:spPr>
          <a:xfrm>
            <a:off x="1200984" y="326008"/>
            <a:ext cx="7050783" cy="461665"/>
          </a:xfrm>
          <a:prstGeom prst="rect">
            <a:avLst/>
          </a:prstGeom>
          <a:noFill/>
        </p:spPr>
        <p:txBody>
          <a:bodyPr wrap="square" rtlCol="0">
            <a:spAutoFit/>
          </a:bodyPr>
          <a:lstStyle/>
          <a:p>
            <a:r>
              <a:rPr lang="en-US" sz="2400" dirty="0" smtClean="0">
                <a:latin typeface="Arial"/>
                <a:cs typeface="Arial"/>
              </a:rPr>
              <a:t>Module Learning Objectives</a:t>
            </a:r>
            <a:endParaRPr lang="en-US" sz="2400" dirty="0">
              <a:latin typeface="Arial"/>
              <a:cs typeface="Arial"/>
            </a:endParaRPr>
          </a:p>
        </p:txBody>
      </p:sp>
      <p:grpSp>
        <p:nvGrpSpPr>
          <p:cNvPr id="7" name="Group 6"/>
          <p:cNvGrpSpPr/>
          <p:nvPr/>
        </p:nvGrpSpPr>
        <p:grpSpPr>
          <a:xfrm>
            <a:off x="612022" y="1346543"/>
            <a:ext cx="1078690" cy="734479"/>
            <a:chOff x="267760" y="1346543"/>
            <a:chExt cx="1078690" cy="734479"/>
          </a:xfrm>
        </p:grpSpPr>
        <p:sp>
          <p:nvSpPr>
            <p:cNvPr id="5" name="Round Diagonal Corner Rectangle 4"/>
            <p:cNvSpPr/>
            <p:nvPr/>
          </p:nvSpPr>
          <p:spPr>
            <a:xfrm>
              <a:off x="267760" y="1346543"/>
              <a:ext cx="1078690" cy="734479"/>
            </a:xfrm>
            <a:prstGeom prst="round2Diag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a:cs typeface="Arial"/>
              </a:endParaRPr>
            </a:p>
          </p:txBody>
        </p:sp>
        <p:sp>
          <p:nvSpPr>
            <p:cNvPr id="3" name="TextBox 2"/>
            <p:cNvSpPr txBox="1"/>
            <p:nvPr/>
          </p:nvSpPr>
          <p:spPr>
            <a:xfrm>
              <a:off x="267760" y="1467386"/>
              <a:ext cx="1078690" cy="461665"/>
            </a:xfrm>
            <a:prstGeom prst="rect">
              <a:avLst/>
            </a:prstGeom>
            <a:noFill/>
          </p:spPr>
          <p:txBody>
            <a:bodyPr wrap="square" rtlCol="0">
              <a:spAutoFit/>
            </a:bodyPr>
            <a:lstStyle/>
            <a:p>
              <a:pPr algn="ctr"/>
              <a:r>
                <a:rPr lang="en-US" sz="2400" b="1" dirty="0" smtClean="0">
                  <a:solidFill>
                    <a:schemeClr val="bg1"/>
                  </a:solidFill>
                  <a:latin typeface="Arial"/>
                  <a:cs typeface="Arial"/>
                </a:rPr>
                <a:t>7.1.A</a:t>
              </a:r>
              <a:endParaRPr lang="en-US" sz="2400" b="1" dirty="0">
                <a:solidFill>
                  <a:schemeClr val="bg1"/>
                </a:solidFill>
                <a:latin typeface="Arial"/>
                <a:cs typeface="Arial"/>
              </a:endParaRPr>
            </a:p>
          </p:txBody>
        </p:sp>
      </p:grpSp>
      <p:grpSp>
        <p:nvGrpSpPr>
          <p:cNvPr id="8" name="Group 7"/>
          <p:cNvGrpSpPr/>
          <p:nvPr/>
        </p:nvGrpSpPr>
        <p:grpSpPr>
          <a:xfrm>
            <a:off x="1851368" y="1346543"/>
            <a:ext cx="6648095" cy="941051"/>
            <a:chOff x="1507106" y="1346543"/>
            <a:chExt cx="6648095" cy="941051"/>
          </a:xfrm>
        </p:grpSpPr>
        <p:sp>
          <p:nvSpPr>
            <p:cNvPr id="6" name="Round Diagonal Corner Rectangle 5"/>
            <p:cNvSpPr/>
            <p:nvPr/>
          </p:nvSpPr>
          <p:spPr>
            <a:xfrm>
              <a:off x="1507106" y="1346543"/>
              <a:ext cx="6648095" cy="941051"/>
            </a:xfrm>
            <a:prstGeom prst="round2DiagRect">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a:cs typeface="Arial"/>
              </a:endParaRPr>
            </a:p>
          </p:txBody>
        </p:sp>
        <p:sp>
          <p:nvSpPr>
            <p:cNvPr id="4" name="TextBox 3"/>
            <p:cNvSpPr txBox="1"/>
            <p:nvPr/>
          </p:nvSpPr>
          <p:spPr>
            <a:xfrm>
              <a:off x="1706012" y="1467386"/>
              <a:ext cx="6387986" cy="646331"/>
            </a:xfrm>
            <a:prstGeom prst="rect">
              <a:avLst/>
            </a:prstGeom>
            <a:noFill/>
          </p:spPr>
          <p:txBody>
            <a:bodyPr wrap="square" rtlCol="0">
              <a:spAutoFit/>
            </a:bodyPr>
            <a:lstStyle/>
            <a:p>
              <a:r>
                <a:rPr lang="en-US" dirty="0">
                  <a:latin typeface="Arial"/>
                  <a:cs typeface="Arial"/>
                </a:rPr>
                <a:t>List and explain each of the four key elements that make classical conditioning take place</a:t>
              </a:r>
              <a:r>
                <a:rPr lang="en-US" dirty="0" smtClean="0">
                  <a:latin typeface="Arial"/>
                  <a:cs typeface="Arial"/>
                </a:rPr>
                <a:t>.</a:t>
              </a:r>
              <a:endParaRPr lang="en-US" dirty="0">
                <a:latin typeface="Arial"/>
                <a:cs typeface="Arial"/>
              </a:endParaRPr>
            </a:p>
          </p:txBody>
        </p:sp>
      </p:grpSp>
      <p:grpSp>
        <p:nvGrpSpPr>
          <p:cNvPr id="13" name="Group 12"/>
          <p:cNvGrpSpPr/>
          <p:nvPr/>
        </p:nvGrpSpPr>
        <p:grpSpPr>
          <a:xfrm>
            <a:off x="612022" y="2421398"/>
            <a:ext cx="1078690" cy="734479"/>
            <a:chOff x="267760" y="1346543"/>
            <a:chExt cx="1078690" cy="734479"/>
          </a:xfrm>
        </p:grpSpPr>
        <p:sp>
          <p:nvSpPr>
            <p:cNvPr id="14" name="Round Diagonal Corner Rectangle 13"/>
            <p:cNvSpPr/>
            <p:nvPr/>
          </p:nvSpPr>
          <p:spPr>
            <a:xfrm>
              <a:off x="267760" y="1346543"/>
              <a:ext cx="1078690" cy="734479"/>
            </a:xfrm>
            <a:prstGeom prst="round2DiagRect">
              <a:avLst/>
            </a:pr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a:cs typeface="Arial"/>
              </a:endParaRPr>
            </a:p>
          </p:txBody>
        </p:sp>
        <p:sp>
          <p:nvSpPr>
            <p:cNvPr id="15" name="TextBox 14"/>
            <p:cNvSpPr txBox="1"/>
            <p:nvPr/>
          </p:nvSpPr>
          <p:spPr>
            <a:xfrm>
              <a:off x="267760" y="1467386"/>
              <a:ext cx="1078690" cy="461665"/>
            </a:xfrm>
            <a:prstGeom prst="rect">
              <a:avLst/>
            </a:prstGeom>
            <a:noFill/>
          </p:spPr>
          <p:txBody>
            <a:bodyPr wrap="square" rtlCol="0">
              <a:spAutoFit/>
            </a:bodyPr>
            <a:lstStyle/>
            <a:p>
              <a:pPr algn="ctr"/>
              <a:r>
                <a:rPr lang="en-US" sz="2400" b="1" dirty="0" smtClean="0">
                  <a:solidFill>
                    <a:schemeClr val="bg1"/>
                  </a:solidFill>
                  <a:latin typeface="Arial"/>
                  <a:cs typeface="Arial"/>
                </a:rPr>
                <a:t>7.1.B</a:t>
              </a:r>
              <a:endParaRPr lang="en-US" sz="2400" b="1" dirty="0">
                <a:solidFill>
                  <a:schemeClr val="bg1"/>
                </a:solidFill>
                <a:latin typeface="Arial"/>
                <a:cs typeface="Arial"/>
              </a:endParaRPr>
            </a:p>
          </p:txBody>
        </p:sp>
      </p:grpSp>
      <p:grpSp>
        <p:nvGrpSpPr>
          <p:cNvPr id="16" name="Group 15"/>
          <p:cNvGrpSpPr/>
          <p:nvPr/>
        </p:nvGrpSpPr>
        <p:grpSpPr>
          <a:xfrm>
            <a:off x="1851368" y="2421398"/>
            <a:ext cx="6648095" cy="1755648"/>
            <a:chOff x="1507106" y="1346543"/>
            <a:chExt cx="6648095" cy="1929867"/>
          </a:xfrm>
        </p:grpSpPr>
        <p:sp>
          <p:nvSpPr>
            <p:cNvPr id="17" name="Round Diagonal Corner Rectangle 16"/>
            <p:cNvSpPr/>
            <p:nvPr/>
          </p:nvSpPr>
          <p:spPr>
            <a:xfrm>
              <a:off x="1507106" y="1346543"/>
              <a:ext cx="6648095" cy="1929867"/>
            </a:xfrm>
            <a:prstGeom prst="round2DiagRect">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a:cs typeface="Arial"/>
              </a:endParaRPr>
            </a:p>
          </p:txBody>
        </p:sp>
        <p:sp>
          <p:nvSpPr>
            <p:cNvPr id="18" name="TextBox 17"/>
            <p:cNvSpPr txBox="1"/>
            <p:nvPr/>
          </p:nvSpPr>
          <p:spPr>
            <a:xfrm>
              <a:off x="1706012" y="1467386"/>
              <a:ext cx="6387986" cy="1477328"/>
            </a:xfrm>
            <a:prstGeom prst="rect">
              <a:avLst/>
            </a:prstGeom>
            <a:noFill/>
          </p:spPr>
          <p:txBody>
            <a:bodyPr wrap="square" rtlCol="0">
              <a:spAutoFit/>
            </a:bodyPr>
            <a:lstStyle/>
            <a:p>
              <a:r>
                <a:rPr lang="en-US" dirty="0">
                  <a:latin typeface="Arial"/>
                  <a:cs typeface="Arial"/>
                </a:rPr>
                <a:t>Discuss the basic principles of classical conditioning, including the extinction and recovery of a classically conditioned response, how higher-order conditioning takes place, and the process of stimulus generalization and discrimination. </a:t>
              </a:r>
            </a:p>
          </p:txBody>
        </p:sp>
      </p:grpSp>
      <p:grpSp>
        <p:nvGrpSpPr>
          <p:cNvPr id="23" name="Group 22"/>
          <p:cNvGrpSpPr/>
          <p:nvPr/>
        </p:nvGrpSpPr>
        <p:grpSpPr>
          <a:xfrm>
            <a:off x="612022" y="4322657"/>
            <a:ext cx="1078690" cy="734479"/>
            <a:chOff x="267760" y="1346543"/>
            <a:chExt cx="1078690" cy="734479"/>
          </a:xfrm>
        </p:grpSpPr>
        <p:sp>
          <p:nvSpPr>
            <p:cNvPr id="24" name="Round Diagonal Corner Rectangle 23"/>
            <p:cNvSpPr/>
            <p:nvPr/>
          </p:nvSpPr>
          <p:spPr>
            <a:xfrm>
              <a:off x="267760" y="1346543"/>
              <a:ext cx="1078690" cy="734479"/>
            </a:xfrm>
            <a:prstGeom prst="round2DiagRect">
              <a:avLst/>
            </a:prstGeom>
            <a:solidFill>
              <a:schemeClr val="accent3">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a:cs typeface="Arial"/>
              </a:endParaRPr>
            </a:p>
          </p:txBody>
        </p:sp>
        <p:sp>
          <p:nvSpPr>
            <p:cNvPr id="25" name="TextBox 24"/>
            <p:cNvSpPr txBox="1"/>
            <p:nvPr/>
          </p:nvSpPr>
          <p:spPr>
            <a:xfrm>
              <a:off x="267760" y="1467386"/>
              <a:ext cx="1078690" cy="461665"/>
            </a:xfrm>
            <a:prstGeom prst="rect">
              <a:avLst/>
            </a:prstGeom>
            <a:noFill/>
          </p:spPr>
          <p:txBody>
            <a:bodyPr wrap="square" rtlCol="0">
              <a:spAutoFit/>
            </a:bodyPr>
            <a:lstStyle/>
            <a:p>
              <a:pPr algn="ctr"/>
              <a:r>
                <a:rPr lang="en-US" sz="2400" b="1" dirty="0" smtClean="0">
                  <a:solidFill>
                    <a:schemeClr val="bg1"/>
                  </a:solidFill>
                  <a:latin typeface="Arial"/>
                  <a:cs typeface="Arial"/>
                </a:rPr>
                <a:t>7.1.C</a:t>
              </a:r>
              <a:endParaRPr lang="en-US" sz="2400" b="1" dirty="0">
                <a:solidFill>
                  <a:schemeClr val="bg1"/>
                </a:solidFill>
                <a:latin typeface="Arial"/>
                <a:cs typeface="Arial"/>
              </a:endParaRPr>
            </a:p>
          </p:txBody>
        </p:sp>
      </p:grpSp>
      <p:grpSp>
        <p:nvGrpSpPr>
          <p:cNvPr id="26" name="Group 25"/>
          <p:cNvGrpSpPr/>
          <p:nvPr/>
        </p:nvGrpSpPr>
        <p:grpSpPr>
          <a:xfrm>
            <a:off x="1851368" y="4322657"/>
            <a:ext cx="6648095" cy="1197864"/>
            <a:chOff x="1507106" y="1346543"/>
            <a:chExt cx="6648095" cy="1197864"/>
          </a:xfrm>
        </p:grpSpPr>
        <p:sp>
          <p:nvSpPr>
            <p:cNvPr id="27" name="Round Diagonal Corner Rectangle 26"/>
            <p:cNvSpPr/>
            <p:nvPr/>
          </p:nvSpPr>
          <p:spPr>
            <a:xfrm>
              <a:off x="1507106" y="1346543"/>
              <a:ext cx="6648095" cy="1197864"/>
            </a:xfrm>
            <a:prstGeom prst="round2Diag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a:cs typeface="Arial"/>
              </a:endParaRPr>
            </a:p>
          </p:txBody>
        </p:sp>
        <p:sp>
          <p:nvSpPr>
            <p:cNvPr id="28" name="TextBox 27"/>
            <p:cNvSpPr txBox="1"/>
            <p:nvPr/>
          </p:nvSpPr>
          <p:spPr>
            <a:xfrm>
              <a:off x="1706012" y="1467386"/>
              <a:ext cx="6387986" cy="923330"/>
            </a:xfrm>
            <a:prstGeom prst="rect">
              <a:avLst/>
            </a:prstGeom>
            <a:noFill/>
          </p:spPr>
          <p:txBody>
            <a:bodyPr wrap="square" rtlCol="0">
              <a:spAutoFit/>
            </a:bodyPr>
            <a:lstStyle/>
            <a:p>
              <a:r>
                <a:rPr lang="en-US" dirty="0">
                  <a:latin typeface="Arial"/>
                  <a:cs typeface="Arial"/>
                </a:rPr>
                <a:t>Explain why the stimulus to be conditioned should precede the unconditioned stimulus in order for classical conditioning to take place</a:t>
              </a:r>
              <a:r>
                <a:rPr lang="en-US" dirty="0" smtClean="0">
                  <a:latin typeface="Arial"/>
                  <a:cs typeface="Arial"/>
                </a:rPr>
                <a:t>.</a:t>
              </a:r>
              <a:endParaRPr lang="en-US" dirty="0">
                <a:latin typeface="Arial"/>
                <a:cs typeface="Arial"/>
              </a:endParaRPr>
            </a:p>
          </p:txBody>
        </p:sp>
      </p:grpSp>
    </p:spTree>
    <p:extLst>
      <p:ext uri="{BB962C8B-B14F-4D97-AF65-F5344CB8AC3E}">
        <p14:creationId xmlns:p14="http://schemas.microsoft.com/office/powerpoint/2010/main" val="7674953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p:tgtEl>
                                          <p:spTgt spid="22"/>
                                        </p:tgtEl>
                                        <p:attrNameLst>
                                          <p:attrName>ppt_y</p:attrName>
                                        </p:attrNameLst>
                                      </p:cBhvr>
                                      <p:tavLst>
                                        <p:tav tm="0">
                                          <p:val>
                                            <p:strVal val="#ppt_y-#ppt_h*1.125000"/>
                                          </p:val>
                                        </p:tav>
                                        <p:tav tm="100000">
                                          <p:val>
                                            <p:strVal val="#ppt_y"/>
                                          </p:val>
                                        </p:tav>
                                      </p:tavLst>
                                    </p:anim>
                                    <p:animEffect transition="in" filter="wipe(down)">
                                      <p:cBhvr>
                                        <p:cTn id="13" dur="500"/>
                                        <p:tgtEl>
                                          <p:spTgt spid="22"/>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p:tgtEl>
                                          <p:spTgt spid="2"/>
                                        </p:tgtEl>
                                        <p:attrNameLst>
                                          <p:attrName>ppt_x</p:attrName>
                                        </p:attrNameLst>
                                      </p:cBhvr>
                                      <p:tavLst>
                                        <p:tav tm="0">
                                          <p:val>
                                            <p:strVal val="#ppt_x-#ppt_w*1.125000"/>
                                          </p:val>
                                        </p:tav>
                                        <p:tav tm="100000">
                                          <p:val>
                                            <p:strVal val="#ppt_x"/>
                                          </p:val>
                                        </p:tav>
                                      </p:tavLst>
                                    </p:anim>
                                    <p:animEffect transition="in" filter="wipe(right)">
                                      <p:cBhvr>
                                        <p:cTn id="18" dur="500"/>
                                        <p:tgtEl>
                                          <p:spTgt spid="2"/>
                                        </p:tgtEl>
                                      </p:cBhvr>
                                    </p:animEffect>
                                  </p:childTnLst>
                                </p:cTn>
                              </p:par>
                            </p:childTnLst>
                          </p:cTn>
                        </p:par>
                        <p:par>
                          <p:cTn id="19" fill="hold">
                            <p:stCondLst>
                              <p:cond delay="1500"/>
                            </p:stCondLst>
                            <p:childTnLst>
                              <p:par>
                                <p:cTn id="20" presetID="31" presetClass="entr" presetSubtype="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 calcmode="lin" valueType="num">
                                      <p:cBhvr>
                                        <p:cTn id="24" dur="500" fill="hold"/>
                                        <p:tgtEl>
                                          <p:spTgt spid="7"/>
                                        </p:tgtEl>
                                        <p:attrNameLst>
                                          <p:attrName>style.rotation</p:attrName>
                                        </p:attrNameLst>
                                      </p:cBhvr>
                                      <p:tavLst>
                                        <p:tav tm="0">
                                          <p:val>
                                            <p:fltVal val="90"/>
                                          </p:val>
                                        </p:tav>
                                        <p:tav tm="100000">
                                          <p:val>
                                            <p:fltVal val="0"/>
                                          </p:val>
                                        </p:tav>
                                      </p:tavLst>
                                    </p:anim>
                                    <p:animEffect transition="in" filter="fade">
                                      <p:cBhvr>
                                        <p:cTn id="25" dur="500"/>
                                        <p:tgtEl>
                                          <p:spTgt spid="7"/>
                                        </p:tgtEl>
                                      </p:cBhvr>
                                    </p:animEffect>
                                  </p:childTnLst>
                                </p:cTn>
                              </p:par>
                            </p:childTnLst>
                          </p:cTn>
                        </p:par>
                        <p:par>
                          <p:cTn id="26" fill="hold">
                            <p:stCondLst>
                              <p:cond delay="2000"/>
                            </p:stCondLst>
                            <p:childTnLst>
                              <p:par>
                                <p:cTn id="27" presetID="23" presetClass="entr" presetSubtype="16"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childTnLst>
                                </p:cTn>
                              </p:par>
                            </p:childTnLst>
                          </p:cTn>
                        </p:par>
                        <p:par>
                          <p:cTn id="31" fill="hold">
                            <p:stCondLst>
                              <p:cond delay="2500"/>
                            </p:stCondLst>
                            <p:childTnLst>
                              <p:par>
                                <p:cTn id="32" presetID="31" presetClass="entr" presetSubtype="0"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 calcmode="lin" valueType="num">
                                      <p:cBhvr>
                                        <p:cTn id="36" dur="500" fill="hold"/>
                                        <p:tgtEl>
                                          <p:spTgt spid="13"/>
                                        </p:tgtEl>
                                        <p:attrNameLst>
                                          <p:attrName>style.rotation</p:attrName>
                                        </p:attrNameLst>
                                      </p:cBhvr>
                                      <p:tavLst>
                                        <p:tav tm="0">
                                          <p:val>
                                            <p:fltVal val="90"/>
                                          </p:val>
                                        </p:tav>
                                        <p:tav tm="100000">
                                          <p:val>
                                            <p:fltVal val="0"/>
                                          </p:val>
                                        </p:tav>
                                      </p:tavLst>
                                    </p:anim>
                                    <p:animEffect transition="in" filter="fade">
                                      <p:cBhvr>
                                        <p:cTn id="37" dur="500"/>
                                        <p:tgtEl>
                                          <p:spTgt spid="13"/>
                                        </p:tgtEl>
                                      </p:cBhvr>
                                    </p:animEffect>
                                  </p:childTnLst>
                                </p:cTn>
                              </p:par>
                            </p:childTnLst>
                          </p:cTn>
                        </p:par>
                        <p:par>
                          <p:cTn id="38" fill="hold">
                            <p:stCondLst>
                              <p:cond delay="3000"/>
                            </p:stCondLst>
                            <p:childTnLst>
                              <p:par>
                                <p:cTn id="39" presetID="23" presetClass="entr" presetSubtype="16"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p:cTn id="41" dur="500" fill="hold"/>
                                        <p:tgtEl>
                                          <p:spTgt spid="16"/>
                                        </p:tgtEl>
                                        <p:attrNameLst>
                                          <p:attrName>ppt_w</p:attrName>
                                        </p:attrNameLst>
                                      </p:cBhvr>
                                      <p:tavLst>
                                        <p:tav tm="0">
                                          <p:val>
                                            <p:fltVal val="0"/>
                                          </p:val>
                                        </p:tav>
                                        <p:tav tm="100000">
                                          <p:val>
                                            <p:strVal val="#ppt_w"/>
                                          </p:val>
                                        </p:tav>
                                      </p:tavLst>
                                    </p:anim>
                                    <p:anim calcmode="lin" valueType="num">
                                      <p:cBhvr>
                                        <p:cTn id="42" dur="500" fill="hold"/>
                                        <p:tgtEl>
                                          <p:spTgt spid="16"/>
                                        </p:tgtEl>
                                        <p:attrNameLst>
                                          <p:attrName>ppt_h</p:attrName>
                                        </p:attrNameLst>
                                      </p:cBhvr>
                                      <p:tavLst>
                                        <p:tav tm="0">
                                          <p:val>
                                            <p:fltVal val="0"/>
                                          </p:val>
                                        </p:tav>
                                        <p:tav tm="100000">
                                          <p:val>
                                            <p:strVal val="#ppt_h"/>
                                          </p:val>
                                        </p:tav>
                                      </p:tavLst>
                                    </p:anim>
                                  </p:childTnLst>
                                </p:cTn>
                              </p:par>
                            </p:childTnLst>
                          </p:cTn>
                        </p:par>
                        <p:par>
                          <p:cTn id="43" fill="hold">
                            <p:stCondLst>
                              <p:cond delay="3500"/>
                            </p:stCondLst>
                            <p:childTnLst>
                              <p:par>
                                <p:cTn id="44" presetID="31" presetClass="entr" presetSubtype="0" fill="hold" nodeType="after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p:cTn id="46" dur="500" fill="hold"/>
                                        <p:tgtEl>
                                          <p:spTgt spid="23"/>
                                        </p:tgtEl>
                                        <p:attrNameLst>
                                          <p:attrName>ppt_w</p:attrName>
                                        </p:attrNameLst>
                                      </p:cBhvr>
                                      <p:tavLst>
                                        <p:tav tm="0">
                                          <p:val>
                                            <p:fltVal val="0"/>
                                          </p:val>
                                        </p:tav>
                                        <p:tav tm="100000">
                                          <p:val>
                                            <p:strVal val="#ppt_w"/>
                                          </p:val>
                                        </p:tav>
                                      </p:tavLst>
                                    </p:anim>
                                    <p:anim calcmode="lin" valueType="num">
                                      <p:cBhvr>
                                        <p:cTn id="47" dur="500" fill="hold"/>
                                        <p:tgtEl>
                                          <p:spTgt spid="23"/>
                                        </p:tgtEl>
                                        <p:attrNameLst>
                                          <p:attrName>ppt_h</p:attrName>
                                        </p:attrNameLst>
                                      </p:cBhvr>
                                      <p:tavLst>
                                        <p:tav tm="0">
                                          <p:val>
                                            <p:fltVal val="0"/>
                                          </p:val>
                                        </p:tav>
                                        <p:tav tm="100000">
                                          <p:val>
                                            <p:strVal val="#ppt_h"/>
                                          </p:val>
                                        </p:tav>
                                      </p:tavLst>
                                    </p:anim>
                                    <p:anim calcmode="lin" valueType="num">
                                      <p:cBhvr>
                                        <p:cTn id="48" dur="500" fill="hold"/>
                                        <p:tgtEl>
                                          <p:spTgt spid="23"/>
                                        </p:tgtEl>
                                        <p:attrNameLst>
                                          <p:attrName>style.rotation</p:attrName>
                                        </p:attrNameLst>
                                      </p:cBhvr>
                                      <p:tavLst>
                                        <p:tav tm="0">
                                          <p:val>
                                            <p:fltVal val="90"/>
                                          </p:val>
                                        </p:tav>
                                        <p:tav tm="100000">
                                          <p:val>
                                            <p:fltVal val="0"/>
                                          </p:val>
                                        </p:tav>
                                      </p:tavLst>
                                    </p:anim>
                                    <p:animEffect transition="in" filter="fade">
                                      <p:cBhvr>
                                        <p:cTn id="49" dur="500"/>
                                        <p:tgtEl>
                                          <p:spTgt spid="23"/>
                                        </p:tgtEl>
                                      </p:cBhvr>
                                    </p:animEffect>
                                  </p:childTnLst>
                                </p:cTn>
                              </p:par>
                            </p:childTnLst>
                          </p:cTn>
                        </p:par>
                        <p:par>
                          <p:cTn id="50" fill="hold">
                            <p:stCondLst>
                              <p:cond delay="4000"/>
                            </p:stCondLst>
                            <p:childTnLst>
                              <p:par>
                                <p:cTn id="51" presetID="23" presetClass="entr" presetSubtype="16" fill="hold" nodeType="afterEffect">
                                  <p:stCondLst>
                                    <p:cond delay="0"/>
                                  </p:stCondLst>
                                  <p:childTnLst>
                                    <p:set>
                                      <p:cBhvr>
                                        <p:cTn id="52" dur="1" fill="hold">
                                          <p:stCondLst>
                                            <p:cond delay="0"/>
                                          </p:stCondLst>
                                        </p:cTn>
                                        <p:tgtEl>
                                          <p:spTgt spid="26"/>
                                        </p:tgtEl>
                                        <p:attrNameLst>
                                          <p:attrName>style.visibility</p:attrName>
                                        </p:attrNameLst>
                                      </p:cBhvr>
                                      <p:to>
                                        <p:strVal val="visible"/>
                                      </p:to>
                                    </p:set>
                                    <p:anim calcmode="lin" valueType="num">
                                      <p:cBhvr>
                                        <p:cTn id="53" dur="500" fill="hold"/>
                                        <p:tgtEl>
                                          <p:spTgt spid="26"/>
                                        </p:tgtEl>
                                        <p:attrNameLst>
                                          <p:attrName>ppt_w</p:attrName>
                                        </p:attrNameLst>
                                      </p:cBhvr>
                                      <p:tavLst>
                                        <p:tav tm="0">
                                          <p:val>
                                            <p:fltVal val="0"/>
                                          </p:val>
                                        </p:tav>
                                        <p:tav tm="100000">
                                          <p:val>
                                            <p:strVal val="#ppt_w"/>
                                          </p:val>
                                        </p:tav>
                                      </p:tavLst>
                                    </p:anim>
                                    <p:anim calcmode="lin" valueType="num">
                                      <p:cBhvr>
                                        <p:cTn id="54" dur="500" fill="hold"/>
                                        <p:tgtEl>
                                          <p:spTgt spid="2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8675" name="Rectangle 2"/>
          <p:cNvSpPr>
            <a:spLocks noGrp="1" noChangeArrowheads="1"/>
          </p:cNvSpPr>
          <p:nvPr>
            <p:ph type="ctrTitle"/>
          </p:nvPr>
        </p:nvSpPr>
        <p:spPr/>
        <p:txBody>
          <a:bodyPr/>
          <a:lstStyle/>
          <a:p>
            <a:r>
              <a:rPr lang="en-US">
                <a:ea typeface="ＭＳ Ｐゴシック" charset="0"/>
              </a:rPr>
              <a:t>New Reflexes from Old</a:t>
            </a:r>
          </a:p>
        </p:txBody>
      </p:sp>
      <p:sp>
        <p:nvSpPr>
          <p:cNvPr id="166916" name="AutoShape 4"/>
          <p:cNvSpPr>
            <a:spLocks noChangeArrowheads="1"/>
          </p:cNvSpPr>
          <p:nvPr/>
        </p:nvSpPr>
        <p:spPr bwMode="gray">
          <a:xfrm>
            <a:off x="5248275" y="1924349"/>
            <a:ext cx="3895725" cy="3315248"/>
          </a:xfrm>
          <a:prstGeom prst="round2DiagRect">
            <a:avLst/>
          </a:prstGeom>
          <a:solidFill>
            <a:schemeClr val="tx1">
              <a:alpha val="50000"/>
            </a:schemeClr>
          </a:solidFill>
          <a:ln w="19050">
            <a:noFill/>
            <a:miter lim="800000"/>
            <a:headEnd/>
            <a:tailEnd/>
          </a:ln>
          <a:effectLst>
            <a:outerShdw blurRad="63500" dist="107763" dir="2700000" algn="ctr" rotWithShape="0">
              <a:srgbClr val="1C1C1C">
                <a:alpha val="50000"/>
              </a:srgbClr>
            </a:outerShdw>
          </a:effectLst>
        </p:spPr>
        <p:txBody>
          <a:bodyPr wrap="none" anchor="ctr"/>
          <a:lstStyle/>
          <a:p>
            <a:pPr>
              <a:defRPr/>
            </a:pPr>
            <a:endParaRPr lang="en-US">
              <a:latin typeface="Arial"/>
              <a:ea typeface="ＭＳ Ｐゴシック" charset="-128"/>
              <a:cs typeface="Arial"/>
            </a:endParaRPr>
          </a:p>
        </p:txBody>
      </p:sp>
      <p:sp>
        <p:nvSpPr>
          <p:cNvPr id="166920" name="Rectangle 8"/>
          <p:cNvSpPr>
            <a:spLocks noChangeArrowheads="1"/>
          </p:cNvSpPr>
          <p:nvPr/>
        </p:nvSpPr>
        <p:spPr bwMode="black">
          <a:xfrm>
            <a:off x="5362575" y="2431356"/>
            <a:ext cx="3787775" cy="252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74638" indent="-274638">
              <a:spcBef>
                <a:spcPct val="20000"/>
              </a:spcBef>
              <a:buFontTx/>
              <a:buChar char="•"/>
            </a:pPr>
            <a:r>
              <a:rPr lang="en-US" sz="2400" b="1" dirty="0">
                <a:solidFill>
                  <a:srgbClr val="FFFFFF"/>
                </a:solidFill>
                <a:latin typeface="Arial"/>
                <a:cs typeface="Arial"/>
              </a:rPr>
              <a:t>1849-1936</a:t>
            </a:r>
          </a:p>
          <a:p>
            <a:pPr marL="274638" indent="-274638">
              <a:spcBef>
                <a:spcPct val="20000"/>
              </a:spcBef>
              <a:buFontTx/>
              <a:buChar char="•"/>
            </a:pPr>
            <a:r>
              <a:rPr lang="en-US" sz="2400" b="1" dirty="0">
                <a:solidFill>
                  <a:srgbClr val="FFFFFF"/>
                </a:solidFill>
                <a:latin typeface="Arial"/>
                <a:cs typeface="Arial"/>
              </a:rPr>
              <a:t>Russian physiologist</a:t>
            </a:r>
          </a:p>
          <a:p>
            <a:pPr marL="274638" indent="-274638">
              <a:spcBef>
                <a:spcPct val="20000"/>
              </a:spcBef>
              <a:buFontTx/>
              <a:buChar char="•"/>
            </a:pPr>
            <a:r>
              <a:rPr lang="en-US" sz="2400" b="1" dirty="0">
                <a:solidFill>
                  <a:srgbClr val="FFFFFF"/>
                </a:solidFill>
                <a:latin typeface="Arial"/>
                <a:cs typeface="Arial"/>
              </a:rPr>
              <a:t>Discovered </a:t>
            </a:r>
            <a:r>
              <a:rPr lang="en-US" sz="2400" b="1" dirty="0">
                <a:solidFill>
                  <a:schemeClr val="accent6"/>
                </a:solidFill>
                <a:latin typeface="Arial"/>
                <a:cs typeface="Arial"/>
              </a:rPr>
              <a:t>classical conditioning</a:t>
            </a:r>
          </a:p>
          <a:p>
            <a:pPr marL="628650" lvl="1" indent="-342900">
              <a:spcBef>
                <a:spcPct val="20000"/>
              </a:spcBef>
              <a:buFont typeface="Lucida Grande" charset="0"/>
              <a:buChar char="–"/>
            </a:pPr>
            <a:r>
              <a:rPr lang="en-US" sz="2400" b="1" dirty="0">
                <a:solidFill>
                  <a:srgbClr val="FFFFFF"/>
                </a:solidFill>
                <a:latin typeface="Arial"/>
                <a:cs typeface="Arial"/>
              </a:rPr>
              <a:t>Reflexes, stimuli </a:t>
            </a:r>
            <a:br>
              <a:rPr lang="en-US" sz="2400" b="1" dirty="0">
                <a:solidFill>
                  <a:srgbClr val="FFFFFF"/>
                </a:solidFill>
                <a:latin typeface="Arial"/>
                <a:cs typeface="Arial"/>
              </a:rPr>
            </a:br>
            <a:r>
              <a:rPr lang="en-US" sz="2400" b="1" dirty="0">
                <a:solidFill>
                  <a:srgbClr val="FFFFFF"/>
                </a:solidFill>
                <a:latin typeface="Arial"/>
                <a:cs typeface="Arial"/>
              </a:rPr>
              <a:t>&amp; </a:t>
            </a:r>
            <a:r>
              <a:rPr lang="en-US" sz="2400" b="1" dirty="0" smtClean="0">
                <a:solidFill>
                  <a:srgbClr val="FFFFFF"/>
                </a:solidFill>
                <a:latin typeface="Arial"/>
                <a:cs typeface="Arial"/>
              </a:rPr>
              <a:t>responses</a:t>
            </a:r>
            <a:endParaRPr lang="en-US" sz="2400" b="1" dirty="0">
              <a:solidFill>
                <a:srgbClr val="333333"/>
              </a:solidFill>
              <a:latin typeface="Arial"/>
              <a:cs typeface="Arial"/>
            </a:endParaRPr>
          </a:p>
        </p:txBody>
      </p:sp>
      <p:grpSp>
        <p:nvGrpSpPr>
          <p:cNvPr id="2" name="Group 15"/>
          <p:cNvGrpSpPr>
            <a:grpSpLocks/>
          </p:cNvGrpSpPr>
          <p:nvPr/>
        </p:nvGrpSpPr>
        <p:grpSpPr bwMode="auto">
          <a:xfrm>
            <a:off x="5592762" y="1649710"/>
            <a:ext cx="3208338" cy="588963"/>
            <a:chOff x="780973" y="1012825"/>
            <a:chExt cx="3207621" cy="588963"/>
          </a:xfrm>
        </p:grpSpPr>
        <p:sp>
          <p:nvSpPr>
            <p:cNvPr id="166918" name="AutoShape 6"/>
            <p:cNvSpPr>
              <a:spLocks noChangeArrowheads="1"/>
            </p:cNvSpPr>
            <p:nvPr/>
          </p:nvSpPr>
          <p:spPr bwMode="gray">
            <a:xfrm>
              <a:off x="780973" y="1012825"/>
              <a:ext cx="3207621" cy="588963"/>
            </a:xfrm>
            <a:prstGeom prst="roundRect">
              <a:avLst>
                <a:gd name="adj" fmla="val 0"/>
              </a:avLst>
            </a:prstGeom>
            <a:solidFill>
              <a:schemeClr val="accent3">
                <a:lumMod val="50000"/>
              </a:schemeClr>
            </a:solidFill>
            <a:ln w="19050">
              <a:noFill/>
              <a:round/>
              <a:headEnd/>
              <a:tailEnd/>
            </a:ln>
            <a:effectLst>
              <a:outerShdw blurRad="63500" dist="53882" dir="2700000" algn="ctr" rotWithShape="0">
                <a:srgbClr val="292929">
                  <a:alpha val="50000"/>
                </a:srgbClr>
              </a:outerShdw>
            </a:effectLst>
          </p:spPr>
          <p:txBody>
            <a:bodyPr wrap="none" anchor="ctr"/>
            <a:lstStyle/>
            <a:p>
              <a:pPr>
                <a:defRPr/>
              </a:pPr>
              <a:endParaRPr lang="en-US">
                <a:latin typeface="Arial"/>
                <a:ea typeface="ＭＳ Ｐゴシック" charset="-128"/>
                <a:cs typeface="Arial"/>
              </a:endParaRPr>
            </a:p>
          </p:txBody>
        </p:sp>
        <p:sp>
          <p:nvSpPr>
            <p:cNvPr id="28683" name="Rectangle 7"/>
            <p:cNvSpPr>
              <a:spLocks noChangeArrowheads="1"/>
            </p:cNvSpPr>
            <p:nvPr/>
          </p:nvSpPr>
          <p:spPr bwMode="gray">
            <a:xfrm>
              <a:off x="1410542" y="1062038"/>
              <a:ext cx="1877919" cy="461665"/>
            </a:xfrm>
            <a:prstGeom prst="rect">
              <a:avLst/>
            </a:prstGeom>
            <a:noFill/>
            <a:ln w="9525">
              <a:noFill/>
              <a:miter lim="800000"/>
              <a:headEnd/>
              <a:tailEnd/>
            </a:ln>
          </p:spPr>
          <p:txBody>
            <a:bodyPr wrap="none">
              <a:spAutoFit/>
            </a:bodyPr>
            <a:lstStyle/>
            <a:p>
              <a:pPr algn="ctr"/>
              <a:r>
                <a:rPr lang="en-US" sz="2400" b="1" dirty="0">
                  <a:solidFill>
                    <a:schemeClr val="bg1"/>
                  </a:solidFill>
                  <a:latin typeface="Arial"/>
                  <a:cs typeface="Arial"/>
                </a:rPr>
                <a:t>Ivan Pavlov</a:t>
              </a:r>
            </a:p>
          </p:txBody>
        </p:sp>
      </p:grpSp>
    </p:spTree>
    <p:extLst>
      <p:ext uri="{BB962C8B-B14F-4D97-AF65-F5344CB8AC3E}">
        <p14:creationId xmlns:p14="http://schemas.microsoft.com/office/powerpoint/2010/main" val="27953260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par>
                                <p:cTn id="11" presetID="17" presetClass="entr" presetSubtype="1" fill="hold" grpId="0" nodeType="withEffect">
                                  <p:stCondLst>
                                    <p:cond delay="0"/>
                                  </p:stCondLst>
                                  <p:childTnLst>
                                    <p:set>
                                      <p:cBhvr>
                                        <p:cTn id="12" dur="1" fill="hold">
                                          <p:stCondLst>
                                            <p:cond delay="0"/>
                                          </p:stCondLst>
                                        </p:cTn>
                                        <p:tgtEl>
                                          <p:spTgt spid="166916"/>
                                        </p:tgtEl>
                                        <p:attrNameLst>
                                          <p:attrName>style.visibility</p:attrName>
                                        </p:attrNameLst>
                                      </p:cBhvr>
                                      <p:to>
                                        <p:strVal val="visible"/>
                                      </p:to>
                                    </p:set>
                                    <p:anim calcmode="lin" valueType="num">
                                      <p:cBhvr>
                                        <p:cTn id="13" dur="500" fill="hold"/>
                                        <p:tgtEl>
                                          <p:spTgt spid="166916"/>
                                        </p:tgtEl>
                                        <p:attrNameLst>
                                          <p:attrName>ppt_x</p:attrName>
                                        </p:attrNameLst>
                                      </p:cBhvr>
                                      <p:tavLst>
                                        <p:tav tm="0">
                                          <p:val>
                                            <p:strVal val="#ppt_x"/>
                                          </p:val>
                                        </p:tav>
                                        <p:tav tm="100000">
                                          <p:val>
                                            <p:strVal val="#ppt_x"/>
                                          </p:val>
                                        </p:tav>
                                      </p:tavLst>
                                    </p:anim>
                                    <p:anim calcmode="lin" valueType="num">
                                      <p:cBhvr>
                                        <p:cTn id="14" dur="500" fill="hold"/>
                                        <p:tgtEl>
                                          <p:spTgt spid="166916"/>
                                        </p:tgtEl>
                                        <p:attrNameLst>
                                          <p:attrName>ppt_y</p:attrName>
                                        </p:attrNameLst>
                                      </p:cBhvr>
                                      <p:tavLst>
                                        <p:tav tm="0">
                                          <p:val>
                                            <p:strVal val="#ppt_y-#ppt_h/2"/>
                                          </p:val>
                                        </p:tav>
                                        <p:tav tm="100000">
                                          <p:val>
                                            <p:strVal val="#ppt_y"/>
                                          </p:val>
                                        </p:tav>
                                      </p:tavLst>
                                    </p:anim>
                                    <p:anim calcmode="lin" valueType="num">
                                      <p:cBhvr>
                                        <p:cTn id="15" dur="500" fill="hold"/>
                                        <p:tgtEl>
                                          <p:spTgt spid="166916"/>
                                        </p:tgtEl>
                                        <p:attrNameLst>
                                          <p:attrName>ppt_w</p:attrName>
                                        </p:attrNameLst>
                                      </p:cBhvr>
                                      <p:tavLst>
                                        <p:tav tm="0">
                                          <p:val>
                                            <p:strVal val="#ppt_w"/>
                                          </p:val>
                                        </p:tav>
                                        <p:tav tm="100000">
                                          <p:val>
                                            <p:strVal val="#ppt_w"/>
                                          </p:val>
                                        </p:tav>
                                      </p:tavLst>
                                    </p:anim>
                                    <p:anim calcmode="lin" valueType="num">
                                      <p:cBhvr>
                                        <p:cTn id="16" dur="500" fill="hold"/>
                                        <p:tgtEl>
                                          <p:spTgt spid="166916"/>
                                        </p:tgtEl>
                                        <p:attrNameLst>
                                          <p:attrName>ppt_h</p:attrName>
                                        </p:attrNameLst>
                                      </p:cBhvr>
                                      <p:tavLst>
                                        <p:tav tm="0">
                                          <p:val>
                                            <p:fltVal val="0"/>
                                          </p:val>
                                        </p:tav>
                                        <p:tav tm="100000">
                                          <p:val>
                                            <p:strVal val="#ppt_h"/>
                                          </p:val>
                                        </p:tav>
                                      </p:tavLst>
                                    </p:anim>
                                  </p:childTnLst>
                                </p:cTn>
                              </p:par>
                            </p:childTnLst>
                          </p:cTn>
                        </p:par>
                        <p:par>
                          <p:cTn id="17" fill="hold" nodeType="afterGroup">
                            <p:stCondLst>
                              <p:cond delay="1000"/>
                            </p:stCondLst>
                            <p:childTnLst>
                              <p:par>
                                <p:cTn id="18" presetID="42" presetClass="entr" presetSubtype="0" fill="hold" grpId="0" nodeType="afterEffect">
                                  <p:stCondLst>
                                    <p:cond delay="1000"/>
                                  </p:stCondLst>
                                  <p:childTnLst>
                                    <p:set>
                                      <p:cBhvr>
                                        <p:cTn id="19" dur="1" fill="hold">
                                          <p:stCondLst>
                                            <p:cond delay="0"/>
                                          </p:stCondLst>
                                        </p:cTn>
                                        <p:tgtEl>
                                          <p:spTgt spid="166920"/>
                                        </p:tgtEl>
                                        <p:attrNameLst>
                                          <p:attrName>style.visibility</p:attrName>
                                        </p:attrNameLst>
                                      </p:cBhvr>
                                      <p:to>
                                        <p:strVal val="visible"/>
                                      </p:to>
                                    </p:set>
                                    <p:animEffect transition="in" filter="fade">
                                      <p:cBhvr>
                                        <p:cTn id="20" dur="1000"/>
                                        <p:tgtEl>
                                          <p:spTgt spid="166920"/>
                                        </p:tgtEl>
                                      </p:cBhvr>
                                    </p:animEffect>
                                    <p:anim calcmode="lin" valueType="num">
                                      <p:cBhvr>
                                        <p:cTn id="21" dur="1000" fill="hold"/>
                                        <p:tgtEl>
                                          <p:spTgt spid="166920"/>
                                        </p:tgtEl>
                                        <p:attrNameLst>
                                          <p:attrName>ppt_x</p:attrName>
                                        </p:attrNameLst>
                                      </p:cBhvr>
                                      <p:tavLst>
                                        <p:tav tm="0">
                                          <p:val>
                                            <p:strVal val="#ppt_x"/>
                                          </p:val>
                                        </p:tav>
                                        <p:tav tm="100000">
                                          <p:val>
                                            <p:strVal val="#ppt_x"/>
                                          </p:val>
                                        </p:tav>
                                      </p:tavLst>
                                    </p:anim>
                                    <p:anim calcmode="lin" valueType="num">
                                      <p:cBhvr>
                                        <p:cTn id="22" dur="1000" fill="hold"/>
                                        <p:tgtEl>
                                          <p:spTgt spid="1669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6916" grpId="0" animBg="1"/>
      <p:bldP spid="1669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Title 1"/>
          <p:cNvSpPr>
            <a:spLocks noGrp="1"/>
          </p:cNvSpPr>
          <p:nvPr>
            <p:ph type="ctrTitle"/>
          </p:nvPr>
        </p:nvSpPr>
        <p:spPr/>
        <p:txBody>
          <a:bodyPr/>
          <a:lstStyle/>
          <a:p>
            <a:r>
              <a:rPr lang="en-US">
                <a:latin typeface="Arial" charset="0"/>
                <a:ea typeface="ＭＳ Ｐゴシック" charset="0"/>
                <a:cs typeface="ＭＳ Ｐゴシック" charset="0"/>
              </a:rPr>
              <a:t>Figure 7.1: Pavlov’s Method</a:t>
            </a:r>
          </a:p>
        </p:txBody>
      </p:sp>
      <p:pic>
        <p:nvPicPr>
          <p:cNvPr id="3" name="Picture 2" descr="AAFDEHT0.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01504" y="998397"/>
            <a:ext cx="8740992" cy="5313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06537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6" name="Picture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8156" y="-10716"/>
            <a:ext cx="3337673" cy="6868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bwMode="auto">
          <a:xfrm>
            <a:off x="3055938" y="0"/>
            <a:ext cx="6088062" cy="6858000"/>
          </a:xfrm>
          <a:prstGeom prst="rect">
            <a:avLst/>
          </a:prstGeom>
          <a:solidFill>
            <a:srgbClr val="F444AA"/>
          </a:solidFill>
          <a:ln w="9525" cap="flat" cmpd="sng" algn="ctr">
            <a:noFill/>
            <a:prstDash val="solid"/>
            <a:round/>
            <a:headEnd type="none" w="med" len="med"/>
            <a:tailEnd type="none" w="med" len="med"/>
          </a:ln>
          <a:effectLst/>
        </p:spPr>
        <p:txBody>
          <a:bodyPr wrap="none" anchor="ctr"/>
          <a:lstStyle/>
          <a:p>
            <a:pPr algn="ctr">
              <a:defRPr/>
            </a:pPr>
            <a:endParaRPr lang="en-US" sz="1800">
              <a:latin typeface="Arial" pitchFamily="-111" charset="0"/>
              <a:ea typeface="ＭＳ Ｐゴシック" charset="-128"/>
              <a:cs typeface="ＭＳ Ｐゴシック" charset="-128"/>
            </a:endParaRPr>
          </a:p>
        </p:txBody>
      </p:sp>
      <p:sp>
        <p:nvSpPr>
          <p:cNvPr id="30723" name="Rectangle 4"/>
          <p:cNvSpPr>
            <a:spLocks noChangeArrowheads="1"/>
          </p:cNvSpPr>
          <p:nvPr/>
        </p:nvSpPr>
        <p:spPr bwMode="auto">
          <a:xfrm>
            <a:off x="4114800" y="431473"/>
            <a:ext cx="5029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0724" name="Text Box 6"/>
          <p:cNvSpPr txBox="1">
            <a:spLocks noChangeArrowheads="1"/>
          </p:cNvSpPr>
          <p:nvPr/>
        </p:nvSpPr>
        <p:spPr bwMode="auto">
          <a:xfrm>
            <a:off x="3146541" y="1871662"/>
            <a:ext cx="1868478" cy="2462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2200" b="1" dirty="0">
                <a:solidFill>
                  <a:schemeClr val="bg1"/>
                </a:solidFill>
                <a:latin typeface="Times New Roman" charset="0"/>
              </a:rPr>
              <a:t>Relatively</a:t>
            </a:r>
          </a:p>
          <a:p>
            <a:pPr algn="r" eaLnBrk="1" hangingPunct="1"/>
            <a:r>
              <a:rPr lang="en-US" sz="2200" b="1" dirty="0">
                <a:solidFill>
                  <a:schemeClr val="bg1"/>
                </a:solidFill>
                <a:latin typeface="Times New Roman" charset="0"/>
              </a:rPr>
              <a:t>permanent change in behavior (or behavioral potential) due to experience</a:t>
            </a:r>
          </a:p>
        </p:txBody>
      </p:sp>
      <p:sp>
        <p:nvSpPr>
          <p:cNvPr id="3" name="TextBox 2"/>
          <p:cNvSpPr txBox="1"/>
          <p:nvPr/>
        </p:nvSpPr>
        <p:spPr>
          <a:xfrm>
            <a:off x="4566900" y="-667594"/>
            <a:ext cx="3429144" cy="6247864"/>
          </a:xfrm>
          <a:prstGeom prst="rect">
            <a:avLst/>
          </a:prstGeom>
          <a:noFill/>
        </p:spPr>
        <p:txBody>
          <a:bodyPr wrap="none" rtlCol="0">
            <a:spAutoFit/>
            <a:scene3d>
              <a:camera prst="isometricOffAxis1Right"/>
              <a:lightRig rig="threePt" dir="t"/>
            </a:scene3d>
          </a:bodyPr>
          <a:lstStyle/>
          <a:p>
            <a:r>
              <a:rPr lang="en-US" sz="40000" b="1" dirty="0" smtClean="0">
                <a:effectLst>
                  <a:reflection blurRad="6350" stA="50000" endA="300" endPos="50000" dist="29997" dir="5400000" sy="-100000" algn="bl" rotWithShape="0"/>
                </a:effectLst>
                <a:latin typeface="Times New Roman"/>
                <a:cs typeface="Times New Roman"/>
              </a:rPr>
              <a:t>L</a:t>
            </a:r>
            <a:endParaRPr lang="en-US" sz="40000" b="1" dirty="0">
              <a:effectLst>
                <a:reflection blurRad="6350" stA="50000" endA="300" endPos="50000" dist="29997" dir="5400000" sy="-100000" algn="bl" rotWithShape="0"/>
              </a:effectLst>
              <a:latin typeface="Times New Roman"/>
              <a:cs typeface="Times New Roman"/>
            </a:endParaRPr>
          </a:p>
        </p:txBody>
      </p:sp>
      <p:sp>
        <p:nvSpPr>
          <p:cNvPr id="162823" name="Text Box 7"/>
          <p:cNvSpPr txBox="1">
            <a:spLocks noChangeArrowheads="1"/>
          </p:cNvSpPr>
          <p:nvPr/>
        </p:nvSpPr>
        <p:spPr bwMode="auto">
          <a:xfrm>
            <a:off x="6141910" y="1955473"/>
            <a:ext cx="3733800" cy="762000"/>
          </a:xfrm>
          <a:prstGeom prst="rect">
            <a:avLst/>
          </a:prstGeom>
          <a:noFill/>
          <a:ln w="9525">
            <a:noFill/>
            <a:miter lim="800000"/>
            <a:headEnd/>
            <a:tailEnd/>
          </a:ln>
          <a:effectLst>
            <a:outerShdw blurRad="63500" dist="17961" dir="2700000" algn="ctr" rotWithShape="0">
              <a:schemeClr val="tx1">
                <a:alpha val="74998"/>
              </a:schemeClr>
            </a:outerShdw>
          </a:effectLst>
        </p:spPr>
        <p:txBody>
          <a:bodyPr>
            <a:spAutoFit/>
          </a:bodyPr>
          <a:lstStyle/>
          <a:p>
            <a:pPr>
              <a:lnSpc>
                <a:spcPct val="110000"/>
              </a:lnSpc>
              <a:defRPr/>
            </a:pPr>
            <a:r>
              <a:rPr lang="en-US" sz="4000" dirty="0" err="1">
                <a:solidFill>
                  <a:schemeClr val="bg1"/>
                </a:solidFill>
                <a:latin typeface="Helvetica" charset="0"/>
                <a:ea typeface="ＭＳ Ｐゴシック" charset="-128"/>
                <a:cs typeface="ＭＳ Ｐゴシック" charset="-128"/>
              </a:rPr>
              <a:t>e</a:t>
            </a:r>
            <a:r>
              <a:rPr lang="en-US" sz="4000" dirty="0">
                <a:solidFill>
                  <a:schemeClr val="bg1"/>
                </a:solidFill>
                <a:latin typeface="Helvetica" charset="0"/>
                <a:ea typeface="ＭＳ Ｐゴシック" charset="-128"/>
                <a:cs typeface="ＭＳ Ｐゴシック" charset="-128"/>
              </a:rPr>
              <a:t> a </a:t>
            </a:r>
            <a:r>
              <a:rPr lang="en-US" sz="4000" dirty="0" err="1">
                <a:solidFill>
                  <a:schemeClr val="bg1"/>
                </a:solidFill>
                <a:latin typeface="Helvetica" charset="0"/>
                <a:ea typeface="ＭＳ Ｐゴシック" charset="-128"/>
                <a:cs typeface="ＭＳ Ｐゴシック" charset="-128"/>
              </a:rPr>
              <a:t>r</a:t>
            </a:r>
            <a:r>
              <a:rPr lang="en-US" sz="4000" dirty="0">
                <a:solidFill>
                  <a:schemeClr val="bg1"/>
                </a:solidFill>
                <a:latin typeface="Helvetica" charset="0"/>
                <a:ea typeface="ＭＳ Ｐゴシック" charset="-128"/>
                <a:cs typeface="ＭＳ Ｐゴシック" charset="-128"/>
              </a:rPr>
              <a:t> </a:t>
            </a:r>
            <a:r>
              <a:rPr lang="en-US" sz="4000" dirty="0" err="1">
                <a:solidFill>
                  <a:schemeClr val="bg1"/>
                </a:solidFill>
                <a:latin typeface="Helvetica" charset="0"/>
                <a:ea typeface="ＭＳ Ｐゴシック" charset="-128"/>
                <a:cs typeface="ＭＳ Ｐゴシック" charset="-128"/>
              </a:rPr>
              <a:t>n</a:t>
            </a:r>
            <a:r>
              <a:rPr lang="en-US" sz="4000" dirty="0">
                <a:solidFill>
                  <a:schemeClr val="bg1"/>
                </a:solidFill>
                <a:latin typeface="Helvetica" charset="0"/>
                <a:ea typeface="ＭＳ Ｐゴシック" charset="-128"/>
                <a:cs typeface="ＭＳ Ｐゴシック" charset="-128"/>
              </a:rPr>
              <a:t> </a:t>
            </a:r>
            <a:r>
              <a:rPr lang="en-US" sz="4000" dirty="0" err="1">
                <a:solidFill>
                  <a:schemeClr val="bg1"/>
                </a:solidFill>
                <a:latin typeface="Helvetica" charset="0"/>
                <a:ea typeface="ＭＳ Ｐゴシック" charset="-128"/>
                <a:cs typeface="ＭＳ Ｐゴシック" charset="-128"/>
              </a:rPr>
              <a:t>i</a:t>
            </a:r>
            <a:r>
              <a:rPr lang="en-US" sz="4000" dirty="0">
                <a:solidFill>
                  <a:schemeClr val="bg1"/>
                </a:solidFill>
                <a:latin typeface="Helvetica" charset="0"/>
                <a:ea typeface="ＭＳ Ｐゴシック" charset="-128"/>
                <a:cs typeface="ＭＳ Ｐゴシック" charset="-128"/>
              </a:rPr>
              <a:t> </a:t>
            </a:r>
            <a:r>
              <a:rPr lang="en-US" sz="4000" dirty="0" err="1">
                <a:solidFill>
                  <a:schemeClr val="bg1"/>
                </a:solidFill>
                <a:latin typeface="Helvetica" charset="0"/>
                <a:ea typeface="ＭＳ Ｐゴシック" charset="-128"/>
                <a:cs typeface="ＭＳ Ｐゴシック" charset="-128"/>
              </a:rPr>
              <a:t>n</a:t>
            </a:r>
            <a:r>
              <a:rPr lang="en-US" sz="4000" dirty="0">
                <a:solidFill>
                  <a:schemeClr val="bg1"/>
                </a:solidFill>
                <a:latin typeface="Helvetica" charset="0"/>
                <a:ea typeface="ＭＳ Ｐゴシック" charset="-128"/>
                <a:cs typeface="ＭＳ Ｐゴシック" charset="-128"/>
              </a:rPr>
              <a:t> </a:t>
            </a:r>
            <a:r>
              <a:rPr lang="en-US" sz="4000" dirty="0" err="1">
                <a:solidFill>
                  <a:schemeClr val="bg1"/>
                </a:solidFill>
                <a:latin typeface="Helvetica" charset="0"/>
                <a:ea typeface="ＭＳ Ｐゴシック" charset="-128"/>
                <a:cs typeface="ＭＳ Ｐゴシック" charset="-128"/>
              </a:rPr>
              <a:t>g</a:t>
            </a:r>
            <a:endParaRPr lang="en-US" sz="4000" dirty="0">
              <a:solidFill>
                <a:schemeClr val="bg1"/>
              </a:solidFill>
              <a:latin typeface="Helvetica" charset="0"/>
              <a:ea typeface="ＭＳ Ｐゴシック" charset="-128"/>
              <a:cs typeface="ＭＳ Ｐゴシック" charset="-128"/>
            </a:endParaRPr>
          </a:p>
        </p:txBody>
      </p:sp>
    </p:spTree>
    <p:extLst>
      <p:ext uri="{BB962C8B-B14F-4D97-AF65-F5344CB8AC3E}">
        <p14:creationId xmlns:p14="http://schemas.microsoft.com/office/powerpoint/2010/main" val="1056231282"/>
      </p:ext>
    </p:extLst>
  </p:cSld>
  <p:clrMapOvr>
    <a:masterClrMapping/>
  </p:clrMapOvr>
  <p:transition xmlns:p14="http://schemas.microsoft.com/office/powerpoint/2010/main">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26" presetClass="entr" presetSubtype="0" fill="hold" grpId="0" nodeType="withEffect">
                                  <p:stCondLst>
                                    <p:cond delay="0"/>
                                  </p:stCondLst>
                                  <p:childTnLst>
                                    <p:set>
                                      <p:cBhvr>
                                        <p:cTn id="12" dur="1" fill="hold">
                                          <p:stCondLst>
                                            <p:cond delay="0"/>
                                          </p:stCondLst>
                                        </p:cTn>
                                        <p:tgtEl>
                                          <p:spTgt spid="162823"/>
                                        </p:tgtEl>
                                        <p:attrNameLst>
                                          <p:attrName>style.visibility</p:attrName>
                                        </p:attrNameLst>
                                      </p:cBhvr>
                                      <p:to>
                                        <p:strVal val="visible"/>
                                      </p:to>
                                    </p:set>
                                    <p:animEffect transition="in" filter="wipe(down)">
                                      <p:cBhvr>
                                        <p:cTn id="13" dur="580">
                                          <p:stCondLst>
                                            <p:cond delay="0"/>
                                          </p:stCondLst>
                                        </p:cTn>
                                        <p:tgtEl>
                                          <p:spTgt spid="162823"/>
                                        </p:tgtEl>
                                      </p:cBhvr>
                                    </p:animEffect>
                                    <p:anim calcmode="lin" valueType="num">
                                      <p:cBhvr>
                                        <p:cTn id="14" dur="1822" tmFilter="0,0; 0.14,0.36; 0.43,0.73; 0.71,0.91; 1.0,1.0">
                                          <p:stCondLst>
                                            <p:cond delay="0"/>
                                          </p:stCondLst>
                                        </p:cTn>
                                        <p:tgtEl>
                                          <p:spTgt spid="162823"/>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162823"/>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162823"/>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162823"/>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162823"/>
                                        </p:tgtEl>
                                        <p:attrNameLst>
                                          <p:attrName>ppt_y</p:attrName>
                                        </p:attrNameLst>
                                      </p:cBhvr>
                                      <p:tavLst>
                                        <p:tav tm="0" fmla="#ppt_y-sin(pi*$)/81">
                                          <p:val>
                                            <p:fltVal val="0"/>
                                          </p:val>
                                        </p:tav>
                                        <p:tav tm="100000">
                                          <p:val>
                                            <p:fltVal val="1"/>
                                          </p:val>
                                        </p:tav>
                                      </p:tavLst>
                                    </p:anim>
                                    <p:animScale>
                                      <p:cBhvr>
                                        <p:cTn id="19" dur="26">
                                          <p:stCondLst>
                                            <p:cond delay="650"/>
                                          </p:stCondLst>
                                        </p:cTn>
                                        <p:tgtEl>
                                          <p:spTgt spid="162823"/>
                                        </p:tgtEl>
                                      </p:cBhvr>
                                      <p:to x="100000" y="60000"/>
                                    </p:animScale>
                                    <p:animScale>
                                      <p:cBhvr>
                                        <p:cTn id="20" dur="166" decel="50000">
                                          <p:stCondLst>
                                            <p:cond delay="676"/>
                                          </p:stCondLst>
                                        </p:cTn>
                                        <p:tgtEl>
                                          <p:spTgt spid="162823"/>
                                        </p:tgtEl>
                                      </p:cBhvr>
                                      <p:to x="100000" y="100000"/>
                                    </p:animScale>
                                    <p:animScale>
                                      <p:cBhvr>
                                        <p:cTn id="21" dur="26">
                                          <p:stCondLst>
                                            <p:cond delay="1312"/>
                                          </p:stCondLst>
                                        </p:cTn>
                                        <p:tgtEl>
                                          <p:spTgt spid="162823"/>
                                        </p:tgtEl>
                                      </p:cBhvr>
                                      <p:to x="100000" y="80000"/>
                                    </p:animScale>
                                    <p:animScale>
                                      <p:cBhvr>
                                        <p:cTn id="22" dur="166" decel="50000">
                                          <p:stCondLst>
                                            <p:cond delay="1338"/>
                                          </p:stCondLst>
                                        </p:cTn>
                                        <p:tgtEl>
                                          <p:spTgt spid="162823"/>
                                        </p:tgtEl>
                                      </p:cBhvr>
                                      <p:to x="100000" y="100000"/>
                                    </p:animScale>
                                    <p:animScale>
                                      <p:cBhvr>
                                        <p:cTn id="23" dur="26">
                                          <p:stCondLst>
                                            <p:cond delay="1642"/>
                                          </p:stCondLst>
                                        </p:cTn>
                                        <p:tgtEl>
                                          <p:spTgt spid="162823"/>
                                        </p:tgtEl>
                                      </p:cBhvr>
                                      <p:to x="100000" y="90000"/>
                                    </p:animScale>
                                    <p:animScale>
                                      <p:cBhvr>
                                        <p:cTn id="24" dur="166" decel="50000">
                                          <p:stCondLst>
                                            <p:cond delay="1668"/>
                                          </p:stCondLst>
                                        </p:cTn>
                                        <p:tgtEl>
                                          <p:spTgt spid="162823"/>
                                        </p:tgtEl>
                                      </p:cBhvr>
                                      <p:to x="100000" y="100000"/>
                                    </p:animScale>
                                    <p:animScale>
                                      <p:cBhvr>
                                        <p:cTn id="25" dur="26">
                                          <p:stCondLst>
                                            <p:cond delay="1808"/>
                                          </p:stCondLst>
                                        </p:cTn>
                                        <p:tgtEl>
                                          <p:spTgt spid="162823"/>
                                        </p:tgtEl>
                                      </p:cBhvr>
                                      <p:to x="100000" y="95000"/>
                                    </p:animScale>
                                    <p:animScale>
                                      <p:cBhvr>
                                        <p:cTn id="26" dur="166" decel="50000">
                                          <p:stCondLst>
                                            <p:cond delay="1834"/>
                                          </p:stCondLst>
                                        </p:cTn>
                                        <p:tgtEl>
                                          <p:spTgt spid="162823"/>
                                        </p:tgtEl>
                                      </p:cBhvr>
                                      <p:to x="100000" y="100000"/>
                                    </p:animScale>
                                  </p:childTnLst>
                                </p:cTn>
                              </p:par>
                            </p:childTnLst>
                          </p:cTn>
                        </p:par>
                        <p:par>
                          <p:cTn id="27" fill="hold">
                            <p:stCondLst>
                              <p:cond delay="2000"/>
                            </p:stCondLst>
                            <p:childTnLst>
                              <p:par>
                                <p:cTn id="28" presetID="37" presetClass="entr" presetSubtype="0" fill="hold" grpId="0" nodeType="afterEffect">
                                  <p:stCondLst>
                                    <p:cond delay="0"/>
                                  </p:stCondLst>
                                  <p:childTnLst>
                                    <p:set>
                                      <p:cBhvr>
                                        <p:cTn id="29" dur="1" fill="hold">
                                          <p:stCondLst>
                                            <p:cond delay="0"/>
                                          </p:stCondLst>
                                        </p:cTn>
                                        <p:tgtEl>
                                          <p:spTgt spid="30724"/>
                                        </p:tgtEl>
                                        <p:attrNameLst>
                                          <p:attrName>style.visibility</p:attrName>
                                        </p:attrNameLst>
                                      </p:cBhvr>
                                      <p:to>
                                        <p:strVal val="visible"/>
                                      </p:to>
                                    </p:set>
                                    <p:animEffect transition="in" filter="fade">
                                      <p:cBhvr>
                                        <p:cTn id="30" dur="1000"/>
                                        <p:tgtEl>
                                          <p:spTgt spid="30724"/>
                                        </p:tgtEl>
                                      </p:cBhvr>
                                    </p:animEffect>
                                    <p:anim calcmode="lin" valueType="num">
                                      <p:cBhvr>
                                        <p:cTn id="31" dur="1000" fill="hold"/>
                                        <p:tgtEl>
                                          <p:spTgt spid="30724"/>
                                        </p:tgtEl>
                                        <p:attrNameLst>
                                          <p:attrName>ppt_x</p:attrName>
                                        </p:attrNameLst>
                                      </p:cBhvr>
                                      <p:tavLst>
                                        <p:tav tm="0">
                                          <p:val>
                                            <p:strVal val="#ppt_x"/>
                                          </p:val>
                                        </p:tav>
                                        <p:tav tm="100000">
                                          <p:val>
                                            <p:strVal val="#ppt_x"/>
                                          </p:val>
                                        </p:tav>
                                      </p:tavLst>
                                    </p:anim>
                                    <p:anim calcmode="lin" valueType="num">
                                      <p:cBhvr>
                                        <p:cTn id="32" dur="900" decel="100000" fill="hold"/>
                                        <p:tgtEl>
                                          <p:spTgt spid="30724"/>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3072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p:bldP spid="3" grpId="0"/>
      <p:bldP spid="1628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1" name="Picture 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1" y="0"/>
            <a:ext cx="3248125" cy="688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69" name="Rectangle 8"/>
          <p:cNvSpPr>
            <a:spLocks noChangeArrowheads="1"/>
          </p:cNvSpPr>
          <p:nvPr/>
        </p:nvSpPr>
        <p:spPr bwMode="auto">
          <a:xfrm>
            <a:off x="3055938" y="0"/>
            <a:ext cx="6088062" cy="6858000"/>
          </a:xfrm>
          <a:prstGeom prst="rect">
            <a:avLst/>
          </a:prstGeom>
          <a:solidFill>
            <a:srgbClr val="FFFF00"/>
          </a:solidFill>
          <a:ln>
            <a:noFill/>
          </a:ln>
        </p:spPr>
        <p:txBody>
          <a:bodyPr wrap="none" anchor="ctr"/>
          <a:lstStyle/>
          <a:p>
            <a:pPr algn="ctr"/>
            <a:endParaRPr lang="en-US" sz="1800"/>
          </a:p>
        </p:txBody>
      </p:sp>
      <p:sp>
        <p:nvSpPr>
          <p:cNvPr id="32772" name="Rectangle 8"/>
          <p:cNvSpPr>
            <a:spLocks noChangeArrowheads="1"/>
          </p:cNvSpPr>
          <p:nvPr/>
        </p:nvSpPr>
        <p:spPr bwMode="auto">
          <a:xfrm>
            <a:off x="4114800" y="0"/>
            <a:ext cx="5029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04139" name="Text Box 11"/>
          <p:cNvSpPr txBox="1">
            <a:spLocks noChangeArrowheads="1"/>
          </p:cNvSpPr>
          <p:nvPr/>
        </p:nvSpPr>
        <p:spPr bwMode="auto">
          <a:xfrm>
            <a:off x="5330786" y="2501737"/>
            <a:ext cx="3232150" cy="762000"/>
          </a:xfrm>
          <a:prstGeom prst="rect">
            <a:avLst/>
          </a:prstGeom>
          <a:noFill/>
          <a:ln w="9525">
            <a:noFill/>
            <a:miter lim="800000"/>
            <a:headEnd/>
            <a:tailEnd/>
          </a:ln>
          <a:effectLst>
            <a:outerShdw blurRad="63500" dist="17961" dir="2700000" algn="ctr" rotWithShape="0">
              <a:schemeClr val="tx1">
                <a:alpha val="74998"/>
              </a:schemeClr>
            </a:outerShdw>
          </a:effectLst>
        </p:spPr>
        <p:txBody>
          <a:bodyPr>
            <a:spAutoFit/>
          </a:bodyPr>
          <a:lstStyle/>
          <a:p>
            <a:pPr>
              <a:lnSpc>
                <a:spcPct val="110000"/>
              </a:lnSpc>
              <a:defRPr/>
            </a:pPr>
            <a:r>
              <a:rPr lang="en-US" sz="4000" dirty="0" err="1">
                <a:solidFill>
                  <a:srgbClr val="000000"/>
                </a:solidFill>
                <a:latin typeface="Helvetica" charset="0"/>
                <a:ea typeface="ＭＳ Ｐゴシック" charset="-128"/>
                <a:cs typeface="ＭＳ Ｐゴシック" charset="-128"/>
              </a:rPr>
              <a:t>onditioning</a:t>
            </a:r>
            <a:endParaRPr lang="en-US" sz="4000" dirty="0">
              <a:solidFill>
                <a:srgbClr val="000000"/>
              </a:solidFill>
              <a:latin typeface="Helvetica" charset="0"/>
              <a:ea typeface="ＭＳ Ｐゴシック" charset="-128"/>
              <a:cs typeface="ＭＳ Ｐゴシック" charset="-128"/>
            </a:endParaRPr>
          </a:p>
        </p:txBody>
      </p:sp>
      <p:sp>
        <p:nvSpPr>
          <p:cNvPr id="32774" name="Content Placeholder 18"/>
          <p:cNvSpPr>
            <a:spLocks noGrp="1"/>
          </p:cNvSpPr>
          <p:nvPr>
            <p:ph idx="4294967295"/>
          </p:nvPr>
        </p:nvSpPr>
        <p:spPr>
          <a:xfrm>
            <a:off x="3533048" y="5246724"/>
            <a:ext cx="5155075" cy="985837"/>
          </a:xfrm>
          <a:prstGeom prst="rect">
            <a:avLst/>
          </a:prstGeom>
        </p:spPr>
        <p:txBody>
          <a:bodyPr>
            <a:normAutofit fontScale="92500" lnSpcReduction="10000"/>
          </a:bodyPr>
          <a:lstStyle/>
          <a:p>
            <a:pPr marL="0" indent="0" algn="ctr">
              <a:buNone/>
            </a:pPr>
            <a:r>
              <a:rPr lang="en-US" sz="2200" b="1" dirty="0">
                <a:latin typeface="Arial"/>
                <a:ea typeface="ＭＳ Ｐゴシック" charset="0"/>
                <a:cs typeface="Arial"/>
              </a:rPr>
              <a:t>A basic kind of learning that involves associations among environmental stimuli and an organism’</a:t>
            </a:r>
            <a:r>
              <a:rPr lang="en-US" altLang="ja-JP" sz="2200" b="1" dirty="0">
                <a:latin typeface="Arial"/>
                <a:ea typeface="ＭＳ Ｐゴシック" charset="0"/>
                <a:cs typeface="Arial"/>
              </a:rPr>
              <a:t>s behavior</a:t>
            </a:r>
            <a:endParaRPr lang="en-US" sz="2200" b="1" dirty="0">
              <a:latin typeface="Arial"/>
              <a:ea typeface="ＭＳ Ｐゴシック" charset="0"/>
              <a:cs typeface="Arial"/>
            </a:endParaRPr>
          </a:p>
        </p:txBody>
      </p:sp>
      <p:sp>
        <p:nvSpPr>
          <p:cNvPr id="9" name="TextBox 8"/>
          <p:cNvSpPr txBox="1"/>
          <p:nvPr/>
        </p:nvSpPr>
        <p:spPr>
          <a:xfrm>
            <a:off x="3732173" y="-451234"/>
            <a:ext cx="3889105" cy="6247864"/>
          </a:xfrm>
          <a:prstGeom prst="rect">
            <a:avLst/>
          </a:prstGeom>
          <a:noFill/>
        </p:spPr>
        <p:txBody>
          <a:bodyPr wrap="none" rtlCol="0">
            <a:spAutoFit/>
            <a:scene3d>
              <a:camera prst="isometricOffAxis1Right"/>
              <a:lightRig rig="threePt" dir="t"/>
            </a:scene3d>
          </a:bodyPr>
          <a:lstStyle/>
          <a:p>
            <a:r>
              <a:rPr lang="en-US" sz="40000" b="1" dirty="0" smtClean="0">
                <a:solidFill>
                  <a:schemeClr val="bg1"/>
                </a:solidFill>
                <a:effectLst>
                  <a:outerShdw blurRad="50800" dist="38100" dir="2700000" algn="tl" rotWithShape="0">
                    <a:prstClr val="black">
                      <a:alpha val="40000"/>
                    </a:prstClr>
                  </a:outerShdw>
                </a:effectLst>
                <a:latin typeface="Times New Roman"/>
                <a:cs typeface="Times New Roman"/>
              </a:rPr>
              <a:t>C</a:t>
            </a:r>
            <a:endParaRPr lang="en-US" sz="40000" b="1" dirty="0">
              <a:solidFill>
                <a:schemeClr val="bg1"/>
              </a:solidFill>
              <a:effectLst>
                <a:outerShdw blurRad="50800" dist="38100" dir="2700000" algn="tl" rotWithShape="0">
                  <a:prstClr val="black">
                    <a:alpha val="40000"/>
                  </a:prstClr>
                </a:outerShdw>
              </a:effectLst>
              <a:latin typeface="Times New Roman"/>
              <a:cs typeface="Times New Roman"/>
            </a:endParaRPr>
          </a:p>
        </p:txBody>
      </p:sp>
    </p:spTree>
    <p:extLst>
      <p:ext uri="{BB962C8B-B14F-4D97-AF65-F5344CB8AC3E}">
        <p14:creationId xmlns:p14="http://schemas.microsoft.com/office/powerpoint/2010/main" val="2852175374"/>
      </p:ext>
    </p:extLst>
  </p:cSld>
  <p:clrMapOvr>
    <a:masterClrMapping/>
  </p:clrMapOvr>
  <p:transition xmlns:p14="http://schemas.microsoft.com/office/powerpoint/2010/main">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par>
                          <p:cTn id="11" fill="hold">
                            <p:stCondLst>
                              <p:cond delay="1000"/>
                            </p:stCondLst>
                            <p:childTnLst>
                              <p:par>
                                <p:cTn id="12" presetID="52" presetClass="entr" presetSubtype="0" fill="hold" grpId="0" nodeType="afterEffect">
                                  <p:stCondLst>
                                    <p:cond delay="0"/>
                                  </p:stCondLst>
                                  <p:childTnLst>
                                    <p:set>
                                      <p:cBhvr>
                                        <p:cTn id="13" dur="1" fill="hold">
                                          <p:stCondLst>
                                            <p:cond delay="0"/>
                                          </p:stCondLst>
                                        </p:cTn>
                                        <p:tgtEl>
                                          <p:spTgt spid="304139"/>
                                        </p:tgtEl>
                                        <p:attrNameLst>
                                          <p:attrName>style.visibility</p:attrName>
                                        </p:attrNameLst>
                                      </p:cBhvr>
                                      <p:to>
                                        <p:strVal val="visible"/>
                                      </p:to>
                                    </p:set>
                                    <p:animScale>
                                      <p:cBhvr>
                                        <p:cTn id="14" dur="1000" decel="50000" fill="hold">
                                          <p:stCondLst>
                                            <p:cond delay="0"/>
                                          </p:stCondLst>
                                        </p:cTn>
                                        <p:tgtEl>
                                          <p:spTgt spid="3041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304139"/>
                                        </p:tgtEl>
                                        <p:attrNameLst>
                                          <p:attrName>ppt_x</p:attrName>
                                          <p:attrName>ppt_y</p:attrName>
                                        </p:attrNameLst>
                                      </p:cBhvr>
                                    </p:animMotion>
                                    <p:animEffect transition="in" filter="fade">
                                      <p:cBhvr>
                                        <p:cTn id="16" dur="1000"/>
                                        <p:tgtEl>
                                          <p:spTgt spid="304139"/>
                                        </p:tgtEl>
                                      </p:cBhvr>
                                    </p:animEffect>
                                  </p:childTnLst>
                                </p:cTn>
                              </p:par>
                            </p:childTnLst>
                          </p:cTn>
                        </p:par>
                        <p:par>
                          <p:cTn id="17" fill="hold">
                            <p:stCondLst>
                              <p:cond delay="2000"/>
                            </p:stCondLst>
                            <p:childTnLst>
                              <p:par>
                                <p:cTn id="18" presetID="47" presetClass="entr" presetSubtype="0" fill="hold" grpId="0" nodeType="afterEffect">
                                  <p:stCondLst>
                                    <p:cond delay="0"/>
                                  </p:stCondLst>
                                  <p:childTnLst>
                                    <p:set>
                                      <p:cBhvr>
                                        <p:cTn id="19" dur="1" fill="hold">
                                          <p:stCondLst>
                                            <p:cond delay="0"/>
                                          </p:stCondLst>
                                        </p:cTn>
                                        <p:tgtEl>
                                          <p:spTgt spid="32774">
                                            <p:txEl>
                                              <p:pRg st="0" end="0"/>
                                            </p:txEl>
                                          </p:spTgt>
                                        </p:tgtEl>
                                        <p:attrNameLst>
                                          <p:attrName>style.visibility</p:attrName>
                                        </p:attrNameLst>
                                      </p:cBhvr>
                                      <p:to>
                                        <p:strVal val="visible"/>
                                      </p:to>
                                    </p:set>
                                    <p:animEffect transition="in" filter="fade">
                                      <p:cBhvr>
                                        <p:cTn id="20" dur="1000"/>
                                        <p:tgtEl>
                                          <p:spTgt spid="32774">
                                            <p:txEl>
                                              <p:pRg st="0" end="0"/>
                                            </p:txEl>
                                          </p:spTgt>
                                        </p:tgtEl>
                                      </p:cBhvr>
                                    </p:animEffect>
                                    <p:anim calcmode="lin" valueType="num">
                                      <p:cBhvr>
                                        <p:cTn id="21" dur="1000" fill="hold"/>
                                        <p:tgtEl>
                                          <p:spTgt spid="32774">
                                            <p:txEl>
                                              <p:pRg st="0" end="0"/>
                                            </p:txEl>
                                          </p:spTgt>
                                        </p:tgtEl>
                                        <p:attrNameLst>
                                          <p:attrName>ppt_x</p:attrName>
                                        </p:attrNameLst>
                                      </p:cBhvr>
                                      <p:tavLst>
                                        <p:tav tm="0">
                                          <p:val>
                                            <p:strVal val="#ppt_x"/>
                                          </p:val>
                                        </p:tav>
                                        <p:tav tm="100000">
                                          <p:val>
                                            <p:strVal val="#ppt_x"/>
                                          </p:val>
                                        </p:tav>
                                      </p:tavLst>
                                    </p:anim>
                                    <p:anim calcmode="lin" valueType="num">
                                      <p:cBhvr>
                                        <p:cTn id="22" dur="1000" fill="hold"/>
                                        <p:tgtEl>
                                          <p:spTgt spid="3277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4139" grpId="0"/>
      <p:bldP spid="32774" grpId="0" build="p"/>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Title 3"/>
          <p:cNvSpPr>
            <a:spLocks noGrp="1"/>
          </p:cNvSpPr>
          <p:nvPr>
            <p:ph type="ctrTitle"/>
          </p:nvPr>
        </p:nvSpPr>
        <p:spPr/>
        <p:txBody>
          <a:bodyPr/>
          <a:lstStyle/>
          <a:p>
            <a:r>
              <a:rPr lang="en-US">
                <a:latin typeface="Arial" charset="0"/>
                <a:ea typeface="ＭＳ Ｐゴシック" charset="0"/>
                <a:cs typeface="ＭＳ Ｐゴシック" charset="0"/>
              </a:rPr>
              <a:t>New Reflexes from Old</a:t>
            </a:r>
          </a:p>
        </p:txBody>
      </p:sp>
      <p:pic>
        <p:nvPicPr>
          <p:cNvPr id="5" name="Picture 4" descr="AAFDEHV0.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333625" y="1276928"/>
            <a:ext cx="4456113" cy="483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123825" y="2153228"/>
            <a:ext cx="21590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200" b="1"/>
              <a:t>Unconditioned stimulus (US)</a:t>
            </a:r>
          </a:p>
        </p:txBody>
      </p:sp>
      <p:sp>
        <p:nvSpPr>
          <p:cNvPr id="7" name="TextBox 6"/>
          <p:cNvSpPr txBox="1">
            <a:spLocks noChangeArrowheads="1"/>
          </p:cNvSpPr>
          <p:nvPr/>
        </p:nvSpPr>
        <p:spPr bwMode="auto">
          <a:xfrm>
            <a:off x="6851650" y="4296353"/>
            <a:ext cx="2195513"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200" b="1"/>
              <a:t>Unconditioned response (UR)</a:t>
            </a:r>
          </a:p>
        </p:txBody>
      </p:sp>
    </p:spTree>
    <p:extLst>
      <p:ext uri="{BB962C8B-B14F-4D97-AF65-F5344CB8AC3E}">
        <p14:creationId xmlns:p14="http://schemas.microsoft.com/office/powerpoint/2010/main" val="15809068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nodeType="afterGroup">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par>
                          <p:cTn id="15" fill="hold" nodeType="afterGroup">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Title 1"/>
          <p:cNvSpPr>
            <a:spLocks noGrp="1"/>
          </p:cNvSpPr>
          <p:nvPr>
            <p:ph type="ctrTitle"/>
          </p:nvPr>
        </p:nvSpPr>
        <p:spPr/>
        <p:txBody>
          <a:bodyPr/>
          <a:lstStyle/>
          <a:p>
            <a:r>
              <a:rPr lang="en-US">
                <a:latin typeface="Arial" charset="0"/>
                <a:ea typeface="ＭＳ Ｐゴシック" charset="0"/>
                <a:cs typeface="ＭＳ Ｐゴシック" charset="0"/>
              </a:rPr>
              <a:t>New Reflexes from Old</a:t>
            </a:r>
          </a:p>
        </p:txBody>
      </p:sp>
      <p:pic>
        <p:nvPicPr>
          <p:cNvPr id="3" name="Picture 2" descr="AAFDEHU0.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850900" y="1237402"/>
            <a:ext cx="7432675" cy="4802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83729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Title 1"/>
          <p:cNvSpPr>
            <a:spLocks noGrp="1"/>
          </p:cNvSpPr>
          <p:nvPr>
            <p:ph type="ctrTitle"/>
          </p:nvPr>
        </p:nvSpPr>
        <p:spPr/>
        <p:txBody>
          <a:bodyPr/>
          <a:lstStyle/>
          <a:p>
            <a:r>
              <a:rPr lang="en-US">
                <a:latin typeface="Arial" charset="0"/>
                <a:ea typeface="ＭＳ Ｐゴシック" charset="0"/>
                <a:cs typeface="ＭＳ Ｐゴシック" charset="0"/>
              </a:rPr>
              <a:t>New Reflexes from Old</a:t>
            </a:r>
          </a:p>
        </p:txBody>
      </p:sp>
      <p:pic>
        <p:nvPicPr>
          <p:cNvPr id="3" name="Picture 2" descr="AAFDEHY0.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176463" y="1024059"/>
            <a:ext cx="4770437" cy="518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a:spLocks noChangeArrowheads="1"/>
          </p:cNvSpPr>
          <p:nvPr/>
        </p:nvSpPr>
        <p:spPr bwMode="auto">
          <a:xfrm>
            <a:off x="100013" y="1946397"/>
            <a:ext cx="2033587"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200" b="1"/>
              <a:t>Conditioned stimulus (CS)</a:t>
            </a:r>
          </a:p>
        </p:txBody>
      </p:sp>
      <p:sp>
        <p:nvSpPr>
          <p:cNvPr id="5" name="TextBox 4"/>
          <p:cNvSpPr txBox="1">
            <a:spLocks noChangeArrowheads="1"/>
          </p:cNvSpPr>
          <p:nvPr/>
        </p:nvSpPr>
        <p:spPr bwMode="auto">
          <a:xfrm>
            <a:off x="7016750" y="4214934"/>
            <a:ext cx="2163763"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200" b="1"/>
              <a:t>Conditioned response (CR)</a:t>
            </a:r>
          </a:p>
        </p:txBody>
      </p:sp>
    </p:spTree>
    <p:extLst>
      <p:ext uri="{BB962C8B-B14F-4D97-AF65-F5344CB8AC3E}">
        <p14:creationId xmlns:p14="http://schemas.microsoft.com/office/powerpoint/2010/main" val="11168337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900" decel="100000" fill="hold"/>
                                        <p:tgtEl>
                                          <p:spTgt spid="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par>
                          <p:cTn id="11" fill="hold" nodeType="afterGroup">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par>
                          <p:cTn id="15" fill="hold" nodeType="afterGroup">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57" name="Rectangle 13"/>
          <p:cNvSpPr>
            <a:spLocks noChangeArrowheads="1"/>
          </p:cNvSpPr>
          <p:nvPr/>
        </p:nvSpPr>
        <p:spPr bwMode="auto">
          <a:xfrm>
            <a:off x="2112963" y="1708150"/>
            <a:ext cx="269875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600" b="1" dirty="0">
                <a:solidFill>
                  <a:schemeClr val="accent3">
                    <a:lumMod val="75000"/>
                  </a:schemeClr>
                </a:solidFill>
                <a:latin typeface="Arial"/>
                <a:cs typeface="Arial"/>
              </a:rPr>
              <a:t>Extinction </a:t>
            </a:r>
          </a:p>
        </p:txBody>
      </p:sp>
      <p:sp>
        <p:nvSpPr>
          <p:cNvPr id="338958" name="Rectangle 14"/>
          <p:cNvSpPr>
            <a:spLocks noChangeArrowheads="1"/>
          </p:cNvSpPr>
          <p:nvPr/>
        </p:nvSpPr>
        <p:spPr bwMode="auto">
          <a:xfrm>
            <a:off x="2112963" y="2565400"/>
            <a:ext cx="469582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600" b="1" dirty="0">
                <a:solidFill>
                  <a:schemeClr val="bg2">
                    <a:lumMod val="75000"/>
                  </a:schemeClr>
                </a:solidFill>
                <a:latin typeface="Arial"/>
                <a:cs typeface="Arial"/>
              </a:rPr>
              <a:t>Higher-Order Conditioning</a:t>
            </a:r>
          </a:p>
        </p:txBody>
      </p:sp>
      <p:sp>
        <p:nvSpPr>
          <p:cNvPr id="338959" name="Rectangle 15"/>
          <p:cNvSpPr>
            <a:spLocks noChangeArrowheads="1"/>
          </p:cNvSpPr>
          <p:nvPr/>
        </p:nvSpPr>
        <p:spPr bwMode="auto">
          <a:xfrm>
            <a:off x="2112963" y="3427413"/>
            <a:ext cx="5649912"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80000"/>
              </a:lnSpc>
            </a:pPr>
            <a:r>
              <a:rPr lang="en-US" sz="2600" b="1">
                <a:solidFill>
                  <a:schemeClr val="accent3">
                    <a:lumMod val="75000"/>
                  </a:schemeClr>
                </a:solidFill>
                <a:latin typeface="Arial"/>
                <a:cs typeface="Arial"/>
              </a:rPr>
              <a:t>Stimulus Generalization</a:t>
            </a:r>
            <a:endParaRPr lang="en-US" sz="2600">
              <a:solidFill>
                <a:schemeClr val="accent3">
                  <a:lumMod val="75000"/>
                </a:schemeClr>
              </a:solidFill>
              <a:latin typeface="Arial"/>
              <a:cs typeface="Arial"/>
            </a:endParaRPr>
          </a:p>
        </p:txBody>
      </p:sp>
      <p:sp>
        <p:nvSpPr>
          <p:cNvPr id="338960" name="Rectangle 16"/>
          <p:cNvSpPr>
            <a:spLocks noChangeArrowheads="1"/>
          </p:cNvSpPr>
          <p:nvPr/>
        </p:nvSpPr>
        <p:spPr bwMode="auto">
          <a:xfrm>
            <a:off x="2112963" y="4221163"/>
            <a:ext cx="4032250"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600" b="1">
                <a:solidFill>
                  <a:schemeClr val="bg2">
                    <a:lumMod val="75000"/>
                  </a:schemeClr>
                </a:solidFill>
                <a:latin typeface="Arial"/>
                <a:cs typeface="Arial"/>
              </a:rPr>
              <a:t>Stimulus Discrimination</a:t>
            </a:r>
          </a:p>
        </p:txBody>
      </p:sp>
      <p:sp>
        <p:nvSpPr>
          <p:cNvPr id="34823" name="Title 26"/>
          <p:cNvSpPr>
            <a:spLocks noGrp="1"/>
          </p:cNvSpPr>
          <p:nvPr>
            <p:ph type="ctrTitle"/>
          </p:nvPr>
        </p:nvSpPr>
        <p:spPr/>
        <p:txBody>
          <a:bodyPr/>
          <a:lstStyle/>
          <a:p>
            <a:r>
              <a:rPr lang="en-US">
                <a:ea typeface="ＭＳ Ｐゴシック" charset="0"/>
              </a:rPr>
              <a:t>Principles of Classical Conditioning</a:t>
            </a:r>
          </a:p>
        </p:txBody>
      </p:sp>
      <p:grpSp>
        <p:nvGrpSpPr>
          <p:cNvPr id="3" name="Group 30"/>
          <p:cNvGrpSpPr>
            <a:grpSpLocks/>
          </p:cNvGrpSpPr>
          <p:nvPr/>
        </p:nvGrpSpPr>
        <p:grpSpPr bwMode="auto">
          <a:xfrm>
            <a:off x="1392238" y="2327275"/>
            <a:ext cx="6946900" cy="2636838"/>
            <a:chOff x="1392768" y="2209806"/>
            <a:chExt cx="6946900" cy="2637335"/>
          </a:xfrm>
        </p:grpSpPr>
        <p:sp>
          <p:nvSpPr>
            <p:cNvPr id="34842" name="Line 2"/>
            <p:cNvSpPr>
              <a:spLocks noChangeShapeType="1"/>
            </p:cNvSpPr>
            <p:nvPr/>
          </p:nvSpPr>
          <p:spPr bwMode="auto">
            <a:xfrm>
              <a:off x="1421343" y="3078334"/>
              <a:ext cx="6918325" cy="15875"/>
            </a:xfrm>
            <a:prstGeom prst="line">
              <a:avLst/>
            </a:prstGeom>
            <a:noFill/>
            <a:ln w="12700">
              <a:solidFill>
                <a:srgbClr val="9BB4B3"/>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Arial"/>
                <a:cs typeface="Arial"/>
              </a:endParaRPr>
            </a:p>
          </p:txBody>
        </p:sp>
        <p:sp>
          <p:nvSpPr>
            <p:cNvPr id="34843" name="Line 3"/>
            <p:cNvSpPr>
              <a:spLocks noChangeShapeType="1"/>
            </p:cNvSpPr>
            <p:nvPr/>
          </p:nvSpPr>
          <p:spPr bwMode="auto">
            <a:xfrm>
              <a:off x="1421343" y="3962737"/>
              <a:ext cx="6918325" cy="3175"/>
            </a:xfrm>
            <a:prstGeom prst="line">
              <a:avLst/>
            </a:prstGeom>
            <a:noFill/>
            <a:ln w="12700">
              <a:solidFill>
                <a:srgbClr val="9BB4B3"/>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Arial"/>
                <a:cs typeface="Arial"/>
              </a:endParaRPr>
            </a:p>
          </p:txBody>
        </p:sp>
        <p:sp>
          <p:nvSpPr>
            <p:cNvPr id="34844" name="Line 4"/>
            <p:cNvSpPr>
              <a:spLocks noChangeShapeType="1"/>
            </p:cNvSpPr>
            <p:nvPr/>
          </p:nvSpPr>
          <p:spPr bwMode="auto">
            <a:xfrm>
              <a:off x="1392768" y="4834441"/>
              <a:ext cx="6946900" cy="12700"/>
            </a:xfrm>
            <a:prstGeom prst="line">
              <a:avLst/>
            </a:prstGeom>
            <a:noFill/>
            <a:ln w="12700">
              <a:solidFill>
                <a:srgbClr val="9BB4B3"/>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Arial"/>
                <a:cs typeface="Arial"/>
              </a:endParaRPr>
            </a:p>
          </p:txBody>
        </p:sp>
        <p:sp>
          <p:nvSpPr>
            <p:cNvPr id="34845" name="Line 6"/>
            <p:cNvSpPr>
              <a:spLocks noChangeShapeType="1"/>
            </p:cNvSpPr>
            <p:nvPr/>
          </p:nvSpPr>
          <p:spPr bwMode="auto">
            <a:xfrm>
              <a:off x="1545168" y="2209806"/>
              <a:ext cx="6781800" cy="0"/>
            </a:xfrm>
            <a:prstGeom prst="line">
              <a:avLst/>
            </a:prstGeom>
            <a:noFill/>
            <a:ln w="12700">
              <a:solidFill>
                <a:srgbClr val="9BB4B3"/>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Arial"/>
                <a:cs typeface="Arial"/>
              </a:endParaRPr>
            </a:p>
          </p:txBody>
        </p:sp>
      </p:grpSp>
      <p:sp>
        <p:nvSpPr>
          <p:cNvPr id="31" name="Oval 30"/>
          <p:cNvSpPr/>
          <p:nvPr/>
        </p:nvSpPr>
        <p:spPr bwMode="auto">
          <a:xfrm>
            <a:off x="643469" y="3972895"/>
            <a:ext cx="1223430" cy="1223430"/>
          </a:xfrm>
          <a:prstGeom prst="ellipse">
            <a:avLst/>
          </a:prstGeom>
          <a:solidFill>
            <a:schemeClr val="bg2">
              <a:lumMod val="50000"/>
            </a:schemeClr>
          </a:solidFill>
          <a:ln w="9525" cap="flat" cmpd="sng" algn="ctr">
            <a:noFill/>
            <a:prstDash val="solid"/>
            <a:round/>
            <a:headEnd type="none" w="med" len="med"/>
            <a:tailEnd type="none" w="med" len="med"/>
          </a:ln>
          <a:effectLst>
            <a:outerShdw blurRad="50800" dist="38100" dir="2700000">
              <a:srgbClr val="000000">
                <a:alpha val="43000"/>
              </a:srgbClr>
            </a:outerShdw>
          </a:effectLst>
          <a:scene3d>
            <a:camera prst="orthographicFront"/>
            <a:lightRig rig="threePt" dir="t"/>
          </a:scene3d>
          <a:sp3d>
            <a:bevelT/>
          </a:sp3d>
        </p:spPr>
        <p:txBody>
          <a:bodyPr wrap="none" anchor="ctr"/>
          <a:lstStyle/>
          <a:p>
            <a:pPr algn="ctr">
              <a:defRPr/>
            </a:pPr>
            <a:endParaRPr lang="en-US" sz="1800">
              <a:latin typeface="Arial"/>
              <a:ea typeface="ＭＳ Ｐゴシック" charset="-128"/>
              <a:cs typeface="Arial"/>
            </a:endParaRPr>
          </a:p>
        </p:txBody>
      </p:sp>
      <p:sp>
        <p:nvSpPr>
          <p:cNvPr id="32" name="Oval 31"/>
          <p:cNvSpPr/>
          <p:nvPr/>
        </p:nvSpPr>
        <p:spPr bwMode="auto">
          <a:xfrm>
            <a:off x="643469" y="3121995"/>
            <a:ext cx="1223430" cy="1223430"/>
          </a:xfrm>
          <a:prstGeom prst="ellipse">
            <a:avLst/>
          </a:prstGeom>
          <a:solidFill>
            <a:schemeClr val="accent3">
              <a:lumMod val="50000"/>
            </a:schemeClr>
          </a:solidFill>
          <a:ln w="9525" cap="flat" cmpd="sng" algn="ctr">
            <a:noFill/>
            <a:prstDash val="solid"/>
            <a:round/>
            <a:headEnd type="none" w="med" len="med"/>
            <a:tailEnd type="none" w="med" len="med"/>
          </a:ln>
          <a:effectLst>
            <a:outerShdw blurRad="50800" dist="38100" dir="2700000">
              <a:srgbClr val="000000">
                <a:alpha val="43000"/>
              </a:srgbClr>
            </a:outerShdw>
          </a:effectLst>
          <a:scene3d>
            <a:camera prst="orthographicFront"/>
            <a:lightRig rig="threePt" dir="t"/>
          </a:scene3d>
          <a:sp3d>
            <a:bevelT/>
          </a:sp3d>
        </p:spPr>
        <p:txBody>
          <a:bodyPr wrap="none" anchor="ctr"/>
          <a:lstStyle/>
          <a:p>
            <a:pPr algn="ctr">
              <a:defRPr/>
            </a:pPr>
            <a:endParaRPr lang="en-US" sz="1800">
              <a:latin typeface="Arial"/>
              <a:ea typeface="ＭＳ Ｐゴシック" charset="-128"/>
              <a:cs typeface="Arial"/>
            </a:endParaRPr>
          </a:p>
        </p:txBody>
      </p:sp>
      <p:sp>
        <p:nvSpPr>
          <p:cNvPr id="33" name="Oval 32"/>
          <p:cNvSpPr/>
          <p:nvPr/>
        </p:nvSpPr>
        <p:spPr bwMode="auto">
          <a:xfrm>
            <a:off x="643469" y="2271095"/>
            <a:ext cx="1223430" cy="1223430"/>
          </a:xfrm>
          <a:prstGeom prst="ellipse">
            <a:avLst/>
          </a:prstGeom>
          <a:solidFill>
            <a:schemeClr val="bg2">
              <a:lumMod val="50000"/>
            </a:schemeClr>
          </a:solidFill>
          <a:ln w="9525" cap="flat" cmpd="sng" algn="ctr">
            <a:noFill/>
            <a:prstDash val="solid"/>
            <a:round/>
            <a:headEnd type="none" w="med" len="med"/>
            <a:tailEnd type="none" w="med" len="med"/>
          </a:ln>
          <a:effectLst>
            <a:outerShdw blurRad="50800" dist="38100" dir="2700000">
              <a:srgbClr val="000000">
                <a:alpha val="43000"/>
              </a:srgbClr>
            </a:outerShdw>
          </a:effectLst>
          <a:scene3d>
            <a:camera prst="orthographicFront"/>
            <a:lightRig rig="threePt" dir="t"/>
          </a:scene3d>
          <a:sp3d>
            <a:bevelT/>
          </a:sp3d>
        </p:spPr>
        <p:txBody>
          <a:bodyPr wrap="none" anchor="ctr"/>
          <a:lstStyle/>
          <a:p>
            <a:pPr algn="ctr">
              <a:defRPr/>
            </a:pPr>
            <a:endParaRPr lang="en-US" sz="1800">
              <a:latin typeface="Arial"/>
              <a:ea typeface="ＭＳ Ｐゴシック" charset="-128"/>
              <a:cs typeface="Arial"/>
            </a:endParaRPr>
          </a:p>
        </p:txBody>
      </p:sp>
      <p:sp>
        <p:nvSpPr>
          <p:cNvPr id="34" name="Oval 33"/>
          <p:cNvSpPr/>
          <p:nvPr/>
        </p:nvSpPr>
        <p:spPr bwMode="auto">
          <a:xfrm>
            <a:off x="643469" y="1420195"/>
            <a:ext cx="1223430" cy="1223430"/>
          </a:xfrm>
          <a:prstGeom prst="ellipse">
            <a:avLst/>
          </a:prstGeom>
          <a:solidFill>
            <a:schemeClr val="accent3">
              <a:lumMod val="50000"/>
            </a:schemeClr>
          </a:solidFill>
          <a:ln w="9525" cap="flat" cmpd="sng" algn="ctr">
            <a:noFill/>
            <a:prstDash val="solid"/>
            <a:round/>
            <a:headEnd type="none" w="med" len="med"/>
            <a:tailEnd type="none" w="med" len="med"/>
          </a:ln>
          <a:effectLst>
            <a:outerShdw blurRad="50800" dist="38100" dir="2700000">
              <a:srgbClr val="000000">
                <a:alpha val="43000"/>
              </a:srgbClr>
            </a:outerShdw>
          </a:effectLst>
          <a:scene3d>
            <a:camera prst="orthographicFront"/>
            <a:lightRig rig="threePt" dir="t"/>
          </a:scene3d>
          <a:sp3d>
            <a:bevelT/>
          </a:sp3d>
        </p:spPr>
        <p:txBody>
          <a:bodyPr wrap="none" anchor="ctr"/>
          <a:lstStyle/>
          <a:p>
            <a:pPr algn="ctr">
              <a:defRPr/>
            </a:pPr>
            <a:endParaRPr lang="en-US" sz="1800">
              <a:latin typeface="Arial"/>
              <a:ea typeface="ＭＳ Ｐゴシック" charset="-128"/>
              <a:cs typeface="Arial"/>
            </a:endParaRPr>
          </a:p>
        </p:txBody>
      </p:sp>
      <p:grpSp>
        <p:nvGrpSpPr>
          <p:cNvPr id="4" name="Group 18"/>
          <p:cNvGrpSpPr>
            <a:grpSpLocks/>
          </p:cNvGrpSpPr>
          <p:nvPr/>
        </p:nvGrpSpPr>
        <p:grpSpPr bwMode="auto">
          <a:xfrm>
            <a:off x="1058867" y="1795463"/>
            <a:ext cx="355601" cy="3044825"/>
            <a:chOff x="1098" y="1503"/>
            <a:chExt cx="224" cy="1918"/>
          </a:xfrm>
        </p:grpSpPr>
        <p:sp>
          <p:nvSpPr>
            <p:cNvPr id="36" name="Rectangle 19"/>
            <p:cNvSpPr>
              <a:spLocks noChangeArrowheads="1"/>
            </p:cNvSpPr>
            <p:nvPr/>
          </p:nvSpPr>
          <p:spPr bwMode="white">
            <a:xfrm>
              <a:off x="1098" y="1503"/>
              <a:ext cx="224" cy="291"/>
            </a:xfrm>
            <a:prstGeom prst="rect">
              <a:avLst/>
            </a:prstGeom>
            <a:noFill/>
            <a:ln w="9525">
              <a:noFill/>
              <a:miter lim="800000"/>
              <a:headEnd/>
              <a:tailEnd/>
            </a:ln>
            <a:effectLst>
              <a:outerShdw blurRad="63500" dist="17961" dir="2700000" algn="ctr" rotWithShape="0">
                <a:schemeClr val="tx1">
                  <a:alpha val="74998"/>
                </a:schemeClr>
              </a:outerShdw>
            </a:effectLst>
          </p:spPr>
          <p:txBody>
            <a:bodyPr wrap="none">
              <a:spAutoFit/>
            </a:bodyPr>
            <a:lstStyle/>
            <a:p>
              <a:pPr algn="ctr">
                <a:defRPr/>
              </a:pPr>
              <a:r>
                <a:rPr lang="en-US" sz="2400" b="1" dirty="0">
                  <a:solidFill>
                    <a:schemeClr val="bg1"/>
                  </a:solidFill>
                  <a:latin typeface="Arial"/>
                  <a:ea typeface="ＭＳ Ｐゴシック" pitchFamily="-111" charset="-128"/>
                  <a:cs typeface="Arial"/>
                </a:rPr>
                <a:t>1</a:t>
              </a:r>
            </a:p>
          </p:txBody>
        </p:sp>
        <p:sp>
          <p:nvSpPr>
            <p:cNvPr id="37" name="Rectangle 20"/>
            <p:cNvSpPr>
              <a:spLocks noChangeArrowheads="1"/>
            </p:cNvSpPr>
            <p:nvPr/>
          </p:nvSpPr>
          <p:spPr bwMode="white">
            <a:xfrm>
              <a:off x="1098" y="2051"/>
              <a:ext cx="224" cy="291"/>
            </a:xfrm>
            <a:prstGeom prst="rect">
              <a:avLst/>
            </a:prstGeom>
            <a:noFill/>
            <a:ln w="9525">
              <a:noFill/>
              <a:miter lim="800000"/>
              <a:headEnd/>
              <a:tailEnd/>
            </a:ln>
            <a:effectLst>
              <a:outerShdw blurRad="63500" dist="17961" dir="2700000" algn="ctr" rotWithShape="0">
                <a:schemeClr val="tx1">
                  <a:alpha val="74998"/>
                </a:schemeClr>
              </a:outerShdw>
            </a:effectLst>
          </p:spPr>
          <p:txBody>
            <a:bodyPr wrap="none">
              <a:spAutoFit/>
            </a:bodyPr>
            <a:lstStyle/>
            <a:p>
              <a:pPr algn="ctr">
                <a:defRPr/>
              </a:pPr>
              <a:r>
                <a:rPr lang="en-US" sz="2400" b="1" dirty="0">
                  <a:solidFill>
                    <a:schemeClr val="bg1"/>
                  </a:solidFill>
                  <a:latin typeface="Arial"/>
                  <a:ea typeface="ＭＳ Ｐゴシック" pitchFamily="-111" charset="-128"/>
                  <a:cs typeface="Arial"/>
                </a:rPr>
                <a:t>2</a:t>
              </a:r>
            </a:p>
          </p:txBody>
        </p:sp>
        <p:sp>
          <p:nvSpPr>
            <p:cNvPr id="38" name="Rectangle 21"/>
            <p:cNvSpPr>
              <a:spLocks noChangeArrowheads="1"/>
            </p:cNvSpPr>
            <p:nvPr/>
          </p:nvSpPr>
          <p:spPr bwMode="white">
            <a:xfrm>
              <a:off x="1098" y="2584"/>
              <a:ext cx="224" cy="291"/>
            </a:xfrm>
            <a:prstGeom prst="rect">
              <a:avLst/>
            </a:prstGeom>
            <a:noFill/>
            <a:ln w="9525">
              <a:noFill/>
              <a:miter lim="800000"/>
              <a:headEnd/>
              <a:tailEnd/>
            </a:ln>
            <a:effectLst>
              <a:outerShdw blurRad="63500" dist="17961" dir="2700000" algn="ctr" rotWithShape="0">
                <a:schemeClr val="tx1">
                  <a:alpha val="74998"/>
                </a:schemeClr>
              </a:outerShdw>
            </a:effectLst>
          </p:spPr>
          <p:txBody>
            <a:bodyPr wrap="none">
              <a:spAutoFit/>
            </a:bodyPr>
            <a:lstStyle/>
            <a:p>
              <a:pPr algn="ctr">
                <a:defRPr/>
              </a:pPr>
              <a:r>
                <a:rPr lang="en-US" sz="2400" b="1" dirty="0">
                  <a:solidFill>
                    <a:schemeClr val="bg1"/>
                  </a:solidFill>
                  <a:latin typeface="Arial"/>
                  <a:ea typeface="ＭＳ Ｐゴシック" pitchFamily="-111" charset="-128"/>
                  <a:cs typeface="Arial"/>
                </a:rPr>
                <a:t>3</a:t>
              </a:r>
            </a:p>
          </p:txBody>
        </p:sp>
        <p:sp>
          <p:nvSpPr>
            <p:cNvPr id="39" name="Rectangle 22"/>
            <p:cNvSpPr>
              <a:spLocks noChangeArrowheads="1"/>
            </p:cNvSpPr>
            <p:nvPr/>
          </p:nvSpPr>
          <p:spPr bwMode="white">
            <a:xfrm>
              <a:off x="1098" y="3130"/>
              <a:ext cx="224" cy="291"/>
            </a:xfrm>
            <a:prstGeom prst="rect">
              <a:avLst/>
            </a:prstGeom>
            <a:noFill/>
            <a:ln w="9525">
              <a:noFill/>
              <a:miter lim="800000"/>
              <a:headEnd/>
              <a:tailEnd/>
            </a:ln>
            <a:effectLst>
              <a:outerShdw blurRad="63500" dist="17961" dir="2700000" algn="ctr" rotWithShape="0">
                <a:schemeClr val="tx1">
                  <a:alpha val="74998"/>
                </a:schemeClr>
              </a:outerShdw>
            </a:effectLst>
          </p:spPr>
          <p:txBody>
            <a:bodyPr wrap="none">
              <a:spAutoFit/>
            </a:bodyPr>
            <a:lstStyle/>
            <a:p>
              <a:pPr algn="ctr">
                <a:defRPr/>
              </a:pPr>
              <a:r>
                <a:rPr lang="en-US" sz="2400" b="1" dirty="0">
                  <a:solidFill>
                    <a:schemeClr val="bg1"/>
                  </a:solidFill>
                  <a:latin typeface="Arial"/>
                  <a:ea typeface="ＭＳ Ｐゴシック" pitchFamily="-111" charset="-128"/>
                  <a:cs typeface="Arial"/>
                </a:rPr>
                <a:t>4</a:t>
              </a:r>
            </a:p>
          </p:txBody>
        </p:sp>
      </p:grpSp>
    </p:spTree>
    <p:extLst>
      <p:ext uri="{BB962C8B-B14F-4D97-AF65-F5344CB8AC3E}">
        <p14:creationId xmlns:p14="http://schemas.microsoft.com/office/powerpoint/2010/main" val="27939216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withEffect">
                                  <p:stCondLst>
                                    <p:cond delay="20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300"/>
                                  </p:stCondLst>
                                  <p:childTnLst>
                                    <p:set>
                                      <p:cBhvr>
                                        <p:cTn id="10" dur="1" fill="hold">
                                          <p:stCondLst>
                                            <p:cond delay="0"/>
                                          </p:stCondLst>
                                        </p:cTn>
                                        <p:tgtEl>
                                          <p:spTgt spid="32"/>
                                        </p:tgtEl>
                                        <p:attrNameLst>
                                          <p:attrName>style.visibility</p:attrName>
                                        </p:attrNameLst>
                                      </p:cBhvr>
                                      <p:to>
                                        <p:strVal val="visible"/>
                                      </p:to>
                                    </p:set>
                                    <p:anim calcmode="lin" valueType="num">
                                      <p:cBhvr>
                                        <p:cTn id="11" dur="500" fill="hold"/>
                                        <p:tgtEl>
                                          <p:spTgt spid="32"/>
                                        </p:tgtEl>
                                        <p:attrNameLst>
                                          <p:attrName>ppt_w</p:attrName>
                                        </p:attrNameLst>
                                      </p:cBhvr>
                                      <p:tavLst>
                                        <p:tav tm="0">
                                          <p:val>
                                            <p:fltVal val="0"/>
                                          </p:val>
                                        </p:tav>
                                        <p:tav tm="100000">
                                          <p:val>
                                            <p:strVal val="#ppt_w"/>
                                          </p:val>
                                        </p:tav>
                                      </p:tavLst>
                                    </p:anim>
                                    <p:anim calcmode="lin" valueType="num">
                                      <p:cBhvr>
                                        <p:cTn id="12" dur="500" fill="hold"/>
                                        <p:tgtEl>
                                          <p:spTgt spid="32"/>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40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500"/>
                                  </p:stCondLst>
                                  <p:childTnLst>
                                    <p:set>
                                      <p:cBhvr>
                                        <p:cTn id="18" dur="1" fill="hold">
                                          <p:stCondLst>
                                            <p:cond delay="0"/>
                                          </p:stCondLst>
                                        </p:cTn>
                                        <p:tgtEl>
                                          <p:spTgt spid="34"/>
                                        </p:tgtEl>
                                        <p:attrNameLst>
                                          <p:attrName>style.visibility</p:attrName>
                                        </p:attrNameLst>
                                      </p:cBhvr>
                                      <p:to>
                                        <p:strVal val="visible"/>
                                      </p:to>
                                    </p:set>
                                    <p:anim calcmode="lin" valueType="num">
                                      <p:cBhvr>
                                        <p:cTn id="19" dur="500" fill="hold"/>
                                        <p:tgtEl>
                                          <p:spTgt spid="34"/>
                                        </p:tgtEl>
                                        <p:attrNameLst>
                                          <p:attrName>ppt_w</p:attrName>
                                        </p:attrNameLst>
                                      </p:cBhvr>
                                      <p:tavLst>
                                        <p:tav tm="0">
                                          <p:val>
                                            <p:fltVal val="0"/>
                                          </p:val>
                                        </p:tav>
                                        <p:tav tm="100000">
                                          <p:val>
                                            <p:strVal val="#ppt_w"/>
                                          </p:val>
                                        </p:tav>
                                      </p:tavLst>
                                    </p:anim>
                                    <p:anim calcmode="lin" valueType="num">
                                      <p:cBhvr>
                                        <p:cTn id="20" dur="500" fill="hold"/>
                                        <p:tgtEl>
                                          <p:spTgt spid="34"/>
                                        </p:tgtEl>
                                        <p:attrNameLst>
                                          <p:attrName>ppt_h</p:attrName>
                                        </p:attrNameLst>
                                      </p:cBhvr>
                                      <p:tavLst>
                                        <p:tav tm="0">
                                          <p:val>
                                            <p:fltVal val="0"/>
                                          </p:val>
                                        </p:tav>
                                        <p:tav tm="100000">
                                          <p:val>
                                            <p:strVal val="#ppt_h"/>
                                          </p:val>
                                        </p:tav>
                                      </p:tavLst>
                                    </p:anim>
                                  </p:childTnLst>
                                </p:cTn>
                              </p:par>
                              <p:par>
                                <p:cTn id="21" presetID="22" presetClass="entr" presetSubtype="1" fill="hold" nodeType="withEffect">
                                  <p:stCondLst>
                                    <p:cond delay="70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childTnLst>
                          </p:cTn>
                        </p:par>
                        <p:par>
                          <p:cTn id="24" fill="hold" nodeType="afterGroup">
                            <p:stCondLst>
                              <p:cond delay="1200"/>
                            </p:stCondLst>
                            <p:childTnLst>
                              <p:par>
                                <p:cTn id="25" presetID="22" presetClass="entr" presetSubtype="8"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left)">
                                      <p:cBhvr>
                                        <p:cTn id="27" dur="500"/>
                                        <p:tgtEl>
                                          <p:spTgt spid="3"/>
                                        </p:tgtEl>
                                      </p:cBhvr>
                                    </p:animEffect>
                                  </p:childTnLst>
                                </p:cTn>
                              </p:par>
                            </p:childTnLst>
                          </p:cTn>
                        </p:par>
                        <p:par>
                          <p:cTn id="28" fill="hold" nodeType="afterGroup">
                            <p:stCondLst>
                              <p:cond delay="1700"/>
                            </p:stCondLst>
                            <p:childTnLst>
                              <p:par>
                                <p:cTn id="29" presetID="10" presetClass="entr" presetSubtype="0" fill="hold" grpId="0" nodeType="afterEffect">
                                  <p:stCondLst>
                                    <p:cond delay="0"/>
                                  </p:stCondLst>
                                  <p:childTnLst>
                                    <p:set>
                                      <p:cBhvr>
                                        <p:cTn id="30" dur="1" fill="hold">
                                          <p:stCondLst>
                                            <p:cond delay="0"/>
                                          </p:stCondLst>
                                        </p:cTn>
                                        <p:tgtEl>
                                          <p:spTgt spid="338957"/>
                                        </p:tgtEl>
                                        <p:attrNameLst>
                                          <p:attrName>style.visibility</p:attrName>
                                        </p:attrNameLst>
                                      </p:cBhvr>
                                      <p:to>
                                        <p:strVal val="visible"/>
                                      </p:to>
                                    </p:set>
                                    <p:animEffect transition="in" filter="fade">
                                      <p:cBhvr>
                                        <p:cTn id="31" dur="500"/>
                                        <p:tgtEl>
                                          <p:spTgt spid="338957"/>
                                        </p:tgtEl>
                                      </p:cBhvr>
                                    </p:animEffect>
                                  </p:childTnLst>
                                  <p:subTnLst>
                                    <p:animClr clrSpc="rgb" dir="cw">
                                      <p:cBhvr override="childStyle">
                                        <p:cTn dur="1" fill="hold" display="0" masterRel="nextClick" afterEffect="1"/>
                                        <p:tgtEl>
                                          <p:spTgt spid="338957"/>
                                        </p:tgtEl>
                                        <p:attrNameLst>
                                          <p:attrName>ppt_c</p:attrName>
                                        </p:attrNameLst>
                                      </p:cBhvr>
                                      <p:to>
                                        <a:schemeClr val="bg2"/>
                                      </p:to>
                                    </p:animClr>
                                  </p:subTnLst>
                                </p:cTn>
                              </p:par>
                            </p:childTnLst>
                          </p:cTn>
                        </p:par>
                      </p:childTnLst>
                    </p:cTn>
                  </p:par>
                  <p:par>
                    <p:cTn id="32" fill="hold" nodeType="clickPar">
                      <p:stCondLst>
                        <p:cond delay="indefinite"/>
                      </p:stCondLst>
                      <p:childTnLst>
                        <p:par>
                          <p:cTn id="33" fill="hold" nodeType="withGroup">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38958"/>
                                        </p:tgtEl>
                                        <p:attrNameLst>
                                          <p:attrName>style.visibility</p:attrName>
                                        </p:attrNameLst>
                                      </p:cBhvr>
                                      <p:to>
                                        <p:strVal val="visible"/>
                                      </p:to>
                                    </p:set>
                                    <p:animEffect transition="in" filter="fade">
                                      <p:cBhvr>
                                        <p:cTn id="36" dur="500"/>
                                        <p:tgtEl>
                                          <p:spTgt spid="338958"/>
                                        </p:tgtEl>
                                      </p:cBhvr>
                                    </p:animEffect>
                                  </p:childTnLst>
                                  <p:subTnLst>
                                    <p:animClr clrSpc="rgb" dir="cw">
                                      <p:cBhvr override="childStyle">
                                        <p:cTn dur="1" fill="hold" display="0" masterRel="nextClick" afterEffect="1"/>
                                        <p:tgtEl>
                                          <p:spTgt spid="338958"/>
                                        </p:tgtEl>
                                        <p:attrNameLst>
                                          <p:attrName>ppt_c</p:attrName>
                                        </p:attrNameLst>
                                      </p:cBhvr>
                                      <p:to>
                                        <a:schemeClr val="bg2"/>
                                      </p:to>
                                    </p:animClr>
                                  </p:sub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338959"/>
                                        </p:tgtEl>
                                        <p:attrNameLst>
                                          <p:attrName>style.visibility</p:attrName>
                                        </p:attrNameLst>
                                      </p:cBhvr>
                                      <p:to>
                                        <p:strVal val="visible"/>
                                      </p:to>
                                    </p:set>
                                    <p:animEffect transition="in" filter="fade">
                                      <p:cBhvr>
                                        <p:cTn id="41" dur="500"/>
                                        <p:tgtEl>
                                          <p:spTgt spid="338959"/>
                                        </p:tgtEl>
                                      </p:cBhvr>
                                    </p:animEffect>
                                  </p:childTnLst>
                                  <p:subTnLst>
                                    <p:animClr clrSpc="rgb" dir="cw">
                                      <p:cBhvr override="childStyle">
                                        <p:cTn dur="1" fill="hold" display="0" masterRel="nextClick" afterEffect="1"/>
                                        <p:tgtEl>
                                          <p:spTgt spid="338959"/>
                                        </p:tgtEl>
                                        <p:attrNameLst>
                                          <p:attrName>ppt_c</p:attrName>
                                        </p:attrNameLst>
                                      </p:cBhvr>
                                      <p:to>
                                        <a:schemeClr val="bg2"/>
                                      </p:to>
                                    </p:animClr>
                                  </p:subTnLst>
                                </p:cTn>
                              </p:par>
                            </p:childTnLst>
                          </p:cTn>
                        </p:par>
                      </p:childTnLst>
                    </p:cTn>
                  </p:par>
                  <p:par>
                    <p:cTn id="42" fill="hold" nodeType="clickPar">
                      <p:stCondLst>
                        <p:cond delay="indefinite"/>
                      </p:stCondLst>
                      <p:childTnLst>
                        <p:par>
                          <p:cTn id="43" fill="hold" nodeType="withGroup">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338960"/>
                                        </p:tgtEl>
                                        <p:attrNameLst>
                                          <p:attrName>style.visibility</p:attrName>
                                        </p:attrNameLst>
                                      </p:cBhvr>
                                      <p:to>
                                        <p:strVal val="visible"/>
                                      </p:to>
                                    </p:set>
                                    <p:animEffect transition="in" filter="fade">
                                      <p:cBhvr>
                                        <p:cTn id="46" dur="500"/>
                                        <p:tgtEl>
                                          <p:spTgt spid="338960"/>
                                        </p:tgtEl>
                                      </p:cBhvr>
                                    </p:animEffect>
                                  </p:childTnLst>
                                  <p:subTnLst>
                                    <p:animClr clrSpc="rgb" dir="cw">
                                      <p:cBhvr override="childStyle">
                                        <p:cTn dur="1" fill="hold" display="0" masterRel="nextClick" afterEffect="1"/>
                                        <p:tgtEl>
                                          <p:spTgt spid="338960"/>
                                        </p:tgtEl>
                                        <p:attrNameLst>
                                          <p:attrName>ppt_c</p:attrName>
                                        </p:attrNameLst>
                                      </p:cBhvr>
                                      <p:to>
                                        <a:schemeClr val="bg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957" grpId="0"/>
      <p:bldP spid="338958" grpId="0"/>
      <p:bldP spid="338959" grpId="0"/>
      <p:bldP spid="33896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Title 4"/>
          <p:cNvSpPr>
            <a:spLocks noGrp="1"/>
          </p:cNvSpPr>
          <p:nvPr>
            <p:ph type="ctrTitle"/>
          </p:nvPr>
        </p:nvSpPr>
        <p:spPr/>
        <p:txBody>
          <a:bodyPr>
            <a:normAutofit fontScale="90000"/>
          </a:bodyPr>
          <a:lstStyle/>
          <a:p>
            <a:r>
              <a:rPr lang="en-US" sz="2400">
                <a:latin typeface="Arial" charset="0"/>
                <a:ea typeface="ＭＳ Ｐゴシック" charset="0"/>
                <a:cs typeface="ＭＳ Ｐゴシック" charset="0"/>
              </a:rPr>
              <a:t>Figure 7.2: Acquisition and Extinction of a Salivary Response</a:t>
            </a:r>
          </a:p>
        </p:txBody>
      </p:sp>
      <p:pic>
        <p:nvPicPr>
          <p:cNvPr id="6" name="Picture 5" descr="AAFDEHW0.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06400" y="1395017"/>
            <a:ext cx="8326438" cy="464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3477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4"/>
          <p:cNvSpPr>
            <a:spLocks noGrp="1"/>
          </p:cNvSpPr>
          <p:nvPr>
            <p:ph type="ctrTitle"/>
          </p:nvPr>
        </p:nvSpPr>
        <p:spPr/>
        <p:txBody>
          <a:bodyPr/>
          <a:lstStyle/>
          <a:p>
            <a:r>
              <a:rPr lang="en-US">
                <a:latin typeface="Arial" charset="0"/>
                <a:ea typeface="ＭＳ Ｐゴシック" charset="0"/>
                <a:cs typeface="ＭＳ Ｐゴシック" charset="0"/>
              </a:rPr>
              <a:t>Figure 7.3: Higher-Order Conditioning</a:t>
            </a:r>
          </a:p>
        </p:txBody>
      </p:sp>
      <p:pic>
        <p:nvPicPr>
          <p:cNvPr id="2" name="Picture 1" descr="AAFDEHZ0.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1438" y="2111375"/>
            <a:ext cx="8975725" cy="2611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69754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ctrTitle"/>
          </p:nvPr>
        </p:nvSpPr>
        <p:spPr/>
        <p:txBody>
          <a:bodyPr/>
          <a:lstStyle/>
          <a:p>
            <a:r>
              <a:rPr lang="en-US">
                <a:ea typeface="ＭＳ Ｐゴシック" charset="0"/>
              </a:rPr>
              <a:t>Stimulus Generalization and Discrimination</a:t>
            </a:r>
          </a:p>
        </p:txBody>
      </p:sp>
      <p:sp>
        <p:nvSpPr>
          <p:cNvPr id="3" name="TextBox 2"/>
          <p:cNvSpPr txBox="1"/>
          <p:nvPr/>
        </p:nvSpPr>
        <p:spPr>
          <a:xfrm>
            <a:off x="278613" y="1070127"/>
            <a:ext cx="3059060" cy="5447645"/>
          </a:xfrm>
          <a:prstGeom prst="rect">
            <a:avLst/>
          </a:prstGeom>
          <a:noFill/>
        </p:spPr>
        <p:txBody>
          <a:bodyPr wrap="square">
            <a:spAutoFit/>
          </a:bodyPr>
          <a:lstStyle/>
          <a:p>
            <a:pPr>
              <a:defRPr/>
            </a:pPr>
            <a:r>
              <a:rPr lang="en-US" sz="2200" b="1" dirty="0">
                <a:solidFill>
                  <a:srgbClr val="FF0000"/>
                </a:solidFill>
                <a:latin typeface="Arial"/>
                <a:cs typeface="Arial"/>
              </a:rPr>
              <a:t>Stimulus generalization</a:t>
            </a:r>
          </a:p>
          <a:p>
            <a:pPr marL="342900" indent="-342900">
              <a:spcBef>
                <a:spcPts val="1200"/>
              </a:spcBef>
              <a:buFont typeface="Arial"/>
              <a:buChar char="•"/>
              <a:defRPr/>
            </a:pPr>
            <a:r>
              <a:rPr lang="en-US" sz="2000" b="1" dirty="0">
                <a:latin typeface="Arial"/>
                <a:cs typeface="Arial"/>
              </a:rPr>
              <a:t>After conditioning, the tendency to respond to a stimulus that resembles one involved in the original conditioning</a:t>
            </a:r>
          </a:p>
          <a:p>
            <a:pPr marL="342900" indent="-342900">
              <a:spcBef>
                <a:spcPts val="1200"/>
              </a:spcBef>
              <a:buFont typeface="Arial"/>
              <a:buChar char="•"/>
              <a:defRPr/>
            </a:pPr>
            <a:r>
              <a:rPr lang="en-US" sz="2000" b="1" dirty="0">
                <a:latin typeface="Arial"/>
                <a:cs typeface="Arial"/>
              </a:rPr>
              <a:t>In classical conditioning, it occurs when a stimulus that resembles the CS elicits the CR</a:t>
            </a:r>
          </a:p>
          <a:p>
            <a:pPr>
              <a:defRPr/>
            </a:pPr>
            <a:endParaRPr lang="en-US" sz="2400" b="1" dirty="0">
              <a:latin typeface="Arial"/>
              <a:cs typeface="Arial"/>
            </a:endParaRPr>
          </a:p>
        </p:txBody>
      </p:sp>
      <p:pic>
        <p:nvPicPr>
          <p:cNvPr id="2" name="Picture 1" descr="AL1100307_Original.jpg"/>
          <p:cNvPicPr>
            <a:picLocks noChangeAspect="1"/>
          </p:cNvPicPr>
          <p:nvPr/>
        </p:nvPicPr>
        <p:blipFill>
          <a:blip r:embed="rId3" cstate="screen">
            <a:extLst>
              <a:ext uri="{BEBA8EAE-BF5A-486C-A8C5-ECC9F3942E4B}">
                <a14:imgProps xmlns:a14="http://schemas.microsoft.com/office/drawing/2010/main">
                  <a14:imgLayer r:embed="rId4">
                    <a14:imgEffect>
                      <a14:backgroundRemoval t="0" b="100000" l="0" r="100000">
                        <a14:foregroundMark x1="6960" y1="27572" x2="80640" y2="37997"/>
                        <a14:foregroundMark x1="43960" y1="78189" x2="41080" y2="80110"/>
                        <a14:foregroundMark x1="48640" y1="79241" x2="46240" y2="81847"/>
                        <a14:foregroundMark x1="54120" y1="80110" x2="52280" y2="82716"/>
                        <a14:backgroundMark x1="87640" y1="89666" x2="87040" y2="92090"/>
                      </a14:backgroundRemoval>
                    </a14:imgEffect>
                  </a14:imgLayer>
                </a14:imgProps>
              </a:ext>
              <a:ext uri="{28A0092B-C50C-407E-A947-70E740481C1C}">
                <a14:useLocalDpi xmlns:a14="http://schemas.microsoft.com/office/drawing/2010/main"/>
              </a:ext>
            </a:extLst>
          </a:blip>
          <a:stretch>
            <a:fillRect/>
          </a:stretch>
        </p:blipFill>
        <p:spPr>
          <a:xfrm>
            <a:off x="3611817" y="1292213"/>
            <a:ext cx="5594671" cy="4894219"/>
          </a:xfrm>
          <a:prstGeom prst="rect">
            <a:avLst/>
          </a:prstGeom>
        </p:spPr>
      </p:pic>
      <p:pic>
        <p:nvPicPr>
          <p:cNvPr id="4" name="Picture 3" descr="AL1212853_Original.jpg"/>
          <p:cNvPicPr>
            <a:picLocks noChangeAspect="1"/>
          </p:cNvPicPr>
          <p:nvPr/>
        </p:nvPicPr>
        <p:blipFill>
          <a:blip r:embed="rId5" cstate="screen">
            <a:extLst>
              <a:ext uri="{BEBA8EAE-BF5A-486C-A8C5-ECC9F3942E4B}">
                <a14:imgProps xmlns:a14="http://schemas.microsoft.com/office/drawing/2010/main">
                  <a14:imgLayer r:embed="rId6">
                    <a14:imgEffect>
                      <a14:backgroundRemoval t="611" b="99365" l="611" r="99365"/>
                    </a14:imgEffect>
                  </a14:imgLayer>
                </a14:imgProps>
              </a:ext>
              <a:ext uri="{28A0092B-C50C-407E-A947-70E740481C1C}">
                <a14:useLocalDpi xmlns:a14="http://schemas.microsoft.com/office/drawing/2010/main"/>
              </a:ext>
            </a:extLst>
          </a:blip>
          <a:stretch>
            <a:fillRect/>
          </a:stretch>
        </p:blipFill>
        <p:spPr>
          <a:xfrm>
            <a:off x="3964502" y="3997298"/>
            <a:ext cx="2444651" cy="2444651"/>
          </a:xfrm>
          <a:prstGeom prst="rect">
            <a:avLst/>
          </a:prstGeom>
        </p:spPr>
      </p:pic>
    </p:spTree>
    <p:extLst>
      <p:ext uri="{BB962C8B-B14F-4D97-AF65-F5344CB8AC3E}">
        <p14:creationId xmlns:p14="http://schemas.microsoft.com/office/powerpoint/2010/main" val="23853392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0-#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12" presetClass="entr" presetSubtype="8" fill="hold" grpId="0" nodeType="after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p:tgtEl>
                                          <p:spTgt spid="3">
                                            <p:txEl>
                                              <p:pRg st="0" end="0"/>
                                            </p:txEl>
                                          </p:spTgt>
                                        </p:tgtEl>
                                        <p:attrNameLst>
                                          <p:attrName>ppt_x</p:attrName>
                                        </p:attrNameLst>
                                      </p:cBhvr>
                                      <p:tavLst>
                                        <p:tav tm="0">
                                          <p:val>
                                            <p:strVal val="#ppt_x-#ppt_w*1.125000"/>
                                          </p:val>
                                        </p:tav>
                                        <p:tav tm="100000">
                                          <p:val>
                                            <p:strVal val="#ppt_x"/>
                                          </p:val>
                                        </p:tav>
                                      </p:tavLst>
                                    </p:anim>
                                    <p:animEffect transition="in" filter="wipe(right)">
                                      <p:cBhvr>
                                        <p:cTn id="20" dur="5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8"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additive="base">
                                        <p:cTn id="25" dur="500"/>
                                        <p:tgtEl>
                                          <p:spTgt spid="3">
                                            <p:txEl>
                                              <p:pRg st="1" end="1"/>
                                            </p:txEl>
                                          </p:spTgt>
                                        </p:tgtEl>
                                        <p:attrNameLst>
                                          <p:attrName>ppt_x</p:attrName>
                                        </p:attrNameLst>
                                      </p:cBhvr>
                                      <p:tavLst>
                                        <p:tav tm="0">
                                          <p:val>
                                            <p:strVal val="#ppt_x-#ppt_w*1.125000"/>
                                          </p:val>
                                        </p:tav>
                                        <p:tav tm="100000">
                                          <p:val>
                                            <p:strVal val="#ppt_x"/>
                                          </p:val>
                                        </p:tav>
                                      </p:tavLst>
                                    </p:anim>
                                    <p:animEffect transition="in" filter="wipe(right)">
                                      <p:cBhvr>
                                        <p:cTn id="26" dur="5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8"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additive="base">
                                        <p:cTn id="31" dur="500"/>
                                        <p:tgtEl>
                                          <p:spTgt spid="3">
                                            <p:txEl>
                                              <p:pRg st="2" end="2"/>
                                            </p:txEl>
                                          </p:spTgt>
                                        </p:tgtEl>
                                        <p:attrNameLst>
                                          <p:attrName>ppt_x</p:attrName>
                                        </p:attrNameLst>
                                      </p:cBhvr>
                                      <p:tavLst>
                                        <p:tav tm="0">
                                          <p:val>
                                            <p:strVal val="#ppt_x-#ppt_w*1.125000"/>
                                          </p:val>
                                        </p:tav>
                                        <p:tav tm="100000">
                                          <p:val>
                                            <p:strVal val="#ppt_x"/>
                                          </p:val>
                                        </p:tav>
                                      </p:tavLst>
                                    </p:anim>
                                    <p:animEffect transition="in" filter="wipe(right)">
                                      <p:cBhvr>
                                        <p:cTn id="3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ctrTitle"/>
          </p:nvPr>
        </p:nvSpPr>
        <p:spPr/>
        <p:txBody>
          <a:bodyPr/>
          <a:lstStyle/>
          <a:p>
            <a:r>
              <a:rPr lang="en-US">
                <a:latin typeface="Arial" charset="0"/>
                <a:ea typeface="ＭＳ Ｐゴシック" charset="0"/>
                <a:cs typeface="ＭＳ Ｐゴシック" charset="0"/>
              </a:rPr>
              <a:t>Stimulus Generalization and Discrimination</a:t>
            </a:r>
          </a:p>
        </p:txBody>
      </p:sp>
      <p:sp>
        <p:nvSpPr>
          <p:cNvPr id="3" name="TextBox 2"/>
          <p:cNvSpPr txBox="1"/>
          <p:nvPr/>
        </p:nvSpPr>
        <p:spPr>
          <a:xfrm>
            <a:off x="274638" y="1229037"/>
            <a:ext cx="2778111" cy="4801314"/>
          </a:xfrm>
          <a:prstGeom prst="rect">
            <a:avLst/>
          </a:prstGeom>
          <a:noFill/>
        </p:spPr>
        <p:txBody>
          <a:bodyPr wrap="square">
            <a:spAutoFit/>
          </a:bodyPr>
          <a:lstStyle/>
          <a:p>
            <a:pPr>
              <a:defRPr/>
            </a:pPr>
            <a:r>
              <a:rPr lang="en-US" sz="2200" b="1" dirty="0">
                <a:solidFill>
                  <a:srgbClr val="736053"/>
                </a:solidFill>
                <a:latin typeface="Arial" pitchFamily="-111" charset="0"/>
                <a:ea typeface="ＭＳ Ｐゴシック" pitchFamily="-111" charset="-128"/>
                <a:cs typeface="ＭＳ Ｐゴシック" pitchFamily="-111" charset="-128"/>
              </a:rPr>
              <a:t>Stimulus discrimination</a:t>
            </a:r>
          </a:p>
          <a:p>
            <a:pPr marL="342900" indent="-342900">
              <a:spcBef>
                <a:spcPts val="1200"/>
              </a:spcBef>
              <a:buFont typeface="Arial"/>
              <a:buChar char="•"/>
              <a:defRPr/>
            </a:pPr>
            <a:r>
              <a:rPr lang="en-US" sz="2200" b="1" dirty="0">
                <a:solidFill>
                  <a:srgbClr val="660066"/>
                </a:solidFill>
                <a:latin typeface="Arial" pitchFamily="-111" charset="0"/>
                <a:ea typeface="ＭＳ Ｐゴシック" pitchFamily="-111" charset="-128"/>
                <a:cs typeface="ＭＳ Ｐゴシック" pitchFamily="-111" charset="-128"/>
              </a:rPr>
              <a:t>The tendency to respond differently to two or more similar stimuli</a:t>
            </a:r>
          </a:p>
          <a:p>
            <a:pPr marL="342900" indent="-342900">
              <a:spcBef>
                <a:spcPts val="1200"/>
              </a:spcBef>
              <a:buFont typeface="Arial"/>
              <a:buChar char="•"/>
              <a:defRPr/>
            </a:pPr>
            <a:r>
              <a:rPr lang="en-US" sz="2200" b="1" dirty="0">
                <a:solidFill>
                  <a:srgbClr val="660066"/>
                </a:solidFill>
                <a:latin typeface="Arial" pitchFamily="-111" charset="0"/>
                <a:ea typeface="ＭＳ Ｐゴシック" pitchFamily="-111" charset="-128"/>
                <a:cs typeface="ＭＳ Ｐゴシック" pitchFamily="-111" charset="-128"/>
              </a:rPr>
              <a:t>In classical conditioning, it occurs when a stimulus similar to the CS fails to evoke the CR</a:t>
            </a:r>
            <a:endParaRPr lang="en-US" sz="2200" dirty="0">
              <a:solidFill>
                <a:srgbClr val="660066"/>
              </a:solidFill>
            </a:endParaRPr>
          </a:p>
        </p:txBody>
      </p:sp>
      <p:pic>
        <p:nvPicPr>
          <p:cNvPr id="5" name="Picture 4" descr="AL1100307_Original.jpg"/>
          <p:cNvPicPr>
            <a:picLocks noChangeAspect="1"/>
          </p:cNvPicPr>
          <p:nvPr/>
        </p:nvPicPr>
        <p:blipFill>
          <a:blip r:embed="rId3" cstate="screen">
            <a:extLst>
              <a:ext uri="{BEBA8EAE-BF5A-486C-A8C5-ECC9F3942E4B}">
                <a14:imgProps xmlns:a14="http://schemas.microsoft.com/office/drawing/2010/main">
                  <a14:imgLayer r:embed="rId4">
                    <a14:imgEffect>
                      <a14:backgroundRemoval t="0" b="100000" l="0" r="100000">
                        <a14:foregroundMark x1="6960" y1="27572" x2="80640" y2="37997"/>
                        <a14:foregroundMark x1="43960" y1="78189" x2="41080" y2="80110"/>
                        <a14:foregroundMark x1="48640" y1="79241" x2="46240" y2="81847"/>
                        <a14:foregroundMark x1="54120" y1="80110" x2="52280" y2="82716"/>
                        <a14:backgroundMark x1="87640" y1="89666" x2="87040" y2="92090"/>
                      </a14:backgroundRemoval>
                    </a14:imgEffect>
                  </a14:imgLayer>
                </a14:imgProps>
              </a:ext>
              <a:ext uri="{28A0092B-C50C-407E-A947-70E740481C1C}">
                <a14:useLocalDpi xmlns:a14="http://schemas.microsoft.com/office/drawing/2010/main"/>
              </a:ext>
            </a:extLst>
          </a:blip>
          <a:stretch>
            <a:fillRect/>
          </a:stretch>
        </p:blipFill>
        <p:spPr>
          <a:xfrm>
            <a:off x="3611817" y="1292213"/>
            <a:ext cx="5594671" cy="4894219"/>
          </a:xfrm>
          <a:prstGeom prst="rect">
            <a:avLst/>
          </a:prstGeom>
        </p:spPr>
      </p:pic>
      <p:pic>
        <p:nvPicPr>
          <p:cNvPr id="6" name="Picture 5" descr="AL1212853_Original.jpg"/>
          <p:cNvPicPr>
            <a:picLocks noChangeAspect="1"/>
          </p:cNvPicPr>
          <p:nvPr/>
        </p:nvPicPr>
        <p:blipFill>
          <a:blip r:embed="rId5" cstate="screen">
            <a:extLst>
              <a:ext uri="{BEBA8EAE-BF5A-486C-A8C5-ECC9F3942E4B}">
                <a14:imgProps xmlns:a14="http://schemas.microsoft.com/office/drawing/2010/main">
                  <a14:imgLayer r:embed="rId6">
                    <a14:imgEffect>
                      <a14:backgroundRemoval t="611" b="99365" l="611" r="99365"/>
                    </a14:imgEffect>
                  </a14:imgLayer>
                </a14:imgProps>
              </a:ext>
              <a:ext uri="{28A0092B-C50C-407E-A947-70E740481C1C}">
                <a14:useLocalDpi xmlns:a14="http://schemas.microsoft.com/office/drawing/2010/main"/>
              </a:ext>
            </a:extLst>
          </a:blip>
          <a:stretch>
            <a:fillRect/>
          </a:stretch>
        </p:blipFill>
        <p:spPr>
          <a:xfrm>
            <a:off x="3964502" y="3997298"/>
            <a:ext cx="2444651" cy="2444651"/>
          </a:xfrm>
          <a:prstGeom prst="rect">
            <a:avLst/>
          </a:prstGeom>
        </p:spPr>
      </p:pic>
    </p:spTree>
    <p:extLst>
      <p:ext uri="{BB962C8B-B14F-4D97-AF65-F5344CB8AC3E}">
        <p14:creationId xmlns:p14="http://schemas.microsoft.com/office/powerpoint/2010/main" val="16804809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par>
                          <p:cTn id="21" fill="hold">
                            <p:stCondLst>
                              <p:cond delay="2000"/>
                            </p:stCondLst>
                            <p:childTnLst>
                              <p:par>
                                <p:cTn id="22" presetID="30"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800" decel="100000"/>
                                        <p:tgtEl>
                                          <p:spTgt spid="6"/>
                                        </p:tgtEl>
                                      </p:cBhvr>
                                    </p:animEffect>
                                    <p:anim calcmode="lin" valueType="num">
                                      <p:cBhvr>
                                        <p:cTn id="25" dur="800" decel="100000" fill="hold"/>
                                        <p:tgtEl>
                                          <p:spTgt spid="6"/>
                                        </p:tgtEl>
                                        <p:attrNameLst>
                                          <p:attrName>style.rotation</p:attrName>
                                        </p:attrNameLst>
                                      </p:cBhvr>
                                      <p:tavLst>
                                        <p:tav tm="0">
                                          <p:val>
                                            <p:fltVal val="-90"/>
                                          </p:val>
                                        </p:tav>
                                        <p:tav tm="100000">
                                          <p:val>
                                            <p:fltVal val="0"/>
                                          </p:val>
                                        </p:tav>
                                      </p:tavLst>
                                    </p:anim>
                                    <p:anim calcmode="lin" valueType="num">
                                      <p:cBhvr>
                                        <p:cTn id="26" dur="800" decel="100000" fill="hold"/>
                                        <p:tgtEl>
                                          <p:spTgt spid="6"/>
                                        </p:tgtEl>
                                        <p:attrNameLst>
                                          <p:attrName>ppt_x</p:attrName>
                                        </p:attrNameLst>
                                      </p:cBhvr>
                                      <p:tavLst>
                                        <p:tav tm="0">
                                          <p:val>
                                            <p:strVal val="#ppt_x+0.4"/>
                                          </p:val>
                                        </p:tav>
                                        <p:tav tm="100000">
                                          <p:val>
                                            <p:strVal val="#ppt_x-0.05"/>
                                          </p:val>
                                        </p:tav>
                                      </p:tavLst>
                                    </p:anim>
                                    <p:anim calcmode="lin" valueType="num">
                                      <p:cBhvr>
                                        <p:cTn id="27" dur="800" decel="100000" fill="hold"/>
                                        <p:tgtEl>
                                          <p:spTgt spid="6"/>
                                        </p:tgtEl>
                                        <p:attrNameLst>
                                          <p:attrName>ppt_y</p:attrName>
                                        </p:attrNameLst>
                                      </p:cBhvr>
                                      <p:tavLst>
                                        <p:tav tm="0">
                                          <p:val>
                                            <p:strVal val="#ppt_y-0.4"/>
                                          </p:val>
                                        </p:tav>
                                        <p:tav tm="100000">
                                          <p:val>
                                            <p:strVal val="#ppt_y+0.1"/>
                                          </p:val>
                                        </p:tav>
                                      </p:tavLst>
                                    </p:anim>
                                    <p:anim calcmode="lin" valueType="num">
                                      <p:cBhvr>
                                        <p:cTn id="28"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29"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30" fill="hold">
                            <p:stCondLst>
                              <p:cond delay="3000"/>
                            </p:stCondLst>
                            <p:childTnLst>
                              <p:par>
                                <p:cTn id="31" presetID="31" presetClass="entr" presetSubtype="0" fill="hold" grpId="0" nodeType="afterEffect">
                                  <p:stCondLst>
                                    <p:cond delay="0"/>
                                  </p:stCondLst>
                                  <p:childTnLst>
                                    <p:set>
                                      <p:cBhvr>
                                        <p:cTn id="32" dur="1" fill="hold">
                                          <p:stCondLst>
                                            <p:cond delay="0"/>
                                          </p:stCondLst>
                                        </p:cTn>
                                        <p:tgtEl>
                                          <p:spTgt spid="3">
                                            <p:txEl>
                                              <p:pRg st="0" end="0"/>
                                            </p:txEl>
                                          </p:spTgt>
                                        </p:tgtEl>
                                        <p:attrNameLst>
                                          <p:attrName>style.visibility</p:attrName>
                                        </p:attrNameLst>
                                      </p:cBhvr>
                                      <p:to>
                                        <p:strVal val="visible"/>
                                      </p:to>
                                    </p:set>
                                    <p:anim calcmode="lin" valueType="num">
                                      <p:cBhvr>
                                        <p:cTn id="33"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34"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35"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36" dur="1000"/>
                                        <p:tgtEl>
                                          <p:spTgt spid="3">
                                            <p:txEl>
                                              <p:pRg st="0" end="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31" presetClass="entr" presetSubtype="0" fill="hold" grpId="0" nodeType="clickEffect">
                                  <p:stCondLst>
                                    <p:cond delay="0"/>
                                  </p:stCondLst>
                                  <p:childTnLst>
                                    <p:set>
                                      <p:cBhvr>
                                        <p:cTn id="40" dur="1" fill="hold">
                                          <p:stCondLst>
                                            <p:cond delay="0"/>
                                          </p:stCondLst>
                                        </p:cTn>
                                        <p:tgtEl>
                                          <p:spTgt spid="3">
                                            <p:txEl>
                                              <p:pRg st="1" end="1"/>
                                            </p:txEl>
                                          </p:spTgt>
                                        </p:tgtEl>
                                        <p:attrNameLst>
                                          <p:attrName>style.visibility</p:attrName>
                                        </p:attrNameLst>
                                      </p:cBhvr>
                                      <p:to>
                                        <p:strVal val="visible"/>
                                      </p:to>
                                    </p:set>
                                    <p:anim calcmode="lin" valueType="num">
                                      <p:cBhvr>
                                        <p:cTn id="41"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42"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43"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44" dur="1000"/>
                                        <p:tgtEl>
                                          <p:spTgt spid="3">
                                            <p:txEl>
                                              <p:pRg st="1" end="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grpId="0" nodeType="clickEffect">
                                  <p:stCondLst>
                                    <p:cond delay="0"/>
                                  </p:stCondLst>
                                  <p:childTnLst>
                                    <p:set>
                                      <p:cBhvr>
                                        <p:cTn id="48" dur="1" fill="hold">
                                          <p:stCondLst>
                                            <p:cond delay="0"/>
                                          </p:stCondLst>
                                        </p:cTn>
                                        <p:tgtEl>
                                          <p:spTgt spid="3">
                                            <p:txEl>
                                              <p:pRg st="2" end="2"/>
                                            </p:txEl>
                                          </p:spTgt>
                                        </p:tgtEl>
                                        <p:attrNameLst>
                                          <p:attrName>style.visibility</p:attrName>
                                        </p:attrNameLst>
                                      </p:cBhvr>
                                      <p:to>
                                        <p:strVal val="visible"/>
                                      </p:to>
                                    </p:set>
                                    <p:anim calcmode="lin" valueType="num">
                                      <p:cBhvr>
                                        <p:cTn id="49"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50"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51"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52"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3"/>
          <p:cNvSpPr>
            <a:spLocks noGrp="1" noChangeArrowheads="1"/>
          </p:cNvSpPr>
          <p:nvPr>
            <p:ph type="ctrTitle"/>
          </p:nvPr>
        </p:nvSpPr>
        <p:spPr/>
        <p:txBody>
          <a:bodyPr/>
          <a:lstStyle/>
          <a:p>
            <a:r>
              <a:rPr lang="en-US">
                <a:latin typeface="Arial" charset="0"/>
                <a:ea typeface="ＭＳ Ｐゴシック" charset="0"/>
                <a:cs typeface="ＭＳ Ｐゴシック" charset="0"/>
              </a:rPr>
              <a:t>What Is Actually Learned in Classical Conditioning?</a:t>
            </a:r>
          </a:p>
        </p:txBody>
      </p:sp>
      <p:sp>
        <p:nvSpPr>
          <p:cNvPr id="86019" name="Content Placeholder 14"/>
          <p:cNvSpPr>
            <a:spLocks noGrp="1"/>
          </p:cNvSpPr>
          <p:nvPr>
            <p:ph idx="4294967295"/>
          </p:nvPr>
        </p:nvSpPr>
        <p:spPr>
          <a:xfrm>
            <a:off x="0" y="1401763"/>
            <a:ext cx="4572000" cy="1236662"/>
          </a:xfrm>
        </p:spPr>
        <p:txBody>
          <a:bodyPr>
            <a:normAutofit/>
          </a:bodyPr>
          <a:lstStyle/>
          <a:p>
            <a:pPr marL="0" indent="0" algn="ctr">
              <a:spcAft>
                <a:spcPts val="1200"/>
              </a:spcAft>
              <a:buNone/>
            </a:pPr>
            <a:r>
              <a:rPr lang="en-US" sz="2400" b="1" dirty="0">
                <a:latin typeface="Arial" charset="0"/>
                <a:ea typeface="ＭＳ Ｐゴシック" charset="0"/>
                <a:cs typeface="ＭＳ Ｐゴシック" charset="0"/>
              </a:rPr>
              <a:t> The stimulus to be conditioned should </a:t>
            </a:r>
            <a:r>
              <a:rPr lang="en-US" sz="2400" b="1" dirty="0">
                <a:solidFill>
                  <a:schemeClr val="accent6">
                    <a:lumMod val="75000"/>
                  </a:schemeClr>
                </a:solidFill>
                <a:latin typeface="Arial" charset="0"/>
                <a:ea typeface="ＭＳ Ｐゴシック" charset="0"/>
                <a:cs typeface="ＭＳ Ｐゴシック" charset="0"/>
              </a:rPr>
              <a:t>precede </a:t>
            </a:r>
            <a:r>
              <a:rPr lang="en-US" sz="2400" b="1" dirty="0">
                <a:latin typeface="Arial" charset="0"/>
                <a:ea typeface="ＭＳ Ｐゴシック" charset="0"/>
                <a:cs typeface="ＭＳ Ｐゴシック" charset="0"/>
              </a:rPr>
              <a:t>the unconditioned stimulus.</a:t>
            </a:r>
          </a:p>
        </p:txBody>
      </p:sp>
      <p:pic>
        <p:nvPicPr>
          <p:cNvPr id="169009" name="Picture 49"/>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1413524" y="2722054"/>
            <a:ext cx="2485866" cy="3744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5117" name="Picture 13"/>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5648078" y="3941412"/>
            <a:ext cx="3283444" cy="2188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5122" name="Picture 18"/>
          <p:cNvPicPr>
            <a:picLocks noChangeAspect="1" noChangeArrowheads="1"/>
          </p:cNvPicPr>
          <p:nvPr/>
        </p:nvPicPr>
        <p:blipFill>
          <a:blip r:embed="rId5" cstate="screen">
            <a:extLst>
              <a:ext uri="{BEBA8EAE-BF5A-486C-A8C5-ECC9F3942E4B}">
                <a14:imgProps xmlns:a14="http://schemas.microsoft.com/office/drawing/2010/main">
                  <a14:imgLayer r:embed="rId6">
                    <a14:imgEffect>
                      <a14:backgroundRemoval t="0" b="100000" l="0" r="100000"/>
                    </a14:imgEffect>
                  </a14:imgLayer>
                </a14:imgProps>
              </a:ext>
              <a:ext uri="{28A0092B-C50C-407E-A947-70E740481C1C}">
                <a14:useLocalDpi xmlns:a14="http://schemas.microsoft.com/office/drawing/2010/main"/>
              </a:ext>
            </a:extLst>
          </a:blip>
          <a:stretch>
            <a:fillRect/>
          </a:stretch>
        </p:blipFill>
        <p:spPr bwMode="auto">
          <a:xfrm>
            <a:off x="6130924" y="3528325"/>
            <a:ext cx="2212976" cy="2147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0"/>
          <p:cNvGrpSpPr>
            <a:grpSpLocks/>
          </p:cNvGrpSpPr>
          <p:nvPr/>
        </p:nvGrpSpPr>
        <p:grpSpPr bwMode="auto">
          <a:xfrm>
            <a:off x="2070100" y="2882900"/>
            <a:ext cx="1295400" cy="1295400"/>
            <a:chOff x="1739900" y="2959100"/>
            <a:chExt cx="1295400" cy="1295400"/>
          </a:xfrm>
        </p:grpSpPr>
        <p:sp>
          <p:nvSpPr>
            <p:cNvPr id="36879" name="Oval 8"/>
            <p:cNvSpPr>
              <a:spLocks noChangeArrowheads="1"/>
            </p:cNvSpPr>
            <p:nvPr/>
          </p:nvSpPr>
          <p:spPr bwMode="auto">
            <a:xfrm>
              <a:off x="1739900" y="2959100"/>
              <a:ext cx="1295400" cy="1295400"/>
            </a:xfrm>
            <a:prstGeom prst="ellipse">
              <a:avLst/>
            </a:prstGeom>
            <a:solidFill>
              <a:schemeClr val="accent6">
                <a:lumMod val="75000"/>
              </a:schemeClr>
            </a:solidFill>
            <a:ln w="50800">
              <a:solidFill>
                <a:schemeClr val="bg1"/>
              </a:solidFill>
              <a:round/>
              <a:headEnd/>
              <a:tailEnd/>
            </a:ln>
            <a:effectLst>
              <a:outerShdw blurRad="63500" dist="25400" dir="5700037" rotWithShape="0">
                <a:srgbClr val="000000">
                  <a:alpha val="42998"/>
                </a:srgbClr>
              </a:outerShdw>
            </a:effectLst>
          </p:spPr>
          <p:txBody>
            <a:bodyPr wrap="none" anchor="ctr"/>
            <a:lstStyle/>
            <a:p>
              <a:pPr algn="ctr">
                <a:defRPr/>
              </a:pPr>
              <a:endParaRPr lang="en-US" sz="1800"/>
            </a:p>
          </p:txBody>
        </p:sp>
        <p:sp>
          <p:nvSpPr>
            <p:cNvPr id="40972" name="TextBox 9"/>
            <p:cNvSpPr txBox="1">
              <a:spLocks noChangeArrowheads="1"/>
            </p:cNvSpPr>
            <p:nvPr/>
          </p:nvSpPr>
          <p:spPr bwMode="auto">
            <a:xfrm>
              <a:off x="2006600" y="3060700"/>
              <a:ext cx="6985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6000" b="1">
                  <a:solidFill>
                    <a:schemeClr val="bg1"/>
                  </a:solidFill>
                </a:rPr>
                <a:t>1</a:t>
              </a:r>
            </a:p>
          </p:txBody>
        </p:sp>
      </p:grpSp>
      <p:grpSp>
        <p:nvGrpSpPr>
          <p:cNvPr id="3" name="Group 11"/>
          <p:cNvGrpSpPr>
            <a:grpSpLocks/>
          </p:cNvGrpSpPr>
          <p:nvPr/>
        </p:nvGrpSpPr>
        <p:grpSpPr bwMode="auto">
          <a:xfrm>
            <a:off x="6515100" y="2895600"/>
            <a:ext cx="1295400" cy="1295400"/>
            <a:chOff x="1739900" y="2959100"/>
            <a:chExt cx="1295400" cy="1295400"/>
          </a:xfrm>
        </p:grpSpPr>
        <p:sp>
          <p:nvSpPr>
            <p:cNvPr id="36877" name="Oval 12"/>
            <p:cNvSpPr>
              <a:spLocks noChangeArrowheads="1"/>
            </p:cNvSpPr>
            <p:nvPr/>
          </p:nvSpPr>
          <p:spPr bwMode="auto">
            <a:xfrm>
              <a:off x="1739900" y="2959100"/>
              <a:ext cx="1295400" cy="1295400"/>
            </a:xfrm>
            <a:prstGeom prst="ellipse">
              <a:avLst/>
            </a:prstGeom>
            <a:solidFill>
              <a:srgbClr val="7CD2F0"/>
            </a:solidFill>
            <a:ln w="50800">
              <a:solidFill>
                <a:schemeClr val="bg1"/>
              </a:solidFill>
              <a:round/>
              <a:headEnd/>
              <a:tailEnd/>
            </a:ln>
            <a:effectLst>
              <a:outerShdw blurRad="63500" dist="25400" dir="5700037" rotWithShape="0">
                <a:srgbClr val="000000">
                  <a:alpha val="42998"/>
                </a:srgbClr>
              </a:outerShdw>
            </a:effectLst>
          </p:spPr>
          <p:txBody>
            <a:bodyPr wrap="none" anchor="ctr"/>
            <a:lstStyle/>
            <a:p>
              <a:pPr algn="ctr">
                <a:defRPr/>
              </a:pPr>
              <a:endParaRPr lang="en-US" sz="1800"/>
            </a:p>
          </p:txBody>
        </p:sp>
        <p:sp>
          <p:nvSpPr>
            <p:cNvPr id="40970" name="TextBox 13"/>
            <p:cNvSpPr txBox="1">
              <a:spLocks noChangeArrowheads="1"/>
            </p:cNvSpPr>
            <p:nvPr/>
          </p:nvSpPr>
          <p:spPr bwMode="auto">
            <a:xfrm>
              <a:off x="2006600" y="3060700"/>
              <a:ext cx="6985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6000" b="1">
                  <a:solidFill>
                    <a:schemeClr val="bg1"/>
                  </a:solidFill>
                </a:rPr>
                <a:t>2</a:t>
              </a:r>
            </a:p>
          </p:txBody>
        </p:sp>
      </p:grpSp>
      <p:sp>
        <p:nvSpPr>
          <p:cNvPr id="15" name="Content Placeholder 14"/>
          <p:cNvSpPr txBox="1">
            <a:spLocks/>
          </p:cNvSpPr>
          <p:nvPr/>
        </p:nvSpPr>
        <p:spPr bwMode="auto">
          <a:xfrm>
            <a:off x="5765800" y="1414477"/>
            <a:ext cx="2794000" cy="133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lnSpc>
                <a:spcPct val="90000"/>
              </a:lnSpc>
              <a:spcBef>
                <a:spcPct val="20000"/>
              </a:spcBef>
            </a:pPr>
            <a:r>
              <a:rPr lang="en-US" b="1" dirty="0">
                <a:solidFill>
                  <a:srgbClr val="49403F"/>
                </a:solidFill>
              </a:rPr>
              <a:t>The first </a:t>
            </a:r>
            <a:br>
              <a:rPr lang="en-US" b="1" dirty="0">
                <a:solidFill>
                  <a:srgbClr val="49403F"/>
                </a:solidFill>
              </a:rPr>
            </a:br>
            <a:r>
              <a:rPr lang="en-US" b="1" dirty="0">
                <a:solidFill>
                  <a:srgbClr val="49403F"/>
                </a:solidFill>
              </a:rPr>
              <a:t>stimulus </a:t>
            </a:r>
            <a:r>
              <a:rPr lang="en-US" b="1" dirty="0">
                <a:solidFill>
                  <a:schemeClr val="tx2">
                    <a:lumMod val="60000"/>
                    <a:lumOff val="40000"/>
                  </a:schemeClr>
                </a:solidFill>
              </a:rPr>
              <a:t>predicts</a:t>
            </a:r>
            <a:r>
              <a:rPr lang="en-US" b="1" dirty="0">
                <a:solidFill>
                  <a:srgbClr val="CC32CC"/>
                </a:solidFill>
              </a:rPr>
              <a:t> </a:t>
            </a:r>
            <a:r>
              <a:rPr lang="en-US" b="1" dirty="0">
                <a:solidFill>
                  <a:srgbClr val="49403F"/>
                </a:solidFill>
              </a:rPr>
              <a:t>the second.</a:t>
            </a:r>
          </a:p>
          <a:p>
            <a:pPr algn="ctr">
              <a:lnSpc>
                <a:spcPct val="90000"/>
              </a:lnSpc>
              <a:spcBef>
                <a:spcPct val="20000"/>
              </a:spcBef>
            </a:pPr>
            <a:endParaRPr lang="en-US" b="1" dirty="0">
              <a:solidFill>
                <a:srgbClr val="49403F"/>
              </a:solidFill>
            </a:endParaRPr>
          </a:p>
        </p:txBody>
      </p:sp>
    </p:spTree>
    <p:extLst>
      <p:ext uri="{BB962C8B-B14F-4D97-AF65-F5344CB8AC3E}">
        <p14:creationId xmlns:p14="http://schemas.microsoft.com/office/powerpoint/2010/main" val="36156476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86019">
                                            <p:txEl>
                                              <p:pRg st="0" end="0"/>
                                            </p:txEl>
                                          </p:spTgt>
                                        </p:tgtEl>
                                        <p:attrNameLst>
                                          <p:attrName>style.visibility</p:attrName>
                                        </p:attrNameLst>
                                      </p:cBhvr>
                                      <p:to>
                                        <p:strVal val="visible"/>
                                      </p:to>
                                    </p:set>
                                    <p:animEffect transition="in" filter="barn(outVertical)">
                                      <p:cBhvr>
                                        <p:cTn id="7" dur="500"/>
                                        <p:tgtEl>
                                          <p:spTgt spid="86019">
                                            <p:txEl>
                                              <p:pRg st="0" end="0"/>
                                            </p:txEl>
                                          </p:spTgt>
                                        </p:tgtEl>
                                      </p:cBhvr>
                                    </p:animEffect>
                                  </p:childTnLst>
                                </p:cTn>
                              </p:par>
                            </p:childTnLst>
                          </p:cTn>
                        </p:par>
                        <p:par>
                          <p:cTn id="8" fill="hold" nodeType="afterGroup">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 calcmode="lin" valueType="num">
                                      <p:cBhvr>
                                        <p:cTn id="13" dur="500" fill="hold"/>
                                        <p:tgtEl>
                                          <p:spTgt spid="2"/>
                                        </p:tgtEl>
                                        <p:attrNameLst>
                                          <p:attrName>style.rotation</p:attrName>
                                        </p:attrNameLst>
                                      </p:cBhvr>
                                      <p:tavLst>
                                        <p:tav tm="0">
                                          <p:val>
                                            <p:fltVal val="360"/>
                                          </p:val>
                                        </p:tav>
                                        <p:tav tm="100000">
                                          <p:val>
                                            <p:fltVal val="0"/>
                                          </p:val>
                                        </p:tav>
                                      </p:tavLst>
                                    </p:anim>
                                    <p:animEffect transition="in" filter="fade">
                                      <p:cBhvr>
                                        <p:cTn id="14" dur="500"/>
                                        <p:tgtEl>
                                          <p:spTgt spid="2"/>
                                        </p:tgtEl>
                                      </p:cBhvr>
                                    </p:animEffect>
                                  </p:childTnLst>
                                </p:cTn>
                              </p:par>
                              <p:par>
                                <p:cTn id="15" presetID="7" presetClass="entr" presetSubtype="8" fill="hold" nodeType="withEffect">
                                  <p:stCondLst>
                                    <p:cond delay="0"/>
                                  </p:stCondLst>
                                  <p:childTnLst>
                                    <p:set>
                                      <p:cBhvr>
                                        <p:cTn id="16" dur="1" fill="hold">
                                          <p:stCondLst>
                                            <p:cond delay="0"/>
                                          </p:stCondLst>
                                        </p:cTn>
                                        <p:tgtEl>
                                          <p:spTgt spid="169009"/>
                                        </p:tgtEl>
                                        <p:attrNameLst>
                                          <p:attrName>style.visibility</p:attrName>
                                        </p:attrNameLst>
                                      </p:cBhvr>
                                      <p:to>
                                        <p:strVal val="visible"/>
                                      </p:to>
                                    </p:set>
                                    <p:anim calcmode="lin" valueType="num">
                                      <p:cBhvr additive="base">
                                        <p:cTn id="17" dur="2000" fill="hold"/>
                                        <p:tgtEl>
                                          <p:spTgt spid="169009"/>
                                        </p:tgtEl>
                                        <p:attrNameLst>
                                          <p:attrName>ppt_x</p:attrName>
                                        </p:attrNameLst>
                                      </p:cBhvr>
                                      <p:tavLst>
                                        <p:tav tm="0">
                                          <p:val>
                                            <p:strVal val="0-#ppt_w/2"/>
                                          </p:val>
                                        </p:tav>
                                        <p:tav tm="100000">
                                          <p:val>
                                            <p:strVal val="#ppt_x"/>
                                          </p:val>
                                        </p:tav>
                                      </p:tavLst>
                                    </p:anim>
                                    <p:anim calcmode="lin" valueType="num">
                                      <p:cBhvr additive="base">
                                        <p:cTn id="18" dur="2000" fill="hold"/>
                                        <p:tgtEl>
                                          <p:spTgt spid="169009"/>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6" presetClass="entr" presetSubtype="37"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barn(outVertical)">
                                      <p:cBhvr>
                                        <p:cTn id="23" dur="500"/>
                                        <p:tgtEl>
                                          <p:spTgt spid="15"/>
                                        </p:tgtEl>
                                      </p:cBhvr>
                                    </p:animEffect>
                                  </p:childTnLst>
                                </p:cTn>
                              </p:par>
                            </p:childTnLst>
                          </p:cTn>
                        </p:par>
                        <p:par>
                          <p:cTn id="24" fill="hold" nodeType="afterGroup">
                            <p:stCondLst>
                              <p:cond delay="500"/>
                            </p:stCondLst>
                            <p:childTnLst>
                              <p:par>
                                <p:cTn id="25" presetID="49" presetClass="entr" presetSubtype="0" decel="100000"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ppt_w</p:attrName>
                                        </p:attrNameLst>
                                      </p:cBhvr>
                                      <p:tavLst>
                                        <p:tav tm="0">
                                          <p:val>
                                            <p:fltVal val="0"/>
                                          </p:val>
                                        </p:tav>
                                        <p:tav tm="100000">
                                          <p:val>
                                            <p:strVal val="#ppt_w"/>
                                          </p:val>
                                        </p:tav>
                                      </p:tavLst>
                                    </p:anim>
                                    <p:anim calcmode="lin" valueType="num">
                                      <p:cBhvr>
                                        <p:cTn id="28" dur="500" fill="hold"/>
                                        <p:tgtEl>
                                          <p:spTgt spid="3"/>
                                        </p:tgtEl>
                                        <p:attrNameLst>
                                          <p:attrName>ppt_h</p:attrName>
                                        </p:attrNameLst>
                                      </p:cBhvr>
                                      <p:tavLst>
                                        <p:tav tm="0">
                                          <p:val>
                                            <p:fltVal val="0"/>
                                          </p:val>
                                        </p:tav>
                                        <p:tav tm="100000">
                                          <p:val>
                                            <p:strVal val="#ppt_h"/>
                                          </p:val>
                                        </p:tav>
                                      </p:tavLst>
                                    </p:anim>
                                    <p:anim calcmode="lin" valueType="num">
                                      <p:cBhvr>
                                        <p:cTn id="29" dur="500" fill="hold"/>
                                        <p:tgtEl>
                                          <p:spTgt spid="3"/>
                                        </p:tgtEl>
                                        <p:attrNameLst>
                                          <p:attrName>style.rotation</p:attrName>
                                        </p:attrNameLst>
                                      </p:cBhvr>
                                      <p:tavLst>
                                        <p:tav tm="0">
                                          <p:val>
                                            <p:fltVal val="360"/>
                                          </p:val>
                                        </p:tav>
                                        <p:tav tm="100000">
                                          <p:val>
                                            <p:fltVal val="0"/>
                                          </p:val>
                                        </p:tav>
                                      </p:tavLst>
                                    </p:anim>
                                    <p:animEffect transition="in" filter="fade">
                                      <p:cBhvr>
                                        <p:cTn id="30" dur="500"/>
                                        <p:tgtEl>
                                          <p:spTgt spid="3"/>
                                        </p:tgtEl>
                                      </p:cBhvr>
                                    </p:animEffect>
                                  </p:childTnLst>
                                </p:cTn>
                              </p:par>
                              <p:par>
                                <p:cTn id="31" presetID="2" presetClass="entr" presetSubtype="2" fill="hold" nodeType="withEffect">
                                  <p:stCondLst>
                                    <p:cond delay="0"/>
                                  </p:stCondLst>
                                  <p:childTnLst>
                                    <p:set>
                                      <p:cBhvr>
                                        <p:cTn id="32" dur="1" fill="hold">
                                          <p:stCondLst>
                                            <p:cond delay="0"/>
                                          </p:stCondLst>
                                        </p:cTn>
                                        <p:tgtEl>
                                          <p:spTgt spid="175117"/>
                                        </p:tgtEl>
                                        <p:attrNameLst>
                                          <p:attrName>style.visibility</p:attrName>
                                        </p:attrNameLst>
                                      </p:cBhvr>
                                      <p:to>
                                        <p:strVal val="visible"/>
                                      </p:to>
                                    </p:set>
                                    <p:anim calcmode="lin" valueType="num">
                                      <p:cBhvr additive="base">
                                        <p:cTn id="33" dur="500" fill="hold"/>
                                        <p:tgtEl>
                                          <p:spTgt spid="175117"/>
                                        </p:tgtEl>
                                        <p:attrNameLst>
                                          <p:attrName>ppt_x</p:attrName>
                                        </p:attrNameLst>
                                      </p:cBhvr>
                                      <p:tavLst>
                                        <p:tav tm="0">
                                          <p:val>
                                            <p:strVal val="1+#ppt_w/2"/>
                                          </p:val>
                                        </p:tav>
                                        <p:tav tm="100000">
                                          <p:val>
                                            <p:strVal val="#ppt_x"/>
                                          </p:val>
                                        </p:tav>
                                      </p:tavLst>
                                    </p:anim>
                                    <p:anim calcmode="lin" valueType="num">
                                      <p:cBhvr additive="base">
                                        <p:cTn id="34" dur="500" fill="hold"/>
                                        <p:tgtEl>
                                          <p:spTgt spid="175117"/>
                                        </p:tgtEl>
                                        <p:attrNameLst>
                                          <p:attrName>ppt_y</p:attrName>
                                        </p:attrNameLst>
                                      </p:cBhvr>
                                      <p:tavLst>
                                        <p:tav tm="0">
                                          <p:val>
                                            <p:strVal val="#ppt_y"/>
                                          </p:val>
                                        </p:tav>
                                        <p:tav tm="100000">
                                          <p:val>
                                            <p:strVal val="#ppt_y"/>
                                          </p:val>
                                        </p:tav>
                                      </p:tavLst>
                                    </p:anim>
                                  </p:childTnLst>
                                </p:cTn>
                              </p:par>
                              <p:par>
                                <p:cTn id="35" presetID="2" presetClass="entr" presetSubtype="1" fill="hold" nodeType="withEffect">
                                  <p:stCondLst>
                                    <p:cond delay="0"/>
                                  </p:stCondLst>
                                  <p:childTnLst>
                                    <p:set>
                                      <p:cBhvr>
                                        <p:cTn id="36" dur="1" fill="hold">
                                          <p:stCondLst>
                                            <p:cond delay="0"/>
                                          </p:stCondLst>
                                        </p:cTn>
                                        <p:tgtEl>
                                          <p:spTgt spid="175122"/>
                                        </p:tgtEl>
                                        <p:attrNameLst>
                                          <p:attrName>style.visibility</p:attrName>
                                        </p:attrNameLst>
                                      </p:cBhvr>
                                      <p:to>
                                        <p:strVal val="visible"/>
                                      </p:to>
                                    </p:set>
                                    <p:anim calcmode="lin" valueType="num">
                                      <p:cBhvr additive="base">
                                        <p:cTn id="37" dur="1000" fill="hold"/>
                                        <p:tgtEl>
                                          <p:spTgt spid="175122"/>
                                        </p:tgtEl>
                                        <p:attrNameLst>
                                          <p:attrName>ppt_x</p:attrName>
                                        </p:attrNameLst>
                                      </p:cBhvr>
                                      <p:tavLst>
                                        <p:tav tm="0">
                                          <p:val>
                                            <p:strVal val="#ppt_x"/>
                                          </p:val>
                                        </p:tav>
                                        <p:tav tm="100000">
                                          <p:val>
                                            <p:strVal val="#ppt_x"/>
                                          </p:val>
                                        </p:tav>
                                      </p:tavLst>
                                    </p:anim>
                                    <p:anim calcmode="lin" valueType="num">
                                      <p:cBhvr additive="base">
                                        <p:cTn id="38" dur="1000" fill="hold"/>
                                        <p:tgtEl>
                                          <p:spTgt spid="17512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9" grpId="0" build="p"/>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CO-07.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16592"/>
            <a:ext cx="9144001" cy="6482294"/>
          </a:xfrm>
          <a:prstGeom prst="rect">
            <a:avLst/>
          </a:prstGeom>
        </p:spPr>
      </p:pic>
      <p:sp>
        <p:nvSpPr>
          <p:cNvPr id="2" name="Rectangle 1"/>
          <p:cNvSpPr/>
          <p:nvPr/>
        </p:nvSpPr>
        <p:spPr>
          <a:xfrm>
            <a:off x="3517427" y="1978831"/>
            <a:ext cx="2441120" cy="1484938"/>
          </a:xfrm>
          <a:prstGeom prst="rect">
            <a:avLst/>
          </a:prstGeom>
          <a:solidFill>
            <a:schemeClr val="tx1">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 name="Group 2"/>
          <p:cNvGrpSpPr/>
          <p:nvPr/>
        </p:nvGrpSpPr>
        <p:grpSpPr>
          <a:xfrm>
            <a:off x="4090182" y="622710"/>
            <a:ext cx="1261806" cy="1261806"/>
            <a:chOff x="815959" y="622710"/>
            <a:chExt cx="1261806" cy="1261806"/>
          </a:xfrm>
        </p:grpSpPr>
        <p:sp>
          <p:nvSpPr>
            <p:cNvPr id="4" name="Oval 3"/>
            <p:cNvSpPr/>
            <p:nvPr/>
          </p:nvSpPr>
          <p:spPr>
            <a:xfrm>
              <a:off x="815959" y="622710"/>
              <a:ext cx="1261806" cy="1261806"/>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921082" y="944304"/>
              <a:ext cx="1051560" cy="584776"/>
            </a:xfrm>
            <a:prstGeom prst="rect">
              <a:avLst/>
            </a:prstGeom>
            <a:noFill/>
            <a:ln>
              <a:noFill/>
            </a:ln>
          </p:spPr>
          <p:txBody>
            <a:bodyPr wrap="square" rtlCol="0">
              <a:spAutoFit/>
            </a:bodyPr>
            <a:lstStyle/>
            <a:p>
              <a:pPr algn="ctr"/>
              <a:r>
                <a:rPr lang="en-US" sz="3200" b="1" dirty="0" smtClean="0">
                  <a:solidFill>
                    <a:srgbClr val="7CD2F0"/>
                  </a:solidFill>
                  <a:latin typeface="Arial"/>
                  <a:cs typeface="Arial"/>
                </a:rPr>
                <a:t>7.2</a:t>
              </a:r>
              <a:endParaRPr lang="en-US" sz="3200" b="1" dirty="0">
                <a:solidFill>
                  <a:srgbClr val="7CD2F0"/>
                </a:solidFill>
                <a:latin typeface="Arial"/>
                <a:cs typeface="Arial"/>
              </a:endParaRPr>
            </a:p>
          </p:txBody>
        </p:sp>
      </p:grpSp>
      <p:sp>
        <p:nvSpPr>
          <p:cNvPr id="6" name="TextBox 5"/>
          <p:cNvSpPr txBox="1"/>
          <p:nvPr/>
        </p:nvSpPr>
        <p:spPr>
          <a:xfrm>
            <a:off x="3517427" y="2105743"/>
            <a:ext cx="2441120" cy="1200328"/>
          </a:xfrm>
          <a:prstGeom prst="rect">
            <a:avLst/>
          </a:prstGeom>
          <a:noFill/>
        </p:spPr>
        <p:txBody>
          <a:bodyPr wrap="square" rtlCol="0">
            <a:spAutoFit/>
          </a:bodyPr>
          <a:lstStyle/>
          <a:p>
            <a:pPr algn="ctr"/>
            <a:r>
              <a:rPr lang="en-US" sz="2400" b="1" dirty="0">
                <a:solidFill>
                  <a:schemeClr val="bg1"/>
                </a:solidFill>
                <a:latin typeface=""/>
              </a:rPr>
              <a:t>Classical </a:t>
            </a:r>
            <a:r>
              <a:rPr lang="en-US" sz="2400" b="1" dirty="0" smtClean="0">
                <a:solidFill>
                  <a:schemeClr val="bg1"/>
                </a:solidFill>
                <a:latin typeface=""/>
              </a:rPr>
              <a:t>Conditioning</a:t>
            </a:r>
            <a:br>
              <a:rPr lang="en-US" sz="2400" b="1" dirty="0" smtClean="0">
                <a:solidFill>
                  <a:schemeClr val="bg1"/>
                </a:solidFill>
                <a:latin typeface=""/>
              </a:rPr>
            </a:br>
            <a:r>
              <a:rPr lang="en-US" sz="2400" b="1" dirty="0" smtClean="0">
                <a:solidFill>
                  <a:schemeClr val="bg1"/>
                </a:solidFill>
                <a:latin typeface=""/>
              </a:rPr>
              <a:t>in </a:t>
            </a:r>
            <a:r>
              <a:rPr lang="en-US" sz="2400" b="1" dirty="0">
                <a:solidFill>
                  <a:schemeClr val="bg1"/>
                </a:solidFill>
                <a:latin typeface=""/>
              </a:rPr>
              <a:t>Real Life</a:t>
            </a:r>
          </a:p>
        </p:txBody>
      </p:sp>
    </p:spTree>
    <p:extLst>
      <p:ext uri="{BB962C8B-B14F-4D97-AF65-F5344CB8AC3E}">
        <p14:creationId xmlns:p14="http://schemas.microsoft.com/office/powerpoint/2010/main" val="30496364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0-#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7048" y="819321"/>
            <a:ext cx="5273933" cy="49560"/>
          </a:xfrm>
          <a:prstGeom prst="rect">
            <a:avLst/>
          </a:prstGeom>
          <a:solidFill>
            <a:srgbClr val="7C8BC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a:cs typeface="Arial"/>
            </a:endParaRPr>
          </a:p>
        </p:txBody>
      </p:sp>
      <p:grpSp>
        <p:nvGrpSpPr>
          <p:cNvPr id="19" name="Group 18"/>
          <p:cNvGrpSpPr/>
          <p:nvPr/>
        </p:nvGrpSpPr>
        <p:grpSpPr>
          <a:xfrm>
            <a:off x="-6792" y="-6792"/>
            <a:ext cx="1051560" cy="1051560"/>
            <a:chOff x="-6792" y="-6792"/>
            <a:chExt cx="1051560" cy="1051560"/>
          </a:xfrm>
        </p:grpSpPr>
        <p:sp>
          <p:nvSpPr>
            <p:cNvPr id="20" name="Rectangle 19"/>
            <p:cNvSpPr/>
            <p:nvPr/>
          </p:nvSpPr>
          <p:spPr>
            <a:xfrm>
              <a:off x="-6792" y="-6792"/>
              <a:ext cx="1051560" cy="105156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a:cs typeface="Arial"/>
              </a:endParaRPr>
            </a:p>
          </p:txBody>
        </p:sp>
        <p:sp>
          <p:nvSpPr>
            <p:cNvPr id="21" name="TextBox 20"/>
            <p:cNvSpPr txBox="1"/>
            <p:nvPr/>
          </p:nvSpPr>
          <p:spPr>
            <a:xfrm>
              <a:off x="-6792" y="223271"/>
              <a:ext cx="1051560" cy="584776"/>
            </a:xfrm>
            <a:prstGeom prst="rect">
              <a:avLst/>
            </a:prstGeom>
            <a:noFill/>
            <a:ln>
              <a:noFill/>
            </a:ln>
          </p:spPr>
          <p:txBody>
            <a:bodyPr wrap="square" rtlCol="0">
              <a:spAutoFit/>
            </a:bodyPr>
            <a:lstStyle/>
            <a:p>
              <a:pPr algn="ctr"/>
              <a:r>
                <a:rPr lang="en-US" sz="3200" b="1" dirty="0" smtClean="0">
                  <a:solidFill>
                    <a:srgbClr val="FFFFFF"/>
                  </a:solidFill>
                  <a:latin typeface="Arial"/>
                  <a:cs typeface="Arial"/>
                </a:rPr>
                <a:t>7.2</a:t>
              </a:r>
              <a:endParaRPr lang="en-US" sz="3200" b="1" dirty="0">
                <a:solidFill>
                  <a:srgbClr val="FFFFFF"/>
                </a:solidFill>
                <a:latin typeface="Arial"/>
                <a:cs typeface="Arial"/>
              </a:endParaRPr>
            </a:p>
          </p:txBody>
        </p:sp>
      </p:grpSp>
      <p:sp>
        <p:nvSpPr>
          <p:cNvPr id="22" name="TextBox 21"/>
          <p:cNvSpPr txBox="1"/>
          <p:nvPr/>
        </p:nvSpPr>
        <p:spPr>
          <a:xfrm>
            <a:off x="1200984" y="326008"/>
            <a:ext cx="7050783" cy="461665"/>
          </a:xfrm>
          <a:prstGeom prst="rect">
            <a:avLst/>
          </a:prstGeom>
          <a:noFill/>
        </p:spPr>
        <p:txBody>
          <a:bodyPr wrap="square" rtlCol="0">
            <a:spAutoFit/>
          </a:bodyPr>
          <a:lstStyle/>
          <a:p>
            <a:r>
              <a:rPr lang="en-US" sz="2400" dirty="0" smtClean="0">
                <a:latin typeface="Arial"/>
                <a:cs typeface="Arial"/>
              </a:rPr>
              <a:t>Module Learning Objectives</a:t>
            </a:r>
            <a:endParaRPr lang="en-US" sz="2400" dirty="0">
              <a:latin typeface="Arial"/>
              <a:cs typeface="Arial"/>
            </a:endParaRPr>
          </a:p>
        </p:txBody>
      </p:sp>
      <p:grpSp>
        <p:nvGrpSpPr>
          <p:cNvPr id="7" name="Group 6"/>
          <p:cNvGrpSpPr/>
          <p:nvPr/>
        </p:nvGrpSpPr>
        <p:grpSpPr>
          <a:xfrm>
            <a:off x="612022" y="1346543"/>
            <a:ext cx="1078690" cy="734479"/>
            <a:chOff x="267760" y="1346543"/>
            <a:chExt cx="1078690" cy="734479"/>
          </a:xfrm>
        </p:grpSpPr>
        <p:sp>
          <p:nvSpPr>
            <p:cNvPr id="5" name="Round Diagonal Corner Rectangle 4"/>
            <p:cNvSpPr/>
            <p:nvPr/>
          </p:nvSpPr>
          <p:spPr>
            <a:xfrm>
              <a:off x="267760" y="1346543"/>
              <a:ext cx="1078690" cy="734479"/>
            </a:xfrm>
            <a:prstGeom prst="round2Diag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a:cs typeface="Arial"/>
              </a:endParaRPr>
            </a:p>
          </p:txBody>
        </p:sp>
        <p:sp>
          <p:nvSpPr>
            <p:cNvPr id="3" name="TextBox 2"/>
            <p:cNvSpPr txBox="1"/>
            <p:nvPr/>
          </p:nvSpPr>
          <p:spPr>
            <a:xfrm>
              <a:off x="267760" y="1467386"/>
              <a:ext cx="1078690" cy="461665"/>
            </a:xfrm>
            <a:prstGeom prst="rect">
              <a:avLst/>
            </a:prstGeom>
            <a:noFill/>
          </p:spPr>
          <p:txBody>
            <a:bodyPr wrap="square" rtlCol="0">
              <a:spAutoFit/>
            </a:bodyPr>
            <a:lstStyle/>
            <a:p>
              <a:pPr algn="ctr"/>
              <a:r>
                <a:rPr lang="en-US" sz="2400" b="1" dirty="0" smtClean="0">
                  <a:solidFill>
                    <a:schemeClr val="bg1"/>
                  </a:solidFill>
                  <a:latin typeface="Arial"/>
                  <a:cs typeface="Arial"/>
                </a:rPr>
                <a:t>7.2.A</a:t>
              </a:r>
              <a:endParaRPr lang="en-US" sz="2400" b="1" dirty="0">
                <a:solidFill>
                  <a:schemeClr val="bg1"/>
                </a:solidFill>
                <a:latin typeface="Arial"/>
                <a:cs typeface="Arial"/>
              </a:endParaRPr>
            </a:p>
          </p:txBody>
        </p:sp>
      </p:grpSp>
      <p:grpSp>
        <p:nvGrpSpPr>
          <p:cNvPr id="8" name="Group 7"/>
          <p:cNvGrpSpPr/>
          <p:nvPr/>
        </p:nvGrpSpPr>
        <p:grpSpPr>
          <a:xfrm>
            <a:off x="1851368" y="1346543"/>
            <a:ext cx="6648095" cy="941051"/>
            <a:chOff x="1507106" y="1346543"/>
            <a:chExt cx="6648095" cy="941051"/>
          </a:xfrm>
        </p:grpSpPr>
        <p:sp>
          <p:nvSpPr>
            <p:cNvPr id="6" name="Round Diagonal Corner Rectangle 5"/>
            <p:cNvSpPr/>
            <p:nvPr/>
          </p:nvSpPr>
          <p:spPr>
            <a:xfrm>
              <a:off x="1507106" y="1346543"/>
              <a:ext cx="6648095" cy="941051"/>
            </a:xfrm>
            <a:prstGeom prst="round2DiagRect">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a:cs typeface="Arial"/>
              </a:endParaRPr>
            </a:p>
          </p:txBody>
        </p:sp>
        <p:sp>
          <p:nvSpPr>
            <p:cNvPr id="4" name="TextBox 3"/>
            <p:cNvSpPr txBox="1"/>
            <p:nvPr/>
          </p:nvSpPr>
          <p:spPr>
            <a:xfrm>
              <a:off x="1706012" y="1467386"/>
              <a:ext cx="6387986" cy="646331"/>
            </a:xfrm>
            <a:prstGeom prst="rect">
              <a:avLst/>
            </a:prstGeom>
            <a:noFill/>
          </p:spPr>
          <p:txBody>
            <a:bodyPr wrap="square" rtlCol="0">
              <a:spAutoFit/>
            </a:bodyPr>
            <a:lstStyle/>
            <a:p>
              <a:r>
                <a:rPr lang="en-US" dirty="0">
                  <a:latin typeface="Arial"/>
                  <a:cs typeface="Arial"/>
                </a:rPr>
                <a:t>Provide an example of how classical conditioning takes place in forming preferences</a:t>
              </a:r>
              <a:r>
                <a:rPr lang="en-US" dirty="0" smtClean="0">
                  <a:latin typeface="Arial"/>
                  <a:cs typeface="Arial"/>
                </a:rPr>
                <a:t>.</a:t>
              </a:r>
              <a:endParaRPr lang="en-US" dirty="0">
                <a:latin typeface="Arial"/>
                <a:cs typeface="Arial"/>
              </a:endParaRPr>
            </a:p>
          </p:txBody>
        </p:sp>
      </p:grpSp>
      <p:grpSp>
        <p:nvGrpSpPr>
          <p:cNvPr id="13" name="Group 12"/>
          <p:cNvGrpSpPr/>
          <p:nvPr/>
        </p:nvGrpSpPr>
        <p:grpSpPr>
          <a:xfrm>
            <a:off x="612022" y="2379414"/>
            <a:ext cx="1078690" cy="734479"/>
            <a:chOff x="267760" y="1346543"/>
            <a:chExt cx="1078690" cy="734479"/>
          </a:xfrm>
        </p:grpSpPr>
        <p:sp>
          <p:nvSpPr>
            <p:cNvPr id="14" name="Round Diagonal Corner Rectangle 13"/>
            <p:cNvSpPr/>
            <p:nvPr/>
          </p:nvSpPr>
          <p:spPr>
            <a:xfrm>
              <a:off x="267760" y="1346543"/>
              <a:ext cx="1078690" cy="734479"/>
            </a:xfrm>
            <a:prstGeom prst="round2DiagRect">
              <a:avLst/>
            </a:pr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a:cs typeface="Arial"/>
              </a:endParaRPr>
            </a:p>
          </p:txBody>
        </p:sp>
        <p:sp>
          <p:nvSpPr>
            <p:cNvPr id="15" name="TextBox 14"/>
            <p:cNvSpPr txBox="1"/>
            <p:nvPr/>
          </p:nvSpPr>
          <p:spPr>
            <a:xfrm>
              <a:off x="267760" y="1467386"/>
              <a:ext cx="1078690" cy="461665"/>
            </a:xfrm>
            <a:prstGeom prst="rect">
              <a:avLst/>
            </a:prstGeom>
            <a:noFill/>
          </p:spPr>
          <p:txBody>
            <a:bodyPr wrap="square" rtlCol="0">
              <a:spAutoFit/>
            </a:bodyPr>
            <a:lstStyle/>
            <a:p>
              <a:pPr algn="ctr"/>
              <a:r>
                <a:rPr lang="en-US" sz="2400" b="1" dirty="0" smtClean="0">
                  <a:solidFill>
                    <a:schemeClr val="bg1"/>
                  </a:solidFill>
                  <a:latin typeface="Arial"/>
                  <a:cs typeface="Arial"/>
                </a:rPr>
                <a:t>7.2.B</a:t>
              </a:r>
              <a:endParaRPr lang="en-US" sz="2400" b="1" dirty="0">
                <a:solidFill>
                  <a:schemeClr val="bg1"/>
                </a:solidFill>
                <a:latin typeface="Arial"/>
                <a:cs typeface="Arial"/>
              </a:endParaRPr>
            </a:p>
          </p:txBody>
        </p:sp>
      </p:grpSp>
      <p:grpSp>
        <p:nvGrpSpPr>
          <p:cNvPr id="16" name="Group 15"/>
          <p:cNvGrpSpPr/>
          <p:nvPr/>
        </p:nvGrpSpPr>
        <p:grpSpPr>
          <a:xfrm>
            <a:off x="1851368" y="2379414"/>
            <a:ext cx="6648095" cy="1201175"/>
            <a:chOff x="1507106" y="1346543"/>
            <a:chExt cx="6648095" cy="1201175"/>
          </a:xfrm>
        </p:grpSpPr>
        <p:sp>
          <p:nvSpPr>
            <p:cNvPr id="17" name="Round Diagonal Corner Rectangle 16"/>
            <p:cNvSpPr/>
            <p:nvPr/>
          </p:nvSpPr>
          <p:spPr>
            <a:xfrm>
              <a:off x="1507106" y="1346543"/>
              <a:ext cx="6648095" cy="1201175"/>
            </a:xfrm>
            <a:prstGeom prst="round2DiagRect">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a:cs typeface="Arial"/>
              </a:endParaRPr>
            </a:p>
          </p:txBody>
        </p:sp>
        <p:sp>
          <p:nvSpPr>
            <p:cNvPr id="18" name="TextBox 17"/>
            <p:cNvSpPr txBox="1"/>
            <p:nvPr/>
          </p:nvSpPr>
          <p:spPr>
            <a:xfrm>
              <a:off x="1706012" y="1467386"/>
              <a:ext cx="6387986" cy="923330"/>
            </a:xfrm>
            <a:prstGeom prst="rect">
              <a:avLst/>
            </a:prstGeom>
            <a:noFill/>
          </p:spPr>
          <p:txBody>
            <a:bodyPr wrap="square" rtlCol="0">
              <a:spAutoFit/>
            </a:bodyPr>
            <a:lstStyle/>
            <a:p>
              <a:r>
                <a:rPr lang="en-US" dirty="0">
                  <a:latin typeface="Arial"/>
                  <a:cs typeface="Arial"/>
                </a:rPr>
                <a:t>Provide an example of how classical conditioning takes place in avoiding fearful stimuli, and describe how the process of counterconditioning takes place</a:t>
              </a:r>
              <a:r>
                <a:rPr lang="en-US" dirty="0" smtClean="0">
                  <a:latin typeface="Arial"/>
                  <a:cs typeface="Arial"/>
                </a:rPr>
                <a:t>.</a:t>
              </a:r>
              <a:endParaRPr lang="en-US" dirty="0">
                <a:latin typeface="Arial"/>
                <a:cs typeface="Arial"/>
              </a:endParaRPr>
            </a:p>
          </p:txBody>
        </p:sp>
      </p:grpSp>
      <p:grpSp>
        <p:nvGrpSpPr>
          <p:cNvPr id="23" name="Group 22"/>
          <p:cNvGrpSpPr/>
          <p:nvPr/>
        </p:nvGrpSpPr>
        <p:grpSpPr>
          <a:xfrm>
            <a:off x="612022" y="3671882"/>
            <a:ext cx="1078690" cy="734479"/>
            <a:chOff x="267760" y="1346543"/>
            <a:chExt cx="1078690" cy="734479"/>
          </a:xfrm>
        </p:grpSpPr>
        <p:sp>
          <p:nvSpPr>
            <p:cNvPr id="24" name="Round Diagonal Corner Rectangle 23"/>
            <p:cNvSpPr/>
            <p:nvPr/>
          </p:nvSpPr>
          <p:spPr>
            <a:xfrm>
              <a:off x="267760" y="1346543"/>
              <a:ext cx="1078690" cy="734479"/>
            </a:xfrm>
            <a:prstGeom prst="round2DiagRect">
              <a:avLst/>
            </a:prstGeom>
            <a:solidFill>
              <a:schemeClr val="accent3">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a:cs typeface="Arial"/>
              </a:endParaRPr>
            </a:p>
          </p:txBody>
        </p:sp>
        <p:sp>
          <p:nvSpPr>
            <p:cNvPr id="25" name="TextBox 24"/>
            <p:cNvSpPr txBox="1"/>
            <p:nvPr/>
          </p:nvSpPr>
          <p:spPr>
            <a:xfrm>
              <a:off x="267760" y="1467386"/>
              <a:ext cx="1078690" cy="461665"/>
            </a:xfrm>
            <a:prstGeom prst="rect">
              <a:avLst/>
            </a:prstGeom>
            <a:noFill/>
          </p:spPr>
          <p:txBody>
            <a:bodyPr wrap="square" rtlCol="0">
              <a:spAutoFit/>
            </a:bodyPr>
            <a:lstStyle/>
            <a:p>
              <a:pPr algn="ctr"/>
              <a:r>
                <a:rPr lang="en-US" sz="2400" b="1" dirty="0" smtClean="0">
                  <a:solidFill>
                    <a:schemeClr val="bg1"/>
                  </a:solidFill>
                  <a:latin typeface="Arial"/>
                  <a:cs typeface="Arial"/>
                </a:rPr>
                <a:t>7.2.C</a:t>
              </a:r>
              <a:endParaRPr lang="en-US" sz="2400" b="1" dirty="0">
                <a:solidFill>
                  <a:schemeClr val="bg1"/>
                </a:solidFill>
                <a:latin typeface="Arial"/>
                <a:cs typeface="Arial"/>
              </a:endParaRPr>
            </a:p>
          </p:txBody>
        </p:sp>
      </p:grpSp>
      <p:grpSp>
        <p:nvGrpSpPr>
          <p:cNvPr id="26" name="Group 25"/>
          <p:cNvGrpSpPr/>
          <p:nvPr/>
        </p:nvGrpSpPr>
        <p:grpSpPr>
          <a:xfrm>
            <a:off x="1851368" y="3671882"/>
            <a:ext cx="6648095" cy="941832"/>
            <a:chOff x="1507106" y="1346543"/>
            <a:chExt cx="6648095" cy="941832"/>
          </a:xfrm>
        </p:grpSpPr>
        <p:sp>
          <p:nvSpPr>
            <p:cNvPr id="27" name="Round Diagonal Corner Rectangle 26"/>
            <p:cNvSpPr/>
            <p:nvPr/>
          </p:nvSpPr>
          <p:spPr>
            <a:xfrm>
              <a:off x="1507106" y="1346543"/>
              <a:ext cx="6648095" cy="941832"/>
            </a:xfrm>
            <a:prstGeom prst="round2DiagRect">
              <a:avLst/>
            </a:prstGeom>
            <a:solidFill>
              <a:schemeClr val="accent3">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a:cs typeface="Arial"/>
              </a:endParaRPr>
            </a:p>
          </p:txBody>
        </p:sp>
        <p:sp>
          <p:nvSpPr>
            <p:cNvPr id="28" name="TextBox 27"/>
            <p:cNvSpPr txBox="1"/>
            <p:nvPr/>
          </p:nvSpPr>
          <p:spPr>
            <a:xfrm>
              <a:off x="1706012" y="1467386"/>
              <a:ext cx="6387986" cy="646331"/>
            </a:xfrm>
            <a:prstGeom prst="rect">
              <a:avLst/>
            </a:prstGeom>
            <a:noFill/>
          </p:spPr>
          <p:txBody>
            <a:bodyPr wrap="square" rtlCol="0">
              <a:spAutoFit/>
            </a:bodyPr>
            <a:lstStyle/>
            <a:p>
              <a:r>
                <a:rPr lang="en-US" dirty="0">
                  <a:latin typeface="Arial"/>
                  <a:cs typeface="Arial"/>
                </a:rPr>
                <a:t>Describe how classical conditioning is involved in avoiding a food associated with aversive outcomes</a:t>
              </a:r>
              <a:r>
                <a:rPr lang="en-US" dirty="0" smtClean="0">
                  <a:latin typeface="Arial"/>
                  <a:cs typeface="Arial"/>
                </a:rPr>
                <a:t>.</a:t>
              </a:r>
              <a:endParaRPr lang="en-US" dirty="0">
                <a:latin typeface="Arial"/>
                <a:cs typeface="Arial"/>
              </a:endParaRPr>
            </a:p>
          </p:txBody>
        </p:sp>
      </p:grpSp>
      <p:grpSp>
        <p:nvGrpSpPr>
          <p:cNvPr id="29" name="Group 28"/>
          <p:cNvGrpSpPr/>
          <p:nvPr/>
        </p:nvGrpSpPr>
        <p:grpSpPr>
          <a:xfrm>
            <a:off x="612022" y="4716723"/>
            <a:ext cx="1078690" cy="734479"/>
            <a:chOff x="267760" y="1346543"/>
            <a:chExt cx="1078690" cy="734479"/>
          </a:xfrm>
          <a:solidFill>
            <a:schemeClr val="accent6">
              <a:lumMod val="75000"/>
            </a:schemeClr>
          </a:solidFill>
        </p:grpSpPr>
        <p:sp>
          <p:nvSpPr>
            <p:cNvPr id="30" name="Round Diagonal Corner Rectangle 29"/>
            <p:cNvSpPr/>
            <p:nvPr/>
          </p:nvSpPr>
          <p:spPr>
            <a:xfrm>
              <a:off x="267760" y="1346543"/>
              <a:ext cx="1078690" cy="734479"/>
            </a:xfrm>
            <a:prstGeom prst="round2Diag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a:cs typeface="Arial"/>
              </a:endParaRPr>
            </a:p>
          </p:txBody>
        </p:sp>
        <p:sp>
          <p:nvSpPr>
            <p:cNvPr id="31" name="TextBox 30"/>
            <p:cNvSpPr txBox="1"/>
            <p:nvPr/>
          </p:nvSpPr>
          <p:spPr>
            <a:xfrm>
              <a:off x="267760" y="1467386"/>
              <a:ext cx="1078690" cy="461665"/>
            </a:xfrm>
            <a:prstGeom prst="rect">
              <a:avLst/>
            </a:prstGeom>
            <a:grpFill/>
          </p:spPr>
          <p:txBody>
            <a:bodyPr wrap="square" rtlCol="0">
              <a:spAutoFit/>
            </a:bodyPr>
            <a:lstStyle/>
            <a:p>
              <a:pPr algn="ctr"/>
              <a:r>
                <a:rPr lang="en-US" sz="2400" b="1" dirty="0" smtClean="0">
                  <a:solidFill>
                    <a:schemeClr val="bg1"/>
                  </a:solidFill>
                  <a:latin typeface="Arial"/>
                  <a:cs typeface="Arial"/>
                </a:rPr>
                <a:t>7.2.D</a:t>
              </a:r>
              <a:endParaRPr lang="en-US" sz="2400" b="1" dirty="0">
                <a:solidFill>
                  <a:schemeClr val="bg1"/>
                </a:solidFill>
                <a:latin typeface="Arial"/>
                <a:cs typeface="Arial"/>
              </a:endParaRPr>
            </a:p>
          </p:txBody>
        </p:sp>
      </p:grpSp>
      <p:grpSp>
        <p:nvGrpSpPr>
          <p:cNvPr id="32" name="Group 31"/>
          <p:cNvGrpSpPr/>
          <p:nvPr/>
        </p:nvGrpSpPr>
        <p:grpSpPr>
          <a:xfrm>
            <a:off x="1851368" y="4716723"/>
            <a:ext cx="6648095" cy="1197864"/>
            <a:chOff x="1507106" y="1346543"/>
            <a:chExt cx="6648095" cy="1197864"/>
          </a:xfrm>
        </p:grpSpPr>
        <p:sp>
          <p:nvSpPr>
            <p:cNvPr id="33" name="Round Diagonal Corner Rectangle 32"/>
            <p:cNvSpPr/>
            <p:nvPr/>
          </p:nvSpPr>
          <p:spPr>
            <a:xfrm>
              <a:off x="1507106" y="1346543"/>
              <a:ext cx="6648095" cy="1197864"/>
            </a:xfrm>
            <a:prstGeom prst="round2DiagRect">
              <a:avLst/>
            </a:prstGeom>
            <a:solidFill>
              <a:schemeClr val="accent6">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a:cs typeface="Arial"/>
              </a:endParaRPr>
            </a:p>
          </p:txBody>
        </p:sp>
        <p:sp>
          <p:nvSpPr>
            <p:cNvPr id="34" name="TextBox 33"/>
            <p:cNvSpPr txBox="1"/>
            <p:nvPr/>
          </p:nvSpPr>
          <p:spPr>
            <a:xfrm>
              <a:off x="1706012" y="1467386"/>
              <a:ext cx="6387986" cy="923330"/>
            </a:xfrm>
            <a:prstGeom prst="rect">
              <a:avLst/>
            </a:prstGeom>
            <a:noFill/>
          </p:spPr>
          <p:txBody>
            <a:bodyPr wrap="square" rtlCol="0">
              <a:spAutoFit/>
            </a:bodyPr>
            <a:lstStyle/>
            <a:p>
              <a:r>
                <a:rPr lang="en-US" dirty="0">
                  <a:latin typeface="Arial"/>
                  <a:cs typeface="Arial"/>
                </a:rPr>
                <a:t>Describe how classical conditioning can affect reactions to medical treatments, including a patient’s reaction to a placebo</a:t>
              </a:r>
              <a:r>
                <a:rPr lang="en-US" dirty="0" smtClean="0">
                  <a:latin typeface="Arial"/>
                  <a:cs typeface="Arial"/>
                </a:rPr>
                <a:t>.</a:t>
              </a:r>
              <a:endParaRPr lang="en-US" dirty="0">
                <a:latin typeface="Arial"/>
                <a:cs typeface="Arial"/>
              </a:endParaRPr>
            </a:p>
          </p:txBody>
        </p:sp>
      </p:grpSp>
    </p:spTree>
    <p:extLst>
      <p:ext uri="{BB962C8B-B14F-4D97-AF65-F5344CB8AC3E}">
        <p14:creationId xmlns:p14="http://schemas.microsoft.com/office/powerpoint/2010/main" val="21156350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p:tgtEl>
                                          <p:spTgt spid="22"/>
                                        </p:tgtEl>
                                        <p:attrNameLst>
                                          <p:attrName>ppt_y</p:attrName>
                                        </p:attrNameLst>
                                      </p:cBhvr>
                                      <p:tavLst>
                                        <p:tav tm="0">
                                          <p:val>
                                            <p:strVal val="#ppt_y-#ppt_h*1.125000"/>
                                          </p:val>
                                        </p:tav>
                                        <p:tav tm="100000">
                                          <p:val>
                                            <p:strVal val="#ppt_y"/>
                                          </p:val>
                                        </p:tav>
                                      </p:tavLst>
                                    </p:anim>
                                    <p:animEffect transition="in" filter="wipe(down)">
                                      <p:cBhvr>
                                        <p:cTn id="13" dur="500"/>
                                        <p:tgtEl>
                                          <p:spTgt spid="22"/>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p:tgtEl>
                                          <p:spTgt spid="2"/>
                                        </p:tgtEl>
                                        <p:attrNameLst>
                                          <p:attrName>ppt_x</p:attrName>
                                        </p:attrNameLst>
                                      </p:cBhvr>
                                      <p:tavLst>
                                        <p:tav tm="0">
                                          <p:val>
                                            <p:strVal val="#ppt_x-#ppt_w*1.125000"/>
                                          </p:val>
                                        </p:tav>
                                        <p:tav tm="100000">
                                          <p:val>
                                            <p:strVal val="#ppt_x"/>
                                          </p:val>
                                        </p:tav>
                                      </p:tavLst>
                                    </p:anim>
                                    <p:animEffect transition="in" filter="wipe(right)">
                                      <p:cBhvr>
                                        <p:cTn id="18" dur="500"/>
                                        <p:tgtEl>
                                          <p:spTgt spid="2"/>
                                        </p:tgtEl>
                                      </p:cBhvr>
                                    </p:animEffect>
                                  </p:childTnLst>
                                </p:cTn>
                              </p:par>
                            </p:childTnLst>
                          </p:cTn>
                        </p:par>
                        <p:par>
                          <p:cTn id="19" fill="hold">
                            <p:stCondLst>
                              <p:cond delay="1500"/>
                            </p:stCondLst>
                            <p:childTnLst>
                              <p:par>
                                <p:cTn id="20" presetID="31" presetClass="entr" presetSubtype="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 calcmode="lin" valueType="num">
                                      <p:cBhvr>
                                        <p:cTn id="24" dur="500" fill="hold"/>
                                        <p:tgtEl>
                                          <p:spTgt spid="7"/>
                                        </p:tgtEl>
                                        <p:attrNameLst>
                                          <p:attrName>style.rotation</p:attrName>
                                        </p:attrNameLst>
                                      </p:cBhvr>
                                      <p:tavLst>
                                        <p:tav tm="0">
                                          <p:val>
                                            <p:fltVal val="90"/>
                                          </p:val>
                                        </p:tav>
                                        <p:tav tm="100000">
                                          <p:val>
                                            <p:fltVal val="0"/>
                                          </p:val>
                                        </p:tav>
                                      </p:tavLst>
                                    </p:anim>
                                    <p:animEffect transition="in" filter="fade">
                                      <p:cBhvr>
                                        <p:cTn id="25" dur="500"/>
                                        <p:tgtEl>
                                          <p:spTgt spid="7"/>
                                        </p:tgtEl>
                                      </p:cBhvr>
                                    </p:animEffect>
                                  </p:childTnLst>
                                </p:cTn>
                              </p:par>
                            </p:childTnLst>
                          </p:cTn>
                        </p:par>
                        <p:par>
                          <p:cTn id="26" fill="hold">
                            <p:stCondLst>
                              <p:cond delay="2000"/>
                            </p:stCondLst>
                            <p:childTnLst>
                              <p:par>
                                <p:cTn id="27" presetID="23" presetClass="entr" presetSubtype="16"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childTnLst>
                                </p:cTn>
                              </p:par>
                            </p:childTnLst>
                          </p:cTn>
                        </p:par>
                        <p:par>
                          <p:cTn id="31" fill="hold">
                            <p:stCondLst>
                              <p:cond delay="2500"/>
                            </p:stCondLst>
                            <p:childTnLst>
                              <p:par>
                                <p:cTn id="32" presetID="31" presetClass="entr" presetSubtype="0"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 calcmode="lin" valueType="num">
                                      <p:cBhvr>
                                        <p:cTn id="36" dur="500" fill="hold"/>
                                        <p:tgtEl>
                                          <p:spTgt spid="13"/>
                                        </p:tgtEl>
                                        <p:attrNameLst>
                                          <p:attrName>style.rotation</p:attrName>
                                        </p:attrNameLst>
                                      </p:cBhvr>
                                      <p:tavLst>
                                        <p:tav tm="0">
                                          <p:val>
                                            <p:fltVal val="90"/>
                                          </p:val>
                                        </p:tav>
                                        <p:tav tm="100000">
                                          <p:val>
                                            <p:fltVal val="0"/>
                                          </p:val>
                                        </p:tav>
                                      </p:tavLst>
                                    </p:anim>
                                    <p:animEffect transition="in" filter="fade">
                                      <p:cBhvr>
                                        <p:cTn id="37" dur="500"/>
                                        <p:tgtEl>
                                          <p:spTgt spid="13"/>
                                        </p:tgtEl>
                                      </p:cBhvr>
                                    </p:animEffect>
                                  </p:childTnLst>
                                </p:cTn>
                              </p:par>
                            </p:childTnLst>
                          </p:cTn>
                        </p:par>
                        <p:par>
                          <p:cTn id="38" fill="hold">
                            <p:stCondLst>
                              <p:cond delay="3000"/>
                            </p:stCondLst>
                            <p:childTnLst>
                              <p:par>
                                <p:cTn id="39" presetID="23" presetClass="entr" presetSubtype="16"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p:cTn id="41" dur="500" fill="hold"/>
                                        <p:tgtEl>
                                          <p:spTgt spid="16"/>
                                        </p:tgtEl>
                                        <p:attrNameLst>
                                          <p:attrName>ppt_w</p:attrName>
                                        </p:attrNameLst>
                                      </p:cBhvr>
                                      <p:tavLst>
                                        <p:tav tm="0">
                                          <p:val>
                                            <p:fltVal val="0"/>
                                          </p:val>
                                        </p:tav>
                                        <p:tav tm="100000">
                                          <p:val>
                                            <p:strVal val="#ppt_w"/>
                                          </p:val>
                                        </p:tav>
                                      </p:tavLst>
                                    </p:anim>
                                    <p:anim calcmode="lin" valueType="num">
                                      <p:cBhvr>
                                        <p:cTn id="42" dur="500" fill="hold"/>
                                        <p:tgtEl>
                                          <p:spTgt spid="16"/>
                                        </p:tgtEl>
                                        <p:attrNameLst>
                                          <p:attrName>ppt_h</p:attrName>
                                        </p:attrNameLst>
                                      </p:cBhvr>
                                      <p:tavLst>
                                        <p:tav tm="0">
                                          <p:val>
                                            <p:fltVal val="0"/>
                                          </p:val>
                                        </p:tav>
                                        <p:tav tm="100000">
                                          <p:val>
                                            <p:strVal val="#ppt_h"/>
                                          </p:val>
                                        </p:tav>
                                      </p:tavLst>
                                    </p:anim>
                                  </p:childTnLst>
                                </p:cTn>
                              </p:par>
                            </p:childTnLst>
                          </p:cTn>
                        </p:par>
                        <p:par>
                          <p:cTn id="43" fill="hold">
                            <p:stCondLst>
                              <p:cond delay="3500"/>
                            </p:stCondLst>
                            <p:childTnLst>
                              <p:par>
                                <p:cTn id="44" presetID="31" presetClass="entr" presetSubtype="0" fill="hold" nodeType="after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p:cTn id="46" dur="500" fill="hold"/>
                                        <p:tgtEl>
                                          <p:spTgt spid="23"/>
                                        </p:tgtEl>
                                        <p:attrNameLst>
                                          <p:attrName>ppt_w</p:attrName>
                                        </p:attrNameLst>
                                      </p:cBhvr>
                                      <p:tavLst>
                                        <p:tav tm="0">
                                          <p:val>
                                            <p:fltVal val="0"/>
                                          </p:val>
                                        </p:tav>
                                        <p:tav tm="100000">
                                          <p:val>
                                            <p:strVal val="#ppt_w"/>
                                          </p:val>
                                        </p:tav>
                                      </p:tavLst>
                                    </p:anim>
                                    <p:anim calcmode="lin" valueType="num">
                                      <p:cBhvr>
                                        <p:cTn id="47" dur="500" fill="hold"/>
                                        <p:tgtEl>
                                          <p:spTgt spid="23"/>
                                        </p:tgtEl>
                                        <p:attrNameLst>
                                          <p:attrName>ppt_h</p:attrName>
                                        </p:attrNameLst>
                                      </p:cBhvr>
                                      <p:tavLst>
                                        <p:tav tm="0">
                                          <p:val>
                                            <p:fltVal val="0"/>
                                          </p:val>
                                        </p:tav>
                                        <p:tav tm="100000">
                                          <p:val>
                                            <p:strVal val="#ppt_h"/>
                                          </p:val>
                                        </p:tav>
                                      </p:tavLst>
                                    </p:anim>
                                    <p:anim calcmode="lin" valueType="num">
                                      <p:cBhvr>
                                        <p:cTn id="48" dur="500" fill="hold"/>
                                        <p:tgtEl>
                                          <p:spTgt spid="23"/>
                                        </p:tgtEl>
                                        <p:attrNameLst>
                                          <p:attrName>style.rotation</p:attrName>
                                        </p:attrNameLst>
                                      </p:cBhvr>
                                      <p:tavLst>
                                        <p:tav tm="0">
                                          <p:val>
                                            <p:fltVal val="90"/>
                                          </p:val>
                                        </p:tav>
                                        <p:tav tm="100000">
                                          <p:val>
                                            <p:fltVal val="0"/>
                                          </p:val>
                                        </p:tav>
                                      </p:tavLst>
                                    </p:anim>
                                    <p:animEffect transition="in" filter="fade">
                                      <p:cBhvr>
                                        <p:cTn id="49" dur="500"/>
                                        <p:tgtEl>
                                          <p:spTgt spid="23"/>
                                        </p:tgtEl>
                                      </p:cBhvr>
                                    </p:animEffect>
                                  </p:childTnLst>
                                </p:cTn>
                              </p:par>
                            </p:childTnLst>
                          </p:cTn>
                        </p:par>
                        <p:par>
                          <p:cTn id="50" fill="hold">
                            <p:stCondLst>
                              <p:cond delay="4000"/>
                            </p:stCondLst>
                            <p:childTnLst>
                              <p:par>
                                <p:cTn id="51" presetID="23" presetClass="entr" presetSubtype="16" fill="hold" nodeType="afterEffect">
                                  <p:stCondLst>
                                    <p:cond delay="0"/>
                                  </p:stCondLst>
                                  <p:childTnLst>
                                    <p:set>
                                      <p:cBhvr>
                                        <p:cTn id="52" dur="1" fill="hold">
                                          <p:stCondLst>
                                            <p:cond delay="0"/>
                                          </p:stCondLst>
                                        </p:cTn>
                                        <p:tgtEl>
                                          <p:spTgt spid="26"/>
                                        </p:tgtEl>
                                        <p:attrNameLst>
                                          <p:attrName>style.visibility</p:attrName>
                                        </p:attrNameLst>
                                      </p:cBhvr>
                                      <p:to>
                                        <p:strVal val="visible"/>
                                      </p:to>
                                    </p:set>
                                    <p:anim calcmode="lin" valueType="num">
                                      <p:cBhvr>
                                        <p:cTn id="53" dur="500" fill="hold"/>
                                        <p:tgtEl>
                                          <p:spTgt spid="26"/>
                                        </p:tgtEl>
                                        <p:attrNameLst>
                                          <p:attrName>ppt_w</p:attrName>
                                        </p:attrNameLst>
                                      </p:cBhvr>
                                      <p:tavLst>
                                        <p:tav tm="0">
                                          <p:val>
                                            <p:fltVal val="0"/>
                                          </p:val>
                                        </p:tav>
                                        <p:tav tm="100000">
                                          <p:val>
                                            <p:strVal val="#ppt_w"/>
                                          </p:val>
                                        </p:tav>
                                      </p:tavLst>
                                    </p:anim>
                                    <p:anim calcmode="lin" valueType="num">
                                      <p:cBhvr>
                                        <p:cTn id="54" dur="500" fill="hold"/>
                                        <p:tgtEl>
                                          <p:spTgt spid="26"/>
                                        </p:tgtEl>
                                        <p:attrNameLst>
                                          <p:attrName>ppt_h</p:attrName>
                                        </p:attrNameLst>
                                      </p:cBhvr>
                                      <p:tavLst>
                                        <p:tav tm="0">
                                          <p:val>
                                            <p:fltVal val="0"/>
                                          </p:val>
                                        </p:tav>
                                        <p:tav tm="100000">
                                          <p:val>
                                            <p:strVal val="#ppt_h"/>
                                          </p:val>
                                        </p:tav>
                                      </p:tavLst>
                                    </p:anim>
                                  </p:childTnLst>
                                </p:cTn>
                              </p:par>
                            </p:childTnLst>
                          </p:cTn>
                        </p:par>
                        <p:par>
                          <p:cTn id="55" fill="hold">
                            <p:stCondLst>
                              <p:cond delay="4500"/>
                            </p:stCondLst>
                            <p:childTnLst>
                              <p:par>
                                <p:cTn id="56" presetID="31" presetClass="entr" presetSubtype="0" fill="hold" nodeType="afterEffect">
                                  <p:stCondLst>
                                    <p:cond delay="0"/>
                                  </p:stCondLst>
                                  <p:childTnLst>
                                    <p:set>
                                      <p:cBhvr>
                                        <p:cTn id="57" dur="1" fill="hold">
                                          <p:stCondLst>
                                            <p:cond delay="0"/>
                                          </p:stCondLst>
                                        </p:cTn>
                                        <p:tgtEl>
                                          <p:spTgt spid="29"/>
                                        </p:tgtEl>
                                        <p:attrNameLst>
                                          <p:attrName>style.visibility</p:attrName>
                                        </p:attrNameLst>
                                      </p:cBhvr>
                                      <p:to>
                                        <p:strVal val="visible"/>
                                      </p:to>
                                    </p:set>
                                    <p:anim calcmode="lin" valueType="num">
                                      <p:cBhvr>
                                        <p:cTn id="58" dur="500" fill="hold"/>
                                        <p:tgtEl>
                                          <p:spTgt spid="29"/>
                                        </p:tgtEl>
                                        <p:attrNameLst>
                                          <p:attrName>ppt_w</p:attrName>
                                        </p:attrNameLst>
                                      </p:cBhvr>
                                      <p:tavLst>
                                        <p:tav tm="0">
                                          <p:val>
                                            <p:fltVal val="0"/>
                                          </p:val>
                                        </p:tav>
                                        <p:tav tm="100000">
                                          <p:val>
                                            <p:strVal val="#ppt_w"/>
                                          </p:val>
                                        </p:tav>
                                      </p:tavLst>
                                    </p:anim>
                                    <p:anim calcmode="lin" valueType="num">
                                      <p:cBhvr>
                                        <p:cTn id="59" dur="500" fill="hold"/>
                                        <p:tgtEl>
                                          <p:spTgt spid="29"/>
                                        </p:tgtEl>
                                        <p:attrNameLst>
                                          <p:attrName>ppt_h</p:attrName>
                                        </p:attrNameLst>
                                      </p:cBhvr>
                                      <p:tavLst>
                                        <p:tav tm="0">
                                          <p:val>
                                            <p:fltVal val="0"/>
                                          </p:val>
                                        </p:tav>
                                        <p:tav tm="100000">
                                          <p:val>
                                            <p:strVal val="#ppt_h"/>
                                          </p:val>
                                        </p:tav>
                                      </p:tavLst>
                                    </p:anim>
                                    <p:anim calcmode="lin" valueType="num">
                                      <p:cBhvr>
                                        <p:cTn id="60" dur="500" fill="hold"/>
                                        <p:tgtEl>
                                          <p:spTgt spid="29"/>
                                        </p:tgtEl>
                                        <p:attrNameLst>
                                          <p:attrName>style.rotation</p:attrName>
                                        </p:attrNameLst>
                                      </p:cBhvr>
                                      <p:tavLst>
                                        <p:tav tm="0">
                                          <p:val>
                                            <p:fltVal val="90"/>
                                          </p:val>
                                        </p:tav>
                                        <p:tav tm="100000">
                                          <p:val>
                                            <p:fltVal val="0"/>
                                          </p:val>
                                        </p:tav>
                                      </p:tavLst>
                                    </p:anim>
                                    <p:animEffect transition="in" filter="fade">
                                      <p:cBhvr>
                                        <p:cTn id="61" dur="500"/>
                                        <p:tgtEl>
                                          <p:spTgt spid="29"/>
                                        </p:tgtEl>
                                      </p:cBhvr>
                                    </p:animEffect>
                                  </p:childTnLst>
                                </p:cTn>
                              </p:par>
                            </p:childTnLst>
                          </p:cTn>
                        </p:par>
                        <p:par>
                          <p:cTn id="62" fill="hold">
                            <p:stCondLst>
                              <p:cond delay="5000"/>
                            </p:stCondLst>
                            <p:childTnLst>
                              <p:par>
                                <p:cTn id="63" presetID="23" presetClass="entr" presetSubtype="16" fill="hold" nodeType="afterEffect">
                                  <p:stCondLst>
                                    <p:cond delay="0"/>
                                  </p:stCondLst>
                                  <p:childTnLst>
                                    <p:set>
                                      <p:cBhvr>
                                        <p:cTn id="64" dur="1" fill="hold">
                                          <p:stCondLst>
                                            <p:cond delay="0"/>
                                          </p:stCondLst>
                                        </p:cTn>
                                        <p:tgtEl>
                                          <p:spTgt spid="32"/>
                                        </p:tgtEl>
                                        <p:attrNameLst>
                                          <p:attrName>style.visibility</p:attrName>
                                        </p:attrNameLst>
                                      </p:cBhvr>
                                      <p:to>
                                        <p:strVal val="visible"/>
                                      </p:to>
                                    </p:set>
                                    <p:anim calcmode="lin" valueType="num">
                                      <p:cBhvr>
                                        <p:cTn id="65" dur="500" fill="hold"/>
                                        <p:tgtEl>
                                          <p:spTgt spid="32"/>
                                        </p:tgtEl>
                                        <p:attrNameLst>
                                          <p:attrName>ppt_w</p:attrName>
                                        </p:attrNameLst>
                                      </p:cBhvr>
                                      <p:tavLst>
                                        <p:tav tm="0">
                                          <p:val>
                                            <p:fltVal val="0"/>
                                          </p:val>
                                        </p:tav>
                                        <p:tav tm="100000">
                                          <p:val>
                                            <p:strVal val="#ppt_w"/>
                                          </p:val>
                                        </p:tav>
                                      </p:tavLst>
                                    </p:anim>
                                    <p:anim calcmode="lin" valueType="num">
                                      <p:cBhvr>
                                        <p:cTn id="66" dur="500" fill="hold"/>
                                        <p:tgtEl>
                                          <p:spTgt spid="3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7" name="Picture 9"/>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1" y="-10717"/>
            <a:ext cx="3055938" cy="6896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8" name="Rectangle 8"/>
          <p:cNvSpPr>
            <a:spLocks noChangeArrowheads="1"/>
          </p:cNvSpPr>
          <p:nvPr/>
        </p:nvSpPr>
        <p:spPr bwMode="auto">
          <a:xfrm>
            <a:off x="3036471" y="0"/>
            <a:ext cx="6188939" cy="6858000"/>
          </a:xfrm>
          <a:prstGeom prst="rect">
            <a:avLst/>
          </a:prstGeom>
          <a:solidFill>
            <a:schemeClr val="tx2">
              <a:lumMod val="60000"/>
              <a:lumOff val="40000"/>
            </a:schemeClr>
          </a:solidFill>
          <a:ln>
            <a:noFill/>
          </a:ln>
        </p:spPr>
        <p:txBody>
          <a:bodyPr wrap="none" anchor="ctr"/>
          <a:lstStyle/>
          <a:p>
            <a:pPr algn="ctr"/>
            <a:endParaRPr lang="en-US" sz="1800"/>
          </a:p>
        </p:txBody>
      </p:sp>
      <p:pic>
        <p:nvPicPr>
          <p:cNvPr id="302087" name="Picture 7" descr="letter"/>
          <p:cNvPicPr>
            <a:picLocks noChangeAspect="1" noChangeArrowheads="1"/>
          </p:cNvPicPr>
          <p:nvPr/>
        </p:nvPicPr>
        <p:blipFill>
          <a:blip r:embed="rId4">
            <a:duotone>
              <a:prstClr val="black"/>
              <a:schemeClr val="accent1">
                <a:tint val="45000"/>
                <a:satMod val="400000"/>
              </a:schemeClr>
            </a:duotone>
          </a:blip>
          <a:stretch>
            <a:fillRect/>
          </a:stretch>
        </p:blipFill>
        <p:spPr bwMode="auto">
          <a:xfrm>
            <a:off x="5711654" y="464740"/>
            <a:ext cx="2171700" cy="5600700"/>
          </a:xfrm>
          <a:prstGeom prst="rect">
            <a:avLst/>
          </a:prstGeom>
          <a:noFill/>
          <a:ln w="9525">
            <a:noFill/>
            <a:miter lim="800000"/>
            <a:headEnd/>
            <a:tailEnd/>
          </a:ln>
          <a:effectLst>
            <a:reflection stA="46000" endPos="12000" dist="12700" dir="5400000" sy="-100000" algn="bl" rotWithShape="0"/>
          </a:effectLst>
        </p:spPr>
      </p:pic>
      <p:sp>
        <p:nvSpPr>
          <p:cNvPr id="45060" name="Rectangle 8"/>
          <p:cNvSpPr>
            <a:spLocks noChangeArrowheads="1"/>
          </p:cNvSpPr>
          <p:nvPr/>
        </p:nvSpPr>
        <p:spPr bwMode="auto">
          <a:xfrm>
            <a:off x="4114800" y="0"/>
            <a:ext cx="5029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02091" name="Text Box 11"/>
          <p:cNvSpPr txBox="1">
            <a:spLocks noChangeArrowheads="1"/>
          </p:cNvSpPr>
          <p:nvPr/>
        </p:nvSpPr>
        <p:spPr bwMode="auto">
          <a:xfrm>
            <a:off x="6159500" y="1524000"/>
            <a:ext cx="2841625" cy="762000"/>
          </a:xfrm>
          <a:prstGeom prst="rect">
            <a:avLst/>
          </a:prstGeom>
          <a:noFill/>
          <a:ln w="9525">
            <a:noFill/>
            <a:miter lim="800000"/>
            <a:headEnd/>
            <a:tailEnd/>
          </a:ln>
          <a:effectLst>
            <a:outerShdw blurRad="63500" dist="17961" dir="2700000" algn="ctr" rotWithShape="0">
              <a:schemeClr val="tx1">
                <a:alpha val="74998"/>
              </a:schemeClr>
            </a:outerShdw>
          </a:effectLst>
        </p:spPr>
        <p:txBody>
          <a:bodyPr>
            <a:spAutoFit/>
          </a:bodyPr>
          <a:lstStyle/>
          <a:p>
            <a:pPr>
              <a:lnSpc>
                <a:spcPct val="110000"/>
              </a:lnSpc>
              <a:defRPr/>
            </a:pPr>
            <a:r>
              <a:rPr lang="en-US" sz="4000" dirty="0" err="1">
                <a:solidFill>
                  <a:schemeClr val="bg1"/>
                </a:solidFill>
                <a:latin typeface="Helvetica" charset="0"/>
                <a:ea typeface="ＭＳ Ｐゴシック" charset="-128"/>
                <a:cs typeface="ＭＳ Ｐゴシック" charset="-128"/>
              </a:rPr>
              <a:t>ehaviorism</a:t>
            </a:r>
            <a:endParaRPr lang="en-US" sz="4000" dirty="0">
              <a:solidFill>
                <a:schemeClr val="bg1"/>
              </a:solidFill>
              <a:latin typeface="Helvetica" charset="0"/>
              <a:ea typeface="ＭＳ Ｐゴシック" charset="-128"/>
              <a:cs typeface="ＭＳ Ｐゴシック" charset="-128"/>
            </a:endParaRPr>
          </a:p>
        </p:txBody>
      </p:sp>
      <p:sp>
        <p:nvSpPr>
          <p:cNvPr id="45062" name="Content Placeholder 18"/>
          <p:cNvSpPr>
            <a:spLocks noGrp="1"/>
          </p:cNvSpPr>
          <p:nvPr>
            <p:ph idx="4294967295"/>
          </p:nvPr>
        </p:nvSpPr>
        <p:spPr>
          <a:xfrm>
            <a:off x="3037083" y="1811338"/>
            <a:ext cx="2625725" cy="3382962"/>
          </a:xfrm>
          <a:prstGeom prst="rect">
            <a:avLst/>
          </a:prstGeom>
        </p:spPr>
        <p:txBody>
          <a:bodyPr>
            <a:normAutofit lnSpcReduction="10000"/>
          </a:bodyPr>
          <a:lstStyle/>
          <a:p>
            <a:pPr marL="0" indent="0" algn="r">
              <a:buNone/>
            </a:pPr>
            <a:r>
              <a:rPr lang="en-US" sz="2200" b="1" dirty="0">
                <a:solidFill>
                  <a:schemeClr val="bg1"/>
                </a:solidFill>
                <a:latin typeface="Times New Roman"/>
                <a:ea typeface="ＭＳ Ｐゴシック" charset="0"/>
                <a:cs typeface="Times New Roman"/>
              </a:rPr>
              <a:t>An approach to psychology that </a:t>
            </a:r>
            <a:r>
              <a:rPr lang="en-US" sz="2200" b="1" dirty="0" smtClean="0">
                <a:solidFill>
                  <a:schemeClr val="bg1"/>
                </a:solidFill>
                <a:latin typeface="Times New Roman"/>
                <a:ea typeface="ＭＳ Ｐゴシック" charset="0"/>
                <a:cs typeface="Times New Roman"/>
              </a:rPr>
              <a:t>emphasizes the </a:t>
            </a:r>
            <a:r>
              <a:rPr lang="en-US" sz="2200" b="1" dirty="0">
                <a:solidFill>
                  <a:schemeClr val="bg1"/>
                </a:solidFill>
                <a:latin typeface="Times New Roman"/>
                <a:ea typeface="ＭＳ Ｐゴシック" charset="0"/>
                <a:cs typeface="Times New Roman"/>
              </a:rPr>
              <a:t>study of </a:t>
            </a:r>
            <a:r>
              <a:rPr lang="en-US" sz="2200" b="1" dirty="0" smtClean="0">
                <a:solidFill>
                  <a:schemeClr val="bg1"/>
                </a:solidFill>
                <a:latin typeface="Times New Roman"/>
                <a:ea typeface="ＭＳ Ｐゴシック" charset="0"/>
                <a:cs typeface="Times New Roman"/>
              </a:rPr>
              <a:t>observable behavior and the role </a:t>
            </a:r>
            <a:r>
              <a:rPr lang="en-US" sz="2200" b="1" dirty="0">
                <a:solidFill>
                  <a:schemeClr val="bg1"/>
                </a:solidFill>
                <a:latin typeface="Times New Roman"/>
                <a:ea typeface="ＭＳ Ｐゴシック" charset="0"/>
                <a:cs typeface="Times New Roman"/>
              </a:rPr>
              <a:t>of </a:t>
            </a:r>
            <a:r>
              <a:rPr lang="en-US" sz="2200" b="1" dirty="0" smtClean="0">
                <a:solidFill>
                  <a:schemeClr val="bg1"/>
                </a:solidFill>
                <a:latin typeface="Times New Roman"/>
                <a:ea typeface="ＭＳ Ｐゴシック" charset="0"/>
                <a:cs typeface="Times New Roman"/>
              </a:rPr>
              <a:t>the environment and prior </a:t>
            </a:r>
            <a:r>
              <a:rPr lang="en-US" sz="2200" b="1" dirty="0">
                <a:solidFill>
                  <a:schemeClr val="bg1"/>
                </a:solidFill>
                <a:latin typeface="Times New Roman"/>
                <a:ea typeface="ＭＳ Ｐゴシック" charset="0"/>
                <a:cs typeface="Times New Roman"/>
              </a:rPr>
              <a:t>experience </a:t>
            </a:r>
            <a:r>
              <a:rPr lang="en-US" sz="2200" b="1" dirty="0" smtClean="0">
                <a:solidFill>
                  <a:schemeClr val="bg1"/>
                </a:solidFill>
                <a:latin typeface="Times New Roman"/>
                <a:ea typeface="ＭＳ Ｐゴシック" charset="0"/>
                <a:cs typeface="Times New Roman"/>
              </a:rPr>
              <a:t>as determinants of behavior</a:t>
            </a:r>
            <a:endParaRPr lang="en-US" sz="2200" b="1" dirty="0">
              <a:solidFill>
                <a:schemeClr val="bg1"/>
              </a:solidFill>
              <a:latin typeface="Times New Roman"/>
              <a:ea typeface="ＭＳ Ｐゴシック" charset="0"/>
              <a:cs typeface="Times New Roman"/>
            </a:endParaRPr>
          </a:p>
        </p:txBody>
      </p:sp>
    </p:spTree>
    <p:extLst>
      <p:ext uri="{BB962C8B-B14F-4D97-AF65-F5344CB8AC3E}">
        <p14:creationId xmlns:p14="http://schemas.microsoft.com/office/powerpoint/2010/main" val="275476576"/>
      </p:ext>
    </p:extLst>
  </p:cSld>
  <p:clrMapOvr>
    <a:masterClrMapping/>
  </p:clrMapOvr>
  <p:transition xmlns:p14="http://schemas.microsoft.com/office/powerpoint/2010/main">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nodeType="withEffect">
                                  <p:stCondLst>
                                    <p:cond delay="0"/>
                                  </p:stCondLst>
                                  <p:childTnLst>
                                    <p:set>
                                      <p:cBhvr>
                                        <p:cTn id="6" dur="1" fill="hold">
                                          <p:stCondLst>
                                            <p:cond delay="0"/>
                                          </p:stCondLst>
                                        </p:cTn>
                                        <p:tgtEl>
                                          <p:spTgt spid="302087"/>
                                        </p:tgtEl>
                                        <p:attrNameLst>
                                          <p:attrName>style.visibility</p:attrName>
                                        </p:attrNameLst>
                                      </p:cBhvr>
                                      <p:to>
                                        <p:strVal val="visible"/>
                                      </p:to>
                                    </p:set>
                                    <p:animEffect transition="in" filter="wipe(down)">
                                      <p:cBhvr>
                                        <p:cTn id="7" dur="580">
                                          <p:stCondLst>
                                            <p:cond delay="0"/>
                                          </p:stCondLst>
                                        </p:cTn>
                                        <p:tgtEl>
                                          <p:spTgt spid="302087"/>
                                        </p:tgtEl>
                                      </p:cBhvr>
                                    </p:animEffect>
                                    <p:anim calcmode="lin" valueType="num">
                                      <p:cBhvr>
                                        <p:cTn id="8" dur="1822" tmFilter="0,0; 0.14,0.36; 0.43,0.73; 0.71,0.91; 1.0,1.0">
                                          <p:stCondLst>
                                            <p:cond delay="0"/>
                                          </p:stCondLst>
                                        </p:cTn>
                                        <p:tgtEl>
                                          <p:spTgt spid="30208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0208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0208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0208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02087"/>
                                        </p:tgtEl>
                                        <p:attrNameLst>
                                          <p:attrName>ppt_y</p:attrName>
                                        </p:attrNameLst>
                                      </p:cBhvr>
                                      <p:tavLst>
                                        <p:tav tm="0" fmla="#ppt_y-sin(pi*$)/81">
                                          <p:val>
                                            <p:fltVal val="0"/>
                                          </p:val>
                                        </p:tav>
                                        <p:tav tm="100000">
                                          <p:val>
                                            <p:fltVal val="1"/>
                                          </p:val>
                                        </p:tav>
                                      </p:tavLst>
                                    </p:anim>
                                    <p:animScale>
                                      <p:cBhvr>
                                        <p:cTn id="13" dur="26">
                                          <p:stCondLst>
                                            <p:cond delay="650"/>
                                          </p:stCondLst>
                                        </p:cTn>
                                        <p:tgtEl>
                                          <p:spTgt spid="302087"/>
                                        </p:tgtEl>
                                      </p:cBhvr>
                                      <p:to x="100000" y="60000"/>
                                    </p:animScale>
                                    <p:animScale>
                                      <p:cBhvr>
                                        <p:cTn id="14" dur="166" decel="50000">
                                          <p:stCondLst>
                                            <p:cond delay="676"/>
                                          </p:stCondLst>
                                        </p:cTn>
                                        <p:tgtEl>
                                          <p:spTgt spid="302087"/>
                                        </p:tgtEl>
                                      </p:cBhvr>
                                      <p:to x="100000" y="100000"/>
                                    </p:animScale>
                                    <p:animScale>
                                      <p:cBhvr>
                                        <p:cTn id="15" dur="26">
                                          <p:stCondLst>
                                            <p:cond delay="1312"/>
                                          </p:stCondLst>
                                        </p:cTn>
                                        <p:tgtEl>
                                          <p:spTgt spid="302087"/>
                                        </p:tgtEl>
                                      </p:cBhvr>
                                      <p:to x="100000" y="80000"/>
                                    </p:animScale>
                                    <p:animScale>
                                      <p:cBhvr>
                                        <p:cTn id="16" dur="166" decel="50000">
                                          <p:stCondLst>
                                            <p:cond delay="1338"/>
                                          </p:stCondLst>
                                        </p:cTn>
                                        <p:tgtEl>
                                          <p:spTgt spid="302087"/>
                                        </p:tgtEl>
                                      </p:cBhvr>
                                      <p:to x="100000" y="100000"/>
                                    </p:animScale>
                                    <p:animScale>
                                      <p:cBhvr>
                                        <p:cTn id="17" dur="26">
                                          <p:stCondLst>
                                            <p:cond delay="1642"/>
                                          </p:stCondLst>
                                        </p:cTn>
                                        <p:tgtEl>
                                          <p:spTgt spid="302087"/>
                                        </p:tgtEl>
                                      </p:cBhvr>
                                      <p:to x="100000" y="90000"/>
                                    </p:animScale>
                                    <p:animScale>
                                      <p:cBhvr>
                                        <p:cTn id="18" dur="166" decel="50000">
                                          <p:stCondLst>
                                            <p:cond delay="1668"/>
                                          </p:stCondLst>
                                        </p:cTn>
                                        <p:tgtEl>
                                          <p:spTgt spid="302087"/>
                                        </p:tgtEl>
                                      </p:cBhvr>
                                      <p:to x="100000" y="100000"/>
                                    </p:animScale>
                                    <p:animScale>
                                      <p:cBhvr>
                                        <p:cTn id="19" dur="26">
                                          <p:stCondLst>
                                            <p:cond delay="1808"/>
                                          </p:stCondLst>
                                        </p:cTn>
                                        <p:tgtEl>
                                          <p:spTgt spid="302087"/>
                                        </p:tgtEl>
                                      </p:cBhvr>
                                      <p:to x="100000" y="95000"/>
                                    </p:animScale>
                                    <p:animScale>
                                      <p:cBhvr>
                                        <p:cTn id="20" dur="166" decel="50000">
                                          <p:stCondLst>
                                            <p:cond delay="1834"/>
                                          </p:stCondLst>
                                        </p:cTn>
                                        <p:tgtEl>
                                          <p:spTgt spid="302087"/>
                                        </p:tgtEl>
                                      </p:cBhvr>
                                      <p:to x="100000" y="100000"/>
                                    </p:animScale>
                                  </p:childTnLst>
                                </p:cTn>
                              </p:par>
                            </p:childTnLst>
                          </p:cTn>
                        </p:par>
                        <p:par>
                          <p:cTn id="21" fill="hold">
                            <p:stCondLst>
                              <p:cond delay="2000"/>
                            </p:stCondLst>
                            <p:childTnLst>
                              <p:par>
                                <p:cTn id="22" presetID="25" presetClass="entr" presetSubtype="0" fill="hold" grpId="0" nodeType="afterEffect">
                                  <p:stCondLst>
                                    <p:cond delay="0"/>
                                  </p:stCondLst>
                                  <p:childTnLst>
                                    <p:set>
                                      <p:cBhvr>
                                        <p:cTn id="23" dur="1" fill="hold">
                                          <p:stCondLst>
                                            <p:cond delay="0"/>
                                          </p:stCondLst>
                                        </p:cTn>
                                        <p:tgtEl>
                                          <p:spTgt spid="302091"/>
                                        </p:tgtEl>
                                        <p:attrNameLst>
                                          <p:attrName>style.visibility</p:attrName>
                                        </p:attrNameLst>
                                      </p:cBhvr>
                                      <p:to>
                                        <p:strVal val="visible"/>
                                      </p:to>
                                    </p:set>
                                    <p:anim calcmode="lin" valueType="num">
                                      <p:cBhvr>
                                        <p:cTn id="24" dur="500" decel="50000" fill="hold">
                                          <p:stCondLst>
                                            <p:cond delay="0"/>
                                          </p:stCondLst>
                                        </p:cTn>
                                        <p:tgtEl>
                                          <p:spTgt spid="302091"/>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302091"/>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302091"/>
                                        </p:tgtEl>
                                        <p:attrNameLst>
                                          <p:attrName>ppt_w</p:attrName>
                                        </p:attrNameLst>
                                      </p:cBhvr>
                                      <p:tavLst>
                                        <p:tav tm="0">
                                          <p:val>
                                            <p:strVal val="#ppt_w*.05"/>
                                          </p:val>
                                        </p:tav>
                                        <p:tav tm="100000">
                                          <p:val>
                                            <p:strVal val="#ppt_w"/>
                                          </p:val>
                                        </p:tav>
                                      </p:tavLst>
                                    </p:anim>
                                    <p:anim calcmode="lin" valueType="num">
                                      <p:cBhvr>
                                        <p:cTn id="27" dur="1000" fill="hold"/>
                                        <p:tgtEl>
                                          <p:spTgt spid="302091"/>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302091"/>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302091"/>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302091"/>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302091"/>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45062">
                                            <p:txEl>
                                              <p:pRg st="0" end="0"/>
                                            </p:txEl>
                                          </p:spTgt>
                                        </p:tgtEl>
                                        <p:attrNameLst>
                                          <p:attrName>style.visibility</p:attrName>
                                        </p:attrNameLst>
                                      </p:cBhvr>
                                      <p:to>
                                        <p:strVal val="visible"/>
                                      </p:to>
                                    </p:set>
                                    <p:animEffect transition="in" filter="fade">
                                      <p:cBhvr>
                                        <p:cTn id="35" dur="500"/>
                                        <p:tgtEl>
                                          <p:spTgt spid="4506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2091" grpId="0"/>
      <p:bldP spid="45062"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3"/>
          <p:cNvSpPr>
            <a:spLocks noGrp="1" noChangeArrowheads="1"/>
          </p:cNvSpPr>
          <p:nvPr>
            <p:ph type="ctrTitle"/>
          </p:nvPr>
        </p:nvSpPr>
        <p:spPr/>
        <p:txBody>
          <a:bodyPr/>
          <a:lstStyle/>
          <a:p>
            <a:r>
              <a:rPr lang="en-US">
                <a:ea typeface="ＭＳ Ｐゴシック" charset="0"/>
              </a:rPr>
              <a:t>Learning to Like</a:t>
            </a:r>
          </a:p>
        </p:txBody>
      </p:sp>
      <p:pic>
        <p:nvPicPr>
          <p:cNvPr id="47106" name="Picture 9"/>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12775" y="2833688"/>
            <a:ext cx="7918450" cy="279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15" name="Text Box 7"/>
          <p:cNvSpPr txBox="1">
            <a:spLocks noChangeArrowheads="1"/>
          </p:cNvSpPr>
          <p:nvPr/>
        </p:nvSpPr>
        <p:spPr bwMode="auto">
          <a:xfrm>
            <a:off x="457200" y="1389063"/>
            <a:ext cx="3746500" cy="1107996"/>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a:spAutoFit/>
          </a:bodyPr>
          <a:lstStyle/>
          <a:p>
            <a:pPr algn="ctr">
              <a:spcBef>
                <a:spcPct val="30000"/>
              </a:spcBef>
              <a:defRPr/>
            </a:pPr>
            <a:r>
              <a:rPr lang="en-US" sz="2200" b="1" dirty="0">
                <a:solidFill>
                  <a:srgbClr val="008FD4"/>
                </a:solidFill>
                <a:latin typeface="Arial"/>
                <a:ea typeface="ＭＳ Ｐゴシック" charset="-128"/>
                <a:cs typeface="Arial"/>
              </a:rPr>
              <a:t>Why do we have sentimental feelings when we see certain objects?  </a:t>
            </a:r>
          </a:p>
        </p:txBody>
      </p:sp>
      <p:sp>
        <p:nvSpPr>
          <p:cNvPr id="7" name="Text Box 7"/>
          <p:cNvSpPr txBox="1">
            <a:spLocks noChangeArrowheads="1"/>
          </p:cNvSpPr>
          <p:nvPr/>
        </p:nvSpPr>
        <p:spPr bwMode="auto">
          <a:xfrm>
            <a:off x="4572000" y="1389063"/>
            <a:ext cx="4065588" cy="1112837"/>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a:spAutoFit/>
          </a:bodyPr>
          <a:lstStyle/>
          <a:p>
            <a:pPr algn="ctr">
              <a:spcBef>
                <a:spcPct val="30000"/>
              </a:spcBef>
              <a:defRPr/>
            </a:pPr>
            <a:r>
              <a:rPr lang="en-US" sz="2200" b="1" dirty="0">
                <a:solidFill>
                  <a:schemeClr val="accent4"/>
                </a:solidFill>
                <a:latin typeface="Arial"/>
                <a:ea typeface="ＭＳ Ｐゴシック" charset="-128"/>
                <a:cs typeface="Arial"/>
              </a:rPr>
              <a:t>The objects have been associated in the past with positive feelings.</a:t>
            </a:r>
          </a:p>
        </p:txBody>
      </p:sp>
      <p:sp>
        <p:nvSpPr>
          <p:cNvPr id="8" name="Rectangle 7"/>
          <p:cNvSpPr>
            <a:spLocks noChangeArrowheads="1"/>
          </p:cNvSpPr>
          <p:nvPr/>
        </p:nvSpPr>
        <p:spPr bwMode="auto">
          <a:xfrm>
            <a:off x="381000" y="2692400"/>
            <a:ext cx="2438400" cy="3276600"/>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endParaRPr lang="en-US" sz="1800">
              <a:latin typeface="Arial"/>
              <a:cs typeface="Arial"/>
            </a:endParaRPr>
          </a:p>
        </p:txBody>
      </p:sp>
      <p:sp>
        <p:nvSpPr>
          <p:cNvPr id="10" name="Rectangle 9"/>
          <p:cNvSpPr>
            <a:spLocks noChangeArrowheads="1"/>
          </p:cNvSpPr>
          <p:nvPr/>
        </p:nvSpPr>
        <p:spPr bwMode="auto">
          <a:xfrm>
            <a:off x="2743200" y="2692400"/>
            <a:ext cx="3657600" cy="3276600"/>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endParaRPr lang="en-US" sz="1800">
              <a:latin typeface="Arial"/>
              <a:cs typeface="Arial"/>
            </a:endParaRPr>
          </a:p>
        </p:txBody>
      </p:sp>
      <p:sp>
        <p:nvSpPr>
          <p:cNvPr id="11" name="Rectangle 10"/>
          <p:cNvSpPr>
            <a:spLocks noChangeArrowheads="1"/>
          </p:cNvSpPr>
          <p:nvPr/>
        </p:nvSpPr>
        <p:spPr bwMode="auto">
          <a:xfrm>
            <a:off x="6388100" y="2692400"/>
            <a:ext cx="2552700" cy="3276600"/>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endParaRPr lang="en-US" sz="1800">
              <a:latin typeface="Arial"/>
              <a:cs typeface="Arial"/>
            </a:endParaRPr>
          </a:p>
        </p:txBody>
      </p:sp>
    </p:spTree>
    <p:extLst>
      <p:ext uri="{BB962C8B-B14F-4D97-AF65-F5344CB8AC3E}">
        <p14:creationId xmlns:p14="http://schemas.microsoft.com/office/powerpoint/2010/main" val="26777765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94215"/>
                                        </p:tgtEl>
                                        <p:attrNameLst>
                                          <p:attrName>style.visibility</p:attrName>
                                        </p:attrNameLst>
                                      </p:cBhvr>
                                      <p:to>
                                        <p:strVal val="visible"/>
                                      </p:to>
                                    </p:set>
                                    <p:animEffect transition="in" filter="fade">
                                      <p:cBhvr>
                                        <p:cTn id="7" dur="1000"/>
                                        <p:tgtEl>
                                          <p:spTgt spid="94215"/>
                                        </p:tgtEl>
                                      </p:cBhvr>
                                    </p:animEffect>
                                    <p:anim calcmode="lin" valueType="num">
                                      <p:cBhvr>
                                        <p:cTn id="8" dur="1000" fill="hold"/>
                                        <p:tgtEl>
                                          <p:spTgt spid="94215"/>
                                        </p:tgtEl>
                                        <p:attrNameLst>
                                          <p:attrName>ppt_x</p:attrName>
                                        </p:attrNameLst>
                                      </p:cBhvr>
                                      <p:tavLst>
                                        <p:tav tm="0">
                                          <p:val>
                                            <p:strVal val="#ppt_x"/>
                                          </p:val>
                                        </p:tav>
                                        <p:tav tm="100000">
                                          <p:val>
                                            <p:strVal val="#ppt_x"/>
                                          </p:val>
                                        </p:tav>
                                      </p:tavLst>
                                    </p:anim>
                                    <p:anim calcmode="lin" valueType="num">
                                      <p:cBhvr>
                                        <p:cTn id="9" dur="900" decel="100000" fill="hold"/>
                                        <p:tgtEl>
                                          <p:spTgt spid="9421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4215"/>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900" decel="100000" fill="hold"/>
                                        <p:tgtEl>
                                          <p:spTgt spid="7"/>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xit" presetSubtype="8" fill="hold" grpId="0" nodeType="clickEffect">
                                  <p:stCondLst>
                                    <p:cond delay="0"/>
                                  </p:stCondLst>
                                  <p:childTnLst>
                                    <p:animEffect transition="out" filter="wipe(left)">
                                      <p:cBhvr>
                                        <p:cTn id="22" dur="500"/>
                                        <p:tgtEl>
                                          <p:spTgt spid="8"/>
                                        </p:tgtEl>
                                      </p:cBhvr>
                                    </p:animEffect>
                                    <p:set>
                                      <p:cBhvr>
                                        <p:cTn id="23" dur="1" fill="hold">
                                          <p:stCondLst>
                                            <p:cond delay="499"/>
                                          </p:stCondLst>
                                        </p:cTn>
                                        <p:tgtEl>
                                          <p:spTgt spid="8"/>
                                        </p:tgtEl>
                                        <p:attrNameLst>
                                          <p:attrName>style.visibility</p:attrName>
                                        </p:attrNameLst>
                                      </p:cBhvr>
                                      <p:to>
                                        <p:strVal val="hidden"/>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xit" presetSubtype="8" fill="hold" grpId="0" nodeType="clickEffect">
                                  <p:stCondLst>
                                    <p:cond delay="0"/>
                                  </p:stCondLst>
                                  <p:childTnLst>
                                    <p:animEffect transition="out" filter="wipe(left)">
                                      <p:cBhvr>
                                        <p:cTn id="27" dur="500"/>
                                        <p:tgtEl>
                                          <p:spTgt spid="10"/>
                                        </p:tgtEl>
                                      </p:cBhvr>
                                    </p:animEffect>
                                    <p:set>
                                      <p:cBhvr>
                                        <p:cTn id="28" dur="1" fill="hold">
                                          <p:stCondLst>
                                            <p:cond delay="499"/>
                                          </p:stCondLst>
                                        </p:cTn>
                                        <p:tgtEl>
                                          <p:spTgt spid="10"/>
                                        </p:tgtEl>
                                        <p:attrNameLst>
                                          <p:attrName>style.visibility</p:attrName>
                                        </p:attrNameLst>
                                      </p:cBhvr>
                                      <p:to>
                                        <p:strVal val="hidden"/>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xit" presetSubtype="8" fill="hold" grpId="0" nodeType="clickEffect">
                                  <p:stCondLst>
                                    <p:cond delay="0"/>
                                  </p:stCondLst>
                                  <p:childTnLst>
                                    <p:animEffect transition="out" filter="wipe(left)">
                                      <p:cBhvr>
                                        <p:cTn id="32" dur="500"/>
                                        <p:tgtEl>
                                          <p:spTgt spid="11"/>
                                        </p:tgtEl>
                                      </p:cBhvr>
                                    </p:animEffect>
                                    <p:set>
                                      <p:cBhvr>
                                        <p:cTn id="33"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5" grpId="0"/>
      <p:bldP spid="7" grpId="0"/>
      <p:bldP spid="8" grpId="0" animBg="1"/>
      <p:bldP spid="10" grpId="0" animBg="1"/>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3"/>
          <p:cNvSpPr>
            <a:spLocks noGrp="1" noChangeArrowheads="1"/>
          </p:cNvSpPr>
          <p:nvPr>
            <p:ph type="ctrTitle"/>
          </p:nvPr>
        </p:nvSpPr>
        <p:spPr/>
        <p:txBody>
          <a:bodyPr/>
          <a:lstStyle/>
          <a:p>
            <a:r>
              <a:rPr lang="en-US">
                <a:ea typeface="ＭＳ Ｐゴシック" charset="0"/>
              </a:rPr>
              <a:t>Learning to Fear</a:t>
            </a:r>
          </a:p>
        </p:txBody>
      </p:sp>
      <p:pic>
        <p:nvPicPr>
          <p:cNvPr id="49154" name="Picture 7"/>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81000" y="3032125"/>
            <a:ext cx="8382000" cy="244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63" name="Text Box 7"/>
          <p:cNvSpPr txBox="1">
            <a:spLocks noChangeArrowheads="1"/>
          </p:cNvSpPr>
          <p:nvPr/>
        </p:nvSpPr>
        <p:spPr bwMode="auto">
          <a:xfrm>
            <a:off x="313416" y="1551888"/>
            <a:ext cx="8517168" cy="769441"/>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wrap="square">
            <a:spAutoFit/>
          </a:bodyPr>
          <a:lstStyle/>
          <a:p>
            <a:pPr algn="ctr">
              <a:spcBef>
                <a:spcPct val="30000"/>
              </a:spcBef>
              <a:defRPr/>
            </a:pPr>
            <a:r>
              <a:rPr lang="en-US" sz="2200" b="1" dirty="0">
                <a:solidFill>
                  <a:schemeClr val="accent6"/>
                </a:solidFill>
                <a:latin typeface="Arial"/>
                <a:ea typeface="ＭＳ Ｐゴシック" charset="-128"/>
                <a:cs typeface="Arial"/>
              </a:rPr>
              <a:t>A person can learn to fear just about anything if it is paired with something that elicits pain, surprise, or embarrassment.</a:t>
            </a:r>
          </a:p>
        </p:txBody>
      </p:sp>
      <p:sp>
        <p:nvSpPr>
          <p:cNvPr id="7" name="Rectangle 6"/>
          <p:cNvSpPr>
            <a:spLocks noChangeArrowheads="1"/>
          </p:cNvSpPr>
          <p:nvPr/>
        </p:nvSpPr>
        <p:spPr bwMode="auto">
          <a:xfrm>
            <a:off x="-15875" y="2603500"/>
            <a:ext cx="2628900" cy="3276600"/>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endParaRPr lang="en-US" sz="1800">
              <a:latin typeface="Arial"/>
              <a:cs typeface="Arial"/>
            </a:endParaRPr>
          </a:p>
        </p:txBody>
      </p:sp>
      <p:sp>
        <p:nvSpPr>
          <p:cNvPr id="8" name="Rectangle 7"/>
          <p:cNvSpPr>
            <a:spLocks noChangeArrowheads="1"/>
          </p:cNvSpPr>
          <p:nvPr/>
        </p:nvSpPr>
        <p:spPr bwMode="auto">
          <a:xfrm>
            <a:off x="2689225" y="2628900"/>
            <a:ext cx="3784600" cy="3276600"/>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endParaRPr lang="en-US" sz="1800">
              <a:latin typeface="Arial"/>
              <a:cs typeface="Arial"/>
            </a:endParaRPr>
          </a:p>
        </p:txBody>
      </p:sp>
      <p:sp>
        <p:nvSpPr>
          <p:cNvPr id="9" name="Rectangle 8"/>
          <p:cNvSpPr>
            <a:spLocks noChangeArrowheads="1"/>
          </p:cNvSpPr>
          <p:nvPr/>
        </p:nvSpPr>
        <p:spPr bwMode="auto">
          <a:xfrm>
            <a:off x="6473825" y="2628900"/>
            <a:ext cx="2670175" cy="3276600"/>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endParaRPr lang="en-US" sz="1800">
              <a:latin typeface="Arial"/>
              <a:cs typeface="Arial"/>
            </a:endParaRPr>
          </a:p>
        </p:txBody>
      </p:sp>
    </p:spTree>
    <p:extLst>
      <p:ext uri="{BB962C8B-B14F-4D97-AF65-F5344CB8AC3E}">
        <p14:creationId xmlns:p14="http://schemas.microsoft.com/office/powerpoint/2010/main" val="32906798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96263"/>
                                        </p:tgtEl>
                                        <p:attrNameLst>
                                          <p:attrName>style.visibility</p:attrName>
                                        </p:attrNameLst>
                                      </p:cBhvr>
                                      <p:to>
                                        <p:strVal val="visible"/>
                                      </p:to>
                                    </p:set>
                                    <p:animEffect transition="in" filter="fade">
                                      <p:cBhvr>
                                        <p:cTn id="7" dur="1000"/>
                                        <p:tgtEl>
                                          <p:spTgt spid="96263"/>
                                        </p:tgtEl>
                                      </p:cBhvr>
                                    </p:animEffect>
                                    <p:anim calcmode="lin" valueType="num">
                                      <p:cBhvr>
                                        <p:cTn id="8" dur="1000" fill="hold"/>
                                        <p:tgtEl>
                                          <p:spTgt spid="96263"/>
                                        </p:tgtEl>
                                        <p:attrNameLst>
                                          <p:attrName>ppt_x</p:attrName>
                                        </p:attrNameLst>
                                      </p:cBhvr>
                                      <p:tavLst>
                                        <p:tav tm="0">
                                          <p:val>
                                            <p:strVal val="#ppt_x"/>
                                          </p:val>
                                        </p:tav>
                                        <p:tav tm="100000">
                                          <p:val>
                                            <p:strVal val="#ppt_x"/>
                                          </p:val>
                                        </p:tav>
                                      </p:tavLst>
                                    </p:anim>
                                    <p:anim calcmode="lin" valueType="num">
                                      <p:cBhvr>
                                        <p:cTn id="9" dur="1000" fill="hold"/>
                                        <p:tgtEl>
                                          <p:spTgt spid="96263"/>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22" presetClass="exit" presetSubtype="8" fill="hold" grpId="0" nodeType="clickEffect">
                                  <p:stCondLst>
                                    <p:cond delay="0"/>
                                  </p:stCondLst>
                                  <p:childTnLst>
                                    <p:animEffect transition="out" filter="wipe(left)">
                                      <p:cBhvr>
                                        <p:cTn id="13" dur="500"/>
                                        <p:tgtEl>
                                          <p:spTgt spid="7"/>
                                        </p:tgtEl>
                                      </p:cBhvr>
                                    </p:animEffect>
                                    <p:set>
                                      <p:cBhvr>
                                        <p:cTn id="14" dur="1" fill="hold">
                                          <p:stCondLst>
                                            <p:cond delay="499"/>
                                          </p:stCondLst>
                                        </p:cTn>
                                        <p:tgtEl>
                                          <p:spTgt spid="7"/>
                                        </p:tgtEl>
                                        <p:attrNameLst>
                                          <p:attrName>style.visibility</p:attrName>
                                        </p:attrNameLst>
                                      </p:cBhvr>
                                      <p:to>
                                        <p:strVal val="hidden"/>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xit" presetSubtype="8" fill="hold" grpId="0" nodeType="clickEffect">
                                  <p:stCondLst>
                                    <p:cond delay="0"/>
                                  </p:stCondLst>
                                  <p:childTnLst>
                                    <p:animEffect transition="out" filter="wipe(left)">
                                      <p:cBhvr>
                                        <p:cTn id="18" dur="500"/>
                                        <p:tgtEl>
                                          <p:spTgt spid="8"/>
                                        </p:tgtEl>
                                      </p:cBhvr>
                                    </p:animEffect>
                                    <p:set>
                                      <p:cBhvr>
                                        <p:cTn id="19" dur="1" fill="hold">
                                          <p:stCondLst>
                                            <p:cond delay="499"/>
                                          </p:stCondLst>
                                        </p:cTn>
                                        <p:tgtEl>
                                          <p:spTgt spid="8"/>
                                        </p:tgtEl>
                                        <p:attrNameLst>
                                          <p:attrName>style.visibility</p:attrName>
                                        </p:attrNameLst>
                                      </p:cBhvr>
                                      <p:to>
                                        <p:strVal val="hidden"/>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xit" presetSubtype="8" fill="hold" grpId="0" nodeType="clickEffect">
                                  <p:stCondLst>
                                    <p:cond delay="0"/>
                                  </p:stCondLst>
                                  <p:childTnLst>
                                    <p:animEffect transition="out" filter="wipe(left)">
                                      <p:cBhvr>
                                        <p:cTn id="23" dur="500"/>
                                        <p:tgtEl>
                                          <p:spTgt spid="9"/>
                                        </p:tgtEl>
                                      </p:cBhvr>
                                    </p:animEffect>
                                    <p:set>
                                      <p:cBhvr>
                                        <p:cTn id="24"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63" grpId="0"/>
      <p:bldP spid="7" grpId="0" animBg="1"/>
      <p:bldP spid="8" grpId="0" animBg="1"/>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Title 4"/>
          <p:cNvSpPr>
            <a:spLocks noGrp="1"/>
          </p:cNvSpPr>
          <p:nvPr>
            <p:ph type="ctrTitle"/>
          </p:nvPr>
        </p:nvSpPr>
        <p:spPr/>
        <p:txBody>
          <a:bodyPr/>
          <a:lstStyle/>
          <a:p>
            <a:r>
              <a:rPr lang="en-US">
                <a:latin typeface="Arial" charset="0"/>
                <a:ea typeface="ＭＳ Ｐゴシック" charset="0"/>
                <a:cs typeface="ＭＳ Ｐゴシック" charset="0"/>
              </a:rPr>
              <a:t>Learning to Fear</a:t>
            </a:r>
          </a:p>
        </p:txBody>
      </p:sp>
      <p:pic>
        <p:nvPicPr>
          <p:cNvPr id="6" name="Picture 5" descr="AAFDEID0.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304088" y="2501900"/>
            <a:ext cx="1730375" cy="188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AAFDEID0.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127500" y="2501900"/>
            <a:ext cx="2955925" cy="188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AAFDEID0.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105025" y="2501900"/>
            <a:ext cx="1809750" cy="188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AAFDEID0.jp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28588" y="2501900"/>
            <a:ext cx="1763712" cy="188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89133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16"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screen">
            <a:extLst>
              <a:ext uri="{BEBA8EAE-BF5A-486C-A8C5-ECC9F3942E4B}">
                <a14:imgProps xmlns:a14="http://schemas.microsoft.com/office/drawing/2010/main">
                  <a14:imgLayer r:embed="rId4">
                    <a14:imgEffect>
                      <a14:backgroundRemoval t="0" b="100000" l="0" r="100000">
                        <a14:foregroundMark x1="24306" y1="98059" x2="82799" y2="98291"/>
                      </a14:backgroundRemoval>
                    </a14:imgEffect>
                  </a14:imgLayer>
                </a14:imgProps>
              </a:ext>
              <a:ext uri="{28A0092B-C50C-407E-A947-70E740481C1C}">
                <a14:useLocalDpi xmlns:a14="http://schemas.microsoft.com/office/drawing/2010/main"/>
              </a:ext>
            </a:extLst>
          </a:blip>
          <a:stretch>
            <a:fillRect/>
          </a:stretch>
        </p:blipFill>
        <p:spPr bwMode="auto">
          <a:xfrm>
            <a:off x="5812435" y="1936192"/>
            <a:ext cx="3019424" cy="4529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2" name="Title 31"/>
          <p:cNvSpPr>
            <a:spLocks noGrp="1"/>
          </p:cNvSpPr>
          <p:nvPr>
            <p:ph type="ctrTitle"/>
          </p:nvPr>
        </p:nvSpPr>
        <p:spPr/>
        <p:txBody>
          <a:bodyPr/>
          <a:lstStyle/>
          <a:p>
            <a:r>
              <a:rPr lang="en-US">
                <a:latin typeface="Arial" charset="0"/>
                <a:ea typeface="ＭＳ Ｐゴシック" charset="0"/>
                <a:cs typeface="ＭＳ Ｐゴシック" charset="0"/>
              </a:rPr>
              <a:t>Accounting for Taste</a:t>
            </a:r>
          </a:p>
        </p:txBody>
      </p:sp>
      <p:sp>
        <p:nvSpPr>
          <p:cNvPr id="98310" name="Text Box 6"/>
          <p:cNvSpPr txBox="1">
            <a:spLocks noChangeArrowheads="1"/>
          </p:cNvSpPr>
          <p:nvPr/>
        </p:nvSpPr>
        <p:spPr bwMode="auto">
          <a:xfrm>
            <a:off x="1054100" y="1077828"/>
            <a:ext cx="6897688" cy="1200150"/>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defRPr/>
            </a:pPr>
            <a:r>
              <a:rPr lang="en-US" b="1" dirty="0" smtClean="0">
                <a:cs typeface="+mn-cs"/>
              </a:rPr>
              <a:t>Many people learn to dislike a food after eating it and then falling ill, even when the two events are unrelated. </a:t>
            </a:r>
            <a:endParaRPr lang="en-US" sz="1800" b="1" dirty="0" smtClean="0">
              <a:cs typeface="+mn-cs"/>
            </a:endParaRPr>
          </a:p>
        </p:txBody>
      </p:sp>
      <p:pic>
        <p:nvPicPr>
          <p:cNvPr id="7" name="Picture 6"/>
          <p:cNvPicPr>
            <a:picLocks noChangeAspect="1"/>
          </p:cNvPicPr>
          <p:nvPr/>
        </p:nvPicPr>
        <p:blipFill>
          <a:blip r:embed="rId5" cstate="screen">
            <a:extLst>
              <a:ext uri="{BEBA8EAE-BF5A-486C-A8C5-ECC9F3942E4B}">
                <a14:imgProps xmlns:a14="http://schemas.microsoft.com/office/drawing/2010/main">
                  <a14:imgLayer r:embed="rId6">
                    <a14:imgEffect>
                      <a14:backgroundRemoval t="1080" b="98881" l="1080" r="98894"/>
                    </a14:imgEffect>
                  </a14:imgLayer>
                </a14:imgProps>
              </a:ext>
              <a:ext uri="{28A0092B-C50C-407E-A947-70E740481C1C}">
                <a14:useLocalDpi xmlns:a14="http://schemas.microsoft.com/office/drawing/2010/main"/>
              </a:ext>
            </a:extLst>
          </a:blip>
          <a:stretch>
            <a:fillRect/>
          </a:stretch>
        </p:blipFill>
        <p:spPr bwMode="auto">
          <a:xfrm>
            <a:off x="221165" y="3139897"/>
            <a:ext cx="4339174" cy="289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bwMode="auto">
          <a:xfrm>
            <a:off x="1904915" y="2719353"/>
            <a:ext cx="2181698" cy="2178120"/>
          </a:xfrm>
          <a:prstGeom prst="ellipse">
            <a:avLst/>
          </a:prstGeom>
          <a:noFill/>
          <a:ln w="76200" cmpd="sng">
            <a:solidFill>
              <a:schemeClr val="accent6">
                <a:lumMod val="75000"/>
              </a:schemeClr>
            </a:solidFill>
            <a:miter lim="800000"/>
            <a:headEnd/>
            <a:tailEnd/>
          </a:ln>
          <a:effectLst>
            <a:outerShdw blurRad="63500" dist="76200" dir="6539980" rotWithShape="0">
              <a:srgbClr val="000000">
                <a:alpha val="75000"/>
              </a:srgbClr>
            </a:outerShdw>
          </a:effectLst>
          <a:extLst>
            <a:ext uri="{909E8E84-426E-40dd-AFC4-6F175D3DCCD1}">
              <a14:hiddenFill xmlns:a14="http://schemas.microsoft.com/office/drawing/2010/main">
                <a:solidFill>
                  <a:srgbClr val="FFFFFF"/>
                </a:solidFill>
              </a14:hiddenFill>
            </a:ext>
          </a:extLst>
        </p:spPr>
      </p:pic>
      <p:sp>
        <p:nvSpPr>
          <p:cNvPr id="9" name="Striped Right Arrow 8"/>
          <p:cNvSpPr/>
          <p:nvPr/>
        </p:nvSpPr>
        <p:spPr bwMode="auto">
          <a:xfrm>
            <a:off x="4387850" y="3629025"/>
            <a:ext cx="1252538" cy="973138"/>
          </a:xfrm>
          <a:prstGeom prst="stripedRightArrow">
            <a:avLst/>
          </a:prstGeom>
          <a:solidFill>
            <a:schemeClr val="tx1"/>
          </a:solidFill>
          <a:ln w="9525" cap="flat" cmpd="sng" algn="ctr">
            <a:noFill/>
            <a:prstDash val="solid"/>
            <a:round/>
            <a:headEnd type="none" w="med" len="med"/>
            <a:tailEnd type="none" w="med" len="med"/>
          </a:ln>
          <a:effectLst/>
        </p:spPr>
        <p:txBody>
          <a:bodyPr wrap="none" anchor="ctr"/>
          <a:lstStyle/>
          <a:p>
            <a:pPr algn="ctr">
              <a:defRPr/>
            </a:pPr>
            <a:endParaRPr lang="en-US" sz="1800">
              <a:latin typeface="Arial" pitchFamily="-111" charset="0"/>
              <a:ea typeface="ＭＳ Ｐゴシック" charset="-128"/>
              <a:cs typeface="ＭＳ Ｐゴシック" charset="-128"/>
            </a:endParaRPr>
          </a:p>
        </p:txBody>
      </p:sp>
    </p:spTree>
    <p:extLst>
      <p:ext uri="{BB962C8B-B14F-4D97-AF65-F5344CB8AC3E}">
        <p14:creationId xmlns:p14="http://schemas.microsoft.com/office/powerpoint/2010/main" val="20243115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98310"/>
                                        </p:tgtEl>
                                        <p:attrNameLst>
                                          <p:attrName>style.visibility</p:attrName>
                                        </p:attrNameLst>
                                      </p:cBhvr>
                                      <p:to>
                                        <p:strVal val="visible"/>
                                      </p:to>
                                    </p:set>
                                    <p:anim calcmode="lin" valueType="num">
                                      <p:cBhvr>
                                        <p:cTn id="7" dur="1000" fill="hold"/>
                                        <p:tgtEl>
                                          <p:spTgt spid="98310"/>
                                        </p:tgtEl>
                                        <p:attrNameLst>
                                          <p:attrName>ppt_w</p:attrName>
                                        </p:attrNameLst>
                                      </p:cBhvr>
                                      <p:tavLst>
                                        <p:tav tm="0">
                                          <p:val>
                                            <p:strVal val="#ppt_w*0.70"/>
                                          </p:val>
                                        </p:tav>
                                        <p:tav tm="100000">
                                          <p:val>
                                            <p:strVal val="#ppt_w"/>
                                          </p:val>
                                        </p:tav>
                                      </p:tavLst>
                                    </p:anim>
                                    <p:anim calcmode="lin" valueType="num">
                                      <p:cBhvr>
                                        <p:cTn id="8" dur="1000" fill="hold"/>
                                        <p:tgtEl>
                                          <p:spTgt spid="98310"/>
                                        </p:tgtEl>
                                        <p:attrNameLst>
                                          <p:attrName>ppt_h</p:attrName>
                                        </p:attrNameLst>
                                      </p:cBhvr>
                                      <p:tavLst>
                                        <p:tav tm="0">
                                          <p:val>
                                            <p:strVal val="#ppt_h"/>
                                          </p:val>
                                        </p:tav>
                                        <p:tav tm="100000">
                                          <p:val>
                                            <p:strVal val="#ppt_h"/>
                                          </p:val>
                                        </p:tav>
                                      </p:tavLst>
                                    </p:anim>
                                    <p:animEffect transition="in" filter="fade">
                                      <p:cBhvr>
                                        <p:cTn id="9" dur="1000"/>
                                        <p:tgtEl>
                                          <p:spTgt spid="98310"/>
                                        </p:tgtEl>
                                      </p:cBhvr>
                                    </p:animEffect>
                                  </p:childTnLst>
                                </p:cTn>
                              </p:par>
                            </p:childTnLst>
                          </p:cTn>
                        </p:par>
                        <p:par>
                          <p:cTn id="10" fill="hold">
                            <p:stCondLst>
                              <p:cond delay="1000"/>
                            </p:stCondLst>
                            <p:childTnLst>
                              <p:par>
                                <p:cTn id="11" presetID="2" presetClass="entr" presetSubtype="8" accel="50000" decel="5000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0-#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53" presetClass="entr" presetSubtype="0" fill="hold" nodeType="afterEffect">
                                  <p:stCondLst>
                                    <p:cond delay="50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Effect transition="in" filter="fade">
                                      <p:cBhvr>
                                        <p:cTn id="20" dur="500"/>
                                        <p:tgtEl>
                                          <p:spTgt spid="8"/>
                                        </p:tgtEl>
                                      </p:cBhvr>
                                    </p:animEffect>
                                  </p:childTnLst>
                                </p:cTn>
                              </p:par>
                            </p:childTnLst>
                          </p:cTn>
                        </p:par>
                        <p:par>
                          <p:cTn id="21" fill="hold">
                            <p:stCondLst>
                              <p:cond delay="2500"/>
                            </p:stCondLst>
                            <p:childTnLst>
                              <p:par>
                                <p:cTn id="22" presetID="22" presetClass="entr" presetSubtype="8" fill="hold" nodeType="afterEffect">
                                  <p:stCondLst>
                                    <p:cond delay="100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par>
                          <p:cTn id="25" fill="hold">
                            <p:stCondLst>
                              <p:cond delay="4000"/>
                            </p:stCondLst>
                            <p:childTnLst>
                              <p:par>
                                <p:cTn id="26" presetID="10" presetClass="entr" presetSubtype="0" fill="hold" nodeType="afterEffect">
                                  <p:stCondLst>
                                    <p:cond delay="50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2"/>
          <p:cNvSpPr>
            <a:spLocks noGrp="1"/>
          </p:cNvSpPr>
          <p:nvPr>
            <p:ph type="ctrTitle"/>
          </p:nvPr>
        </p:nvSpPr>
        <p:spPr/>
        <p:txBody>
          <a:bodyPr/>
          <a:lstStyle/>
          <a:p>
            <a:r>
              <a:rPr lang="en-US">
                <a:latin typeface="Arial" charset="0"/>
                <a:ea typeface="ＭＳ Ｐゴシック" charset="0"/>
                <a:cs typeface="ＭＳ Ｐゴシック" charset="0"/>
              </a:rPr>
              <a:t>Reacting to Medical Treatments</a:t>
            </a:r>
          </a:p>
        </p:txBody>
      </p:sp>
      <p:sp>
        <p:nvSpPr>
          <p:cNvPr id="100359" name="Text Box 7"/>
          <p:cNvSpPr txBox="1">
            <a:spLocks noChangeArrowheads="1"/>
          </p:cNvSpPr>
          <p:nvPr/>
        </p:nvSpPr>
        <p:spPr bwMode="auto">
          <a:xfrm>
            <a:off x="963613" y="1706563"/>
            <a:ext cx="7129462" cy="1200328"/>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a:spAutoFit/>
          </a:bodyPr>
          <a:lstStyle/>
          <a:p>
            <a:pPr algn="ctr">
              <a:defRPr/>
            </a:pPr>
            <a:r>
              <a:rPr lang="en-US" sz="2400" b="1" dirty="0">
                <a:latin typeface="Arial"/>
                <a:cs typeface="Arial"/>
              </a:rPr>
              <a:t>Some cancer patients acquire a classically conditioned anxiety response to anything associated with their chemotherapy</a:t>
            </a:r>
            <a:endParaRPr lang="en-US" sz="2400" b="1" dirty="0">
              <a:solidFill>
                <a:schemeClr val="bg2"/>
              </a:solidFill>
              <a:latin typeface="Arial"/>
              <a:ea typeface="ＭＳ Ｐゴシック" charset="-128"/>
              <a:cs typeface="Arial"/>
            </a:endParaRPr>
          </a:p>
        </p:txBody>
      </p:sp>
      <p:pic>
        <p:nvPicPr>
          <p:cNvPr id="2" name="Picture 1" descr="AAFDEIF0.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126163" y="3394075"/>
            <a:ext cx="2962275"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AAFDEIF0.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071813" y="3394075"/>
            <a:ext cx="2979737"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AAFDEIF0.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4613" y="3394075"/>
            <a:ext cx="2922587"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71124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100359"/>
                                        </p:tgtEl>
                                        <p:attrNameLst>
                                          <p:attrName>style.visibility</p:attrName>
                                        </p:attrNameLst>
                                      </p:cBhvr>
                                      <p:to>
                                        <p:strVal val="visible"/>
                                      </p:to>
                                    </p:set>
                                    <p:animEffect transition="in" filter="fade">
                                      <p:cBhvr>
                                        <p:cTn id="7" dur="1000"/>
                                        <p:tgtEl>
                                          <p:spTgt spid="100359"/>
                                        </p:tgtEl>
                                      </p:cBhvr>
                                    </p:animEffect>
                                    <p:anim calcmode="lin" valueType="num">
                                      <p:cBhvr>
                                        <p:cTn id="8" dur="1000" fill="hold"/>
                                        <p:tgtEl>
                                          <p:spTgt spid="100359"/>
                                        </p:tgtEl>
                                        <p:attrNameLst>
                                          <p:attrName>ppt_x</p:attrName>
                                        </p:attrNameLst>
                                      </p:cBhvr>
                                      <p:tavLst>
                                        <p:tav tm="0">
                                          <p:val>
                                            <p:strVal val="#ppt_x"/>
                                          </p:val>
                                        </p:tav>
                                        <p:tav tm="100000">
                                          <p:val>
                                            <p:strVal val="#ppt_x"/>
                                          </p:val>
                                        </p:tav>
                                      </p:tavLst>
                                    </p:anim>
                                    <p:anim calcmode="lin" valueType="num">
                                      <p:cBhvr>
                                        <p:cTn id="9" dur="900" decel="100000" fill="hold"/>
                                        <p:tgtEl>
                                          <p:spTgt spid="10035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00359"/>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900" decel="100000" fill="hold"/>
                                        <p:tgtEl>
                                          <p:spTgt spid="11"/>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7"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900" decel="100000" fill="hold"/>
                                        <p:tgtEl>
                                          <p:spTgt spid="10"/>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37" presetClass="entr" presetSubtype="0" fill="hold" nodeType="click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1000"/>
                                        <p:tgtEl>
                                          <p:spTgt spid="2"/>
                                        </p:tgtEl>
                                      </p:cBhvr>
                                    </p:animEffect>
                                    <p:anim calcmode="lin" valueType="num">
                                      <p:cBhvr>
                                        <p:cTn id="31" dur="1000" fill="hold"/>
                                        <p:tgtEl>
                                          <p:spTgt spid="2"/>
                                        </p:tgtEl>
                                        <p:attrNameLst>
                                          <p:attrName>ppt_x</p:attrName>
                                        </p:attrNameLst>
                                      </p:cBhvr>
                                      <p:tavLst>
                                        <p:tav tm="0">
                                          <p:val>
                                            <p:strVal val="#ppt_x"/>
                                          </p:val>
                                        </p:tav>
                                        <p:tav tm="100000">
                                          <p:val>
                                            <p:strVal val="#ppt_x"/>
                                          </p:val>
                                        </p:tav>
                                      </p:tavLst>
                                    </p:anim>
                                    <p:anim calcmode="lin" valueType="num">
                                      <p:cBhvr>
                                        <p:cTn id="32" dur="900" decel="100000" fill="hold"/>
                                        <p:tgtEl>
                                          <p:spTgt spid="2"/>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CO-07.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16592"/>
            <a:ext cx="9144001" cy="6482294"/>
          </a:xfrm>
          <a:prstGeom prst="rect">
            <a:avLst/>
          </a:prstGeom>
        </p:spPr>
      </p:pic>
      <p:sp>
        <p:nvSpPr>
          <p:cNvPr id="2" name="Rectangle 1"/>
          <p:cNvSpPr/>
          <p:nvPr/>
        </p:nvSpPr>
        <p:spPr>
          <a:xfrm>
            <a:off x="3517427" y="1978831"/>
            <a:ext cx="2441120" cy="1128463"/>
          </a:xfrm>
          <a:prstGeom prst="rect">
            <a:avLst/>
          </a:prstGeom>
          <a:solidFill>
            <a:schemeClr val="tx1">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 name="Group 2"/>
          <p:cNvGrpSpPr/>
          <p:nvPr/>
        </p:nvGrpSpPr>
        <p:grpSpPr>
          <a:xfrm>
            <a:off x="4090182" y="622710"/>
            <a:ext cx="1261806" cy="1261806"/>
            <a:chOff x="815959" y="622710"/>
            <a:chExt cx="1261806" cy="1261806"/>
          </a:xfrm>
        </p:grpSpPr>
        <p:sp>
          <p:nvSpPr>
            <p:cNvPr id="4" name="Oval 3"/>
            <p:cNvSpPr/>
            <p:nvPr/>
          </p:nvSpPr>
          <p:spPr>
            <a:xfrm>
              <a:off x="815959" y="622710"/>
              <a:ext cx="1261806" cy="1261806"/>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921082" y="944304"/>
              <a:ext cx="1051560" cy="584776"/>
            </a:xfrm>
            <a:prstGeom prst="rect">
              <a:avLst/>
            </a:prstGeom>
            <a:noFill/>
            <a:ln>
              <a:noFill/>
            </a:ln>
          </p:spPr>
          <p:txBody>
            <a:bodyPr wrap="square" rtlCol="0">
              <a:spAutoFit/>
            </a:bodyPr>
            <a:lstStyle/>
            <a:p>
              <a:pPr algn="ctr"/>
              <a:r>
                <a:rPr lang="en-US" sz="3200" b="1" dirty="0" smtClean="0">
                  <a:solidFill>
                    <a:srgbClr val="7CD2F0"/>
                  </a:solidFill>
                  <a:latin typeface="Arial"/>
                  <a:cs typeface="Arial"/>
                </a:rPr>
                <a:t>7.3</a:t>
              </a:r>
              <a:endParaRPr lang="en-US" sz="3200" b="1" dirty="0">
                <a:solidFill>
                  <a:srgbClr val="7CD2F0"/>
                </a:solidFill>
                <a:latin typeface="Arial"/>
                <a:cs typeface="Arial"/>
              </a:endParaRPr>
            </a:p>
          </p:txBody>
        </p:sp>
      </p:grpSp>
      <p:sp>
        <p:nvSpPr>
          <p:cNvPr id="6" name="TextBox 5"/>
          <p:cNvSpPr txBox="1"/>
          <p:nvPr/>
        </p:nvSpPr>
        <p:spPr>
          <a:xfrm>
            <a:off x="3517427" y="2105743"/>
            <a:ext cx="2441120" cy="830997"/>
          </a:xfrm>
          <a:prstGeom prst="rect">
            <a:avLst/>
          </a:prstGeom>
          <a:noFill/>
        </p:spPr>
        <p:txBody>
          <a:bodyPr wrap="square" rtlCol="0">
            <a:spAutoFit/>
          </a:bodyPr>
          <a:lstStyle/>
          <a:p>
            <a:pPr algn="ctr"/>
            <a:r>
              <a:rPr lang="en-US" sz="2400" b="1" dirty="0" smtClean="0">
                <a:solidFill>
                  <a:schemeClr val="bg1"/>
                </a:solidFill>
                <a:latin typeface=""/>
              </a:rPr>
              <a:t>Operant Conditioning</a:t>
            </a:r>
            <a:endParaRPr lang="en-US" sz="2400" b="1" dirty="0">
              <a:solidFill>
                <a:schemeClr val="bg1"/>
              </a:solidFill>
              <a:latin typeface="Arial"/>
              <a:cs typeface="Arial"/>
            </a:endParaRPr>
          </a:p>
        </p:txBody>
      </p:sp>
    </p:spTree>
    <p:extLst>
      <p:ext uri="{BB962C8B-B14F-4D97-AF65-F5344CB8AC3E}">
        <p14:creationId xmlns:p14="http://schemas.microsoft.com/office/powerpoint/2010/main" val="20426961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0-#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7048" y="819321"/>
            <a:ext cx="5273933" cy="49560"/>
          </a:xfrm>
          <a:prstGeom prst="rect">
            <a:avLst/>
          </a:prstGeom>
          <a:solidFill>
            <a:srgbClr val="7C8BC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a:cs typeface="Arial"/>
            </a:endParaRPr>
          </a:p>
        </p:txBody>
      </p:sp>
      <p:grpSp>
        <p:nvGrpSpPr>
          <p:cNvPr id="19" name="Group 18"/>
          <p:cNvGrpSpPr/>
          <p:nvPr/>
        </p:nvGrpSpPr>
        <p:grpSpPr>
          <a:xfrm>
            <a:off x="-6792" y="-6792"/>
            <a:ext cx="1051560" cy="1051560"/>
            <a:chOff x="-6792" y="-6792"/>
            <a:chExt cx="1051560" cy="1051560"/>
          </a:xfrm>
        </p:grpSpPr>
        <p:sp>
          <p:nvSpPr>
            <p:cNvPr id="20" name="Rectangle 19"/>
            <p:cNvSpPr/>
            <p:nvPr/>
          </p:nvSpPr>
          <p:spPr>
            <a:xfrm>
              <a:off x="-6792" y="-6792"/>
              <a:ext cx="1051560" cy="105156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a:cs typeface="Arial"/>
              </a:endParaRPr>
            </a:p>
          </p:txBody>
        </p:sp>
        <p:sp>
          <p:nvSpPr>
            <p:cNvPr id="21" name="TextBox 20"/>
            <p:cNvSpPr txBox="1"/>
            <p:nvPr/>
          </p:nvSpPr>
          <p:spPr>
            <a:xfrm>
              <a:off x="-6792" y="223271"/>
              <a:ext cx="1051560" cy="584776"/>
            </a:xfrm>
            <a:prstGeom prst="rect">
              <a:avLst/>
            </a:prstGeom>
            <a:noFill/>
            <a:ln>
              <a:noFill/>
            </a:ln>
          </p:spPr>
          <p:txBody>
            <a:bodyPr wrap="square" rtlCol="0">
              <a:spAutoFit/>
            </a:bodyPr>
            <a:lstStyle/>
            <a:p>
              <a:pPr algn="ctr"/>
              <a:r>
                <a:rPr lang="en-US" sz="3200" b="1" dirty="0" smtClean="0">
                  <a:solidFill>
                    <a:srgbClr val="FFFFFF"/>
                  </a:solidFill>
                  <a:latin typeface="Arial"/>
                  <a:cs typeface="Arial"/>
                </a:rPr>
                <a:t>7.3</a:t>
              </a:r>
              <a:endParaRPr lang="en-US" sz="3200" b="1" dirty="0">
                <a:solidFill>
                  <a:srgbClr val="FFFFFF"/>
                </a:solidFill>
                <a:latin typeface="Arial"/>
                <a:cs typeface="Arial"/>
              </a:endParaRPr>
            </a:p>
          </p:txBody>
        </p:sp>
      </p:grpSp>
      <p:sp>
        <p:nvSpPr>
          <p:cNvPr id="22" name="TextBox 21"/>
          <p:cNvSpPr txBox="1"/>
          <p:nvPr/>
        </p:nvSpPr>
        <p:spPr>
          <a:xfrm>
            <a:off x="1200984" y="326008"/>
            <a:ext cx="7050783" cy="461665"/>
          </a:xfrm>
          <a:prstGeom prst="rect">
            <a:avLst/>
          </a:prstGeom>
          <a:noFill/>
        </p:spPr>
        <p:txBody>
          <a:bodyPr wrap="square" rtlCol="0">
            <a:spAutoFit/>
          </a:bodyPr>
          <a:lstStyle/>
          <a:p>
            <a:r>
              <a:rPr lang="en-US" sz="2400" dirty="0" smtClean="0">
                <a:latin typeface="Arial"/>
                <a:cs typeface="Arial"/>
              </a:rPr>
              <a:t>Module Learning Objectives</a:t>
            </a:r>
            <a:endParaRPr lang="en-US" sz="2400" dirty="0">
              <a:latin typeface="Arial"/>
              <a:cs typeface="Arial"/>
            </a:endParaRPr>
          </a:p>
        </p:txBody>
      </p:sp>
      <p:grpSp>
        <p:nvGrpSpPr>
          <p:cNvPr id="7" name="Group 6"/>
          <p:cNvGrpSpPr/>
          <p:nvPr/>
        </p:nvGrpSpPr>
        <p:grpSpPr>
          <a:xfrm>
            <a:off x="612022" y="1346543"/>
            <a:ext cx="1078690" cy="734479"/>
            <a:chOff x="267760" y="1346543"/>
            <a:chExt cx="1078690" cy="734479"/>
          </a:xfrm>
        </p:grpSpPr>
        <p:sp>
          <p:nvSpPr>
            <p:cNvPr id="5" name="Round Diagonal Corner Rectangle 4"/>
            <p:cNvSpPr/>
            <p:nvPr/>
          </p:nvSpPr>
          <p:spPr>
            <a:xfrm>
              <a:off x="267760" y="1346543"/>
              <a:ext cx="1078690" cy="734479"/>
            </a:xfrm>
            <a:prstGeom prst="round2Diag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a:cs typeface="Arial"/>
              </a:endParaRPr>
            </a:p>
          </p:txBody>
        </p:sp>
        <p:sp>
          <p:nvSpPr>
            <p:cNvPr id="3" name="TextBox 2"/>
            <p:cNvSpPr txBox="1"/>
            <p:nvPr/>
          </p:nvSpPr>
          <p:spPr>
            <a:xfrm>
              <a:off x="267760" y="1467386"/>
              <a:ext cx="1078690" cy="461665"/>
            </a:xfrm>
            <a:prstGeom prst="rect">
              <a:avLst/>
            </a:prstGeom>
            <a:noFill/>
          </p:spPr>
          <p:txBody>
            <a:bodyPr wrap="square" rtlCol="0">
              <a:spAutoFit/>
            </a:bodyPr>
            <a:lstStyle/>
            <a:p>
              <a:pPr algn="ctr"/>
              <a:r>
                <a:rPr lang="en-US" sz="2400" b="1" dirty="0" smtClean="0">
                  <a:solidFill>
                    <a:schemeClr val="bg1"/>
                  </a:solidFill>
                  <a:latin typeface="Arial"/>
                  <a:cs typeface="Arial"/>
                </a:rPr>
                <a:t>7.3.A</a:t>
              </a:r>
              <a:endParaRPr lang="en-US" sz="2400" b="1" dirty="0">
                <a:solidFill>
                  <a:schemeClr val="bg1"/>
                </a:solidFill>
                <a:latin typeface="Arial"/>
                <a:cs typeface="Arial"/>
              </a:endParaRPr>
            </a:p>
          </p:txBody>
        </p:sp>
      </p:grpSp>
      <p:grpSp>
        <p:nvGrpSpPr>
          <p:cNvPr id="8" name="Group 7"/>
          <p:cNvGrpSpPr/>
          <p:nvPr/>
        </p:nvGrpSpPr>
        <p:grpSpPr>
          <a:xfrm>
            <a:off x="1851368" y="1346543"/>
            <a:ext cx="6648095" cy="941051"/>
            <a:chOff x="1507106" y="1346543"/>
            <a:chExt cx="6648095" cy="941051"/>
          </a:xfrm>
        </p:grpSpPr>
        <p:sp>
          <p:nvSpPr>
            <p:cNvPr id="6" name="Round Diagonal Corner Rectangle 5"/>
            <p:cNvSpPr/>
            <p:nvPr/>
          </p:nvSpPr>
          <p:spPr>
            <a:xfrm>
              <a:off x="1507106" y="1346543"/>
              <a:ext cx="6648095" cy="941051"/>
            </a:xfrm>
            <a:prstGeom prst="round2DiagRect">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a:cs typeface="Arial"/>
              </a:endParaRPr>
            </a:p>
          </p:txBody>
        </p:sp>
        <p:sp>
          <p:nvSpPr>
            <p:cNvPr id="4" name="TextBox 3"/>
            <p:cNvSpPr txBox="1"/>
            <p:nvPr/>
          </p:nvSpPr>
          <p:spPr>
            <a:xfrm>
              <a:off x="1706012" y="1467386"/>
              <a:ext cx="6387986" cy="646331"/>
            </a:xfrm>
            <a:prstGeom prst="rect">
              <a:avLst/>
            </a:prstGeom>
            <a:noFill/>
          </p:spPr>
          <p:txBody>
            <a:bodyPr wrap="square" rtlCol="0">
              <a:spAutoFit/>
            </a:bodyPr>
            <a:lstStyle/>
            <a:p>
              <a:r>
                <a:rPr lang="en-US" dirty="0">
                  <a:latin typeface="Arial"/>
                  <a:cs typeface="Arial"/>
                </a:rPr>
                <a:t>Discuss how Edward Thorndike’s research served as the basis for operant conditioning</a:t>
              </a:r>
              <a:r>
                <a:rPr lang="en-US" dirty="0" smtClean="0">
                  <a:latin typeface="Arial"/>
                  <a:cs typeface="Arial"/>
                </a:rPr>
                <a:t>.</a:t>
              </a:r>
              <a:endParaRPr lang="en-US" dirty="0">
                <a:latin typeface="Arial"/>
                <a:cs typeface="Arial"/>
              </a:endParaRPr>
            </a:p>
          </p:txBody>
        </p:sp>
      </p:grpSp>
      <p:grpSp>
        <p:nvGrpSpPr>
          <p:cNvPr id="13" name="Group 12"/>
          <p:cNvGrpSpPr/>
          <p:nvPr/>
        </p:nvGrpSpPr>
        <p:grpSpPr>
          <a:xfrm>
            <a:off x="612022" y="2379414"/>
            <a:ext cx="1078690" cy="734479"/>
            <a:chOff x="267760" y="1346543"/>
            <a:chExt cx="1078690" cy="734479"/>
          </a:xfrm>
        </p:grpSpPr>
        <p:sp>
          <p:nvSpPr>
            <p:cNvPr id="14" name="Round Diagonal Corner Rectangle 13"/>
            <p:cNvSpPr/>
            <p:nvPr/>
          </p:nvSpPr>
          <p:spPr>
            <a:xfrm>
              <a:off x="267760" y="1346543"/>
              <a:ext cx="1078690" cy="734479"/>
            </a:xfrm>
            <a:prstGeom prst="round2DiagRect">
              <a:avLst/>
            </a:pr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a:cs typeface="Arial"/>
              </a:endParaRPr>
            </a:p>
          </p:txBody>
        </p:sp>
        <p:sp>
          <p:nvSpPr>
            <p:cNvPr id="15" name="TextBox 14"/>
            <p:cNvSpPr txBox="1"/>
            <p:nvPr/>
          </p:nvSpPr>
          <p:spPr>
            <a:xfrm>
              <a:off x="267760" y="1467386"/>
              <a:ext cx="1078690" cy="461665"/>
            </a:xfrm>
            <a:prstGeom prst="rect">
              <a:avLst/>
            </a:prstGeom>
            <a:noFill/>
          </p:spPr>
          <p:txBody>
            <a:bodyPr wrap="square" rtlCol="0">
              <a:spAutoFit/>
            </a:bodyPr>
            <a:lstStyle/>
            <a:p>
              <a:pPr algn="ctr"/>
              <a:r>
                <a:rPr lang="en-US" sz="2400" b="1" dirty="0" smtClean="0">
                  <a:solidFill>
                    <a:schemeClr val="bg1"/>
                  </a:solidFill>
                  <a:latin typeface="Arial"/>
                  <a:cs typeface="Arial"/>
                </a:rPr>
                <a:t>7.3.B</a:t>
              </a:r>
              <a:endParaRPr lang="en-US" sz="2400" b="1" dirty="0">
                <a:solidFill>
                  <a:schemeClr val="bg1"/>
                </a:solidFill>
                <a:latin typeface="Arial"/>
                <a:cs typeface="Arial"/>
              </a:endParaRPr>
            </a:p>
          </p:txBody>
        </p:sp>
      </p:grpSp>
      <p:grpSp>
        <p:nvGrpSpPr>
          <p:cNvPr id="16" name="Group 15"/>
          <p:cNvGrpSpPr/>
          <p:nvPr/>
        </p:nvGrpSpPr>
        <p:grpSpPr>
          <a:xfrm>
            <a:off x="1851368" y="2379413"/>
            <a:ext cx="6648095" cy="1764792"/>
            <a:chOff x="1507106" y="1346542"/>
            <a:chExt cx="6648095" cy="1764792"/>
          </a:xfrm>
        </p:grpSpPr>
        <p:sp>
          <p:nvSpPr>
            <p:cNvPr id="17" name="Round Diagonal Corner Rectangle 16"/>
            <p:cNvSpPr/>
            <p:nvPr/>
          </p:nvSpPr>
          <p:spPr>
            <a:xfrm>
              <a:off x="1507106" y="1346542"/>
              <a:ext cx="6648095" cy="1764792"/>
            </a:xfrm>
            <a:prstGeom prst="round2DiagRect">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a:cs typeface="Arial"/>
              </a:endParaRPr>
            </a:p>
          </p:txBody>
        </p:sp>
        <p:sp>
          <p:nvSpPr>
            <p:cNvPr id="18" name="TextBox 17"/>
            <p:cNvSpPr txBox="1"/>
            <p:nvPr/>
          </p:nvSpPr>
          <p:spPr>
            <a:xfrm>
              <a:off x="1706012" y="1467386"/>
              <a:ext cx="6387986" cy="1477328"/>
            </a:xfrm>
            <a:prstGeom prst="rect">
              <a:avLst/>
            </a:prstGeom>
            <a:noFill/>
          </p:spPr>
          <p:txBody>
            <a:bodyPr wrap="square" rtlCol="0">
              <a:spAutoFit/>
            </a:bodyPr>
            <a:lstStyle/>
            <a:p>
              <a:r>
                <a:rPr lang="en-US" dirty="0">
                  <a:latin typeface="Arial"/>
                  <a:cs typeface="Arial"/>
                </a:rPr>
                <a:t>Distinguish between reinforcement and punishment and between a positive and negative stimulus, and provide examples of positive and negative reinforcement and punishment and primary and secondary reinforcement and punishment</a:t>
              </a:r>
              <a:r>
                <a:rPr lang="en-US" dirty="0" smtClean="0">
                  <a:latin typeface="Arial"/>
                  <a:cs typeface="Arial"/>
                </a:rPr>
                <a:t>.</a:t>
              </a:r>
              <a:endParaRPr lang="en-US" dirty="0">
                <a:latin typeface="Arial"/>
                <a:cs typeface="Arial"/>
              </a:endParaRPr>
            </a:p>
          </p:txBody>
        </p:sp>
      </p:grpSp>
    </p:spTree>
    <p:extLst>
      <p:ext uri="{BB962C8B-B14F-4D97-AF65-F5344CB8AC3E}">
        <p14:creationId xmlns:p14="http://schemas.microsoft.com/office/powerpoint/2010/main" val="46853880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p:tgtEl>
                                          <p:spTgt spid="22"/>
                                        </p:tgtEl>
                                        <p:attrNameLst>
                                          <p:attrName>ppt_y</p:attrName>
                                        </p:attrNameLst>
                                      </p:cBhvr>
                                      <p:tavLst>
                                        <p:tav tm="0">
                                          <p:val>
                                            <p:strVal val="#ppt_y-#ppt_h*1.125000"/>
                                          </p:val>
                                        </p:tav>
                                        <p:tav tm="100000">
                                          <p:val>
                                            <p:strVal val="#ppt_y"/>
                                          </p:val>
                                        </p:tav>
                                      </p:tavLst>
                                    </p:anim>
                                    <p:animEffect transition="in" filter="wipe(down)">
                                      <p:cBhvr>
                                        <p:cTn id="13" dur="500"/>
                                        <p:tgtEl>
                                          <p:spTgt spid="22"/>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p:tgtEl>
                                          <p:spTgt spid="2"/>
                                        </p:tgtEl>
                                        <p:attrNameLst>
                                          <p:attrName>ppt_x</p:attrName>
                                        </p:attrNameLst>
                                      </p:cBhvr>
                                      <p:tavLst>
                                        <p:tav tm="0">
                                          <p:val>
                                            <p:strVal val="#ppt_x-#ppt_w*1.125000"/>
                                          </p:val>
                                        </p:tav>
                                        <p:tav tm="100000">
                                          <p:val>
                                            <p:strVal val="#ppt_x"/>
                                          </p:val>
                                        </p:tav>
                                      </p:tavLst>
                                    </p:anim>
                                    <p:animEffect transition="in" filter="wipe(right)">
                                      <p:cBhvr>
                                        <p:cTn id="18" dur="500"/>
                                        <p:tgtEl>
                                          <p:spTgt spid="2"/>
                                        </p:tgtEl>
                                      </p:cBhvr>
                                    </p:animEffect>
                                  </p:childTnLst>
                                </p:cTn>
                              </p:par>
                            </p:childTnLst>
                          </p:cTn>
                        </p:par>
                        <p:par>
                          <p:cTn id="19" fill="hold">
                            <p:stCondLst>
                              <p:cond delay="1500"/>
                            </p:stCondLst>
                            <p:childTnLst>
                              <p:par>
                                <p:cTn id="20" presetID="31" presetClass="entr" presetSubtype="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 calcmode="lin" valueType="num">
                                      <p:cBhvr>
                                        <p:cTn id="24" dur="500" fill="hold"/>
                                        <p:tgtEl>
                                          <p:spTgt spid="7"/>
                                        </p:tgtEl>
                                        <p:attrNameLst>
                                          <p:attrName>style.rotation</p:attrName>
                                        </p:attrNameLst>
                                      </p:cBhvr>
                                      <p:tavLst>
                                        <p:tav tm="0">
                                          <p:val>
                                            <p:fltVal val="90"/>
                                          </p:val>
                                        </p:tav>
                                        <p:tav tm="100000">
                                          <p:val>
                                            <p:fltVal val="0"/>
                                          </p:val>
                                        </p:tav>
                                      </p:tavLst>
                                    </p:anim>
                                    <p:animEffect transition="in" filter="fade">
                                      <p:cBhvr>
                                        <p:cTn id="25" dur="500"/>
                                        <p:tgtEl>
                                          <p:spTgt spid="7"/>
                                        </p:tgtEl>
                                      </p:cBhvr>
                                    </p:animEffect>
                                  </p:childTnLst>
                                </p:cTn>
                              </p:par>
                            </p:childTnLst>
                          </p:cTn>
                        </p:par>
                        <p:par>
                          <p:cTn id="26" fill="hold">
                            <p:stCondLst>
                              <p:cond delay="2000"/>
                            </p:stCondLst>
                            <p:childTnLst>
                              <p:par>
                                <p:cTn id="27" presetID="23" presetClass="entr" presetSubtype="16"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childTnLst>
                                </p:cTn>
                              </p:par>
                            </p:childTnLst>
                          </p:cTn>
                        </p:par>
                        <p:par>
                          <p:cTn id="31" fill="hold">
                            <p:stCondLst>
                              <p:cond delay="2500"/>
                            </p:stCondLst>
                            <p:childTnLst>
                              <p:par>
                                <p:cTn id="32" presetID="31" presetClass="entr" presetSubtype="0"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 calcmode="lin" valueType="num">
                                      <p:cBhvr>
                                        <p:cTn id="36" dur="500" fill="hold"/>
                                        <p:tgtEl>
                                          <p:spTgt spid="13"/>
                                        </p:tgtEl>
                                        <p:attrNameLst>
                                          <p:attrName>style.rotation</p:attrName>
                                        </p:attrNameLst>
                                      </p:cBhvr>
                                      <p:tavLst>
                                        <p:tav tm="0">
                                          <p:val>
                                            <p:fltVal val="90"/>
                                          </p:val>
                                        </p:tav>
                                        <p:tav tm="100000">
                                          <p:val>
                                            <p:fltVal val="0"/>
                                          </p:val>
                                        </p:tav>
                                      </p:tavLst>
                                    </p:anim>
                                    <p:animEffect transition="in" filter="fade">
                                      <p:cBhvr>
                                        <p:cTn id="37" dur="500"/>
                                        <p:tgtEl>
                                          <p:spTgt spid="13"/>
                                        </p:tgtEl>
                                      </p:cBhvr>
                                    </p:animEffect>
                                  </p:childTnLst>
                                </p:cTn>
                              </p:par>
                            </p:childTnLst>
                          </p:cTn>
                        </p:par>
                        <p:par>
                          <p:cTn id="38" fill="hold">
                            <p:stCondLst>
                              <p:cond delay="3000"/>
                            </p:stCondLst>
                            <p:childTnLst>
                              <p:par>
                                <p:cTn id="39" presetID="23" presetClass="entr" presetSubtype="16"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p:cTn id="41" dur="500" fill="hold"/>
                                        <p:tgtEl>
                                          <p:spTgt spid="16"/>
                                        </p:tgtEl>
                                        <p:attrNameLst>
                                          <p:attrName>ppt_w</p:attrName>
                                        </p:attrNameLst>
                                      </p:cBhvr>
                                      <p:tavLst>
                                        <p:tav tm="0">
                                          <p:val>
                                            <p:fltVal val="0"/>
                                          </p:val>
                                        </p:tav>
                                        <p:tav tm="100000">
                                          <p:val>
                                            <p:strVal val="#ppt_w"/>
                                          </p:val>
                                        </p:tav>
                                      </p:tavLst>
                                    </p:anim>
                                    <p:anim calcmode="lin" valueType="num">
                                      <p:cBhvr>
                                        <p:cTn id="42" dur="500" fill="hold"/>
                                        <p:tgtEl>
                                          <p:spTgt spid="1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2"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312323" name="AutoShape 3"/>
          <p:cNvSpPr>
            <a:spLocks noChangeArrowheads="1"/>
          </p:cNvSpPr>
          <p:nvPr/>
        </p:nvSpPr>
        <p:spPr bwMode="gray">
          <a:xfrm>
            <a:off x="536575" y="1463675"/>
            <a:ext cx="3919538" cy="4462463"/>
          </a:xfrm>
          <a:prstGeom prst="round2DiagRect">
            <a:avLst/>
          </a:prstGeom>
          <a:solidFill>
            <a:schemeClr val="tx2">
              <a:lumMod val="60000"/>
              <a:lumOff val="40000"/>
              <a:alpha val="85000"/>
            </a:schemeClr>
          </a:solidFill>
          <a:ln w="19050">
            <a:noFill/>
            <a:miter lim="800000"/>
            <a:headEnd/>
            <a:tailEnd/>
          </a:ln>
          <a:effectLst>
            <a:outerShdw blurRad="63500" dist="107763" dir="2700000" algn="ctr" rotWithShape="0">
              <a:srgbClr val="1C1C1C">
                <a:alpha val="50000"/>
              </a:srgbClr>
            </a:outerShdw>
          </a:effectLst>
        </p:spPr>
        <p:txBody>
          <a:bodyPr wrap="none" anchor="ctr"/>
          <a:lstStyle/>
          <a:p>
            <a:pPr>
              <a:defRPr/>
            </a:pPr>
            <a:endParaRPr lang="en-US">
              <a:ea typeface="ＭＳ Ｐゴシック" charset="-128"/>
              <a:cs typeface="ＭＳ Ｐゴシック" charset="-128"/>
            </a:endParaRPr>
          </a:p>
        </p:txBody>
      </p:sp>
      <p:sp>
        <p:nvSpPr>
          <p:cNvPr id="312329" name="Rectangle 9"/>
          <p:cNvSpPr>
            <a:spLocks noChangeArrowheads="1"/>
          </p:cNvSpPr>
          <p:nvPr/>
        </p:nvSpPr>
        <p:spPr bwMode="black">
          <a:xfrm>
            <a:off x="760413" y="1876425"/>
            <a:ext cx="3481387" cy="377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spcBef>
                <a:spcPct val="20000"/>
              </a:spcBef>
            </a:pPr>
            <a:r>
              <a:rPr lang="en-US" sz="2200" b="1" dirty="0">
                <a:solidFill>
                  <a:schemeClr val="tx2">
                    <a:lumMod val="75000"/>
                  </a:schemeClr>
                </a:solidFill>
                <a:latin typeface="Arial"/>
                <a:cs typeface="Arial"/>
              </a:rPr>
              <a:t>Radical behaviorism</a:t>
            </a:r>
          </a:p>
          <a:p>
            <a:pPr marL="581025" lvl="1" indent="-342900">
              <a:spcBef>
                <a:spcPct val="20000"/>
              </a:spcBef>
              <a:buFont typeface="Arial"/>
              <a:buChar char="•"/>
            </a:pPr>
            <a:r>
              <a:rPr lang="en-US" sz="2200" b="1" dirty="0">
                <a:solidFill>
                  <a:schemeClr val="bg1"/>
                </a:solidFill>
                <a:latin typeface="Arial"/>
                <a:cs typeface="Arial"/>
              </a:rPr>
              <a:t>Distinguished from Watson’s classical conditioning</a:t>
            </a:r>
          </a:p>
          <a:p>
            <a:pPr marL="581025" lvl="1" indent="-342900">
              <a:spcBef>
                <a:spcPct val="20000"/>
              </a:spcBef>
              <a:buFont typeface="Arial"/>
              <a:buChar char="•"/>
            </a:pPr>
            <a:r>
              <a:rPr lang="en-US" sz="2200" b="1" dirty="0">
                <a:solidFill>
                  <a:schemeClr val="bg1"/>
                </a:solidFill>
                <a:latin typeface="Arial"/>
                <a:cs typeface="Arial"/>
              </a:rPr>
              <a:t>External causes of an action</a:t>
            </a:r>
          </a:p>
          <a:p>
            <a:pPr marL="581025" lvl="1" indent="-342900">
              <a:spcBef>
                <a:spcPct val="20000"/>
              </a:spcBef>
              <a:buFont typeface="Arial"/>
              <a:buChar char="•"/>
            </a:pPr>
            <a:r>
              <a:rPr lang="en-US" sz="2200" b="1" dirty="0">
                <a:solidFill>
                  <a:schemeClr val="bg1"/>
                </a:solidFill>
                <a:latin typeface="Arial"/>
                <a:cs typeface="Arial"/>
              </a:rPr>
              <a:t>Action’</a:t>
            </a:r>
            <a:r>
              <a:rPr lang="en-US" altLang="ja-JP" sz="2200" b="1" dirty="0">
                <a:solidFill>
                  <a:schemeClr val="bg1"/>
                </a:solidFill>
                <a:latin typeface="Arial"/>
                <a:cs typeface="Arial"/>
              </a:rPr>
              <a:t>s consequences</a:t>
            </a:r>
          </a:p>
          <a:p>
            <a:pPr marL="581025" lvl="1" indent="-342900">
              <a:spcBef>
                <a:spcPct val="20000"/>
              </a:spcBef>
              <a:buFont typeface="Arial"/>
              <a:buChar char="•"/>
            </a:pPr>
            <a:r>
              <a:rPr lang="en-US" altLang="ja-JP" sz="2200" b="1" dirty="0">
                <a:solidFill>
                  <a:schemeClr val="bg1"/>
                </a:solidFill>
                <a:latin typeface="Arial"/>
                <a:cs typeface="Arial"/>
              </a:rPr>
              <a:t>Explain behavior by looking outside</a:t>
            </a:r>
            <a:endParaRPr lang="en-US" sz="2200" b="1" dirty="0">
              <a:solidFill>
                <a:srgbClr val="333333"/>
              </a:solidFill>
              <a:latin typeface="Arial"/>
              <a:cs typeface="Arial"/>
            </a:endParaRPr>
          </a:p>
        </p:txBody>
      </p:sp>
      <p:sp>
        <p:nvSpPr>
          <p:cNvPr id="57348" name="Title 13"/>
          <p:cNvSpPr>
            <a:spLocks noGrp="1"/>
          </p:cNvSpPr>
          <p:nvPr>
            <p:ph type="ctrTitle"/>
          </p:nvPr>
        </p:nvSpPr>
        <p:spPr/>
        <p:txBody>
          <a:bodyPr/>
          <a:lstStyle/>
          <a:p>
            <a:r>
              <a:rPr lang="en-US" dirty="0">
                <a:effectLst>
                  <a:outerShdw blurRad="25400" dist="25400" dir="2700000" algn="tl" rotWithShape="0">
                    <a:prstClr val="black"/>
                  </a:outerShdw>
                </a:effectLst>
                <a:latin typeface="Arial" charset="0"/>
                <a:ea typeface="ＭＳ Ｐゴシック" charset="0"/>
                <a:cs typeface="ＭＳ Ｐゴシック" charset="0"/>
              </a:rPr>
              <a:t>The Birth of </a:t>
            </a:r>
            <a:r>
              <a:rPr lang="en-US" altLang="ja-JP" dirty="0">
                <a:effectLst>
                  <a:outerShdw blurRad="25400" dist="25400" dir="2700000" algn="tl" rotWithShape="0">
                    <a:prstClr val="black"/>
                  </a:outerShdw>
                </a:effectLst>
                <a:latin typeface="Arial" charset="0"/>
                <a:ea typeface="ＭＳ Ｐゴシック" charset="0"/>
                <a:cs typeface="ＭＳ Ｐゴシック" charset="0"/>
              </a:rPr>
              <a:t>Radical Behaviorism</a:t>
            </a:r>
            <a:endParaRPr lang="en-US" dirty="0">
              <a:effectLst>
                <a:outerShdw blurRad="25400" dist="25400" dir="2700000" algn="tl" rotWithShape="0">
                  <a:prstClr val="black"/>
                </a:outerShdw>
              </a:effectLst>
              <a:latin typeface="Arial" charset="0"/>
              <a:ea typeface="ＭＳ Ｐゴシック" charset="0"/>
              <a:cs typeface="ＭＳ Ｐゴシック" charset="0"/>
            </a:endParaRPr>
          </a:p>
        </p:txBody>
      </p:sp>
      <p:grpSp>
        <p:nvGrpSpPr>
          <p:cNvPr id="2" name="Group 18"/>
          <p:cNvGrpSpPr>
            <a:grpSpLocks/>
          </p:cNvGrpSpPr>
          <p:nvPr/>
        </p:nvGrpSpPr>
        <p:grpSpPr bwMode="auto">
          <a:xfrm>
            <a:off x="865188" y="1138238"/>
            <a:ext cx="3225800" cy="588962"/>
            <a:chOff x="864464" y="1137563"/>
            <a:chExt cx="3227005" cy="588954"/>
          </a:xfrm>
        </p:grpSpPr>
        <p:sp>
          <p:nvSpPr>
            <p:cNvPr id="312325" name="AutoShape 5"/>
            <p:cNvSpPr>
              <a:spLocks noChangeArrowheads="1"/>
            </p:cNvSpPr>
            <p:nvPr/>
          </p:nvSpPr>
          <p:spPr bwMode="gray">
            <a:xfrm>
              <a:off x="864464" y="1137563"/>
              <a:ext cx="3227005" cy="588954"/>
            </a:xfrm>
            <a:prstGeom prst="roundRect">
              <a:avLst>
                <a:gd name="adj" fmla="val 0"/>
              </a:avLst>
            </a:prstGeom>
            <a:solidFill>
              <a:schemeClr val="tx1"/>
            </a:solidFill>
            <a:ln w="19050">
              <a:noFill/>
              <a:round/>
              <a:headEnd/>
              <a:tailEnd/>
            </a:ln>
            <a:effectLst>
              <a:outerShdw blurRad="63500" dist="53882" dir="2700000" algn="ctr" rotWithShape="0">
                <a:srgbClr val="292929">
                  <a:alpha val="50000"/>
                </a:srgbClr>
              </a:outerShdw>
            </a:effectLst>
          </p:spPr>
          <p:txBody>
            <a:bodyPr wrap="none" anchor="ctr"/>
            <a:lstStyle/>
            <a:p>
              <a:pPr>
                <a:defRPr/>
              </a:pPr>
              <a:endParaRPr lang="en-US">
                <a:ea typeface="ＭＳ Ｐゴシック" charset="-128"/>
                <a:cs typeface="ＭＳ Ｐゴシック" charset="-128"/>
              </a:endParaRPr>
            </a:p>
          </p:txBody>
        </p:sp>
        <p:sp>
          <p:nvSpPr>
            <p:cNvPr id="57355" name="Rectangle 6"/>
            <p:cNvSpPr>
              <a:spLocks noChangeArrowheads="1"/>
            </p:cNvSpPr>
            <p:nvPr/>
          </p:nvSpPr>
          <p:spPr bwMode="gray">
            <a:xfrm>
              <a:off x="1450594" y="1198494"/>
              <a:ext cx="2032535" cy="461659"/>
            </a:xfrm>
            <a:prstGeom prst="rect">
              <a:avLst/>
            </a:prstGeom>
            <a:noFill/>
            <a:ln w="9525">
              <a:noFill/>
              <a:miter lim="800000"/>
              <a:headEnd/>
              <a:tailEnd/>
            </a:ln>
          </p:spPr>
          <p:txBody>
            <a:bodyPr wrap="none">
              <a:spAutoFit/>
            </a:bodyPr>
            <a:lstStyle/>
            <a:p>
              <a:pPr algn="ctr"/>
              <a:r>
                <a:rPr lang="en-US" sz="2400" b="1" dirty="0">
                  <a:solidFill>
                    <a:schemeClr val="bg1"/>
                  </a:solidFill>
                  <a:latin typeface="Arial"/>
                  <a:cs typeface="Arial"/>
                </a:rPr>
                <a:t>B. F. Skinner</a:t>
              </a:r>
            </a:p>
          </p:txBody>
        </p:sp>
      </p:grpSp>
      <p:pic>
        <p:nvPicPr>
          <p:cNvPr id="20" name="Picture 15"/>
          <p:cNvPicPr>
            <a:picLocks noChangeAspect="1"/>
          </p:cNvPicPr>
          <p:nvPr/>
        </p:nvPicPr>
        <p:blipFill>
          <a:blip r:embed="rId4" cstate="screen">
            <a:extLst>
              <a:ext uri="{BEBA8EAE-BF5A-486C-A8C5-ECC9F3942E4B}">
                <a14:imgProps xmlns:a14="http://schemas.microsoft.com/office/drawing/2010/main">
                  <a14:imgLayer r:embed="rId5">
                    <a14:imgEffect>
                      <a14:backgroundRemoval t="0" b="100000" l="0" r="100000">
                        <a14:foregroundMark x1="86428" y1="30807" x2="96974" y2="37638"/>
                      </a14:backgroundRemoval>
                    </a14:imgEffect>
                  </a14:imgLayer>
                </a14:imgProps>
              </a:ext>
              <a:ext uri="{28A0092B-C50C-407E-A947-70E740481C1C}">
                <a14:useLocalDpi xmlns:a14="http://schemas.microsoft.com/office/drawing/2010/main"/>
              </a:ext>
            </a:extLst>
          </a:blip>
          <a:stretch>
            <a:fillRect/>
          </a:stretch>
        </p:blipFill>
        <p:spPr bwMode="auto">
          <a:xfrm>
            <a:off x="3603129" y="3590299"/>
            <a:ext cx="5665320" cy="3776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87601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80">
                                          <p:stCondLst>
                                            <p:cond delay="0"/>
                                          </p:stCondLst>
                                        </p:cTn>
                                        <p:tgtEl>
                                          <p:spTgt spid="20"/>
                                        </p:tgtEl>
                                      </p:cBhvr>
                                    </p:animEffect>
                                    <p:anim calcmode="lin" valueType="num">
                                      <p:cBhvr>
                                        <p:cTn id="8"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13" dur="26">
                                          <p:stCondLst>
                                            <p:cond delay="650"/>
                                          </p:stCondLst>
                                        </p:cTn>
                                        <p:tgtEl>
                                          <p:spTgt spid="20"/>
                                        </p:tgtEl>
                                      </p:cBhvr>
                                      <p:to x="100000" y="60000"/>
                                    </p:animScale>
                                    <p:animScale>
                                      <p:cBhvr>
                                        <p:cTn id="14" dur="166" decel="50000">
                                          <p:stCondLst>
                                            <p:cond delay="676"/>
                                          </p:stCondLst>
                                        </p:cTn>
                                        <p:tgtEl>
                                          <p:spTgt spid="20"/>
                                        </p:tgtEl>
                                      </p:cBhvr>
                                      <p:to x="100000" y="100000"/>
                                    </p:animScale>
                                    <p:animScale>
                                      <p:cBhvr>
                                        <p:cTn id="15" dur="26">
                                          <p:stCondLst>
                                            <p:cond delay="1312"/>
                                          </p:stCondLst>
                                        </p:cTn>
                                        <p:tgtEl>
                                          <p:spTgt spid="20"/>
                                        </p:tgtEl>
                                      </p:cBhvr>
                                      <p:to x="100000" y="80000"/>
                                    </p:animScale>
                                    <p:animScale>
                                      <p:cBhvr>
                                        <p:cTn id="16" dur="166" decel="50000">
                                          <p:stCondLst>
                                            <p:cond delay="1338"/>
                                          </p:stCondLst>
                                        </p:cTn>
                                        <p:tgtEl>
                                          <p:spTgt spid="20"/>
                                        </p:tgtEl>
                                      </p:cBhvr>
                                      <p:to x="100000" y="100000"/>
                                    </p:animScale>
                                    <p:animScale>
                                      <p:cBhvr>
                                        <p:cTn id="17" dur="26">
                                          <p:stCondLst>
                                            <p:cond delay="1642"/>
                                          </p:stCondLst>
                                        </p:cTn>
                                        <p:tgtEl>
                                          <p:spTgt spid="20"/>
                                        </p:tgtEl>
                                      </p:cBhvr>
                                      <p:to x="100000" y="90000"/>
                                    </p:animScale>
                                    <p:animScale>
                                      <p:cBhvr>
                                        <p:cTn id="18" dur="166" decel="50000">
                                          <p:stCondLst>
                                            <p:cond delay="1668"/>
                                          </p:stCondLst>
                                        </p:cTn>
                                        <p:tgtEl>
                                          <p:spTgt spid="20"/>
                                        </p:tgtEl>
                                      </p:cBhvr>
                                      <p:to x="100000" y="100000"/>
                                    </p:animScale>
                                    <p:animScale>
                                      <p:cBhvr>
                                        <p:cTn id="19" dur="26">
                                          <p:stCondLst>
                                            <p:cond delay="1808"/>
                                          </p:stCondLst>
                                        </p:cTn>
                                        <p:tgtEl>
                                          <p:spTgt spid="20"/>
                                        </p:tgtEl>
                                      </p:cBhvr>
                                      <p:to x="100000" y="95000"/>
                                    </p:animScale>
                                    <p:animScale>
                                      <p:cBhvr>
                                        <p:cTn id="20" dur="166" decel="50000">
                                          <p:stCondLst>
                                            <p:cond delay="1834"/>
                                          </p:stCondLst>
                                        </p:cTn>
                                        <p:tgtEl>
                                          <p:spTgt spid="20"/>
                                        </p:tgtEl>
                                      </p:cBhvr>
                                      <p:to x="100000" y="100000"/>
                                    </p:animScale>
                                  </p:childTnLst>
                                </p:cTn>
                              </p:par>
                            </p:childTnLst>
                          </p:cTn>
                        </p:par>
                        <p:par>
                          <p:cTn id="21" fill="hold">
                            <p:stCondLst>
                              <p:cond delay="2000"/>
                            </p:stCondLst>
                            <p:childTnLst>
                              <p:par>
                                <p:cTn id="22" presetID="16" presetClass="entr" presetSubtype="37"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barn(outVertical)">
                                      <p:cBhvr>
                                        <p:cTn id="24" dur="500"/>
                                        <p:tgtEl>
                                          <p:spTgt spid="2"/>
                                        </p:tgtEl>
                                      </p:cBhvr>
                                    </p:animEffect>
                                  </p:childTnLst>
                                </p:cTn>
                              </p:par>
                            </p:childTnLst>
                          </p:cTn>
                        </p:par>
                        <p:par>
                          <p:cTn id="25" fill="hold">
                            <p:stCondLst>
                              <p:cond delay="2500"/>
                            </p:stCondLst>
                            <p:childTnLst>
                              <p:par>
                                <p:cTn id="26" presetID="17" presetClass="entr" presetSubtype="1" fill="hold" grpId="0" nodeType="afterEffect">
                                  <p:stCondLst>
                                    <p:cond delay="0"/>
                                  </p:stCondLst>
                                  <p:childTnLst>
                                    <p:set>
                                      <p:cBhvr>
                                        <p:cTn id="27" dur="1" fill="hold">
                                          <p:stCondLst>
                                            <p:cond delay="0"/>
                                          </p:stCondLst>
                                        </p:cTn>
                                        <p:tgtEl>
                                          <p:spTgt spid="312323"/>
                                        </p:tgtEl>
                                        <p:attrNameLst>
                                          <p:attrName>style.visibility</p:attrName>
                                        </p:attrNameLst>
                                      </p:cBhvr>
                                      <p:to>
                                        <p:strVal val="visible"/>
                                      </p:to>
                                    </p:set>
                                    <p:anim calcmode="lin" valueType="num">
                                      <p:cBhvr>
                                        <p:cTn id="28" dur="500" fill="hold"/>
                                        <p:tgtEl>
                                          <p:spTgt spid="312323"/>
                                        </p:tgtEl>
                                        <p:attrNameLst>
                                          <p:attrName>ppt_x</p:attrName>
                                        </p:attrNameLst>
                                      </p:cBhvr>
                                      <p:tavLst>
                                        <p:tav tm="0">
                                          <p:val>
                                            <p:strVal val="#ppt_x"/>
                                          </p:val>
                                        </p:tav>
                                        <p:tav tm="100000">
                                          <p:val>
                                            <p:strVal val="#ppt_x"/>
                                          </p:val>
                                        </p:tav>
                                      </p:tavLst>
                                    </p:anim>
                                    <p:anim calcmode="lin" valueType="num">
                                      <p:cBhvr>
                                        <p:cTn id="29" dur="500" fill="hold"/>
                                        <p:tgtEl>
                                          <p:spTgt spid="312323"/>
                                        </p:tgtEl>
                                        <p:attrNameLst>
                                          <p:attrName>ppt_y</p:attrName>
                                        </p:attrNameLst>
                                      </p:cBhvr>
                                      <p:tavLst>
                                        <p:tav tm="0">
                                          <p:val>
                                            <p:strVal val="#ppt_y-#ppt_h/2"/>
                                          </p:val>
                                        </p:tav>
                                        <p:tav tm="100000">
                                          <p:val>
                                            <p:strVal val="#ppt_y"/>
                                          </p:val>
                                        </p:tav>
                                      </p:tavLst>
                                    </p:anim>
                                    <p:anim calcmode="lin" valueType="num">
                                      <p:cBhvr>
                                        <p:cTn id="30" dur="500" fill="hold"/>
                                        <p:tgtEl>
                                          <p:spTgt spid="312323"/>
                                        </p:tgtEl>
                                        <p:attrNameLst>
                                          <p:attrName>ppt_w</p:attrName>
                                        </p:attrNameLst>
                                      </p:cBhvr>
                                      <p:tavLst>
                                        <p:tav tm="0">
                                          <p:val>
                                            <p:strVal val="#ppt_w"/>
                                          </p:val>
                                        </p:tav>
                                        <p:tav tm="100000">
                                          <p:val>
                                            <p:strVal val="#ppt_w"/>
                                          </p:val>
                                        </p:tav>
                                      </p:tavLst>
                                    </p:anim>
                                    <p:anim calcmode="lin" valueType="num">
                                      <p:cBhvr>
                                        <p:cTn id="31" dur="500" fill="hold"/>
                                        <p:tgtEl>
                                          <p:spTgt spid="312323"/>
                                        </p:tgtEl>
                                        <p:attrNameLst>
                                          <p:attrName>ppt_h</p:attrName>
                                        </p:attrNameLst>
                                      </p:cBhvr>
                                      <p:tavLst>
                                        <p:tav tm="0">
                                          <p:val>
                                            <p:fltVal val="0"/>
                                          </p:val>
                                        </p:tav>
                                        <p:tav tm="100000">
                                          <p:val>
                                            <p:strVal val="#ppt_h"/>
                                          </p:val>
                                        </p:tav>
                                      </p:tavLst>
                                    </p:anim>
                                  </p:childTnLst>
                                </p:cTn>
                              </p:par>
                            </p:childTnLst>
                          </p:cTn>
                        </p:par>
                        <p:par>
                          <p:cTn id="32" fill="hold">
                            <p:stCondLst>
                              <p:cond delay="3000"/>
                            </p:stCondLst>
                            <p:childTnLst>
                              <p:par>
                                <p:cTn id="33" presetID="42" presetClass="entr" presetSubtype="0" fill="hold" nodeType="afterEffect">
                                  <p:stCondLst>
                                    <p:cond delay="0"/>
                                  </p:stCondLst>
                                  <p:childTnLst>
                                    <p:set>
                                      <p:cBhvr>
                                        <p:cTn id="34" dur="1" fill="hold">
                                          <p:stCondLst>
                                            <p:cond delay="0"/>
                                          </p:stCondLst>
                                        </p:cTn>
                                        <p:tgtEl>
                                          <p:spTgt spid="312329">
                                            <p:txEl>
                                              <p:pRg st="0" end="0"/>
                                            </p:txEl>
                                          </p:spTgt>
                                        </p:tgtEl>
                                        <p:attrNameLst>
                                          <p:attrName>style.visibility</p:attrName>
                                        </p:attrNameLst>
                                      </p:cBhvr>
                                      <p:to>
                                        <p:strVal val="visible"/>
                                      </p:to>
                                    </p:set>
                                    <p:animEffect transition="in" filter="fade">
                                      <p:cBhvr>
                                        <p:cTn id="35" dur="1000"/>
                                        <p:tgtEl>
                                          <p:spTgt spid="312329">
                                            <p:txEl>
                                              <p:pRg st="0" end="0"/>
                                            </p:txEl>
                                          </p:spTgt>
                                        </p:tgtEl>
                                      </p:cBhvr>
                                    </p:animEffect>
                                    <p:anim calcmode="lin" valueType="num">
                                      <p:cBhvr>
                                        <p:cTn id="36" dur="1000" fill="hold"/>
                                        <p:tgtEl>
                                          <p:spTgt spid="312329">
                                            <p:txEl>
                                              <p:pRg st="0" end="0"/>
                                            </p:txEl>
                                          </p:spTgt>
                                        </p:tgtEl>
                                        <p:attrNameLst>
                                          <p:attrName>ppt_x</p:attrName>
                                        </p:attrNameLst>
                                      </p:cBhvr>
                                      <p:tavLst>
                                        <p:tav tm="0">
                                          <p:val>
                                            <p:strVal val="#ppt_x"/>
                                          </p:val>
                                        </p:tav>
                                        <p:tav tm="100000">
                                          <p:val>
                                            <p:strVal val="#ppt_x"/>
                                          </p:val>
                                        </p:tav>
                                      </p:tavLst>
                                    </p:anim>
                                    <p:anim calcmode="lin" valueType="num">
                                      <p:cBhvr>
                                        <p:cTn id="37" dur="1000" fill="hold"/>
                                        <p:tgtEl>
                                          <p:spTgt spid="312329">
                                            <p:txEl>
                                              <p:pRg st="0" end="0"/>
                                            </p:txEl>
                                          </p:spTgt>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12" presetClass="entr" presetSubtype="1" fill="hold" nodeType="afterEffect">
                                  <p:stCondLst>
                                    <p:cond delay="0"/>
                                  </p:stCondLst>
                                  <p:childTnLst>
                                    <p:set>
                                      <p:cBhvr>
                                        <p:cTn id="40" dur="1" fill="hold">
                                          <p:stCondLst>
                                            <p:cond delay="0"/>
                                          </p:stCondLst>
                                        </p:cTn>
                                        <p:tgtEl>
                                          <p:spTgt spid="312329">
                                            <p:txEl>
                                              <p:pRg st="1" end="1"/>
                                            </p:txEl>
                                          </p:spTgt>
                                        </p:tgtEl>
                                        <p:attrNameLst>
                                          <p:attrName>style.visibility</p:attrName>
                                        </p:attrNameLst>
                                      </p:cBhvr>
                                      <p:to>
                                        <p:strVal val="visible"/>
                                      </p:to>
                                    </p:set>
                                    <p:animEffect transition="in" filter="slide(fromTop)">
                                      <p:cBhvr>
                                        <p:cTn id="41" dur="500"/>
                                        <p:tgtEl>
                                          <p:spTgt spid="312329">
                                            <p:txEl>
                                              <p:pRg st="1" end="1"/>
                                            </p:txEl>
                                          </p:spTgt>
                                        </p:tgtEl>
                                      </p:cBhvr>
                                    </p:animEffect>
                                  </p:childTnLst>
                                </p:cTn>
                              </p:par>
                            </p:childTnLst>
                          </p:cTn>
                        </p:par>
                        <p:par>
                          <p:cTn id="42" fill="hold">
                            <p:stCondLst>
                              <p:cond delay="4500"/>
                            </p:stCondLst>
                            <p:childTnLst>
                              <p:par>
                                <p:cTn id="43" presetID="12" presetClass="entr" presetSubtype="1" fill="hold" nodeType="afterEffect">
                                  <p:stCondLst>
                                    <p:cond delay="0"/>
                                  </p:stCondLst>
                                  <p:childTnLst>
                                    <p:set>
                                      <p:cBhvr>
                                        <p:cTn id="44" dur="1" fill="hold">
                                          <p:stCondLst>
                                            <p:cond delay="0"/>
                                          </p:stCondLst>
                                        </p:cTn>
                                        <p:tgtEl>
                                          <p:spTgt spid="312329">
                                            <p:txEl>
                                              <p:pRg st="2" end="2"/>
                                            </p:txEl>
                                          </p:spTgt>
                                        </p:tgtEl>
                                        <p:attrNameLst>
                                          <p:attrName>style.visibility</p:attrName>
                                        </p:attrNameLst>
                                      </p:cBhvr>
                                      <p:to>
                                        <p:strVal val="visible"/>
                                      </p:to>
                                    </p:set>
                                    <p:animEffect transition="in" filter="slide(fromTop)">
                                      <p:cBhvr>
                                        <p:cTn id="45" dur="500"/>
                                        <p:tgtEl>
                                          <p:spTgt spid="312329">
                                            <p:txEl>
                                              <p:pRg st="2" end="2"/>
                                            </p:txEl>
                                          </p:spTgt>
                                        </p:tgtEl>
                                      </p:cBhvr>
                                    </p:animEffect>
                                  </p:childTnLst>
                                </p:cTn>
                              </p:par>
                            </p:childTnLst>
                          </p:cTn>
                        </p:par>
                        <p:par>
                          <p:cTn id="46" fill="hold">
                            <p:stCondLst>
                              <p:cond delay="5000"/>
                            </p:stCondLst>
                            <p:childTnLst>
                              <p:par>
                                <p:cTn id="47" presetID="12" presetClass="entr" presetSubtype="1" fill="hold" nodeType="afterEffect">
                                  <p:stCondLst>
                                    <p:cond delay="0"/>
                                  </p:stCondLst>
                                  <p:childTnLst>
                                    <p:set>
                                      <p:cBhvr>
                                        <p:cTn id="48" dur="1" fill="hold">
                                          <p:stCondLst>
                                            <p:cond delay="0"/>
                                          </p:stCondLst>
                                        </p:cTn>
                                        <p:tgtEl>
                                          <p:spTgt spid="312329">
                                            <p:txEl>
                                              <p:pRg st="3" end="3"/>
                                            </p:txEl>
                                          </p:spTgt>
                                        </p:tgtEl>
                                        <p:attrNameLst>
                                          <p:attrName>style.visibility</p:attrName>
                                        </p:attrNameLst>
                                      </p:cBhvr>
                                      <p:to>
                                        <p:strVal val="visible"/>
                                      </p:to>
                                    </p:set>
                                    <p:animEffect transition="in" filter="slide(fromTop)">
                                      <p:cBhvr>
                                        <p:cTn id="49" dur="500"/>
                                        <p:tgtEl>
                                          <p:spTgt spid="312329">
                                            <p:txEl>
                                              <p:pRg st="3" end="3"/>
                                            </p:txEl>
                                          </p:spTgt>
                                        </p:tgtEl>
                                      </p:cBhvr>
                                    </p:animEffect>
                                  </p:childTnLst>
                                </p:cTn>
                              </p:par>
                            </p:childTnLst>
                          </p:cTn>
                        </p:par>
                        <p:par>
                          <p:cTn id="50" fill="hold">
                            <p:stCondLst>
                              <p:cond delay="5500"/>
                            </p:stCondLst>
                            <p:childTnLst>
                              <p:par>
                                <p:cTn id="51" presetID="12" presetClass="entr" presetSubtype="1" fill="hold" nodeType="afterEffect">
                                  <p:stCondLst>
                                    <p:cond delay="0"/>
                                  </p:stCondLst>
                                  <p:childTnLst>
                                    <p:set>
                                      <p:cBhvr>
                                        <p:cTn id="52" dur="1" fill="hold">
                                          <p:stCondLst>
                                            <p:cond delay="0"/>
                                          </p:stCondLst>
                                        </p:cTn>
                                        <p:tgtEl>
                                          <p:spTgt spid="312329">
                                            <p:txEl>
                                              <p:pRg st="4" end="4"/>
                                            </p:txEl>
                                          </p:spTgt>
                                        </p:tgtEl>
                                        <p:attrNameLst>
                                          <p:attrName>style.visibility</p:attrName>
                                        </p:attrNameLst>
                                      </p:cBhvr>
                                      <p:to>
                                        <p:strVal val="visible"/>
                                      </p:to>
                                    </p:set>
                                    <p:animEffect transition="in" filter="slide(fromTop)">
                                      <p:cBhvr>
                                        <p:cTn id="53" dur="500"/>
                                        <p:tgtEl>
                                          <p:spTgt spid="31232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232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3"/>
          <p:cNvSpPr>
            <a:spLocks noGrp="1" noChangeArrowheads="1"/>
          </p:cNvSpPr>
          <p:nvPr>
            <p:ph type="ctrTitle"/>
          </p:nvPr>
        </p:nvSpPr>
        <p:spPr/>
        <p:txBody>
          <a:bodyPr/>
          <a:lstStyle/>
          <a:p>
            <a:r>
              <a:rPr lang="en-US">
                <a:ea typeface="ＭＳ Ｐゴシック" charset="0"/>
              </a:rPr>
              <a:t>Consequences of Behavior</a:t>
            </a:r>
          </a:p>
        </p:txBody>
      </p:sp>
      <p:pic>
        <p:nvPicPr>
          <p:cNvPr id="112644" name="Picture 9"/>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15900" y="2535238"/>
            <a:ext cx="4265613" cy="2236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5" name="Rectangle 4"/>
          <p:cNvSpPr>
            <a:spLocks noChangeArrowheads="1"/>
          </p:cNvSpPr>
          <p:nvPr/>
        </p:nvSpPr>
        <p:spPr bwMode="auto">
          <a:xfrm>
            <a:off x="4868863" y="1738313"/>
            <a:ext cx="3892550" cy="681037"/>
          </a:xfrm>
          <a:prstGeom prst="rect">
            <a:avLst/>
          </a:prstGeom>
          <a:noFill/>
          <a:ln w="9525">
            <a:noFill/>
            <a:miter lim="800000"/>
            <a:headEnd/>
            <a:tailEnd/>
          </a:ln>
        </p:spPr>
        <p:txBody>
          <a:bodyPr/>
          <a:lstStyle/>
          <a:p>
            <a:pPr algn="ctr">
              <a:lnSpc>
                <a:spcPct val="85000"/>
              </a:lnSpc>
              <a:spcBef>
                <a:spcPct val="20000"/>
              </a:spcBef>
              <a:tabLst>
                <a:tab pos="800100" algn="l"/>
              </a:tabLst>
              <a:defRPr/>
            </a:pPr>
            <a:r>
              <a:rPr lang="en-US" sz="3600" b="1" dirty="0">
                <a:solidFill>
                  <a:schemeClr val="accent5"/>
                </a:solidFill>
                <a:latin typeface="Arial"/>
                <a:ea typeface="ＭＳ Ｐゴシック" charset="-128"/>
                <a:cs typeface="Arial"/>
              </a:rPr>
              <a:t>Punishment </a:t>
            </a:r>
          </a:p>
        </p:txBody>
      </p:sp>
      <p:sp>
        <p:nvSpPr>
          <p:cNvPr id="112646" name="Rectangle 4"/>
          <p:cNvSpPr>
            <a:spLocks noChangeArrowheads="1"/>
          </p:cNvSpPr>
          <p:nvPr/>
        </p:nvSpPr>
        <p:spPr bwMode="auto">
          <a:xfrm>
            <a:off x="401638" y="1738313"/>
            <a:ext cx="3892550" cy="60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lnSpc>
                <a:spcPct val="85000"/>
              </a:lnSpc>
              <a:spcBef>
                <a:spcPct val="20000"/>
              </a:spcBef>
              <a:tabLst>
                <a:tab pos="800100" algn="l"/>
              </a:tabLst>
            </a:pPr>
            <a:r>
              <a:rPr lang="en-US" sz="3600" b="1">
                <a:solidFill>
                  <a:srgbClr val="C62DB0"/>
                </a:solidFill>
                <a:latin typeface="Arial"/>
                <a:cs typeface="Arial"/>
              </a:rPr>
              <a:t>Reinforcement</a:t>
            </a:r>
            <a:endParaRPr lang="en-US" sz="3500" b="1">
              <a:solidFill>
                <a:srgbClr val="C62DB0"/>
              </a:solidFill>
              <a:latin typeface="Arial"/>
              <a:cs typeface="Arial"/>
            </a:endParaRPr>
          </a:p>
        </p:txBody>
      </p:sp>
      <p:pic>
        <p:nvPicPr>
          <p:cNvPr id="112648" name="Picture 8"/>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699000" y="2533650"/>
            <a:ext cx="4271963" cy="223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78367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grpId="0" nodeType="withEffect">
                                  <p:stCondLst>
                                    <p:cond delay="0"/>
                                  </p:stCondLst>
                                  <p:childTnLst>
                                    <p:set>
                                      <p:cBhvr>
                                        <p:cTn id="6" dur="1" fill="hold">
                                          <p:stCondLst>
                                            <p:cond delay="0"/>
                                          </p:stCondLst>
                                        </p:cTn>
                                        <p:tgtEl>
                                          <p:spTgt spid="112646"/>
                                        </p:tgtEl>
                                        <p:attrNameLst>
                                          <p:attrName>style.visibility</p:attrName>
                                        </p:attrNameLst>
                                      </p:cBhvr>
                                      <p:to>
                                        <p:strVal val="visible"/>
                                      </p:to>
                                    </p:set>
                                    <p:anim calcmode="lin" valueType="num">
                                      <p:cBhvr>
                                        <p:cTn id="7" dur="500" fill="hold"/>
                                        <p:tgtEl>
                                          <p:spTgt spid="112646"/>
                                        </p:tgtEl>
                                        <p:attrNameLst>
                                          <p:attrName>ppt_w</p:attrName>
                                        </p:attrNameLst>
                                      </p:cBhvr>
                                      <p:tavLst>
                                        <p:tav tm="0">
                                          <p:val>
                                            <p:fltVal val="0"/>
                                          </p:val>
                                        </p:tav>
                                        <p:tav tm="100000">
                                          <p:val>
                                            <p:strVal val="#ppt_w"/>
                                          </p:val>
                                        </p:tav>
                                      </p:tavLst>
                                    </p:anim>
                                    <p:anim calcmode="lin" valueType="num">
                                      <p:cBhvr>
                                        <p:cTn id="8" dur="500" fill="hold"/>
                                        <p:tgtEl>
                                          <p:spTgt spid="112646"/>
                                        </p:tgtEl>
                                        <p:attrNameLst>
                                          <p:attrName>ppt_h</p:attrName>
                                        </p:attrNameLst>
                                      </p:cBhvr>
                                      <p:tavLst>
                                        <p:tav tm="0">
                                          <p:val>
                                            <p:strVal val="#ppt_h"/>
                                          </p:val>
                                        </p:tav>
                                        <p:tav tm="100000">
                                          <p:val>
                                            <p:strVal val="#ppt_h"/>
                                          </p:val>
                                        </p:tav>
                                      </p:tavLst>
                                    </p:anim>
                                  </p:childTnLst>
                                </p:cTn>
                              </p:par>
                            </p:childTnLst>
                          </p:cTn>
                        </p:par>
                        <p:par>
                          <p:cTn id="9" fill="hold" nodeType="afterGroup">
                            <p:stCondLst>
                              <p:cond delay="500"/>
                            </p:stCondLst>
                            <p:childTnLst>
                              <p:par>
                                <p:cTn id="10" presetID="17" presetClass="entr" presetSubtype="10" fill="hold" grpId="0" nodeType="afterEffect">
                                  <p:stCondLst>
                                    <p:cond delay="0"/>
                                  </p:stCondLst>
                                  <p:childTnLst>
                                    <p:set>
                                      <p:cBhvr>
                                        <p:cTn id="11" dur="1" fill="hold">
                                          <p:stCondLst>
                                            <p:cond delay="0"/>
                                          </p:stCondLst>
                                        </p:cTn>
                                        <p:tgtEl>
                                          <p:spTgt spid="112645"/>
                                        </p:tgtEl>
                                        <p:attrNameLst>
                                          <p:attrName>style.visibility</p:attrName>
                                        </p:attrNameLst>
                                      </p:cBhvr>
                                      <p:to>
                                        <p:strVal val="visible"/>
                                      </p:to>
                                    </p:set>
                                    <p:anim calcmode="lin" valueType="num">
                                      <p:cBhvr>
                                        <p:cTn id="12" dur="500" fill="hold"/>
                                        <p:tgtEl>
                                          <p:spTgt spid="112645"/>
                                        </p:tgtEl>
                                        <p:attrNameLst>
                                          <p:attrName>ppt_w</p:attrName>
                                        </p:attrNameLst>
                                      </p:cBhvr>
                                      <p:tavLst>
                                        <p:tav tm="0">
                                          <p:val>
                                            <p:fltVal val="0"/>
                                          </p:val>
                                        </p:tav>
                                        <p:tav tm="100000">
                                          <p:val>
                                            <p:strVal val="#ppt_w"/>
                                          </p:val>
                                        </p:tav>
                                      </p:tavLst>
                                    </p:anim>
                                    <p:anim calcmode="lin" valueType="num">
                                      <p:cBhvr>
                                        <p:cTn id="13" dur="500" fill="hold"/>
                                        <p:tgtEl>
                                          <p:spTgt spid="112645"/>
                                        </p:tgtEl>
                                        <p:attrNameLst>
                                          <p:attrName>ppt_h</p:attrName>
                                        </p:attrNameLst>
                                      </p:cBhvr>
                                      <p:tavLst>
                                        <p:tav tm="0">
                                          <p:val>
                                            <p:strVal val="#ppt_h"/>
                                          </p:val>
                                        </p:tav>
                                        <p:tav tm="100000">
                                          <p:val>
                                            <p:strVal val="#ppt_h"/>
                                          </p:val>
                                        </p:tav>
                                      </p:tavLst>
                                    </p:anim>
                                  </p:childTnLst>
                                </p:cTn>
                              </p:par>
                            </p:childTnLst>
                          </p:cTn>
                        </p:par>
                        <p:par>
                          <p:cTn id="14" fill="hold" nodeType="afterGroup">
                            <p:stCondLst>
                              <p:cond delay="1000"/>
                            </p:stCondLst>
                            <p:childTnLst>
                              <p:par>
                                <p:cTn id="15" presetID="37" presetClass="entr" presetSubtype="0" fill="hold" nodeType="afterEffect">
                                  <p:stCondLst>
                                    <p:cond delay="0"/>
                                  </p:stCondLst>
                                  <p:childTnLst>
                                    <p:set>
                                      <p:cBhvr>
                                        <p:cTn id="16" dur="1" fill="hold">
                                          <p:stCondLst>
                                            <p:cond delay="0"/>
                                          </p:stCondLst>
                                        </p:cTn>
                                        <p:tgtEl>
                                          <p:spTgt spid="112644"/>
                                        </p:tgtEl>
                                        <p:attrNameLst>
                                          <p:attrName>style.visibility</p:attrName>
                                        </p:attrNameLst>
                                      </p:cBhvr>
                                      <p:to>
                                        <p:strVal val="visible"/>
                                      </p:to>
                                    </p:set>
                                    <p:animEffect transition="in" filter="fade">
                                      <p:cBhvr>
                                        <p:cTn id="17" dur="1000"/>
                                        <p:tgtEl>
                                          <p:spTgt spid="112644"/>
                                        </p:tgtEl>
                                      </p:cBhvr>
                                    </p:animEffect>
                                    <p:anim calcmode="lin" valueType="num">
                                      <p:cBhvr>
                                        <p:cTn id="18" dur="1000" fill="hold"/>
                                        <p:tgtEl>
                                          <p:spTgt spid="112644"/>
                                        </p:tgtEl>
                                        <p:attrNameLst>
                                          <p:attrName>ppt_x</p:attrName>
                                        </p:attrNameLst>
                                      </p:cBhvr>
                                      <p:tavLst>
                                        <p:tav tm="0">
                                          <p:val>
                                            <p:strVal val="#ppt_x"/>
                                          </p:val>
                                        </p:tav>
                                        <p:tav tm="100000">
                                          <p:val>
                                            <p:strVal val="#ppt_x"/>
                                          </p:val>
                                        </p:tav>
                                      </p:tavLst>
                                    </p:anim>
                                    <p:anim calcmode="lin" valueType="num">
                                      <p:cBhvr>
                                        <p:cTn id="19" dur="900" decel="100000" fill="hold"/>
                                        <p:tgtEl>
                                          <p:spTgt spid="112644"/>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112644"/>
                                        </p:tgtEl>
                                        <p:attrNameLst>
                                          <p:attrName>ppt_y</p:attrName>
                                        </p:attrNameLst>
                                      </p:cBhvr>
                                      <p:tavLst>
                                        <p:tav tm="0">
                                          <p:val>
                                            <p:strVal val="#ppt_y-.03"/>
                                          </p:val>
                                        </p:tav>
                                        <p:tav tm="100000">
                                          <p:val>
                                            <p:strVal val="#ppt_y"/>
                                          </p:val>
                                        </p:tav>
                                      </p:tavLst>
                                    </p:anim>
                                  </p:childTnLst>
                                </p:cTn>
                              </p:par>
                            </p:childTnLst>
                          </p:cTn>
                        </p:par>
                        <p:par>
                          <p:cTn id="21" fill="hold" nodeType="afterGroup">
                            <p:stCondLst>
                              <p:cond delay="2000"/>
                            </p:stCondLst>
                            <p:childTnLst>
                              <p:par>
                                <p:cTn id="22" presetID="37" presetClass="entr" presetSubtype="0" fill="hold" nodeType="afterEffect">
                                  <p:stCondLst>
                                    <p:cond delay="0"/>
                                  </p:stCondLst>
                                  <p:childTnLst>
                                    <p:set>
                                      <p:cBhvr>
                                        <p:cTn id="23" dur="1" fill="hold">
                                          <p:stCondLst>
                                            <p:cond delay="0"/>
                                          </p:stCondLst>
                                        </p:cTn>
                                        <p:tgtEl>
                                          <p:spTgt spid="112648"/>
                                        </p:tgtEl>
                                        <p:attrNameLst>
                                          <p:attrName>style.visibility</p:attrName>
                                        </p:attrNameLst>
                                      </p:cBhvr>
                                      <p:to>
                                        <p:strVal val="visible"/>
                                      </p:to>
                                    </p:set>
                                    <p:animEffect transition="in" filter="fade">
                                      <p:cBhvr>
                                        <p:cTn id="24" dur="1000"/>
                                        <p:tgtEl>
                                          <p:spTgt spid="112648"/>
                                        </p:tgtEl>
                                      </p:cBhvr>
                                    </p:animEffect>
                                    <p:anim calcmode="lin" valueType="num">
                                      <p:cBhvr>
                                        <p:cTn id="25" dur="1000" fill="hold"/>
                                        <p:tgtEl>
                                          <p:spTgt spid="112648"/>
                                        </p:tgtEl>
                                        <p:attrNameLst>
                                          <p:attrName>ppt_x</p:attrName>
                                        </p:attrNameLst>
                                      </p:cBhvr>
                                      <p:tavLst>
                                        <p:tav tm="0">
                                          <p:val>
                                            <p:strVal val="#ppt_x"/>
                                          </p:val>
                                        </p:tav>
                                        <p:tav tm="100000">
                                          <p:val>
                                            <p:strVal val="#ppt_x"/>
                                          </p:val>
                                        </p:tav>
                                      </p:tavLst>
                                    </p:anim>
                                    <p:anim calcmode="lin" valueType="num">
                                      <p:cBhvr>
                                        <p:cTn id="26" dur="900" decel="100000" fill="hold"/>
                                        <p:tgtEl>
                                          <p:spTgt spid="112648"/>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11264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5" grpId="0"/>
      <p:bldP spid="11264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225004" y="0"/>
            <a:ext cx="4918996" cy="6858000"/>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1442" name="Picture 13"/>
          <p:cNvPicPr>
            <a:picLocks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 y="0"/>
            <a:ext cx="411838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4" name="Rectangle 6"/>
          <p:cNvSpPr>
            <a:spLocks noChangeArrowheads="1"/>
          </p:cNvSpPr>
          <p:nvPr/>
        </p:nvSpPr>
        <p:spPr bwMode="auto">
          <a:xfrm>
            <a:off x="4106659" y="-130256"/>
            <a:ext cx="5029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49158" name="Text Box 7"/>
          <p:cNvSpPr txBox="1">
            <a:spLocks noChangeArrowheads="1"/>
          </p:cNvSpPr>
          <p:nvPr/>
        </p:nvSpPr>
        <p:spPr bwMode="auto">
          <a:xfrm>
            <a:off x="4607612" y="4756536"/>
            <a:ext cx="3614454" cy="1323439"/>
          </a:xfrm>
          <a:prstGeom prst="rect">
            <a:avLst/>
          </a:prstGeom>
          <a:noFill/>
          <a:ln>
            <a:noFill/>
          </a:ln>
          <a:effectLst>
            <a:outerShdw blurRad="63500" dist="38100" dir="2700000" rotWithShape="0">
              <a:srgbClr val="000000">
                <a:alpha val="42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2000" b="1" dirty="0" smtClean="0">
                <a:solidFill>
                  <a:schemeClr val="bg1"/>
                </a:solidFill>
                <a:latin typeface="Times" charset="0"/>
              </a:rPr>
              <a:t>The process by which a stimulus or event strengthens or increases the probability of the response that it follows</a:t>
            </a:r>
          </a:p>
        </p:txBody>
      </p:sp>
      <p:sp>
        <p:nvSpPr>
          <p:cNvPr id="4" name="TextBox 3"/>
          <p:cNvSpPr txBox="1"/>
          <p:nvPr/>
        </p:nvSpPr>
        <p:spPr>
          <a:xfrm>
            <a:off x="4537601" y="-561744"/>
            <a:ext cx="3659976" cy="6247864"/>
          </a:xfrm>
          <a:prstGeom prst="rect">
            <a:avLst/>
          </a:prstGeom>
          <a:noFill/>
        </p:spPr>
        <p:txBody>
          <a:bodyPr wrap="none" rtlCol="0">
            <a:spAutoFit/>
          </a:bodyPr>
          <a:lstStyle/>
          <a:p>
            <a:r>
              <a:rPr lang="en-US" sz="40000" dirty="0" smtClean="0">
                <a:solidFill>
                  <a:srgbClr val="CA9C61"/>
                </a:solidFill>
                <a:latin typeface="Times New Roman"/>
                <a:cs typeface="Times New Roman"/>
              </a:rPr>
              <a:t>R</a:t>
            </a:r>
            <a:endParaRPr lang="en-US" sz="40000" dirty="0">
              <a:solidFill>
                <a:srgbClr val="CA9C61"/>
              </a:solidFill>
              <a:latin typeface="Times New Roman"/>
              <a:cs typeface="Times New Roman"/>
            </a:endParaRPr>
          </a:p>
        </p:txBody>
      </p:sp>
      <p:sp>
        <p:nvSpPr>
          <p:cNvPr id="256009" name="AutoShape 9"/>
          <p:cNvSpPr>
            <a:spLocks noChangeArrowheads="1"/>
          </p:cNvSpPr>
          <p:nvPr/>
        </p:nvSpPr>
        <p:spPr bwMode="gray">
          <a:xfrm>
            <a:off x="4347114" y="573660"/>
            <a:ext cx="1295400" cy="1257300"/>
          </a:xfrm>
          <a:prstGeom prst="star4">
            <a:avLst>
              <a:gd name="adj" fmla="val 434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256010" name="AutoShape 10"/>
          <p:cNvSpPr>
            <a:spLocks noChangeArrowheads="1"/>
          </p:cNvSpPr>
          <p:nvPr/>
        </p:nvSpPr>
        <p:spPr bwMode="gray">
          <a:xfrm>
            <a:off x="6716509" y="1366757"/>
            <a:ext cx="1941513" cy="1884362"/>
          </a:xfrm>
          <a:prstGeom prst="star4">
            <a:avLst>
              <a:gd name="adj" fmla="val 434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256016" name="Text Box 16"/>
          <p:cNvSpPr txBox="1">
            <a:spLocks noChangeArrowheads="1"/>
          </p:cNvSpPr>
          <p:nvPr/>
        </p:nvSpPr>
        <p:spPr bwMode="auto">
          <a:xfrm>
            <a:off x="6178347" y="3136819"/>
            <a:ext cx="2971800" cy="696913"/>
          </a:xfrm>
          <a:prstGeom prst="rect">
            <a:avLst/>
          </a:prstGeom>
          <a:noFill/>
          <a:ln w="9525">
            <a:noFill/>
            <a:miter lim="800000"/>
            <a:headEnd/>
            <a:tailEnd/>
          </a:ln>
          <a:effectLst>
            <a:outerShdw blurRad="63500" dist="17961" dir="2700000" algn="ctr" rotWithShape="0">
              <a:schemeClr val="tx1">
                <a:alpha val="74998"/>
              </a:schemeClr>
            </a:outerShdw>
          </a:effectLst>
        </p:spPr>
        <p:txBody>
          <a:bodyPr>
            <a:spAutoFit/>
          </a:bodyPr>
          <a:lstStyle/>
          <a:p>
            <a:pPr>
              <a:lnSpc>
                <a:spcPct val="110000"/>
              </a:lnSpc>
              <a:defRPr/>
            </a:pPr>
            <a:r>
              <a:rPr lang="en-US" sz="3600" dirty="0" err="1">
                <a:solidFill>
                  <a:schemeClr val="bg1"/>
                </a:solidFill>
                <a:latin typeface="Helvetica" charset="0"/>
                <a:ea typeface="ＭＳ Ｐゴシック" charset="-128"/>
                <a:cs typeface="ＭＳ Ｐゴシック" charset="-128"/>
              </a:rPr>
              <a:t>einforcement</a:t>
            </a:r>
            <a:endParaRPr lang="en-US" sz="3600" dirty="0">
              <a:solidFill>
                <a:schemeClr val="bg1"/>
              </a:solidFill>
              <a:latin typeface="Helvetica" charset="0"/>
              <a:ea typeface="ＭＳ Ｐゴシック" charset="-128"/>
              <a:cs typeface="ＭＳ Ｐゴシック" charset="-128"/>
            </a:endParaRPr>
          </a:p>
        </p:txBody>
      </p:sp>
    </p:spTree>
    <p:extLst>
      <p:ext uri="{BB962C8B-B14F-4D97-AF65-F5344CB8AC3E}">
        <p14:creationId xmlns:p14="http://schemas.microsoft.com/office/powerpoint/2010/main" val="343074328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256016"/>
                                        </p:tgtEl>
                                        <p:attrNameLst>
                                          <p:attrName>style.visibility</p:attrName>
                                        </p:attrNameLst>
                                      </p:cBhvr>
                                      <p:to>
                                        <p:strVal val="visible"/>
                                      </p:to>
                                    </p:set>
                                    <p:animEffect transition="in" filter="fade">
                                      <p:cBhvr>
                                        <p:cTn id="14" dur="1000"/>
                                        <p:tgtEl>
                                          <p:spTgt spid="256016"/>
                                        </p:tgtEl>
                                      </p:cBhvr>
                                    </p:animEffect>
                                    <p:anim calcmode="lin" valueType="num">
                                      <p:cBhvr>
                                        <p:cTn id="15" dur="1000" fill="hold"/>
                                        <p:tgtEl>
                                          <p:spTgt spid="256016"/>
                                        </p:tgtEl>
                                        <p:attrNameLst>
                                          <p:attrName>ppt_x</p:attrName>
                                        </p:attrNameLst>
                                      </p:cBhvr>
                                      <p:tavLst>
                                        <p:tav tm="0">
                                          <p:val>
                                            <p:strVal val="#ppt_x"/>
                                          </p:val>
                                        </p:tav>
                                        <p:tav tm="100000">
                                          <p:val>
                                            <p:strVal val="#ppt_x"/>
                                          </p:val>
                                        </p:tav>
                                      </p:tavLst>
                                    </p:anim>
                                    <p:anim calcmode="lin" valueType="num">
                                      <p:cBhvr>
                                        <p:cTn id="16" dur="1000" fill="hold"/>
                                        <p:tgtEl>
                                          <p:spTgt spid="256016"/>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31" presetClass="entr" presetSubtype="0" fill="hold" grpId="0" nodeType="afterEffect">
                                  <p:stCondLst>
                                    <p:cond delay="0"/>
                                  </p:stCondLst>
                                  <p:childTnLst>
                                    <p:set>
                                      <p:cBhvr>
                                        <p:cTn id="19" dur="1" fill="hold">
                                          <p:stCondLst>
                                            <p:cond delay="0"/>
                                          </p:stCondLst>
                                        </p:cTn>
                                        <p:tgtEl>
                                          <p:spTgt spid="49158"/>
                                        </p:tgtEl>
                                        <p:attrNameLst>
                                          <p:attrName>style.visibility</p:attrName>
                                        </p:attrNameLst>
                                      </p:cBhvr>
                                      <p:to>
                                        <p:strVal val="visible"/>
                                      </p:to>
                                    </p:set>
                                    <p:anim calcmode="lin" valueType="num">
                                      <p:cBhvr>
                                        <p:cTn id="20" dur="1000" fill="hold"/>
                                        <p:tgtEl>
                                          <p:spTgt spid="49158"/>
                                        </p:tgtEl>
                                        <p:attrNameLst>
                                          <p:attrName>ppt_w</p:attrName>
                                        </p:attrNameLst>
                                      </p:cBhvr>
                                      <p:tavLst>
                                        <p:tav tm="0">
                                          <p:val>
                                            <p:fltVal val="0"/>
                                          </p:val>
                                        </p:tav>
                                        <p:tav tm="100000">
                                          <p:val>
                                            <p:strVal val="#ppt_w"/>
                                          </p:val>
                                        </p:tav>
                                      </p:tavLst>
                                    </p:anim>
                                    <p:anim calcmode="lin" valueType="num">
                                      <p:cBhvr>
                                        <p:cTn id="21" dur="1000" fill="hold"/>
                                        <p:tgtEl>
                                          <p:spTgt spid="49158"/>
                                        </p:tgtEl>
                                        <p:attrNameLst>
                                          <p:attrName>ppt_h</p:attrName>
                                        </p:attrNameLst>
                                      </p:cBhvr>
                                      <p:tavLst>
                                        <p:tav tm="0">
                                          <p:val>
                                            <p:fltVal val="0"/>
                                          </p:val>
                                        </p:tav>
                                        <p:tav tm="100000">
                                          <p:val>
                                            <p:strVal val="#ppt_h"/>
                                          </p:val>
                                        </p:tav>
                                      </p:tavLst>
                                    </p:anim>
                                    <p:anim calcmode="lin" valueType="num">
                                      <p:cBhvr>
                                        <p:cTn id="22" dur="1000" fill="hold"/>
                                        <p:tgtEl>
                                          <p:spTgt spid="49158"/>
                                        </p:tgtEl>
                                        <p:attrNameLst>
                                          <p:attrName>style.rotation</p:attrName>
                                        </p:attrNameLst>
                                      </p:cBhvr>
                                      <p:tavLst>
                                        <p:tav tm="0">
                                          <p:val>
                                            <p:fltVal val="90"/>
                                          </p:val>
                                        </p:tav>
                                        <p:tav tm="100000">
                                          <p:val>
                                            <p:fltVal val="0"/>
                                          </p:val>
                                        </p:tav>
                                      </p:tavLst>
                                    </p:anim>
                                    <p:animEffect transition="in" filter="fade">
                                      <p:cBhvr>
                                        <p:cTn id="23" dur="1000"/>
                                        <p:tgtEl>
                                          <p:spTgt spid="49158"/>
                                        </p:tgtEl>
                                      </p:cBhvr>
                                    </p:animEffect>
                                  </p:childTnLst>
                                </p:cTn>
                              </p:par>
                              <p:par>
                                <p:cTn id="24" presetID="53" presetClass="entr" presetSubtype="0" fill="hold" grpId="0" nodeType="withEffect">
                                  <p:stCondLst>
                                    <p:cond delay="1000"/>
                                  </p:stCondLst>
                                  <p:childTnLst>
                                    <p:set>
                                      <p:cBhvr>
                                        <p:cTn id="25" dur="1" fill="hold">
                                          <p:stCondLst>
                                            <p:cond delay="0"/>
                                          </p:stCondLst>
                                        </p:cTn>
                                        <p:tgtEl>
                                          <p:spTgt spid="256009"/>
                                        </p:tgtEl>
                                        <p:attrNameLst>
                                          <p:attrName>style.visibility</p:attrName>
                                        </p:attrNameLst>
                                      </p:cBhvr>
                                      <p:to>
                                        <p:strVal val="visible"/>
                                      </p:to>
                                    </p:set>
                                    <p:anim calcmode="lin" valueType="num">
                                      <p:cBhvr>
                                        <p:cTn id="26" dur="1000" fill="hold"/>
                                        <p:tgtEl>
                                          <p:spTgt spid="256009"/>
                                        </p:tgtEl>
                                        <p:attrNameLst>
                                          <p:attrName>ppt_w</p:attrName>
                                        </p:attrNameLst>
                                      </p:cBhvr>
                                      <p:tavLst>
                                        <p:tav tm="0">
                                          <p:val>
                                            <p:fltVal val="0"/>
                                          </p:val>
                                        </p:tav>
                                        <p:tav tm="100000">
                                          <p:val>
                                            <p:strVal val="#ppt_w"/>
                                          </p:val>
                                        </p:tav>
                                      </p:tavLst>
                                    </p:anim>
                                    <p:anim calcmode="lin" valueType="num">
                                      <p:cBhvr>
                                        <p:cTn id="27" dur="1000" fill="hold"/>
                                        <p:tgtEl>
                                          <p:spTgt spid="256009"/>
                                        </p:tgtEl>
                                        <p:attrNameLst>
                                          <p:attrName>ppt_h</p:attrName>
                                        </p:attrNameLst>
                                      </p:cBhvr>
                                      <p:tavLst>
                                        <p:tav tm="0">
                                          <p:val>
                                            <p:fltVal val="0"/>
                                          </p:val>
                                        </p:tav>
                                        <p:tav tm="100000">
                                          <p:val>
                                            <p:strVal val="#ppt_h"/>
                                          </p:val>
                                        </p:tav>
                                      </p:tavLst>
                                    </p:anim>
                                    <p:animEffect transition="in" filter="fade">
                                      <p:cBhvr>
                                        <p:cTn id="28" dur="1000"/>
                                        <p:tgtEl>
                                          <p:spTgt spid="256009"/>
                                        </p:tgtEl>
                                      </p:cBhvr>
                                    </p:animEffect>
                                  </p:childTnLst>
                                </p:cTn>
                              </p:par>
                              <p:par>
                                <p:cTn id="29" presetID="8" presetClass="emph" presetSubtype="0" fill="hold" grpId="1" nodeType="withEffect">
                                  <p:stCondLst>
                                    <p:cond delay="1000"/>
                                  </p:stCondLst>
                                  <p:childTnLst>
                                    <p:animRot by="16200000">
                                      <p:cBhvr>
                                        <p:cTn id="30" dur="2000" fill="hold"/>
                                        <p:tgtEl>
                                          <p:spTgt spid="256009"/>
                                        </p:tgtEl>
                                        <p:attrNameLst>
                                          <p:attrName>r</p:attrName>
                                        </p:attrNameLst>
                                      </p:cBhvr>
                                    </p:animRot>
                                  </p:childTnLst>
                                </p:cTn>
                              </p:par>
                              <p:par>
                                <p:cTn id="31" presetID="53" presetClass="exit" presetSubtype="0" fill="hold" grpId="2" nodeType="withEffect">
                                  <p:stCondLst>
                                    <p:cond delay="2000"/>
                                  </p:stCondLst>
                                  <p:childTnLst>
                                    <p:anim calcmode="lin" valueType="num">
                                      <p:cBhvr>
                                        <p:cTn id="32" dur="1000"/>
                                        <p:tgtEl>
                                          <p:spTgt spid="256009"/>
                                        </p:tgtEl>
                                        <p:attrNameLst>
                                          <p:attrName>ppt_w</p:attrName>
                                        </p:attrNameLst>
                                      </p:cBhvr>
                                      <p:tavLst>
                                        <p:tav tm="0">
                                          <p:val>
                                            <p:strVal val="ppt_w"/>
                                          </p:val>
                                        </p:tav>
                                        <p:tav tm="100000">
                                          <p:val>
                                            <p:fltVal val="0"/>
                                          </p:val>
                                        </p:tav>
                                      </p:tavLst>
                                    </p:anim>
                                    <p:anim calcmode="lin" valueType="num">
                                      <p:cBhvr>
                                        <p:cTn id="33" dur="1000"/>
                                        <p:tgtEl>
                                          <p:spTgt spid="256009"/>
                                        </p:tgtEl>
                                        <p:attrNameLst>
                                          <p:attrName>ppt_h</p:attrName>
                                        </p:attrNameLst>
                                      </p:cBhvr>
                                      <p:tavLst>
                                        <p:tav tm="0">
                                          <p:val>
                                            <p:strVal val="ppt_h"/>
                                          </p:val>
                                        </p:tav>
                                        <p:tav tm="100000">
                                          <p:val>
                                            <p:fltVal val="0"/>
                                          </p:val>
                                        </p:tav>
                                      </p:tavLst>
                                    </p:anim>
                                    <p:animEffect transition="out" filter="fade">
                                      <p:cBhvr>
                                        <p:cTn id="34" dur="1000"/>
                                        <p:tgtEl>
                                          <p:spTgt spid="256009"/>
                                        </p:tgtEl>
                                      </p:cBhvr>
                                    </p:animEffect>
                                    <p:set>
                                      <p:cBhvr>
                                        <p:cTn id="35" dur="1" fill="hold">
                                          <p:stCondLst>
                                            <p:cond delay="999"/>
                                          </p:stCondLst>
                                        </p:cTn>
                                        <p:tgtEl>
                                          <p:spTgt spid="256009"/>
                                        </p:tgtEl>
                                        <p:attrNameLst>
                                          <p:attrName>style.visibility</p:attrName>
                                        </p:attrNameLst>
                                      </p:cBhvr>
                                      <p:to>
                                        <p:strVal val="hidden"/>
                                      </p:to>
                                    </p:set>
                                  </p:childTnLst>
                                </p:cTn>
                              </p:par>
                              <p:par>
                                <p:cTn id="36" presetID="53" presetClass="entr" presetSubtype="0" fill="hold" grpId="0" nodeType="withEffect">
                                  <p:stCondLst>
                                    <p:cond delay="1400"/>
                                  </p:stCondLst>
                                  <p:childTnLst>
                                    <p:set>
                                      <p:cBhvr>
                                        <p:cTn id="37" dur="1" fill="hold">
                                          <p:stCondLst>
                                            <p:cond delay="0"/>
                                          </p:stCondLst>
                                        </p:cTn>
                                        <p:tgtEl>
                                          <p:spTgt spid="256010"/>
                                        </p:tgtEl>
                                        <p:attrNameLst>
                                          <p:attrName>style.visibility</p:attrName>
                                        </p:attrNameLst>
                                      </p:cBhvr>
                                      <p:to>
                                        <p:strVal val="visible"/>
                                      </p:to>
                                    </p:set>
                                    <p:anim calcmode="lin" valueType="num">
                                      <p:cBhvr>
                                        <p:cTn id="38" dur="1000" fill="hold"/>
                                        <p:tgtEl>
                                          <p:spTgt spid="256010"/>
                                        </p:tgtEl>
                                        <p:attrNameLst>
                                          <p:attrName>ppt_w</p:attrName>
                                        </p:attrNameLst>
                                      </p:cBhvr>
                                      <p:tavLst>
                                        <p:tav tm="0">
                                          <p:val>
                                            <p:fltVal val="0"/>
                                          </p:val>
                                        </p:tav>
                                        <p:tav tm="100000">
                                          <p:val>
                                            <p:strVal val="#ppt_w"/>
                                          </p:val>
                                        </p:tav>
                                      </p:tavLst>
                                    </p:anim>
                                    <p:anim calcmode="lin" valueType="num">
                                      <p:cBhvr>
                                        <p:cTn id="39" dur="1000" fill="hold"/>
                                        <p:tgtEl>
                                          <p:spTgt spid="256010"/>
                                        </p:tgtEl>
                                        <p:attrNameLst>
                                          <p:attrName>ppt_h</p:attrName>
                                        </p:attrNameLst>
                                      </p:cBhvr>
                                      <p:tavLst>
                                        <p:tav tm="0">
                                          <p:val>
                                            <p:fltVal val="0"/>
                                          </p:val>
                                        </p:tav>
                                        <p:tav tm="100000">
                                          <p:val>
                                            <p:strVal val="#ppt_h"/>
                                          </p:val>
                                        </p:tav>
                                      </p:tavLst>
                                    </p:anim>
                                    <p:animEffect transition="in" filter="fade">
                                      <p:cBhvr>
                                        <p:cTn id="40" dur="1000"/>
                                        <p:tgtEl>
                                          <p:spTgt spid="256010"/>
                                        </p:tgtEl>
                                      </p:cBhvr>
                                    </p:animEffect>
                                  </p:childTnLst>
                                </p:cTn>
                              </p:par>
                              <p:par>
                                <p:cTn id="41" presetID="8" presetClass="emph" presetSubtype="0" fill="hold" grpId="1" nodeType="withEffect">
                                  <p:stCondLst>
                                    <p:cond delay="1400"/>
                                  </p:stCondLst>
                                  <p:childTnLst>
                                    <p:animRot by="5400000">
                                      <p:cBhvr>
                                        <p:cTn id="42" dur="2000" fill="hold"/>
                                        <p:tgtEl>
                                          <p:spTgt spid="256010"/>
                                        </p:tgtEl>
                                        <p:attrNameLst>
                                          <p:attrName>r</p:attrName>
                                        </p:attrNameLst>
                                      </p:cBhvr>
                                    </p:animRot>
                                  </p:childTnLst>
                                </p:cTn>
                              </p:par>
                              <p:par>
                                <p:cTn id="43" presetID="53" presetClass="exit" presetSubtype="0" fill="hold" grpId="2" nodeType="withEffect">
                                  <p:stCondLst>
                                    <p:cond delay="2400"/>
                                  </p:stCondLst>
                                  <p:childTnLst>
                                    <p:anim calcmode="lin" valueType="num">
                                      <p:cBhvr>
                                        <p:cTn id="44" dur="1000"/>
                                        <p:tgtEl>
                                          <p:spTgt spid="256010"/>
                                        </p:tgtEl>
                                        <p:attrNameLst>
                                          <p:attrName>ppt_w</p:attrName>
                                        </p:attrNameLst>
                                      </p:cBhvr>
                                      <p:tavLst>
                                        <p:tav tm="0">
                                          <p:val>
                                            <p:strVal val="ppt_w"/>
                                          </p:val>
                                        </p:tav>
                                        <p:tav tm="100000">
                                          <p:val>
                                            <p:fltVal val="0"/>
                                          </p:val>
                                        </p:tav>
                                      </p:tavLst>
                                    </p:anim>
                                    <p:anim calcmode="lin" valueType="num">
                                      <p:cBhvr>
                                        <p:cTn id="45" dur="1000"/>
                                        <p:tgtEl>
                                          <p:spTgt spid="256010"/>
                                        </p:tgtEl>
                                        <p:attrNameLst>
                                          <p:attrName>ppt_h</p:attrName>
                                        </p:attrNameLst>
                                      </p:cBhvr>
                                      <p:tavLst>
                                        <p:tav tm="0">
                                          <p:val>
                                            <p:strVal val="ppt_h"/>
                                          </p:val>
                                        </p:tav>
                                        <p:tav tm="100000">
                                          <p:val>
                                            <p:fltVal val="0"/>
                                          </p:val>
                                        </p:tav>
                                      </p:tavLst>
                                    </p:anim>
                                    <p:animEffect transition="out" filter="fade">
                                      <p:cBhvr>
                                        <p:cTn id="46" dur="1000"/>
                                        <p:tgtEl>
                                          <p:spTgt spid="256010"/>
                                        </p:tgtEl>
                                      </p:cBhvr>
                                    </p:animEffect>
                                    <p:set>
                                      <p:cBhvr>
                                        <p:cTn id="47" dur="1" fill="hold">
                                          <p:stCondLst>
                                            <p:cond delay="999"/>
                                          </p:stCondLst>
                                        </p:cTn>
                                        <p:tgtEl>
                                          <p:spTgt spid="2560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8" grpId="0"/>
      <p:bldP spid="4" grpId="0"/>
      <p:bldP spid="256009" grpId="0" animBg="1"/>
      <p:bldP spid="256009" grpId="1" animBg="1"/>
      <p:bldP spid="256009" grpId="2" animBg="1"/>
      <p:bldP spid="256010" grpId="0" animBg="1"/>
      <p:bldP spid="256010" grpId="1" animBg="1"/>
      <p:bldP spid="256010" grpId="2" animBg="1"/>
      <p:bldP spid="25601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89" name="Picture 11"/>
          <p:cNvPicPr>
            <a:picLocks noChangeAspect="1"/>
          </p:cNvPicPr>
          <p:nvPr/>
        </p:nvPicPr>
        <p:blipFill rotWithShape="1">
          <a:blip r:embed="rId3" cstate="screen">
            <a:duotone>
              <a:prstClr val="black"/>
              <a:schemeClr val="accent1">
                <a:tint val="45000"/>
                <a:satMod val="400000"/>
              </a:schemeClr>
            </a:duotone>
            <a:extLst>
              <a:ext uri="{28A0092B-C50C-407E-A947-70E740481C1C}">
                <a14:useLocalDpi xmlns:a14="http://schemas.microsoft.com/office/drawing/2010/main"/>
              </a:ext>
            </a:extLst>
          </a:blip>
          <a:srcRect/>
          <a:stretch/>
        </p:blipFill>
        <p:spPr bwMode="auto">
          <a:xfrm>
            <a:off x="0" y="0"/>
            <a:ext cx="323184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0" name="Picture 2" descr="blue"/>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046413" y="0"/>
            <a:ext cx="60975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1" name="Rectangle 3"/>
          <p:cNvSpPr>
            <a:spLocks noChangeArrowheads="1"/>
          </p:cNvSpPr>
          <p:nvPr/>
        </p:nvSpPr>
        <p:spPr bwMode="auto">
          <a:xfrm>
            <a:off x="4114800" y="0"/>
            <a:ext cx="5029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63492" name="Text Box 4"/>
          <p:cNvSpPr txBox="1">
            <a:spLocks noChangeArrowheads="1"/>
          </p:cNvSpPr>
          <p:nvPr/>
        </p:nvSpPr>
        <p:spPr bwMode="auto">
          <a:xfrm>
            <a:off x="3424157" y="1979613"/>
            <a:ext cx="2133600" cy="304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b="1" dirty="0">
                <a:solidFill>
                  <a:schemeClr val="bg1"/>
                </a:solidFill>
                <a:latin typeface="Times" charset="0"/>
              </a:rPr>
              <a:t>The process</a:t>
            </a:r>
            <a:br>
              <a:rPr lang="en-US" b="1" dirty="0">
                <a:solidFill>
                  <a:schemeClr val="bg1"/>
                </a:solidFill>
                <a:latin typeface="Times" charset="0"/>
              </a:rPr>
            </a:br>
            <a:r>
              <a:rPr lang="en-US" b="1" dirty="0">
                <a:solidFill>
                  <a:schemeClr val="bg1"/>
                </a:solidFill>
                <a:latin typeface="Times" charset="0"/>
              </a:rPr>
              <a:t> by which</a:t>
            </a:r>
            <a:br>
              <a:rPr lang="en-US" b="1" dirty="0">
                <a:solidFill>
                  <a:schemeClr val="bg1"/>
                </a:solidFill>
                <a:latin typeface="Times" charset="0"/>
              </a:rPr>
            </a:br>
            <a:r>
              <a:rPr lang="en-US" b="1" dirty="0">
                <a:solidFill>
                  <a:schemeClr val="bg1"/>
                </a:solidFill>
                <a:latin typeface="Times" charset="0"/>
              </a:rPr>
              <a:t> a stimulus or event weakens or reduces the probability of the response that it follows</a:t>
            </a:r>
          </a:p>
        </p:txBody>
      </p:sp>
      <p:pic>
        <p:nvPicPr>
          <p:cNvPr id="63493" name="Picture 6" descr="p"/>
          <p:cNvPicPr>
            <a:picLocks noChangeAspect="1" noChangeArrowheads="1"/>
          </p:cNvPicPr>
          <p:nvPr/>
        </p:nvPicPr>
        <p:blipFill>
          <a:blip r:embed="rId5">
            <a:duotone>
              <a:prstClr val="black"/>
              <a:schemeClr val="accent1">
                <a:tint val="45000"/>
                <a:satMod val="400000"/>
              </a:schemeClr>
            </a:duotone>
            <a:extLst>
              <a:ext uri="{BEBA8EAE-BF5A-486C-A8C5-ECC9F3942E4B}">
                <a14:imgProps xmlns:a14="http://schemas.microsoft.com/office/drawing/2010/main">
                  <a14:imgLayer r:embed="rId6">
                    <a14:imgEffect>
                      <a14:saturation sat="222000"/>
                    </a14:imgEffect>
                  </a14:imgLayer>
                </a14:imgProps>
              </a:ext>
              <a:ext uri="{28A0092B-C50C-407E-A947-70E740481C1C}">
                <a14:useLocalDpi xmlns:a14="http://schemas.microsoft.com/office/drawing/2010/main"/>
              </a:ext>
            </a:extLst>
          </a:blip>
          <a:srcRect/>
          <a:stretch>
            <a:fillRect/>
          </a:stretch>
        </p:blipFill>
        <p:spPr bwMode="auto">
          <a:xfrm>
            <a:off x="5508544" y="1312863"/>
            <a:ext cx="2420938" cy="421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3543" name="Text Box 7"/>
          <p:cNvSpPr txBox="1">
            <a:spLocks noChangeArrowheads="1"/>
          </p:cNvSpPr>
          <p:nvPr/>
        </p:nvSpPr>
        <p:spPr bwMode="auto">
          <a:xfrm>
            <a:off x="5965744" y="1524000"/>
            <a:ext cx="2819400" cy="696913"/>
          </a:xfrm>
          <a:prstGeom prst="rect">
            <a:avLst/>
          </a:prstGeom>
          <a:noFill/>
          <a:ln w="9525">
            <a:noFill/>
            <a:miter lim="800000"/>
            <a:headEnd/>
            <a:tailEnd/>
          </a:ln>
          <a:effectLst>
            <a:outerShdw blurRad="63500" dist="17961" dir="2700000" algn="ctr" rotWithShape="0">
              <a:schemeClr val="tx1">
                <a:alpha val="74998"/>
              </a:schemeClr>
            </a:outerShdw>
          </a:effectLst>
        </p:spPr>
        <p:txBody>
          <a:bodyPr>
            <a:spAutoFit/>
          </a:bodyPr>
          <a:lstStyle/>
          <a:p>
            <a:pPr algn="dist">
              <a:lnSpc>
                <a:spcPct val="110000"/>
              </a:lnSpc>
              <a:defRPr/>
            </a:pPr>
            <a:r>
              <a:rPr lang="en-US" sz="3600" dirty="0" err="1">
                <a:solidFill>
                  <a:schemeClr val="bg1"/>
                </a:solidFill>
                <a:latin typeface="Helvetica" charset="0"/>
                <a:ea typeface="ＭＳ Ｐゴシック" charset="-128"/>
                <a:cs typeface="ＭＳ Ｐゴシック" charset="-128"/>
              </a:rPr>
              <a:t>unishment</a:t>
            </a:r>
            <a:endParaRPr lang="en-US" sz="3600" dirty="0">
              <a:solidFill>
                <a:schemeClr val="bg1"/>
              </a:solidFill>
              <a:latin typeface="Helvetica" charset="0"/>
              <a:ea typeface="ＭＳ Ｐゴシック" charset="-128"/>
              <a:cs typeface="ＭＳ Ｐゴシック" charset="-128"/>
            </a:endParaRPr>
          </a:p>
        </p:txBody>
      </p:sp>
    </p:spTree>
    <p:extLst>
      <p:ext uri="{BB962C8B-B14F-4D97-AF65-F5344CB8AC3E}">
        <p14:creationId xmlns:p14="http://schemas.microsoft.com/office/powerpoint/2010/main" val="2505430178"/>
      </p:ext>
    </p:extLst>
  </p:cSld>
  <p:clrMapOvr>
    <a:masterClrMapping/>
  </p:clrMapOvr>
  <p:transition xmlns:p14="http://schemas.microsoft.com/office/powerpoint/2010/main">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63493"/>
                                        </p:tgtEl>
                                        <p:attrNameLst>
                                          <p:attrName>style.visibility</p:attrName>
                                        </p:attrNameLst>
                                      </p:cBhvr>
                                      <p:to>
                                        <p:strVal val="visible"/>
                                      </p:to>
                                    </p:set>
                                    <p:animEffect transition="in" filter="fade">
                                      <p:cBhvr>
                                        <p:cTn id="7" dur="1000"/>
                                        <p:tgtEl>
                                          <p:spTgt spid="63493"/>
                                        </p:tgtEl>
                                      </p:cBhvr>
                                    </p:animEffect>
                                    <p:anim calcmode="lin" valueType="num">
                                      <p:cBhvr>
                                        <p:cTn id="8" dur="1000" fill="hold"/>
                                        <p:tgtEl>
                                          <p:spTgt spid="63493"/>
                                        </p:tgtEl>
                                        <p:attrNameLst>
                                          <p:attrName>ppt_x</p:attrName>
                                        </p:attrNameLst>
                                      </p:cBhvr>
                                      <p:tavLst>
                                        <p:tav tm="0">
                                          <p:val>
                                            <p:strVal val="#ppt_x"/>
                                          </p:val>
                                        </p:tav>
                                        <p:tav tm="100000">
                                          <p:val>
                                            <p:strVal val="#ppt_x"/>
                                          </p:val>
                                        </p:tav>
                                      </p:tavLst>
                                    </p:anim>
                                    <p:anim calcmode="lin" valueType="num">
                                      <p:cBhvr>
                                        <p:cTn id="9" dur="900" decel="100000" fill="hold"/>
                                        <p:tgtEl>
                                          <p:spTgt spid="6349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3493"/>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12" presetClass="entr" presetSubtype="2" fill="hold" grpId="0" nodeType="afterEffect">
                                  <p:stCondLst>
                                    <p:cond delay="0"/>
                                  </p:stCondLst>
                                  <p:childTnLst>
                                    <p:set>
                                      <p:cBhvr>
                                        <p:cTn id="13" dur="1" fill="hold">
                                          <p:stCondLst>
                                            <p:cond delay="0"/>
                                          </p:stCondLst>
                                        </p:cTn>
                                        <p:tgtEl>
                                          <p:spTgt spid="193543"/>
                                        </p:tgtEl>
                                        <p:attrNameLst>
                                          <p:attrName>style.visibility</p:attrName>
                                        </p:attrNameLst>
                                      </p:cBhvr>
                                      <p:to>
                                        <p:strVal val="visible"/>
                                      </p:to>
                                    </p:set>
                                    <p:anim calcmode="lin" valueType="num">
                                      <p:cBhvr additive="base">
                                        <p:cTn id="14" dur="500"/>
                                        <p:tgtEl>
                                          <p:spTgt spid="193543"/>
                                        </p:tgtEl>
                                        <p:attrNameLst>
                                          <p:attrName>ppt_x</p:attrName>
                                        </p:attrNameLst>
                                      </p:cBhvr>
                                      <p:tavLst>
                                        <p:tav tm="0">
                                          <p:val>
                                            <p:strVal val="#ppt_x+#ppt_w*1.125000"/>
                                          </p:val>
                                        </p:tav>
                                        <p:tav tm="100000">
                                          <p:val>
                                            <p:strVal val="#ppt_x"/>
                                          </p:val>
                                        </p:tav>
                                      </p:tavLst>
                                    </p:anim>
                                    <p:animEffect transition="in" filter="wipe(left)">
                                      <p:cBhvr>
                                        <p:cTn id="15" dur="500"/>
                                        <p:tgtEl>
                                          <p:spTgt spid="193543"/>
                                        </p:tgtEl>
                                      </p:cBhvr>
                                    </p:animEffect>
                                  </p:childTnLst>
                                </p:cTn>
                              </p:par>
                            </p:childTnLst>
                          </p:cTn>
                        </p:par>
                        <p:par>
                          <p:cTn id="16" fill="hold">
                            <p:stCondLst>
                              <p:cond delay="1500"/>
                            </p:stCondLst>
                            <p:childTnLst>
                              <p:par>
                                <p:cTn id="17" presetID="55" presetClass="entr" presetSubtype="0" fill="hold" grpId="0" nodeType="afterEffect">
                                  <p:stCondLst>
                                    <p:cond delay="0"/>
                                  </p:stCondLst>
                                  <p:childTnLst>
                                    <p:set>
                                      <p:cBhvr>
                                        <p:cTn id="18" dur="1" fill="hold">
                                          <p:stCondLst>
                                            <p:cond delay="0"/>
                                          </p:stCondLst>
                                        </p:cTn>
                                        <p:tgtEl>
                                          <p:spTgt spid="63492"/>
                                        </p:tgtEl>
                                        <p:attrNameLst>
                                          <p:attrName>style.visibility</p:attrName>
                                        </p:attrNameLst>
                                      </p:cBhvr>
                                      <p:to>
                                        <p:strVal val="visible"/>
                                      </p:to>
                                    </p:set>
                                    <p:anim calcmode="lin" valueType="num">
                                      <p:cBhvr>
                                        <p:cTn id="19" dur="1000" fill="hold"/>
                                        <p:tgtEl>
                                          <p:spTgt spid="63492"/>
                                        </p:tgtEl>
                                        <p:attrNameLst>
                                          <p:attrName>ppt_w</p:attrName>
                                        </p:attrNameLst>
                                      </p:cBhvr>
                                      <p:tavLst>
                                        <p:tav tm="0">
                                          <p:val>
                                            <p:strVal val="#ppt_w*0.70"/>
                                          </p:val>
                                        </p:tav>
                                        <p:tav tm="100000">
                                          <p:val>
                                            <p:strVal val="#ppt_w"/>
                                          </p:val>
                                        </p:tav>
                                      </p:tavLst>
                                    </p:anim>
                                    <p:anim calcmode="lin" valueType="num">
                                      <p:cBhvr>
                                        <p:cTn id="20" dur="1000" fill="hold"/>
                                        <p:tgtEl>
                                          <p:spTgt spid="63492"/>
                                        </p:tgtEl>
                                        <p:attrNameLst>
                                          <p:attrName>ppt_h</p:attrName>
                                        </p:attrNameLst>
                                      </p:cBhvr>
                                      <p:tavLst>
                                        <p:tav tm="0">
                                          <p:val>
                                            <p:strVal val="#ppt_h"/>
                                          </p:val>
                                        </p:tav>
                                        <p:tav tm="100000">
                                          <p:val>
                                            <p:strVal val="#ppt_h"/>
                                          </p:val>
                                        </p:tav>
                                      </p:tavLst>
                                    </p:anim>
                                    <p:animEffect transition="in" filter="fade">
                                      <p:cBhvr>
                                        <p:cTn id="21" dur="1000"/>
                                        <p:tgtEl>
                                          <p:spTgt spid="634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2" grpId="0"/>
      <p:bldP spid="19354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3" name="AutoShape 3"/>
          <p:cNvSpPr>
            <a:spLocks noChangeArrowheads="1"/>
          </p:cNvSpPr>
          <p:nvPr/>
        </p:nvSpPr>
        <p:spPr bwMode="gray">
          <a:xfrm rot="10800000">
            <a:off x="411977" y="988973"/>
            <a:ext cx="3803650" cy="3573463"/>
          </a:xfrm>
          <a:prstGeom prst="round2DiagRect">
            <a:avLst/>
          </a:prstGeom>
          <a:gradFill rotWithShape="1">
            <a:gsLst>
              <a:gs pos="0">
                <a:srgbClr val="CCECFF">
                  <a:alpha val="30000"/>
                </a:srgbClr>
              </a:gs>
              <a:gs pos="100000">
                <a:srgbClr val="CCECFF">
                  <a:gamma/>
                  <a:tint val="3922"/>
                  <a:invGamma/>
                </a:srgbClr>
              </a:gs>
            </a:gsLst>
            <a:lin ang="5400000" scaled="1"/>
          </a:gradFill>
          <a:ln w="19050">
            <a:noFill/>
            <a:miter lim="800000"/>
            <a:headEnd/>
            <a:tailEnd/>
          </a:ln>
          <a:effectLst>
            <a:outerShdw blurRad="63500" dist="107763" dir="2700000" algn="ctr" rotWithShape="0">
              <a:srgbClr val="1C1C1C">
                <a:alpha val="50000"/>
              </a:srgbClr>
            </a:outerShdw>
          </a:effectLst>
        </p:spPr>
        <p:txBody>
          <a:bodyPr wrap="none" anchor="ctr"/>
          <a:lstStyle/>
          <a:p>
            <a:pPr>
              <a:defRPr/>
            </a:pPr>
            <a:endParaRPr lang="en-US" dirty="0">
              <a:latin typeface="Arial"/>
              <a:ea typeface="ＭＳ Ｐゴシック" charset="-128"/>
              <a:cs typeface="Arial"/>
            </a:endParaRPr>
          </a:p>
        </p:txBody>
      </p:sp>
      <p:sp>
        <p:nvSpPr>
          <p:cNvPr id="65540" name="Rectangle 4"/>
          <p:cNvSpPr>
            <a:spLocks noGrp="1" noChangeArrowheads="1"/>
          </p:cNvSpPr>
          <p:nvPr>
            <p:ph type="ctrTitle"/>
          </p:nvPr>
        </p:nvSpPr>
        <p:spPr/>
        <p:txBody>
          <a:bodyPr/>
          <a:lstStyle/>
          <a:p>
            <a:r>
              <a:rPr lang="en-US">
                <a:ea typeface="ＭＳ Ｐゴシック" charset="0"/>
              </a:rPr>
              <a:t>Primary and Secondary Reinforcers and Punishers</a:t>
            </a:r>
          </a:p>
        </p:txBody>
      </p:sp>
      <p:sp>
        <p:nvSpPr>
          <p:cNvPr id="189447" name="Rectangle 7"/>
          <p:cNvSpPr>
            <a:spLocks noChangeArrowheads="1"/>
          </p:cNvSpPr>
          <p:nvPr/>
        </p:nvSpPr>
        <p:spPr bwMode="auto">
          <a:xfrm>
            <a:off x="795338" y="1273380"/>
            <a:ext cx="3387725" cy="353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pPr>
            <a:r>
              <a:rPr lang="en-US" sz="2800" b="1" dirty="0">
                <a:solidFill>
                  <a:srgbClr val="0D98B8"/>
                </a:solidFill>
                <a:latin typeface="Arial"/>
                <a:cs typeface="Arial"/>
              </a:rPr>
              <a:t>Primary </a:t>
            </a:r>
            <a:r>
              <a:rPr lang="en-US" sz="2800" b="1" dirty="0" err="1">
                <a:solidFill>
                  <a:srgbClr val="0D98B8"/>
                </a:solidFill>
                <a:latin typeface="Arial"/>
                <a:cs typeface="Arial"/>
              </a:rPr>
              <a:t>Reinforcers</a:t>
            </a:r>
            <a:r>
              <a:rPr lang="en-US" sz="2800" b="1" dirty="0">
                <a:solidFill>
                  <a:srgbClr val="0D98B8"/>
                </a:solidFill>
                <a:latin typeface="Arial"/>
                <a:cs typeface="Arial"/>
              </a:rPr>
              <a:t>:</a:t>
            </a:r>
            <a:r>
              <a:rPr lang="en-US" sz="2800" dirty="0">
                <a:solidFill>
                  <a:srgbClr val="0D98B8"/>
                </a:solidFill>
                <a:latin typeface="Arial"/>
                <a:cs typeface="Arial"/>
              </a:rPr>
              <a:t> </a:t>
            </a:r>
            <a:r>
              <a:rPr lang="en-US" sz="2600" b="1" dirty="0">
                <a:solidFill>
                  <a:srgbClr val="424242"/>
                </a:solidFill>
                <a:latin typeface="Arial"/>
                <a:cs typeface="Arial"/>
              </a:rPr>
              <a:t>Inherently reinforcing and typically satisfy a physiological need</a:t>
            </a:r>
          </a:p>
        </p:txBody>
      </p:sp>
      <p:sp>
        <p:nvSpPr>
          <p:cNvPr id="189448" name="Rectangle 8"/>
          <p:cNvSpPr>
            <a:spLocks noChangeArrowheads="1"/>
          </p:cNvSpPr>
          <p:nvPr/>
        </p:nvSpPr>
        <p:spPr bwMode="auto">
          <a:xfrm>
            <a:off x="4901102" y="1273380"/>
            <a:ext cx="3505200" cy="364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2800" b="1" dirty="0">
                <a:solidFill>
                  <a:srgbClr val="C62DB0"/>
                </a:solidFill>
                <a:latin typeface="Arial"/>
                <a:cs typeface="Arial"/>
              </a:rPr>
              <a:t>Secondary </a:t>
            </a:r>
            <a:r>
              <a:rPr lang="en-US" sz="2800" b="1" dirty="0" err="1">
                <a:solidFill>
                  <a:srgbClr val="C62DB0"/>
                </a:solidFill>
                <a:latin typeface="Arial"/>
                <a:cs typeface="Arial"/>
              </a:rPr>
              <a:t>Reinforcers</a:t>
            </a:r>
            <a:r>
              <a:rPr lang="en-US" sz="2800" b="1" dirty="0">
                <a:solidFill>
                  <a:srgbClr val="C62DB0"/>
                </a:solidFill>
                <a:latin typeface="Arial"/>
                <a:cs typeface="Arial"/>
              </a:rPr>
              <a:t>: </a:t>
            </a:r>
            <a:br>
              <a:rPr lang="en-US" sz="2800" b="1" dirty="0">
                <a:solidFill>
                  <a:srgbClr val="C62DB0"/>
                </a:solidFill>
                <a:latin typeface="Arial"/>
                <a:cs typeface="Arial"/>
              </a:rPr>
            </a:br>
            <a:r>
              <a:rPr lang="en-US" sz="2600" b="1" dirty="0">
                <a:latin typeface="Arial"/>
                <a:cs typeface="Arial"/>
              </a:rPr>
              <a:t>Stimuli that have acquired reinforcing properties through associations with other </a:t>
            </a:r>
            <a:r>
              <a:rPr lang="en-US" sz="2600" b="1" dirty="0" err="1">
                <a:latin typeface="Arial"/>
                <a:cs typeface="Arial"/>
              </a:rPr>
              <a:t>reinforcers</a:t>
            </a:r>
            <a:endParaRPr lang="en-US" sz="2600" b="1" dirty="0">
              <a:latin typeface="Arial"/>
              <a:cs typeface="Arial"/>
            </a:endParaRPr>
          </a:p>
        </p:txBody>
      </p:sp>
      <p:grpSp>
        <p:nvGrpSpPr>
          <p:cNvPr id="2" name="Group 12"/>
          <p:cNvGrpSpPr>
            <a:grpSpLocks/>
          </p:cNvGrpSpPr>
          <p:nvPr/>
        </p:nvGrpSpPr>
        <p:grpSpPr bwMode="auto">
          <a:xfrm>
            <a:off x="812800" y="1276555"/>
            <a:ext cx="3200400" cy="2133600"/>
            <a:chOff x="432" y="1008"/>
            <a:chExt cx="2016" cy="1344"/>
          </a:xfrm>
          <a:solidFill>
            <a:srgbClr val="FFFFFF"/>
          </a:solidFill>
        </p:grpSpPr>
        <p:sp>
          <p:nvSpPr>
            <p:cNvPr id="65547" name="AutoShape 13"/>
            <p:cNvSpPr>
              <a:spLocks noChangeArrowheads="1"/>
            </p:cNvSpPr>
            <p:nvPr/>
          </p:nvSpPr>
          <p:spPr bwMode="gray">
            <a:xfrm>
              <a:off x="432" y="1008"/>
              <a:ext cx="2016" cy="1344"/>
            </a:xfrm>
            <a:prstGeom prst="cloudCallout">
              <a:avLst>
                <a:gd name="adj1" fmla="val 42412"/>
                <a:gd name="adj2" fmla="val 80356"/>
              </a:avLst>
            </a:prstGeom>
            <a:grpFill/>
            <a:ln w="15875">
              <a:solidFill>
                <a:schemeClr val="tx1"/>
              </a:solidFill>
              <a:round/>
              <a:headEnd/>
              <a:tailEnd/>
            </a:ln>
            <a:extLst/>
          </p:spPr>
          <p:txBody>
            <a:bodyPr anchor="ctr"/>
            <a:lstStyle/>
            <a:p>
              <a:pPr algn="ctr"/>
              <a:endParaRPr lang="en-US" sz="1800" baseline="-25000">
                <a:latin typeface="Arial"/>
                <a:cs typeface="Arial"/>
              </a:endParaRPr>
            </a:p>
          </p:txBody>
        </p:sp>
        <p:pic>
          <p:nvPicPr>
            <p:cNvPr id="52238" name="Picture 14"/>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034" y="1229"/>
              <a:ext cx="780" cy="847"/>
            </a:xfrm>
            <a:prstGeom prst="rect">
              <a:avLst/>
            </a:prstGeom>
            <a:grpFill/>
            <a:ln w="9525">
              <a:noFill/>
              <a:miter lim="800000"/>
              <a:headEnd/>
              <a:tailEnd/>
            </a:ln>
            <a:effectLst/>
            <a:extLst/>
          </p:spPr>
        </p:pic>
      </p:grpSp>
      <p:grpSp>
        <p:nvGrpSpPr>
          <p:cNvPr id="3" name="Group 14"/>
          <p:cNvGrpSpPr>
            <a:grpSpLocks/>
          </p:cNvGrpSpPr>
          <p:nvPr/>
        </p:nvGrpSpPr>
        <p:grpSpPr bwMode="auto">
          <a:xfrm>
            <a:off x="5486400" y="1290842"/>
            <a:ext cx="3200400" cy="2133600"/>
            <a:chOff x="5486400" y="1600200"/>
            <a:chExt cx="3200400" cy="2133600"/>
          </a:xfrm>
          <a:solidFill>
            <a:srgbClr val="FFFFFF"/>
          </a:solidFill>
        </p:grpSpPr>
        <p:sp>
          <p:nvSpPr>
            <p:cNvPr id="65545" name="AutoShape 11"/>
            <p:cNvSpPr>
              <a:spLocks noChangeArrowheads="1"/>
            </p:cNvSpPr>
            <p:nvPr/>
          </p:nvSpPr>
          <p:spPr bwMode="gray">
            <a:xfrm>
              <a:off x="5486400" y="1600200"/>
              <a:ext cx="3200400" cy="2133600"/>
            </a:xfrm>
            <a:prstGeom prst="cloudCallout">
              <a:avLst>
                <a:gd name="adj1" fmla="val -44097"/>
                <a:gd name="adj2" fmla="val 82736"/>
              </a:avLst>
            </a:prstGeom>
            <a:grpFill/>
            <a:ln w="15875">
              <a:solidFill>
                <a:schemeClr val="tx1"/>
              </a:solidFill>
              <a:round/>
              <a:headEnd/>
              <a:tailEnd/>
            </a:ln>
            <a:extLst/>
          </p:spPr>
          <p:txBody>
            <a:bodyPr anchor="ctr"/>
            <a:lstStyle/>
            <a:p>
              <a:pPr algn="ctr"/>
              <a:endParaRPr lang="en-US" sz="1800" baseline="-25000">
                <a:latin typeface="Arial"/>
                <a:cs typeface="Arial"/>
              </a:endParaRPr>
            </a:p>
          </p:txBody>
        </p:sp>
        <p:pic>
          <p:nvPicPr>
            <p:cNvPr id="65546" name="Picture 1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bwMode="auto">
            <a:xfrm>
              <a:off x="6166809" y="2034941"/>
              <a:ext cx="1882385" cy="1246774"/>
            </a:xfrm>
            <a:prstGeom prst="rect">
              <a:avLst/>
            </a:prstGeom>
            <a:grpFill/>
            <a:ln w="9525">
              <a:noFill/>
              <a:miter lim="800000"/>
              <a:headEnd/>
              <a:tailEnd/>
            </a:ln>
            <a:extLst/>
          </p:spPr>
        </p:pic>
      </p:grpSp>
      <p:pic>
        <p:nvPicPr>
          <p:cNvPr id="65538" name="Picture 6"/>
          <p:cNvPicPr>
            <a:picLocks noChangeAspect="1" noChangeArrowheads="1"/>
          </p:cNvPicPr>
          <p:nvPr/>
        </p:nvPicPr>
        <p:blipFill rotWithShape="1">
          <a:blip r:embed="rId5" cstate="screen">
            <a:extLst>
              <a:ext uri="{BEBA8EAE-BF5A-486C-A8C5-ECC9F3942E4B}">
                <a14:imgProps xmlns:a14="http://schemas.microsoft.com/office/drawing/2010/main">
                  <a14:imgLayer r:embed="rId6">
                    <a14:imgEffect>
                      <a14:backgroundRemoval t="0" b="100000" l="0" r="100000"/>
                    </a14:imgEffect>
                  </a14:imgLayer>
                </a14:imgProps>
              </a:ext>
              <a:ext uri="{28A0092B-C50C-407E-A947-70E740481C1C}">
                <a14:useLocalDpi xmlns:a14="http://schemas.microsoft.com/office/drawing/2010/main"/>
              </a:ext>
            </a:extLst>
          </a:blip>
          <a:srcRect t="-1" b="56243"/>
          <a:stretch/>
        </p:blipFill>
        <p:spPr bwMode="auto">
          <a:xfrm>
            <a:off x="2115091" y="3036700"/>
            <a:ext cx="5207666" cy="342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763083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 fill="hold" grpId="0" nodeType="withEffect">
                                  <p:stCondLst>
                                    <p:cond delay="0"/>
                                  </p:stCondLst>
                                  <p:childTnLst>
                                    <p:set>
                                      <p:cBhvr>
                                        <p:cTn id="6" dur="1" fill="hold">
                                          <p:stCondLst>
                                            <p:cond delay="0"/>
                                          </p:stCondLst>
                                        </p:cTn>
                                        <p:tgtEl>
                                          <p:spTgt spid="189443"/>
                                        </p:tgtEl>
                                        <p:attrNameLst>
                                          <p:attrName>style.visibility</p:attrName>
                                        </p:attrNameLst>
                                      </p:cBhvr>
                                      <p:to>
                                        <p:strVal val="visible"/>
                                      </p:to>
                                    </p:set>
                                    <p:anim calcmode="lin" valueType="num">
                                      <p:cBhvr>
                                        <p:cTn id="7" dur="500" fill="hold"/>
                                        <p:tgtEl>
                                          <p:spTgt spid="189443"/>
                                        </p:tgtEl>
                                        <p:attrNameLst>
                                          <p:attrName>ppt_x</p:attrName>
                                        </p:attrNameLst>
                                      </p:cBhvr>
                                      <p:tavLst>
                                        <p:tav tm="0">
                                          <p:val>
                                            <p:strVal val="#ppt_x"/>
                                          </p:val>
                                        </p:tav>
                                        <p:tav tm="100000">
                                          <p:val>
                                            <p:strVal val="#ppt_x"/>
                                          </p:val>
                                        </p:tav>
                                      </p:tavLst>
                                    </p:anim>
                                    <p:anim calcmode="lin" valueType="num">
                                      <p:cBhvr>
                                        <p:cTn id="8" dur="500" fill="hold"/>
                                        <p:tgtEl>
                                          <p:spTgt spid="189443"/>
                                        </p:tgtEl>
                                        <p:attrNameLst>
                                          <p:attrName>ppt_y</p:attrName>
                                        </p:attrNameLst>
                                      </p:cBhvr>
                                      <p:tavLst>
                                        <p:tav tm="0">
                                          <p:val>
                                            <p:strVal val="#ppt_y-#ppt_h/2"/>
                                          </p:val>
                                        </p:tav>
                                        <p:tav tm="100000">
                                          <p:val>
                                            <p:strVal val="#ppt_y"/>
                                          </p:val>
                                        </p:tav>
                                      </p:tavLst>
                                    </p:anim>
                                    <p:anim calcmode="lin" valueType="num">
                                      <p:cBhvr>
                                        <p:cTn id="9" dur="500" fill="hold"/>
                                        <p:tgtEl>
                                          <p:spTgt spid="189443"/>
                                        </p:tgtEl>
                                        <p:attrNameLst>
                                          <p:attrName>ppt_w</p:attrName>
                                        </p:attrNameLst>
                                      </p:cBhvr>
                                      <p:tavLst>
                                        <p:tav tm="0">
                                          <p:val>
                                            <p:strVal val="#ppt_w"/>
                                          </p:val>
                                        </p:tav>
                                        <p:tav tm="100000">
                                          <p:val>
                                            <p:strVal val="#ppt_w"/>
                                          </p:val>
                                        </p:tav>
                                      </p:tavLst>
                                    </p:anim>
                                    <p:anim calcmode="lin" valueType="num">
                                      <p:cBhvr>
                                        <p:cTn id="10" dur="500" fill="hold"/>
                                        <p:tgtEl>
                                          <p:spTgt spid="189443"/>
                                        </p:tgtEl>
                                        <p:attrNameLst>
                                          <p:attrName>ppt_h</p:attrName>
                                        </p:attrNameLst>
                                      </p:cBhvr>
                                      <p:tavLst>
                                        <p:tav tm="0">
                                          <p:val>
                                            <p:fltVal val="0"/>
                                          </p:val>
                                        </p:tav>
                                        <p:tav tm="100000">
                                          <p:val>
                                            <p:strVal val="#ppt_h"/>
                                          </p:val>
                                        </p:tav>
                                      </p:tavLst>
                                    </p:anim>
                                  </p:childTnLst>
                                </p:cTn>
                              </p:par>
                            </p:childTnLst>
                          </p:cTn>
                        </p:par>
                        <p:par>
                          <p:cTn id="11" fill="hold" nodeType="afterGroup">
                            <p:stCondLst>
                              <p:cond delay="500"/>
                            </p:stCondLst>
                            <p:childTnLst>
                              <p:par>
                                <p:cTn id="12" presetID="10" presetClass="entr" presetSubtype="0" fill="hold" nodeType="afterEffect">
                                  <p:stCondLst>
                                    <p:cond delay="0"/>
                                  </p:stCondLst>
                                  <p:childTnLst>
                                    <p:set>
                                      <p:cBhvr>
                                        <p:cTn id="13" dur="1" fill="hold">
                                          <p:stCondLst>
                                            <p:cond delay="0"/>
                                          </p:stCondLst>
                                        </p:cTn>
                                        <p:tgtEl>
                                          <p:spTgt spid="189447">
                                            <p:txEl>
                                              <p:pRg st="0" end="0"/>
                                            </p:txEl>
                                          </p:spTgt>
                                        </p:tgtEl>
                                        <p:attrNameLst>
                                          <p:attrName>style.visibility</p:attrName>
                                        </p:attrNameLst>
                                      </p:cBhvr>
                                      <p:to>
                                        <p:strVal val="visible"/>
                                      </p:to>
                                    </p:set>
                                    <p:animEffect transition="in" filter="fade">
                                      <p:cBhvr>
                                        <p:cTn id="14" dur="500"/>
                                        <p:tgtEl>
                                          <p:spTgt spid="189447">
                                            <p:txEl>
                                              <p:pRg st="0" end="0"/>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2000"/>
                                        <p:tgtEl>
                                          <p:spTgt spid="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xit" presetSubtype="0" fill="hold" grpId="0" nodeType="clickEffect">
                                  <p:stCondLst>
                                    <p:cond delay="0"/>
                                  </p:stCondLst>
                                  <p:childTnLst>
                                    <p:animEffect transition="out" filter="fade">
                                      <p:cBhvr>
                                        <p:cTn id="21" dur="500"/>
                                        <p:tgtEl>
                                          <p:spTgt spid="189447">
                                            <p:txEl>
                                              <p:pRg st="0" end="0"/>
                                            </p:txEl>
                                          </p:spTgt>
                                        </p:tgtEl>
                                      </p:cBhvr>
                                    </p:animEffect>
                                    <p:set>
                                      <p:cBhvr>
                                        <p:cTn id="22" dur="1" fill="hold">
                                          <p:stCondLst>
                                            <p:cond delay="499"/>
                                          </p:stCondLst>
                                        </p:cTn>
                                        <p:tgtEl>
                                          <p:spTgt spid="189447">
                                            <p:txEl>
                                              <p:pRg st="0" end="0"/>
                                            </p:txEl>
                                          </p:spTgt>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2000"/>
                                        <p:tgtEl>
                                          <p:spTgt spid="3"/>
                                        </p:tgtEl>
                                      </p:cBhvr>
                                    </p:animEffect>
                                    <p:set>
                                      <p:cBhvr>
                                        <p:cTn id="25" dur="1" fill="hold">
                                          <p:stCondLst>
                                            <p:cond delay="1999"/>
                                          </p:stCondLst>
                                        </p:cTn>
                                        <p:tgtEl>
                                          <p:spTgt spid="3"/>
                                        </p:tgtEl>
                                        <p:attrNameLst>
                                          <p:attrName>style.visibility</p:attrName>
                                        </p:attrNameLst>
                                      </p:cBhvr>
                                      <p:to>
                                        <p:strVal val="hidden"/>
                                      </p:to>
                                    </p:set>
                                  </p:childTnLst>
                                </p:cTn>
                              </p:par>
                            </p:childTnLst>
                          </p:cTn>
                        </p:par>
                        <p:par>
                          <p:cTn id="26" fill="hold" nodeType="afterGroup">
                            <p:stCondLst>
                              <p:cond delay="2000"/>
                            </p:stCondLst>
                            <p:childTnLst>
                              <p:par>
                                <p:cTn id="27" presetID="6" presetClass="emph" presetSubtype="0" fill="hold" grpId="1" nodeType="afterEffect">
                                  <p:stCondLst>
                                    <p:cond delay="0"/>
                                  </p:stCondLst>
                                  <p:childTnLst>
                                    <p:animScale>
                                      <p:cBhvr>
                                        <p:cTn id="28" dur="500" fill="hold"/>
                                        <p:tgtEl>
                                          <p:spTgt spid="189443"/>
                                        </p:tgtEl>
                                      </p:cBhvr>
                                      <p:by x="100000" y="15000"/>
                                    </p:animScale>
                                  </p:childTnLst>
                                </p:cTn>
                              </p:par>
                              <p:par>
                                <p:cTn id="29" presetID="64" presetClass="path" presetSubtype="0" fill="hold" grpId="2" nodeType="withEffect">
                                  <p:stCondLst>
                                    <p:cond delay="0"/>
                                  </p:stCondLst>
                                  <p:childTnLst>
                                    <p:animMotion origin="layout" path="M -3.33333E-6 -0.00556 L -3.33333E-6 -0.27778 " pathEditMode="relative" rAng="0" ptsTypes="AA">
                                      <p:cBhvr>
                                        <p:cTn id="30" dur="500" fill="hold"/>
                                        <p:tgtEl>
                                          <p:spTgt spid="189443"/>
                                        </p:tgtEl>
                                        <p:attrNameLst>
                                          <p:attrName>ppt_x</p:attrName>
                                          <p:attrName>ppt_y</p:attrName>
                                        </p:attrNameLst>
                                      </p:cBhvr>
                                      <p:rCtr x="0" y="-13611"/>
                                    </p:animMotion>
                                  </p:childTnLst>
                                </p:cTn>
                              </p:par>
                            </p:childTnLst>
                          </p:cTn>
                        </p:par>
                        <p:par>
                          <p:cTn id="31" fill="hold" nodeType="afterGroup">
                            <p:stCondLst>
                              <p:cond delay="2500"/>
                            </p:stCondLst>
                            <p:childTnLst>
                              <p:par>
                                <p:cTn id="32" presetID="35" presetClass="path" presetSubtype="0" accel="50000" decel="50000" fill="hold" grpId="3" nodeType="afterEffect">
                                  <p:stCondLst>
                                    <p:cond delay="0"/>
                                  </p:stCondLst>
                                  <p:childTnLst>
                                    <p:animMotion origin="layout" path="M 1.66667E-6 -0.27752 L 0.45538 -0.27752 " pathEditMode="relative" rAng="0" ptsTypes="AA">
                                      <p:cBhvr>
                                        <p:cTn id="33" dur="500" fill="hold"/>
                                        <p:tgtEl>
                                          <p:spTgt spid="189443"/>
                                        </p:tgtEl>
                                        <p:attrNameLst>
                                          <p:attrName>ppt_x</p:attrName>
                                          <p:attrName>ppt_y</p:attrName>
                                        </p:attrNameLst>
                                      </p:cBhvr>
                                      <p:rCtr x="22760" y="0"/>
                                    </p:animMotion>
                                  </p:childTnLst>
                                </p:cTn>
                              </p:par>
                            </p:childTnLst>
                          </p:cTn>
                        </p:par>
                        <p:par>
                          <p:cTn id="34" fill="hold" nodeType="afterGroup">
                            <p:stCondLst>
                              <p:cond delay="3000"/>
                            </p:stCondLst>
                            <p:childTnLst>
                              <p:par>
                                <p:cTn id="35" presetID="6" presetClass="emph" presetSubtype="0" fill="hold" grpId="4" nodeType="afterEffect">
                                  <p:stCondLst>
                                    <p:cond delay="0"/>
                                  </p:stCondLst>
                                  <p:childTnLst>
                                    <p:animScale>
                                      <p:cBhvr>
                                        <p:cTn id="36" dur="500" fill="hold"/>
                                        <p:tgtEl>
                                          <p:spTgt spid="189443"/>
                                        </p:tgtEl>
                                      </p:cBhvr>
                                      <p:by x="100000" y="670000"/>
                                    </p:animScale>
                                  </p:childTnLst>
                                </p:cTn>
                              </p:par>
                              <p:par>
                                <p:cTn id="37" presetID="42" presetClass="path" presetSubtype="0" fill="hold" grpId="5" nodeType="withEffect">
                                  <p:stCondLst>
                                    <p:cond delay="0"/>
                                  </p:stCondLst>
                                  <p:childTnLst>
                                    <p:animMotion origin="layout" path="M 0.45312 -0.27752 L 0.45312 -0.00555 " pathEditMode="relative" rAng="0" ptsTypes="AA">
                                      <p:cBhvr>
                                        <p:cTn id="38" dur="500" fill="hold"/>
                                        <p:tgtEl>
                                          <p:spTgt spid="189443"/>
                                        </p:tgtEl>
                                        <p:attrNameLst>
                                          <p:attrName>ppt_x</p:attrName>
                                          <p:attrName>ppt_y</p:attrName>
                                        </p:attrNameLst>
                                      </p:cBhvr>
                                      <p:rCtr x="0" y="13599"/>
                                    </p:animMotion>
                                  </p:childTnLst>
                                </p:cTn>
                              </p:par>
                            </p:childTnLst>
                          </p:cTn>
                        </p:par>
                        <p:par>
                          <p:cTn id="39" fill="hold" nodeType="afterGroup">
                            <p:stCondLst>
                              <p:cond delay="3500"/>
                            </p:stCondLst>
                            <p:childTnLst>
                              <p:par>
                                <p:cTn id="40" presetID="10" presetClass="entr" presetSubtype="0" fill="hold" nodeType="afterEffect">
                                  <p:stCondLst>
                                    <p:cond delay="0"/>
                                  </p:stCondLst>
                                  <p:childTnLst>
                                    <p:set>
                                      <p:cBhvr>
                                        <p:cTn id="41" dur="1" fill="hold">
                                          <p:stCondLst>
                                            <p:cond delay="0"/>
                                          </p:stCondLst>
                                        </p:cTn>
                                        <p:tgtEl>
                                          <p:spTgt spid="189448">
                                            <p:txEl>
                                              <p:pRg st="0" end="0"/>
                                            </p:txEl>
                                          </p:spTgt>
                                        </p:tgtEl>
                                        <p:attrNameLst>
                                          <p:attrName>style.visibility</p:attrName>
                                        </p:attrNameLst>
                                      </p:cBhvr>
                                      <p:to>
                                        <p:strVal val="visible"/>
                                      </p:to>
                                    </p:set>
                                    <p:animEffect transition="in" filter="fade">
                                      <p:cBhvr>
                                        <p:cTn id="42" dur="500"/>
                                        <p:tgtEl>
                                          <p:spTgt spid="189448">
                                            <p:txEl>
                                              <p:pRg st="0" end="0"/>
                                            </p:txEl>
                                          </p:spTgt>
                                        </p:tgtEl>
                                      </p:cBhvr>
                                    </p:animEffect>
                                  </p:childTnLst>
                                </p:cTn>
                              </p:par>
                            </p:childTnLst>
                          </p:cTn>
                        </p:par>
                        <p:par>
                          <p:cTn id="43" fill="hold" nodeType="afterGroup">
                            <p:stCondLst>
                              <p:cond delay="4000"/>
                            </p:stCondLst>
                            <p:childTnLst>
                              <p:par>
                                <p:cTn id="44" presetID="10" presetClass="entr" presetSubtype="0" fill="hold" nodeType="afterEffect">
                                  <p:stCondLst>
                                    <p:cond delay="0"/>
                                  </p:stCondLst>
                                  <p:childTnLst>
                                    <p:set>
                                      <p:cBhvr>
                                        <p:cTn id="45" dur="1" fill="hold">
                                          <p:stCondLst>
                                            <p:cond delay="0"/>
                                          </p:stCondLst>
                                        </p:cTn>
                                        <p:tgtEl>
                                          <p:spTgt spid="2"/>
                                        </p:tgtEl>
                                        <p:attrNameLst>
                                          <p:attrName>style.visibility</p:attrName>
                                        </p:attrNameLst>
                                      </p:cBhvr>
                                      <p:to>
                                        <p:strVal val="visible"/>
                                      </p:to>
                                    </p:set>
                                    <p:animEffect transition="in" filter="fade">
                                      <p:cBhvr>
                                        <p:cTn id="46"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443" grpId="0" animBg="1"/>
      <p:bldP spid="189443" grpId="1" animBg="1"/>
      <p:bldP spid="189443" grpId="2" animBg="1"/>
      <p:bldP spid="189443" grpId="3" animBg="1"/>
      <p:bldP spid="189443" grpId="4" animBg="1"/>
      <p:bldP spid="189443" grpId="5" animBg="1"/>
      <p:bldP spid="189447" grpId="0" build="allAtOnce"/>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5" name="AutoShape 3"/>
          <p:cNvSpPr>
            <a:spLocks noChangeArrowheads="1"/>
          </p:cNvSpPr>
          <p:nvPr/>
        </p:nvSpPr>
        <p:spPr bwMode="gray">
          <a:xfrm rot="10800000">
            <a:off x="546100" y="947738"/>
            <a:ext cx="3803650" cy="4322762"/>
          </a:xfrm>
          <a:prstGeom prst="round2DiagRect">
            <a:avLst/>
          </a:prstGeom>
          <a:gradFill rotWithShape="1">
            <a:gsLst>
              <a:gs pos="0">
                <a:srgbClr val="CCECFF">
                  <a:alpha val="30000"/>
                </a:srgbClr>
              </a:gs>
              <a:gs pos="100000">
                <a:srgbClr val="CCECFF">
                  <a:gamma/>
                  <a:tint val="3922"/>
                  <a:invGamma/>
                </a:srgbClr>
              </a:gs>
            </a:gsLst>
            <a:lin ang="5400000" scaled="1"/>
          </a:gradFill>
          <a:ln w="19050">
            <a:noFill/>
            <a:miter lim="800000"/>
            <a:headEnd/>
            <a:tailEnd/>
          </a:ln>
          <a:effectLst>
            <a:outerShdw blurRad="63500" dist="107763" dir="2700000" algn="ctr" rotWithShape="0">
              <a:srgbClr val="1C1C1C">
                <a:alpha val="50000"/>
              </a:srgbClr>
            </a:outerShdw>
          </a:effectLst>
        </p:spPr>
        <p:txBody>
          <a:bodyPr wrap="none" anchor="ctr"/>
          <a:lstStyle/>
          <a:p>
            <a:pPr>
              <a:defRPr/>
            </a:pPr>
            <a:endParaRPr lang="en-US" dirty="0">
              <a:latin typeface="Arial"/>
              <a:ea typeface="ＭＳ Ｐゴシック" charset="-128"/>
              <a:cs typeface="Arial"/>
            </a:endParaRPr>
          </a:p>
        </p:txBody>
      </p:sp>
      <p:sp>
        <p:nvSpPr>
          <p:cNvPr id="253959" name="Rectangle 7"/>
          <p:cNvSpPr>
            <a:spLocks noChangeArrowheads="1"/>
          </p:cNvSpPr>
          <p:nvPr/>
        </p:nvSpPr>
        <p:spPr bwMode="auto">
          <a:xfrm>
            <a:off x="902087" y="1109663"/>
            <a:ext cx="3114675" cy="337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pPr>
            <a:r>
              <a:rPr lang="en-US" sz="3200" b="1" dirty="0">
                <a:solidFill>
                  <a:srgbClr val="C62DB0"/>
                </a:solidFill>
                <a:latin typeface="Arial"/>
                <a:cs typeface="Arial"/>
              </a:rPr>
              <a:t>Primary Punishers:  </a:t>
            </a:r>
            <a:r>
              <a:rPr lang="en-US" sz="2800" b="1" dirty="0">
                <a:solidFill>
                  <a:srgbClr val="000000"/>
                </a:solidFill>
                <a:latin typeface="Arial"/>
                <a:cs typeface="Arial"/>
              </a:rPr>
              <a:t>Stimuli that are inherently punishing</a:t>
            </a:r>
          </a:p>
        </p:txBody>
      </p:sp>
      <p:sp>
        <p:nvSpPr>
          <p:cNvPr id="253960" name="Rectangle 8"/>
          <p:cNvSpPr>
            <a:spLocks noChangeArrowheads="1"/>
          </p:cNvSpPr>
          <p:nvPr/>
        </p:nvSpPr>
        <p:spPr bwMode="auto">
          <a:xfrm>
            <a:off x="4900613" y="1071563"/>
            <a:ext cx="3505200" cy="431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pPr>
            <a:r>
              <a:rPr lang="en-US" sz="3200" b="1" dirty="0">
                <a:solidFill>
                  <a:srgbClr val="8D35D1"/>
                </a:solidFill>
                <a:latin typeface="Arial"/>
                <a:cs typeface="Arial"/>
              </a:rPr>
              <a:t>Secondary Punishers:</a:t>
            </a:r>
          </a:p>
          <a:p>
            <a:pPr>
              <a:spcBef>
                <a:spcPct val="20000"/>
              </a:spcBef>
            </a:pPr>
            <a:r>
              <a:rPr lang="en-US" sz="2800" b="1" dirty="0">
                <a:solidFill>
                  <a:srgbClr val="000000"/>
                </a:solidFill>
                <a:latin typeface="Arial"/>
                <a:cs typeface="Arial"/>
              </a:rPr>
              <a:t>Stimuli that have acquired punishing properties through associations with other punishers</a:t>
            </a:r>
          </a:p>
        </p:txBody>
      </p:sp>
      <p:sp>
        <p:nvSpPr>
          <p:cNvPr id="67590" name="Title 13"/>
          <p:cNvSpPr>
            <a:spLocks noGrp="1"/>
          </p:cNvSpPr>
          <p:nvPr>
            <p:ph type="ctrTitle"/>
          </p:nvPr>
        </p:nvSpPr>
        <p:spPr/>
        <p:txBody>
          <a:bodyPr/>
          <a:lstStyle/>
          <a:p>
            <a:r>
              <a:rPr lang="en-US">
                <a:ea typeface="ＭＳ Ｐゴシック" charset="0"/>
              </a:rPr>
              <a:t>Primary and Secondary Reinforcers and Punishers</a:t>
            </a:r>
          </a:p>
        </p:txBody>
      </p:sp>
      <p:grpSp>
        <p:nvGrpSpPr>
          <p:cNvPr id="2" name="Group 12"/>
          <p:cNvGrpSpPr>
            <a:grpSpLocks/>
          </p:cNvGrpSpPr>
          <p:nvPr/>
        </p:nvGrpSpPr>
        <p:grpSpPr bwMode="auto">
          <a:xfrm>
            <a:off x="800100" y="1598613"/>
            <a:ext cx="3200400" cy="2133600"/>
            <a:chOff x="432" y="1008"/>
            <a:chExt cx="2016" cy="1344"/>
          </a:xfrm>
          <a:solidFill>
            <a:srgbClr val="FFFFFF"/>
          </a:solidFill>
        </p:grpSpPr>
        <p:sp>
          <p:nvSpPr>
            <p:cNvPr id="67596" name="AutoShape 13"/>
            <p:cNvSpPr>
              <a:spLocks noChangeArrowheads="1"/>
            </p:cNvSpPr>
            <p:nvPr/>
          </p:nvSpPr>
          <p:spPr bwMode="gray">
            <a:xfrm>
              <a:off x="432" y="1008"/>
              <a:ext cx="2016" cy="1344"/>
            </a:xfrm>
            <a:prstGeom prst="cloudCallout">
              <a:avLst>
                <a:gd name="adj1" fmla="val 42412"/>
                <a:gd name="adj2" fmla="val 80356"/>
              </a:avLst>
            </a:prstGeom>
            <a:grpFill/>
            <a:ln w="15875">
              <a:solidFill>
                <a:schemeClr val="tx1"/>
              </a:solidFill>
              <a:round/>
              <a:headEnd/>
              <a:tailEnd/>
            </a:ln>
            <a:extLst/>
          </p:spPr>
          <p:txBody>
            <a:bodyPr anchor="ctr"/>
            <a:lstStyle/>
            <a:p>
              <a:pPr algn="ctr"/>
              <a:endParaRPr lang="en-US" sz="1800" baseline="-25000">
                <a:latin typeface="Arial"/>
                <a:cs typeface="Arial"/>
              </a:endParaRPr>
            </a:p>
          </p:txBody>
        </p:sp>
        <p:pic>
          <p:nvPicPr>
            <p:cNvPr id="54286" name="Picture 14"/>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809" y="1268"/>
              <a:ext cx="1159" cy="775"/>
            </a:xfrm>
            <a:prstGeom prst="rect">
              <a:avLst/>
            </a:prstGeom>
            <a:grpFill/>
            <a:ln w="9525">
              <a:noFill/>
              <a:miter lim="800000"/>
              <a:headEnd/>
              <a:tailEnd/>
            </a:ln>
            <a:effectLst/>
            <a:extLst/>
          </p:spPr>
        </p:pic>
      </p:grpSp>
      <p:grpSp>
        <p:nvGrpSpPr>
          <p:cNvPr id="3" name="Group 17"/>
          <p:cNvGrpSpPr>
            <a:grpSpLocks/>
          </p:cNvGrpSpPr>
          <p:nvPr/>
        </p:nvGrpSpPr>
        <p:grpSpPr bwMode="auto">
          <a:xfrm>
            <a:off x="5486400" y="1599595"/>
            <a:ext cx="3200400" cy="2134204"/>
            <a:chOff x="5486400" y="1600200"/>
            <a:chExt cx="3200400" cy="2133600"/>
          </a:xfrm>
          <a:solidFill>
            <a:srgbClr val="FFFFFF"/>
          </a:solidFill>
        </p:grpSpPr>
        <p:sp>
          <p:nvSpPr>
            <p:cNvPr id="67593" name="AutoShape 11"/>
            <p:cNvSpPr>
              <a:spLocks noChangeArrowheads="1"/>
            </p:cNvSpPr>
            <p:nvPr/>
          </p:nvSpPr>
          <p:spPr bwMode="gray">
            <a:xfrm>
              <a:off x="5486400" y="1600200"/>
              <a:ext cx="3200400" cy="2133600"/>
            </a:xfrm>
            <a:prstGeom prst="cloudCallout">
              <a:avLst>
                <a:gd name="adj1" fmla="val -44097"/>
                <a:gd name="adj2" fmla="val 82736"/>
              </a:avLst>
            </a:prstGeom>
            <a:grpFill/>
            <a:ln w="15875">
              <a:solidFill>
                <a:schemeClr val="tx1"/>
              </a:solidFill>
              <a:round/>
              <a:headEnd/>
              <a:tailEnd/>
            </a:ln>
            <a:extLst/>
          </p:spPr>
          <p:txBody>
            <a:bodyPr anchor="ctr"/>
            <a:lstStyle/>
            <a:p>
              <a:pPr algn="ctr"/>
              <a:endParaRPr lang="en-US" sz="1800" baseline="-25000">
                <a:latin typeface="Arial"/>
                <a:cs typeface="Arial"/>
              </a:endParaRPr>
            </a:p>
          </p:txBody>
        </p:sp>
        <p:pic>
          <p:nvPicPr>
            <p:cNvPr id="54284" name="Picture 16"/>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bwMode="auto">
            <a:xfrm>
              <a:off x="6667203" y="1897438"/>
              <a:ext cx="913490" cy="1505708"/>
            </a:xfrm>
            <a:prstGeom prst="rect">
              <a:avLst/>
            </a:prstGeom>
            <a:grpFill/>
            <a:ln w="0">
              <a:noFill/>
              <a:round/>
              <a:headEnd/>
              <a:tailEnd/>
            </a:ln>
            <a:effectLst/>
            <a:extLst/>
          </p:spPr>
        </p:pic>
      </p:grpSp>
      <p:pic>
        <p:nvPicPr>
          <p:cNvPr id="15" name="Picture 6"/>
          <p:cNvPicPr>
            <a:picLocks noChangeAspect="1" noChangeArrowheads="1"/>
          </p:cNvPicPr>
          <p:nvPr/>
        </p:nvPicPr>
        <p:blipFill rotWithShape="1">
          <a:blip r:embed="rId5" cstate="screen">
            <a:extLst>
              <a:ext uri="{BEBA8EAE-BF5A-486C-A8C5-ECC9F3942E4B}">
                <a14:imgProps xmlns:a14="http://schemas.microsoft.com/office/drawing/2010/main">
                  <a14:imgLayer r:embed="rId6">
                    <a14:imgEffect>
                      <a14:backgroundRemoval t="0" b="100000" l="0" r="100000"/>
                    </a14:imgEffect>
                  </a14:imgLayer>
                </a14:imgProps>
              </a:ext>
              <a:ext uri="{28A0092B-C50C-407E-A947-70E740481C1C}">
                <a14:useLocalDpi xmlns:a14="http://schemas.microsoft.com/office/drawing/2010/main"/>
              </a:ext>
            </a:extLst>
          </a:blip>
          <a:srcRect t="-1" b="56243"/>
          <a:stretch/>
        </p:blipFill>
        <p:spPr bwMode="auto">
          <a:xfrm>
            <a:off x="2115091" y="3036700"/>
            <a:ext cx="5207666" cy="342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03215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par>
                                <p:cTn id="8" presetID="17" presetClass="entr" presetSubtype="1" fill="hold" nodeType="withEffect">
                                  <p:stCondLst>
                                    <p:cond delay="0"/>
                                  </p:stCondLst>
                                  <p:childTnLst>
                                    <p:set>
                                      <p:cBhvr>
                                        <p:cTn id="9" dur="1" fill="hold">
                                          <p:stCondLst>
                                            <p:cond delay="0"/>
                                          </p:stCondLst>
                                        </p:cTn>
                                        <p:tgtEl>
                                          <p:spTgt spid="253955"/>
                                        </p:tgtEl>
                                        <p:attrNameLst>
                                          <p:attrName>style.visibility</p:attrName>
                                        </p:attrNameLst>
                                      </p:cBhvr>
                                      <p:to>
                                        <p:strVal val="visible"/>
                                      </p:to>
                                    </p:set>
                                    <p:anim calcmode="lin" valueType="num">
                                      <p:cBhvr>
                                        <p:cTn id="10" dur="500" fill="hold"/>
                                        <p:tgtEl>
                                          <p:spTgt spid="253955"/>
                                        </p:tgtEl>
                                        <p:attrNameLst>
                                          <p:attrName>ppt_x</p:attrName>
                                        </p:attrNameLst>
                                      </p:cBhvr>
                                      <p:tavLst>
                                        <p:tav tm="0">
                                          <p:val>
                                            <p:strVal val="#ppt_x"/>
                                          </p:val>
                                        </p:tav>
                                        <p:tav tm="100000">
                                          <p:val>
                                            <p:strVal val="#ppt_x"/>
                                          </p:val>
                                        </p:tav>
                                      </p:tavLst>
                                    </p:anim>
                                    <p:anim calcmode="lin" valueType="num">
                                      <p:cBhvr>
                                        <p:cTn id="11" dur="500" fill="hold"/>
                                        <p:tgtEl>
                                          <p:spTgt spid="253955"/>
                                        </p:tgtEl>
                                        <p:attrNameLst>
                                          <p:attrName>ppt_y</p:attrName>
                                        </p:attrNameLst>
                                      </p:cBhvr>
                                      <p:tavLst>
                                        <p:tav tm="0">
                                          <p:val>
                                            <p:strVal val="#ppt_y-#ppt_h/2"/>
                                          </p:val>
                                        </p:tav>
                                        <p:tav tm="100000">
                                          <p:val>
                                            <p:strVal val="#ppt_y"/>
                                          </p:val>
                                        </p:tav>
                                      </p:tavLst>
                                    </p:anim>
                                    <p:anim calcmode="lin" valueType="num">
                                      <p:cBhvr>
                                        <p:cTn id="12" dur="500" fill="hold"/>
                                        <p:tgtEl>
                                          <p:spTgt spid="253955"/>
                                        </p:tgtEl>
                                        <p:attrNameLst>
                                          <p:attrName>ppt_w</p:attrName>
                                        </p:attrNameLst>
                                      </p:cBhvr>
                                      <p:tavLst>
                                        <p:tav tm="0">
                                          <p:val>
                                            <p:strVal val="#ppt_w"/>
                                          </p:val>
                                        </p:tav>
                                        <p:tav tm="100000">
                                          <p:val>
                                            <p:strVal val="#ppt_w"/>
                                          </p:val>
                                        </p:tav>
                                      </p:tavLst>
                                    </p:anim>
                                    <p:anim calcmode="lin" valueType="num">
                                      <p:cBhvr>
                                        <p:cTn id="13" dur="500" fill="hold"/>
                                        <p:tgtEl>
                                          <p:spTgt spid="253955"/>
                                        </p:tgtEl>
                                        <p:attrNameLst>
                                          <p:attrName>ppt_h</p:attrName>
                                        </p:attrNameLst>
                                      </p:cBhvr>
                                      <p:tavLst>
                                        <p:tav tm="0">
                                          <p:val>
                                            <p:fltVal val="0"/>
                                          </p:val>
                                        </p:tav>
                                        <p:tav tm="100000">
                                          <p:val>
                                            <p:strVal val="#ppt_h"/>
                                          </p:val>
                                        </p:tav>
                                      </p:tavLst>
                                    </p:anim>
                                  </p:childTnLst>
                                </p:cTn>
                              </p:par>
                              <p:par>
                                <p:cTn id="14" presetID="10" presetClass="entr" presetSubtype="0" fill="hold" nodeType="withEffect">
                                  <p:stCondLst>
                                    <p:cond delay="0"/>
                                  </p:stCondLst>
                                  <p:childTnLst>
                                    <p:set>
                                      <p:cBhvr>
                                        <p:cTn id="15" dur="1" fill="hold">
                                          <p:stCondLst>
                                            <p:cond delay="0"/>
                                          </p:stCondLst>
                                        </p:cTn>
                                        <p:tgtEl>
                                          <p:spTgt spid="253959">
                                            <p:txEl>
                                              <p:pRg st="0" end="0"/>
                                            </p:txEl>
                                          </p:spTgt>
                                        </p:tgtEl>
                                        <p:attrNameLst>
                                          <p:attrName>style.visibility</p:attrName>
                                        </p:attrNameLst>
                                      </p:cBhvr>
                                      <p:to>
                                        <p:strVal val="visible"/>
                                      </p:to>
                                    </p:set>
                                    <p:animEffect transition="in" filter="fade">
                                      <p:cBhvr>
                                        <p:cTn id="16" dur="500"/>
                                        <p:tgtEl>
                                          <p:spTgt spid="253959">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xit" presetSubtype="0" fill="hold" grpId="0" nodeType="clickEffect">
                                  <p:stCondLst>
                                    <p:cond delay="0"/>
                                  </p:stCondLst>
                                  <p:childTnLst>
                                    <p:animEffect transition="out" filter="fade">
                                      <p:cBhvr>
                                        <p:cTn id="20" dur="500"/>
                                        <p:tgtEl>
                                          <p:spTgt spid="253959">
                                            <p:txEl>
                                              <p:pRg st="0" end="0"/>
                                            </p:txEl>
                                          </p:spTgt>
                                        </p:tgtEl>
                                      </p:cBhvr>
                                    </p:animEffect>
                                    <p:set>
                                      <p:cBhvr>
                                        <p:cTn id="21" dur="1" fill="hold">
                                          <p:stCondLst>
                                            <p:cond delay="499"/>
                                          </p:stCondLst>
                                        </p:cTn>
                                        <p:tgtEl>
                                          <p:spTgt spid="253959">
                                            <p:txEl>
                                              <p:pRg st="0" end="0"/>
                                            </p:txEl>
                                          </p:spTgt>
                                        </p:tgtEl>
                                        <p:attrNameLst>
                                          <p:attrName>style.visibility</p:attrName>
                                        </p:attrNameLst>
                                      </p:cBhvr>
                                      <p:to>
                                        <p:strVal val="hidden"/>
                                      </p:to>
                                    </p:set>
                                  </p:childTnLst>
                                </p:cTn>
                              </p:par>
                              <p:par>
                                <p:cTn id="22" presetID="10" presetClass="exit" presetSubtype="0" fill="hold" nodeType="withEffect">
                                  <p:stCondLst>
                                    <p:cond delay="0"/>
                                  </p:stCondLst>
                                  <p:childTnLst>
                                    <p:animEffect transition="out" filter="fade">
                                      <p:cBhvr>
                                        <p:cTn id="23" dur="2000"/>
                                        <p:tgtEl>
                                          <p:spTgt spid="3"/>
                                        </p:tgtEl>
                                      </p:cBhvr>
                                    </p:animEffect>
                                    <p:set>
                                      <p:cBhvr>
                                        <p:cTn id="24" dur="1" fill="hold">
                                          <p:stCondLst>
                                            <p:cond delay="1999"/>
                                          </p:stCondLst>
                                        </p:cTn>
                                        <p:tgtEl>
                                          <p:spTgt spid="3"/>
                                        </p:tgtEl>
                                        <p:attrNameLst>
                                          <p:attrName>style.visibility</p:attrName>
                                        </p:attrNameLst>
                                      </p:cBhvr>
                                      <p:to>
                                        <p:strVal val="hidden"/>
                                      </p:to>
                                    </p:set>
                                  </p:childTnLst>
                                </p:cTn>
                              </p:par>
                            </p:childTnLst>
                          </p:cTn>
                        </p:par>
                        <p:par>
                          <p:cTn id="25" fill="hold" nodeType="afterGroup">
                            <p:stCondLst>
                              <p:cond delay="2000"/>
                            </p:stCondLst>
                            <p:childTnLst>
                              <p:par>
                                <p:cTn id="26" presetID="6" presetClass="emph" presetSubtype="0" fill="hold" nodeType="afterEffect">
                                  <p:stCondLst>
                                    <p:cond delay="0"/>
                                  </p:stCondLst>
                                  <p:childTnLst>
                                    <p:animScale>
                                      <p:cBhvr>
                                        <p:cTn id="27" dur="500" fill="hold"/>
                                        <p:tgtEl>
                                          <p:spTgt spid="253955"/>
                                        </p:tgtEl>
                                      </p:cBhvr>
                                      <p:by x="100000" y="15000"/>
                                    </p:animScale>
                                  </p:childTnLst>
                                </p:cTn>
                              </p:par>
                              <p:par>
                                <p:cTn id="28" presetID="64" presetClass="path" presetSubtype="0" fill="hold" nodeType="withEffect">
                                  <p:stCondLst>
                                    <p:cond delay="0"/>
                                  </p:stCondLst>
                                  <p:childTnLst>
                                    <p:animMotion origin="layout" path="M -3.33333E-6 -0.00556 L -3.33333E-6 -0.27778 " pathEditMode="relative" rAng="0" ptsTypes="AA">
                                      <p:cBhvr>
                                        <p:cTn id="29" dur="500" fill="hold"/>
                                        <p:tgtEl>
                                          <p:spTgt spid="253955"/>
                                        </p:tgtEl>
                                        <p:attrNameLst>
                                          <p:attrName>ppt_x</p:attrName>
                                          <p:attrName>ppt_y</p:attrName>
                                        </p:attrNameLst>
                                      </p:cBhvr>
                                      <p:rCtr x="0" y="-13611"/>
                                    </p:animMotion>
                                  </p:childTnLst>
                                </p:cTn>
                              </p:par>
                            </p:childTnLst>
                          </p:cTn>
                        </p:par>
                        <p:par>
                          <p:cTn id="30" fill="hold" nodeType="afterGroup">
                            <p:stCondLst>
                              <p:cond delay="2500"/>
                            </p:stCondLst>
                            <p:childTnLst>
                              <p:par>
                                <p:cTn id="31" presetID="35" presetClass="path" presetSubtype="0" accel="50000" decel="50000" fill="hold" grpId="0" nodeType="afterEffect">
                                  <p:stCondLst>
                                    <p:cond delay="0"/>
                                  </p:stCondLst>
                                  <p:childTnLst>
                                    <p:animMotion origin="layout" path="M 1.66667E-6 -0.27752 L 0.45538 -0.27752 " pathEditMode="relative" rAng="0" ptsTypes="AA">
                                      <p:cBhvr>
                                        <p:cTn id="32" dur="500" fill="hold"/>
                                        <p:tgtEl>
                                          <p:spTgt spid="253955"/>
                                        </p:tgtEl>
                                        <p:attrNameLst>
                                          <p:attrName>ppt_x</p:attrName>
                                          <p:attrName>ppt_y</p:attrName>
                                        </p:attrNameLst>
                                      </p:cBhvr>
                                      <p:rCtr x="22760" y="0"/>
                                    </p:animMotion>
                                  </p:childTnLst>
                                </p:cTn>
                              </p:par>
                            </p:childTnLst>
                          </p:cTn>
                        </p:par>
                        <p:par>
                          <p:cTn id="33" fill="hold" nodeType="afterGroup">
                            <p:stCondLst>
                              <p:cond delay="3000"/>
                            </p:stCondLst>
                            <p:childTnLst>
                              <p:par>
                                <p:cTn id="34" presetID="6" presetClass="emph" presetSubtype="0" fill="hold" grpId="1" nodeType="afterEffect">
                                  <p:stCondLst>
                                    <p:cond delay="0"/>
                                  </p:stCondLst>
                                  <p:childTnLst>
                                    <p:animScale>
                                      <p:cBhvr>
                                        <p:cTn id="35" dur="500" fill="hold"/>
                                        <p:tgtEl>
                                          <p:spTgt spid="253955"/>
                                        </p:tgtEl>
                                      </p:cBhvr>
                                      <p:by x="100000" y="670000"/>
                                    </p:animScale>
                                  </p:childTnLst>
                                </p:cTn>
                              </p:par>
                              <p:par>
                                <p:cTn id="36" presetID="42" presetClass="path" presetSubtype="0" fill="hold" grpId="2" nodeType="withEffect">
                                  <p:stCondLst>
                                    <p:cond delay="0"/>
                                  </p:stCondLst>
                                  <p:childTnLst>
                                    <p:animMotion origin="layout" path="M 0.45312 -0.27752 L 0.45312 -0.00555 " pathEditMode="relative" rAng="0" ptsTypes="AA">
                                      <p:cBhvr>
                                        <p:cTn id="37" dur="500" fill="hold"/>
                                        <p:tgtEl>
                                          <p:spTgt spid="253955"/>
                                        </p:tgtEl>
                                        <p:attrNameLst>
                                          <p:attrName>ppt_x</p:attrName>
                                          <p:attrName>ppt_y</p:attrName>
                                        </p:attrNameLst>
                                      </p:cBhvr>
                                      <p:rCtr x="0" y="13599"/>
                                    </p:animMotion>
                                  </p:childTnLst>
                                </p:cTn>
                              </p:par>
                            </p:childTnLst>
                          </p:cTn>
                        </p:par>
                        <p:par>
                          <p:cTn id="38" fill="hold" nodeType="afterGroup">
                            <p:stCondLst>
                              <p:cond delay="3500"/>
                            </p:stCondLst>
                            <p:childTnLst>
                              <p:par>
                                <p:cTn id="39" presetID="10" presetClass="entr" presetSubtype="0" fill="hold" nodeType="after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fade">
                                      <p:cBhvr>
                                        <p:cTn id="41" dur="2000"/>
                                        <p:tgtEl>
                                          <p:spTgt spid="2"/>
                                        </p:tgtEl>
                                      </p:cBhvr>
                                    </p:animEffect>
                                  </p:childTnLst>
                                </p:cTn>
                              </p:par>
                              <p:par>
                                <p:cTn id="42" presetID="10" presetClass="entr" presetSubtype="0" fill="hold" nodeType="withEffect">
                                  <p:stCondLst>
                                    <p:cond delay="0"/>
                                  </p:stCondLst>
                                  <p:childTnLst>
                                    <p:set>
                                      <p:cBhvr>
                                        <p:cTn id="43" dur="1" fill="hold">
                                          <p:stCondLst>
                                            <p:cond delay="0"/>
                                          </p:stCondLst>
                                        </p:cTn>
                                        <p:tgtEl>
                                          <p:spTgt spid="253960">
                                            <p:txEl>
                                              <p:pRg st="0" end="0"/>
                                            </p:txEl>
                                          </p:spTgt>
                                        </p:tgtEl>
                                        <p:attrNameLst>
                                          <p:attrName>style.visibility</p:attrName>
                                        </p:attrNameLst>
                                      </p:cBhvr>
                                      <p:to>
                                        <p:strVal val="visible"/>
                                      </p:to>
                                    </p:set>
                                    <p:animEffect transition="in" filter="fade">
                                      <p:cBhvr>
                                        <p:cTn id="44" dur="500"/>
                                        <p:tgtEl>
                                          <p:spTgt spid="253960">
                                            <p:txEl>
                                              <p:pRg st="0" end="0"/>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253960">
                                            <p:txEl>
                                              <p:pRg st="1" end="1"/>
                                            </p:txEl>
                                          </p:spTgt>
                                        </p:tgtEl>
                                        <p:attrNameLst>
                                          <p:attrName>style.visibility</p:attrName>
                                        </p:attrNameLst>
                                      </p:cBhvr>
                                      <p:to>
                                        <p:strVal val="visible"/>
                                      </p:to>
                                    </p:set>
                                    <p:animEffect transition="in" filter="fade">
                                      <p:cBhvr>
                                        <p:cTn id="47" dur="500"/>
                                        <p:tgtEl>
                                          <p:spTgt spid="25396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3955" grpId="0" animBg="1"/>
      <p:bldP spid="253955" grpId="1" animBg="1"/>
      <p:bldP spid="253955" grpId="2" animBg="1"/>
      <p:bldP spid="253959" grpId="0" build="allAtOnce"/>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5" name="Title 12"/>
          <p:cNvSpPr>
            <a:spLocks noGrp="1"/>
          </p:cNvSpPr>
          <p:nvPr>
            <p:ph type="ctrTitle"/>
          </p:nvPr>
        </p:nvSpPr>
        <p:spPr/>
        <p:txBody>
          <a:bodyPr/>
          <a:lstStyle/>
          <a:p>
            <a:r>
              <a:rPr lang="en-US">
                <a:latin typeface="Arial" charset="0"/>
                <a:ea typeface="ＭＳ Ｐゴシック" charset="0"/>
                <a:cs typeface="ＭＳ Ｐゴシック" charset="0"/>
              </a:rPr>
              <a:t>Positive and Negative Reinforcers and Punishers</a:t>
            </a:r>
          </a:p>
        </p:txBody>
      </p:sp>
      <p:pic>
        <p:nvPicPr>
          <p:cNvPr id="3" name="Picture 2" descr="AAFDEIN0.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270919" y="1001681"/>
            <a:ext cx="4602162" cy="527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75735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681" name="Title 7"/>
          <p:cNvSpPr>
            <a:spLocks noGrp="1"/>
          </p:cNvSpPr>
          <p:nvPr>
            <p:ph type="ctrTitle"/>
          </p:nvPr>
        </p:nvSpPr>
        <p:spPr/>
        <p:txBody>
          <a:bodyPr/>
          <a:lstStyle/>
          <a:p>
            <a:r>
              <a:rPr lang="en-US">
                <a:latin typeface="Arial" charset="0"/>
                <a:ea typeface="ＭＳ Ｐゴシック" charset="0"/>
                <a:cs typeface="ＭＳ Ｐゴシック" charset="0"/>
              </a:rPr>
              <a:t>Positive and Negative Reinforcers and Punishers</a:t>
            </a:r>
          </a:p>
        </p:txBody>
      </p:sp>
      <p:pic>
        <p:nvPicPr>
          <p:cNvPr id="3" name="Picture 2" descr="AAFDEIM0.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276475" y="1000661"/>
            <a:ext cx="4591050" cy="525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33029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style.rotation</p:attrName>
                                        </p:attrNameLst>
                                      </p:cBhvr>
                                      <p:tavLst>
                                        <p:tav tm="0">
                                          <p:val>
                                            <p:fltVal val="720"/>
                                          </p:val>
                                        </p:tav>
                                        <p:tav tm="100000">
                                          <p:val>
                                            <p:fltVal val="0"/>
                                          </p:val>
                                        </p:tav>
                                      </p:tavLst>
                                    </p:anim>
                                    <p:anim calcmode="lin" valueType="num">
                                      <p:cBhvr>
                                        <p:cTn id="9" dur="1000" fill="hold"/>
                                        <p:tgtEl>
                                          <p:spTgt spid="3"/>
                                        </p:tgtEl>
                                        <p:attrNameLst>
                                          <p:attrName>ppt_h</p:attrName>
                                        </p:attrNameLst>
                                      </p:cBhvr>
                                      <p:tavLst>
                                        <p:tav tm="0">
                                          <p:val>
                                            <p:fltVal val="0"/>
                                          </p:val>
                                        </p:tav>
                                        <p:tav tm="100000">
                                          <p:val>
                                            <p:strVal val="#ppt_h"/>
                                          </p:val>
                                        </p:tav>
                                      </p:tavLst>
                                    </p:anim>
                                    <p:anim calcmode="lin" valueType="num">
                                      <p:cBhvr>
                                        <p:cTn id="10" dur="1000" fill="hold"/>
                                        <p:tgtEl>
                                          <p:spTgt spid="3"/>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CO-07.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16592"/>
            <a:ext cx="9144001" cy="6482294"/>
          </a:xfrm>
          <a:prstGeom prst="rect">
            <a:avLst/>
          </a:prstGeom>
        </p:spPr>
      </p:pic>
      <p:sp>
        <p:nvSpPr>
          <p:cNvPr id="2" name="Rectangle 1"/>
          <p:cNvSpPr/>
          <p:nvPr/>
        </p:nvSpPr>
        <p:spPr>
          <a:xfrm>
            <a:off x="3517427" y="1978831"/>
            <a:ext cx="2441120" cy="1505930"/>
          </a:xfrm>
          <a:prstGeom prst="rect">
            <a:avLst/>
          </a:prstGeom>
          <a:solidFill>
            <a:schemeClr val="tx1">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 name="Group 2"/>
          <p:cNvGrpSpPr/>
          <p:nvPr/>
        </p:nvGrpSpPr>
        <p:grpSpPr>
          <a:xfrm>
            <a:off x="4090182" y="622710"/>
            <a:ext cx="1261806" cy="1261806"/>
            <a:chOff x="815959" y="622710"/>
            <a:chExt cx="1261806" cy="1261806"/>
          </a:xfrm>
        </p:grpSpPr>
        <p:sp>
          <p:nvSpPr>
            <p:cNvPr id="4" name="Oval 3"/>
            <p:cNvSpPr/>
            <p:nvPr/>
          </p:nvSpPr>
          <p:spPr>
            <a:xfrm>
              <a:off x="815959" y="622710"/>
              <a:ext cx="1261806" cy="1261806"/>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921082" y="944304"/>
              <a:ext cx="1051560" cy="584776"/>
            </a:xfrm>
            <a:prstGeom prst="rect">
              <a:avLst/>
            </a:prstGeom>
            <a:noFill/>
            <a:ln>
              <a:noFill/>
            </a:ln>
          </p:spPr>
          <p:txBody>
            <a:bodyPr wrap="square" rtlCol="0">
              <a:spAutoFit/>
            </a:bodyPr>
            <a:lstStyle/>
            <a:p>
              <a:pPr algn="ctr"/>
              <a:r>
                <a:rPr lang="en-US" sz="3200" b="1" dirty="0" smtClean="0">
                  <a:solidFill>
                    <a:srgbClr val="7CD2F0"/>
                  </a:solidFill>
                  <a:latin typeface="Arial"/>
                  <a:cs typeface="Arial"/>
                </a:rPr>
                <a:t>7.4</a:t>
              </a:r>
              <a:endParaRPr lang="en-US" sz="3200" b="1" dirty="0">
                <a:solidFill>
                  <a:srgbClr val="7CD2F0"/>
                </a:solidFill>
                <a:latin typeface="Arial"/>
                <a:cs typeface="Arial"/>
              </a:endParaRPr>
            </a:p>
          </p:txBody>
        </p:sp>
      </p:grpSp>
      <p:sp>
        <p:nvSpPr>
          <p:cNvPr id="6" name="TextBox 5"/>
          <p:cNvSpPr txBox="1"/>
          <p:nvPr/>
        </p:nvSpPr>
        <p:spPr>
          <a:xfrm>
            <a:off x="3517427" y="2105743"/>
            <a:ext cx="2441120" cy="1200328"/>
          </a:xfrm>
          <a:prstGeom prst="rect">
            <a:avLst/>
          </a:prstGeom>
          <a:noFill/>
        </p:spPr>
        <p:txBody>
          <a:bodyPr wrap="square" rtlCol="0">
            <a:spAutoFit/>
          </a:bodyPr>
          <a:lstStyle/>
          <a:p>
            <a:pPr algn="ctr"/>
            <a:r>
              <a:rPr lang="en-US" sz="2400" b="1" dirty="0">
                <a:solidFill>
                  <a:schemeClr val="bg1"/>
                </a:solidFill>
                <a:latin typeface=""/>
              </a:rPr>
              <a:t>Principles of Operant Conditioning </a:t>
            </a:r>
            <a:endParaRPr lang="en-US" sz="2400" b="1" dirty="0">
              <a:solidFill>
                <a:schemeClr val="bg1"/>
              </a:solidFill>
              <a:latin typeface="Arial"/>
              <a:cs typeface="Arial"/>
            </a:endParaRPr>
          </a:p>
        </p:txBody>
      </p:sp>
    </p:spTree>
    <p:extLst>
      <p:ext uri="{BB962C8B-B14F-4D97-AF65-F5344CB8AC3E}">
        <p14:creationId xmlns:p14="http://schemas.microsoft.com/office/powerpoint/2010/main" val="33198012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0-#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7048" y="819321"/>
            <a:ext cx="5273933" cy="49560"/>
          </a:xfrm>
          <a:prstGeom prst="rect">
            <a:avLst/>
          </a:prstGeom>
          <a:solidFill>
            <a:srgbClr val="7C8BC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a:cs typeface="Arial"/>
            </a:endParaRPr>
          </a:p>
        </p:txBody>
      </p:sp>
      <p:grpSp>
        <p:nvGrpSpPr>
          <p:cNvPr id="19" name="Group 18"/>
          <p:cNvGrpSpPr/>
          <p:nvPr/>
        </p:nvGrpSpPr>
        <p:grpSpPr>
          <a:xfrm>
            <a:off x="-6792" y="-6792"/>
            <a:ext cx="1051560" cy="1051560"/>
            <a:chOff x="-6792" y="-6792"/>
            <a:chExt cx="1051560" cy="1051560"/>
          </a:xfrm>
        </p:grpSpPr>
        <p:sp>
          <p:nvSpPr>
            <p:cNvPr id="20" name="Rectangle 19"/>
            <p:cNvSpPr/>
            <p:nvPr/>
          </p:nvSpPr>
          <p:spPr>
            <a:xfrm>
              <a:off x="-6792" y="-6792"/>
              <a:ext cx="1051560" cy="105156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a:cs typeface="Arial"/>
              </a:endParaRPr>
            </a:p>
          </p:txBody>
        </p:sp>
        <p:sp>
          <p:nvSpPr>
            <p:cNvPr id="21" name="TextBox 20"/>
            <p:cNvSpPr txBox="1"/>
            <p:nvPr/>
          </p:nvSpPr>
          <p:spPr>
            <a:xfrm>
              <a:off x="-6792" y="223271"/>
              <a:ext cx="1051560" cy="584776"/>
            </a:xfrm>
            <a:prstGeom prst="rect">
              <a:avLst/>
            </a:prstGeom>
            <a:noFill/>
            <a:ln>
              <a:noFill/>
            </a:ln>
          </p:spPr>
          <p:txBody>
            <a:bodyPr wrap="square" rtlCol="0">
              <a:spAutoFit/>
            </a:bodyPr>
            <a:lstStyle/>
            <a:p>
              <a:pPr algn="ctr"/>
              <a:r>
                <a:rPr lang="en-US" sz="3200" b="1" dirty="0" smtClean="0">
                  <a:solidFill>
                    <a:srgbClr val="FFFFFF"/>
                  </a:solidFill>
                  <a:latin typeface="Arial"/>
                  <a:cs typeface="Arial"/>
                </a:rPr>
                <a:t>7.4</a:t>
              </a:r>
              <a:endParaRPr lang="en-US" sz="3200" b="1" dirty="0">
                <a:solidFill>
                  <a:srgbClr val="FFFFFF"/>
                </a:solidFill>
                <a:latin typeface="Arial"/>
                <a:cs typeface="Arial"/>
              </a:endParaRPr>
            </a:p>
          </p:txBody>
        </p:sp>
      </p:grpSp>
      <p:sp>
        <p:nvSpPr>
          <p:cNvPr id="22" name="TextBox 21"/>
          <p:cNvSpPr txBox="1"/>
          <p:nvPr/>
        </p:nvSpPr>
        <p:spPr>
          <a:xfrm>
            <a:off x="1200984" y="326008"/>
            <a:ext cx="7050783" cy="461665"/>
          </a:xfrm>
          <a:prstGeom prst="rect">
            <a:avLst/>
          </a:prstGeom>
          <a:noFill/>
        </p:spPr>
        <p:txBody>
          <a:bodyPr wrap="square" rtlCol="0">
            <a:spAutoFit/>
          </a:bodyPr>
          <a:lstStyle/>
          <a:p>
            <a:r>
              <a:rPr lang="en-US" sz="2400" dirty="0" smtClean="0">
                <a:latin typeface="Arial"/>
                <a:cs typeface="Arial"/>
              </a:rPr>
              <a:t>Module Learning Objectives</a:t>
            </a:r>
            <a:endParaRPr lang="en-US" sz="2400" dirty="0">
              <a:latin typeface="Arial"/>
              <a:cs typeface="Arial"/>
            </a:endParaRPr>
          </a:p>
        </p:txBody>
      </p:sp>
      <p:grpSp>
        <p:nvGrpSpPr>
          <p:cNvPr id="7" name="Group 6"/>
          <p:cNvGrpSpPr/>
          <p:nvPr/>
        </p:nvGrpSpPr>
        <p:grpSpPr>
          <a:xfrm>
            <a:off x="612022" y="1346543"/>
            <a:ext cx="1078690" cy="734479"/>
            <a:chOff x="267760" y="1346543"/>
            <a:chExt cx="1078690" cy="734479"/>
          </a:xfrm>
        </p:grpSpPr>
        <p:sp>
          <p:nvSpPr>
            <p:cNvPr id="5" name="Round Diagonal Corner Rectangle 4"/>
            <p:cNvSpPr/>
            <p:nvPr/>
          </p:nvSpPr>
          <p:spPr>
            <a:xfrm>
              <a:off x="267760" y="1346543"/>
              <a:ext cx="1078690" cy="734479"/>
            </a:xfrm>
            <a:prstGeom prst="round2Diag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a:cs typeface="Arial"/>
              </a:endParaRPr>
            </a:p>
          </p:txBody>
        </p:sp>
        <p:sp>
          <p:nvSpPr>
            <p:cNvPr id="3" name="TextBox 2"/>
            <p:cNvSpPr txBox="1"/>
            <p:nvPr/>
          </p:nvSpPr>
          <p:spPr>
            <a:xfrm>
              <a:off x="267760" y="1467386"/>
              <a:ext cx="1078690" cy="461665"/>
            </a:xfrm>
            <a:prstGeom prst="rect">
              <a:avLst/>
            </a:prstGeom>
            <a:noFill/>
          </p:spPr>
          <p:txBody>
            <a:bodyPr wrap="square" rtlCol="0">
              <a:spAutoFit/>
            </a:bodyPr>
            <a:lstStyle/>
            <a:p>
              <a:pPr algn="ctr"/>
              <a:r>
                <a:rPr lang="en-US" sz="2400" b="1" dirty="0" smtClean="0">
                  <a:solidFill>
                    <a:schemeClr val="bg1"/>
                  </a:solidFill>
                  <a:latin typeface="Arial"/>
                  <a:cs typeface="Arial"/>
                </a:rPr>
                <a:t>7.4.A</a:t>
              </a:r>
              <a:endParaRPr lang="en-US" sz="2400" b="1" dirty="0">
                <a:solidFill>
                  <a:schemeClr val="bg1"/>
                </a:solidFill>
                <a:latin typeface="Arial"/>
                <a:cs typeface="Arial"/>
              </a:endParaRPr>
            </a:p>
          </p:txBody>
        </p:sp>
      </p:grpSp>
      <p:grpSp>
        <p:nvGrpSpPr>
          <p:cNvPr id="8" name="Group 7"/>
          <p:cNvGrpSpPr/>
          <p:nvPr/>
        </p:nvGrpSpPr>
        <p:grpSpPr>
          <a:xfrm>
            <a:off x="1851368" y="1346542"/>
            <a:ext cx="6648095" cy="1453896"/>
            <a:chOff x="1507106" y="1346542"/>
            <a:chExt cx="6648095" cy="1453896"/>
          </a:xfrm>
        </p:grpSpPr>
        <p:sp>
          <p:nvSpPr>
            <p:cNvPr id="6" name="Round Diagonal Corner Rectangle 5"/>
            <p:cNvSpPr/>
            <p:nvPr/>
          </p:nvSpPr>
          <p:spPr>
            <a:xfrm>
              <a:off x="1507106" y="1346542"/>
              <a:ext cx="6648095" cy="1453896"/>
            </a:xfrm>
            <a:prstGeom prst="round2DiagRect">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a:cs typeface="Arial"/>
              </a:endParaRPr>
            </a:p>
          </p:txBody>
        </p:sp>
        <p:sp>
          <p:nvSpPr>
            <p:cNvPr id="4" name="TextBox 3"/>
            <p:cNvSpPr txBox="1"/>
            <p:nvPr/>
          </p:nvSpPr>
          <p:spPr>
            <a:xfrm>
              <a:off x="1706012" y="1467386"/>
              <a:ext cx="6387986" cy="1200329"/>
            </a:xfrm>
            <a:prstGeom prst="rect">
              <a:avLst/>
            </a:prstGeom>
            <a:noFill/>
          </p:spPr>
          <p:txBody>
            <a:bodyPr wrap="square" rtlCol="0">
              <a:spAutoFit/>
            </a:bodyPr>
            <a:lstStyle/>
            <a:p>
              <a:r>
                <a:rPr lang="en-US" dirty="0">
                  <a:latin typeface="Arial"/>
                  <a:cs typeface="Arial"/>
                </a:rPr>
                <a:t>Describe the basic principles of operant conditioning, including extinction and recovery, stimulus generalization and discrimination, schedules of learning and shaping, and some biological limits on learning</a:t>
              </a:r>
              <a:r>
                <a:rPr lang="en-US" dirty="0" smtClean="0">
                  <a:latin typeface="Arial"/>
                  <a:cs typeface="Arial"/>
                </a:rPr>
                <a:t>.</a:t>
              </a:r>
              <a:endParaRPr lang="en-US" dirty="0">
                <a:latin typeface="Arial"/>
                <a:cs typeface="Arial"/>
              </a:endParaRPr>
            </a:p>
          </p:txBody>
        </p:sp>
      </p:grpSp>
      <p:grpSp>
        <p:nvGrpSpPr>
          <p:cNvPr id="13" name="Group 12"/>
          <p:cNvGrpSpPr/>
          <p:nvPr/>
        </p:nvGrpSpPr>
        <p:grpSpPr>
          <a:xfrm>
            <a:off x="612022" y="2930264"/>
            <a:ext cx="1078690" cy="734479"/>
            <a:chOff x="267760" y="1346543"/>
            <a:chExt cx="1078690" cy="734479"/>
          </a:xfrm>
        </p:grpSpPr>
        <p:sp>
          <p:nvSpPr>
            <p:cNvPr id="14" name="Round Diagonal Corner Rectangle 13"/>
            <p:cNvSpPr/>
            <p:nvPr/>
          </p:nvSpPr>
          <p:spPr>
            <a:xfrm>
              <a:off x="267760" y="1346543"/>
              <a:ext cx="1078690" cy="734479"/>
            </a:xfrm>
            <a:prstGeom prst="round2DiagRect">
              <a:avLst/>
            </a:pr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a:cs typeface="Arial"/>
              </a:endParaRPr>
            </a:p>
          </p:txBody>
        </p:sp>
        <p:sp>
          <p:nvSpPr>
            <p:cNvPr id="15" name="TextBox 14"/>
            <p:cNvSpPr txBox="1"/>
            <p:nvPr/>
          </p:nvSpPr>
          <p:spPr>
            <a:xfrm>
              <a:off x="267760" y="1467386"/>
              <a:ext cx="1078690" cy="461665"/>
            </a:xfrm>
            <a:prstGeom prst="rect">
              <a:avLst/>
            </a:prstGeom>
            <a:noFill/>
          </p:spPr>
          <p:txBody>
            <a:bodyPr wrap="square" rtlCol="0">
              <a:spAutoFit/>
            </a:bodyPr>
            <a:lstStyle/>
            <a:p>
              <a:pPr algn="ctr"/>
              <a:r>
                <a:rPr lang="en-US" sz="2400" b="1" dirty="0" smtClean="0">
                  <a:solidFill>
                    <a:schemeClr val="bg1"/>
                  </a:solidFill>
                  <a:latin typeface="Arial"/>
                  <a:cs typeface="Arial"/>
                </a:rPr>
                <a:t>7.4.B</a:t>
              </a:r>
              <a:endParaRPr lang="en-US" sz="2400" b="1" dirty="0">
                <a:solidFill>
                  <a:schemeClr val="bg1"/>
                </a:solidFill>
                <a:latin typeface="Arial"/>
                <a:cs typeface="Arial"/>
              </a:endParaRPr>
            </a:p>
          </p:txBody>
        </p:sp>
      </p:grpSp>
      <p:grpSp>
        <p:nvGrpSpPr>
          <p:cNvPr id="16" name="Group 15"/>
          <p:cNvGrpSpPr/>
          <p:nvPr/>
        </p:nvGrpSpPr>
        <p:grpSpPr>
          <a:xfrm>
            <a:off x="1851368" y="2930263"/>
            <a:ext cx="6648095" cy="1453896"/>
            <a:chOff x="1507106" y="1346542"/>
            <a:chExt cx="6648095" cy="1453896"/>
          </a:xfrm>
        </p:grpSpPr>
        <p:sp>
          <p:nvSpPr>
            <p:cNvPr id="17" name="Round Diagonal Corner Rectangle 16"/>
            <p:cNvSpPr/>
            <p:nvPr/>
          </p:nvSpPr>
          <p:spPr>
            <a:xfrm>
              <a:off x="1507106" y="1346542"/>
              <a:ext cx="6648095" cy="1453896"/>
            </a:xfrm>
            <a:prstGeom prst="round2DiagRect">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a:cs typeface="Arial"/>
              </a:endParaRPr>
            </a:p>
          </p:txBody>
        </p:sp>
        <p:sp>
          <p:nvSpPr>
            <p:cNvPr id="18" name="TextBox 17"/>
            <p:cNvSpPr txBox="1"/>
            <p:nvPr/>
          </p:nvSpPr>
          <p:spPr>
            <a:xfrm>
              <a:off x="1706012" y="1467386"/>
              <a:ext cx="6387986" cy="1200329"/>
            </a:xfrm>
            <a:prstGeom prst="rect">
              <a:avLst/>
            </a:prstGeom>
            <a:noFill/>
          </p:spPr>
          <p:txBody>
            <a:bodyPr wrap="square" rtlCol="0">
              <a:spAutoFit/>
            </a:bodyPr>
            <a:lstStyle/>
            <a:p>
              <a:r>
                <a:rPr lang="en-US" dirty="0">
                  <a:latin typeface="Arial"/>
                  <a:cs typeface="Arial"/>
                </a:rPr>
                <a:t>Discuss some of the misconceptions surrounding the work and ideas of B. F. Skinner and, by extension, some of the misconceptions surrounding the general goals of operant conditioning</a:t>
              </a:r>
              <a:r>
                <a:rPr lang="en-US" dirty="0" smtClean="0">
                  <a:latin typeface="Arial"/>
                  <a:cs typeface="Arial"/>
                </a:rPr>
                <a:t>.</a:t>
              </a:r>
              <a:endParaRPr lang="en-US" dirty="0">
                <a:latin typeface="Arial"/>
                <a:cs typeface="Arial"/>
              </a:endParaRPr>
            </a:p>
          </p:txBody>
        </p:sp>
      </p:grpSp>
    </p:spTree>
    <p:extLst>
      <p:ext uri="{BB962C8B-B14F-4D97-AF65-F5344CB8AC3E}">
        <p14:creationId xmlns:p14="http://schemas.microsoft.com/office/powerpoint/2010/main" val="23650690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p:tgtEl>
                                          <p:spTgt spid="22"/>
                                        </p:tgtEl>
                                        <p:attrNameLst>
                                          <p:attrName>ppt_y</p:attrName>
                                        </p:attrNameLst>
                                      </p:cBhvr>
                                      <p:tavLst>
                                        <p:tav tm="0">
                                          <p:val>
                                            <p:strVal val="#ppt_y-#ppt_h*1.125000"/>
                                          </p:val>
                                        </p:tav>
                                        <p:tav tm="100000">
                                          <p:val>
                                            <p:strVal val="#ppt_y"/>
                                          </p:val>
                                        </p:tav>
                                      </p:tavLst>
                                    </p:anim>
                                    <p:animEffect transition="in" filter="wipe(down)">
                                      <p:cBhvr>
                                        <p:cTn id="13" dur="500"/>
                                        <p:tgtEl>
                                          <p:spTgt spid="22"/>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p:tgtEl>
                                          <p:spTgt spid="2"/>
                                        </p:tgtEl>
                                        <p:attrNameLst>
                                          <p:attrName>ppt_x</p:attrName>
                                        </p:attrNameLst>
                                      </p:cBhvr>
                                      <p:tavLst>
                                        <p:tav tm="0">
                                          <p:val>
                                            <p:strVal val="#ppt_x-#ppt_w*1.125000"/>
                                          </p:val>
                                        </p:tav>
                                        <p:tav tm="100000">
                                          <p:val>
                                            <p:strVal val="#ppt_x"/>
                                          </p:val>
                                        </p:tav>
                                      </p:tavLst>
                                    </p:anim>
                                    <p:animEffect transition="in" filter="wipe(right)">
                                      <p:cBhvr>
                                        <p:cTn id="18" dur="500"/>
                                        <p:tgtEl>
                                          <p:spTgt spid="2"/>
                                        </p:tgtEl>
                                      </p:cBhvr>
                                    </p:animEffect>
                                  </p:childTnLst>
                                </p:cTn>
                              </p:par>
                            </p:childTnLst>
                          </p:cTn>
                        </p:par>
                        <p:par>
                          <p:cTn id="19" fill="hold">
                            <p:stCondLst>
                              <p:cond delay="1500"/>
                            </p:stCondLst>
                            <p:childTnLst>
                              <p:par>
                                <p:cTn id="20" presetID="31" presetClass="entr" presetSubtype="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 calcmode="lin" valueType="num">
                                      <p:cBhvr>
                                        <p:cTn id="24" dur="500" fill="hold"/>
                                        <p:tgtEl>
                                          <p:spTgt spid="7"/>
                                        </p:tgtEl>
                                        <p:attrNameLst>
                                          <p:attrName>style.rotation</p:attrName>
                                        </p:attrNameLst>
                                      </p:cBhvr>
                                      <p:tavLst>
                                        <p:tav tm="0">
                                          <p:val>
                                            <p:fltVal val="90"/>
                                          </p:val>
                                        </p:tav>
                                        <p:tav tm="100000">
                                          <p:val>
                                            <p:fltVal val="0"/>
                                          </p:val>
                                        </p:tav>
                                      </p:tavLst>
                                    </p:anim>
                                    <p:animEffect transition="in" filter="fade">
                                      <p:cBhvr>
                                        <p:cTn id="25" dur="500"/>
                                        <p:tgtEl>
                                          <p:spTgt spid="7"/>
                                        </p:tgtEl>
                                      </p:cBhvr>
                                    </p:animEffect>
                                  </p:childTnLst>
                                </p:cTn>
                              </p:par>
                            </p:childTnLst>
                          </p:cTn>
                        </p:par>
                        <p:par>
                          <p:cTn id="26" fill="hold">
                            <p:stCondLst>
                              <p:cond delay="2000"/>
                            </p:stCondLst>
                            <p:childTnLst>
                              <p:par>
                                <p:cTn id="27" presetID="23" presetClass="entr" presetSubtype="16"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childTnLst>
                                </p:cTn>
                              </p:par>
                            </p:childTnLst>
                          </p:cTn>
                        </p:par>
                        <p:par>
                          <p:cTn id="31" fill="hold">
                            <p:stCondLst>
                              <p:cond delay="2500"/>
                            </p:stCondLst>
                            <p:childTnLst>
                              <p:par>
                                <p:cTn id="32" presetID="31" presetClass="entr" presetSubtype="0"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 calcmode="lin" valueType="num">
                                      <p:cBhvr>
                                        <p:cTn id="36" dur="500" fill="hold"/>
                                        <p:tgtEl>
                                          <p:spTgt spid="13"/>
                                        </p:tgtEl>
                                        <p:attrNameLst>
                                          <p:attrName>style.rotation</p:attrName>
                                        </p:attrNameLst>
                                      </p:cBhvr>
                                      <p:tavLst>
                                        <p:tav tm="0">
                                          <p:val>
                                            <p:fltVal val="90"/>
                                          </p:val>
                                        </p:tav>
                                        <p:tav tm="100000">
                                          <p:val>
                                            <p:fltVal val="0"/>
                                          </p:val>
                                        </p:tav>
                                      </p:tavLst>
                                    </p:anim>
                                    <p:animEffect transition="in" filter="fade">
                                      <p:cBhvr>
                                        <p:cTn id="37" dur="500"/>
                                        <p:tgtEl>
                                          <p:spTgt spid="13"/>
                                        </p:tgtEl>
                                      </p:cBhvr>
                                    </p:animEffect>
                                  </p:childTnLst>
                                </p:cTn>
                              </p:par>
                            </p:childTnLst>
                          </p:cTn>
                        </p:par>
                        <p:par>
                          <p:cTn id="38" fill="hold">
                            <p:stCondLst>
                              <p:cond delay="3000"/>
                            </p:stCondLst>
                            <p:childTnLst>
                              <p:par>
                                <p:cTn id="39" presetID="23" presetClass="entr" presetSubtype="16"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p:cTn id="41" dur="500" fill="hold"/>
                                        <p:tgtEl>
                                          <p:spTgt spid="16"/>
                                        </p:tgtEl>
                                        <p:attrNameLst>
                                          <p:attrName>ppt_w</p:attrName>
                                        </p:attrNameLst>
                                      </p:cBhvr>
                                      <p:tavLst>
                                        <p:tav tm="0">
                                          <p:val>
                                            <p:fltVal val="0"/>
                                          </p:val>
                                        </p:tav>
                                        <p:tav tm="100000">
                                          <p:val>
                                            <p:strVal val="#ppt_w"/>
                                          </p:val>
                                        </p:tav>
                                      </p:tavLst>
                                    </p:anim>
                                    <p:anim calcmode="lin" valueType="num">
                                      <p:cBhvr>
                                        <p:cTn id="42" dur="500" fill="hold"/>
                                        <p:tgtEl>
                                          <p:spTgt spid="1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ctrTitle"/>
          </p:nvPr>
        </p:nvSpPr>
        <p:spPr/>
        <p:txBody>
          <a:bodyPr/>
          <a:lstStyle/>
          <a:p>
            <a:r>
              <a:rPr lang="en-US">
                <a:latin typeface="Arial" charset="0"/>
                <a:ea typeface="ＭＳ Ｐゴシック" charset="0"/>
                <a:cs typeface="ＭＳ Ｐゴシック" charset="0"/>
              </a:rPr>
              <a:t>Figure 7.4: The Skinner Box</a:t>
            </a:r>
          </a:p>
        </p:txBody>
      </p:sp>
      <p:pic>
        <p:nvPicPr>
          <p:cNvPr id="3" name="Picture 2" descr="AAFDEIP0.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254375" y="1503363"/>
            <a:ext cx="5765800" cy="3741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ALCRLW0.jp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23825" y="1498600"/>
            <a:ext cx="2954338" cy="374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57605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par>
                          <p:cTn id="10" fill="hold" nodeType="afterGroup">
                            <p:stCondLst>
                              <p:cond delay="1000"/>
                            </p:stCondLst>
                            <p:childTnLst>
                              <p:par>
                                <p:cTn id="11" presetID="55"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strVal val="#ppt_w*0.70"/>
                                          </p:val>
                                        </p:tav>
                                        <p:tav tm="100000">
                                          <p:val>
                                            <p:strVal val="#ppt_w"/>
                                          </p:val>
                                        </p:tav>
                                      </p:tavLst>
                                    </p:anim>
                                    <p:anim calcmode="lin" valueType="num">
                                      <p:cBhvr>
                                        <p:cTn id="14" dur="1000" fill="hold"/>
                                        <p:tgtEl>
                                          <p:spTgt spid="3"/>
                                        </p:tgtEl>
                                        <p:attrNameLst>
                                          <p:attrName>ppt_h</p:attrName>
                                        </p:attrNameLst>
                                      </p:cBhvr>
                                      <p:tavLst>
                                        <p:tav tm="0">
                                          <p:val>
                                            <p:strVal val="#ppt_h"/>
                                          </p:val>
                                        </p:tav>
                                        <p:tav tm="100000">
                                          <p:val>
                                            <p:strVal val="#ppt_h"/>
                                          </p:val>
                                        </p:tav>
                                      </p:tavLst>
                                    </p:anim>
                                    <p:animEffect transition="in" filter="fade">
                                      <p:cBhvr>
                                        <p:cTn id="15"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0"/>
          <p:cNvGrpSpPr>
            <a:grpSpLocks/>
          </p:cNvGrpSpPr>
          <p:nvPr/>
        </p:nvGrpSpPr>
        <p:grpSpPr bwMode="auto">
          <a:xfrm>
            <a:off x="1392238" y="2327275"/>
            <a:ext cx="6946900" cy="2636838"/>
            <a:chOff x="1392768" y="2209806"/>
            <a:chExt cx="6946900" cy="2637335"/>
          </a:xfrm>
        </p:grpSpPr>
        <p:sp>
          <p:nvSpPr>
            <p:cNvPr id="77850" name="Line 2"/>
            <p:cNvSpPr>
              <a:spLocks noChangeShapeType="1"/>
            </p:cNvSpPr>
            <p:nvPr/>
          </p:nvSpPr>
          <p:spPr bwMode="auto">
            <a:xfrm>
              <a:off x="1421343" y="3078334"/>
              <a:ext cx="6918325" cy="15875"/>
            </a:xfrm>
            <a:prstGeom prst="line">
              <a:avLst/>
            </a:prstGeom>
            <a:noFill/>
            <a:ln w="12700">
              <a:solidFill>
                <a:srgbClr val="4F3967"/>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Arial"/>
                <a:cs typeface="Arial"/>
              </a:endParaRPr>
            </a:p>
          </p:txBody>
        </p:sp>
        <p:sp>
          <p:nvSpPr>
            <p:cNvPr id="77851" name="Line 3"/>
            <p:cNvSpPr>
              <a:spLocks noChangeShapeType="1"/>
            </p:cNvSpPr>
            <p:nvPr/>
          </p:nvSpPr>
          <p:spPr bwMode="auto">
            <a:xfrm>
              <a:off x="1421343" y="3962737"/>
              <a:ext cx="6918325" cy="3175"/>
            </a:xfrm>
            <a:prstGeom prst="line">
              <a:avLst/>
            </a:prstGeom>
            <a:noFill/>
            <a:ln w="12700">
              <a:solidFill>
                <a:srgbClr val="4F3967"/>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Arial"/>
                <a:cs typeface="Arial"/>
              </a:endParaRPr>
            </a:p>
          </p:txBody>
        </p:sp>
        <p:sp>
          <p:nvSpPr>
            <p:cNvPr id="77852" name="Line 4"/>
            <p:cNvSpPr>
              <a:spLocks noChangeShapeType="1"/>
            </p:cNvSpPr>
            <p:nvPr/>
          </p:nvSpPr>
          <p:spPr bwMode="auto">
            <a:xfrm>
              <a:off x="1392768" y="4834441"/>
              <a:ext cx="6946900" cy="12700"/>
            </a:xfrm>
            <a:prstGeom prst="line">
              <a:avLst/>
            </a:prstGeom>
            <a:noFill/>
            <a:ln w="12700">
              <a:solidFill>
                <a:srgbClr val="4F3967"/>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Arial"/>
                <a:cs typeface="Arial"/>
              </a:endParaRPr>
            </a:p>
          </p:txBody>
        </p:sp>
        <p:sp>
          <p:nvSpPr>
            <p:cNvPr id="77853" name="Line 6"/>
            <p:cNvSpPr>
              <a:spLocks noChangeShapeType="1"/>
            </p:cNvSpPr>
            <p:nvPr/>
          </p:nvSpPr>
          <p:spPr bwMode="auto">
            <a:xfrm>
              <a:off x="1545168" y="2209806"/>
              <a:ext cx="6781800" cy="0"/>
            </a:xfrm>
            <a:prstGeom prst="line">
              <a:avLst/>
            </a:prstGeom>
            <a:noFill/>
            <a:ln w="12700">
              <a:solidFill>
                <a:srgbClr val="4F3967"/>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Arial"/>
                <a:cs typeface="Arial"/>
              </a:endParaRPr>
            </a:p>
          </p:txBody>
        </p:sp>
      </p:grpSp>
      <p:sp>
        <p:nvSpPr>
          <p:cNvPr id="35" name="Oval 34"/>
          <p:cNvSpPr/>
          <p:nvPr/>
        </p:nvSpPr>
        <p:spPr bwMode="auto">
          <a:xfrm>
            <a:off x="643469" y="3972895"/>
            <a:ext cx="1223430" cy="1223430"/>
          </a:xfrm>
          <a:prstGeom prst="ellipse">
            <a:avLst/>
          </a:prstGeom>
          <a:solidFill>
            <a:schemeClr val="accent6"/>
          </a:solidFill>
          <a:ln w="9525" cap="flat" cmpd="sng" algn="ctr">
            <a:noFill/>
            <a:prstDash val="solid"/>
            <a:round/>
            <a:headEnd type="none" w="med" len="med"/>
            <a:tailEnd type="none" w="med" len="med"/>
          </a:ln>
          <a:effectLst>
            <a:outerShdw blurRad="50800" dist="38100" dir="2700000">
              <a:srgbClr val="000000">
                <a:alpha val="43000"/>
              </a:srgbClr>
            </a:outerShdw>
          </a:effectLst>
          <a:scene3d>
            <a:camera prst="orthographicFront"/>
            <a:lightRig rig="threePt" dir="t"/>
          </a:scene3d>
          <a:sp3d>
            <a:bevelT/>
          </a:sp3d>
        </p:spPr>
        <p:txBody>
          <a:bodyPr wrap="none" anchor="ctr"/>
          <a:lstStyle/>
          <a:p>
            <a:pPr algn="ctr">
              <a:defRPr/>
            </a:pPr>
            <a:endParaRPr lang="en-US" sz="1800">
              <a:latin typeface="Arial"/>
              <a:ea typeface="ＭＳ Ｐゴシック" charset="-128"/>
              <a:cs typeface="Arial"/>
            </a:endParaRPr>
          </a:p>
        </p:txBody>
      </p:sp>
      <p:sp>
        <p:nvSpPr>
          <p:cNvPr id="36" name="Oval 35"/>
          <p:cNvSpPr/>
          <p:nvPr/>
        </p:nvSpPr>
        <p:spPr bwMode="auto">
          <a:xfrm>
            <a:off x="643469" y="3121995"/>
            <a:ext cx="1223430" cy="1223430"/>
          </a:xfrm>
          <a:prstGeom prst="ellipse">
            <a:avLst/>
          </a:prstGeom>
          <a:solidFill>
            <a:schemeClr val="tx2">
              <a:lumMod val="60000"/>
              <a:lumOff val="40000"/>
            </a:schemeClr>
          </a:solidFill>
          <a:ln w="9525" cap="flat" cmpd="sng" algn="ctr">
            <a:noFill/>
            <a:prstDash val="solid"/>
            <a:round/>
            <a:headEnd type="none" w="med" len="med"/>
            <a:tailEnd type="none" w="med" len="med"/>
          </a:ln>
          <a:effectLst>
            <a:outerShdw blurRad="50800" dist="38100" dir="2700000">
              <a:srgbClr val="000000">
                <a:alpha val="43000"/>
              </a:srgbClr>
            </a:outerShdw>
          </a:effectLst>
          <a:scene3d>
            <a:camera prst="orthographicFront"/>
            <a:lightRig rig="threePt" dir="t"/>
          </a:scene3d>
          <a:sp3d>
            <a:bevelT/>
          </a:sp3d>
        </p:spPr>
        <p:txBody>
          <a:bodyPr wrap="none" anchor="ctr"/>
          <a:lstStyle/>
          <a:p>
            <a:pPr algn="ctr">
              <a:defRPr/>
            </a:pPr>
            <a:endParaRPr lang="en-US" sz="1800">
              <a:latin typeface="Arial"/>
              <a:ea typeface="ＭＳ Ｐゴシック" charset="-128"/>
              <a:cs typeface="Arial"/>
            </a:endParaRPr>
          </a:p>
        </p:txBody>
      </p:sp>
      <p:sp>
        <p:nvSpPr>
          <p:cNvPr id="37" name="Oval 36"/>
          <p:cNvSpPr/>
          <p:nvPr/>
        </p:nvSpPr>
        <p:spPr bwMode="auto">
          <a:xfrm>
            <a:off x="643469" y="2271095"/>
            <a:ext cx="1223430" cy="1223430"/>
          </a:xfrm>
          <a:prstGeom prst="ellipse">
            <a:avLst/>
          </a:prstGeom>
          <a:solidFill>
            <a:schemeClr val="accent6"/>
          </a:solidFill>
          <a:ln w="9525" cap="flat" cmpd="sng" algn="ctr">
            <a:noFill/>
            <a:prstDash val="solid"/>
            <a:round/>
            <a:headEnd type="none" w="med" len="med"/>
            <a:tailEnd type="none" w="med" len="med"/>
          </a:ln>
          <a:effectLst>
            <a:outerShdw blurRad="50800" dist="38100" dir="2700000">
              <a:srgbClr val="000000">
                <a:alpha val="43000"/>
              </a:srgbClr>
            </a:outerShdw>
          </a:effectLst>
          <a:scene3d>
            <a:camera prst="orthographicFront"/>
            <a:lightRig rig="threePt" dir="t"/>
          </a:scene3d>
          <a:sp3d>
            <a:bevelT/>
          </a:sp3d>
        </p:spPr>
        <p:txBody>
          <a:bodyPr wrap="none" anchor="ctr"/>
          <a:lstStyle/>
          <a:p>
            <a:pPr algn="ctr">
              <a:defRPr/>
            </a:pPr>
            <a:endParaRPr lang="en-US" sz="1800">
              <a:latin typeface="Arial"/>
              <a:ea typeface="ＭＳ Ｐゴシック" charset="-128"/>
              <a:cs typeface="Arial"/>
            </a:endParaRPr>
          </a:p>
        </p:txBody>
      </p:sp>
      <p:sp>
        <p:nvSpPr>
          <p:cNvPr id="38" name="Oval 37"/>
          <p:cNvSpPr/>
          <p:nvPr/>
        </p:nvSpPr>
        <p:spPr bwMode="auto">
          <a:xfrm>
            <a:off x="643469" y="1420195"/>
            <a:ext cx="1223430" cy="1223430"/>
          </a:xfrm>
          <a:prstGeom prst="ellipse">
            <a:avLst/>
          </a:prstGeom>
          <a:solidFill>
            <a:schemeClr val="tx2">
              <a:lumMod val="60000"/>
              <a:lumOff val="40000"/>
            </a:schemeClr>
          </a:solidFill>
          <a:ln w="9525" cap="flat" cmpd="sng" algn="ctr">
            <a:noFill/>
            <a:prstDash val="solid"/>
            <a:round/>
            <a:headEnd type="none" w="med" len="med"/>
            <a:tailEnd type="none" w="med" len="med"/>
          </a:ln>
          <a:effectLst>
            <a:outerShdw blurRad="50800" dist="38100" dir="2700000">
              <a:srgbClr val="000000">
                <a:alpha val="43000"/>
              </a:srgbClr>
            </a:outerShdw>
          </a:effectLst>
          <a:scene3d>
            <a:camera prst="orthographicFront"/>
            <a:lightRig rig="threePt" dir="t"/>
          </a:scene3d>
          <a:sp3d>
            <a:bevelT/>
          </a:sp3d>
        </p:spPr>
        <p:txBody>
          <a:bodyPr wrap="none" anchor="ctr"/>
          <a:lstStyle/>
          <a:p>
            <a:pPr algn="ctr">
              <a:defRPr/>
            </a:pPr>
            <a:endParaRPr lang="en-US" sz="1800">
              <a:latin typeface="Arial"/>
              <a:ea typeface="ＭＳ Ｐゴシック" charset="-128"/>
              <a:cs typeface="Arial"/>
            </a:endParaRPr>
          </a:p>
        </p:txBody>
      </p:sp>
      <p:grpSp>
        <p:nvGrpSpPr>
          <p:cNvPr id="4" name="Group 18"/>
          <p:cNvGrpSpPr>
            <a:grpSpLocks/>
          </p:cNvGrpSpPr>
          <p:nvPr/>
        </p:nvGrpSpPr>
        <p:grpSpPr bwMode="auto">
          <a:xfrm>
            <a:off x="1058867" y="1795463"/>
            <a:ext cx="355601" cy="3036888"/>
            <a:chOff x="1098" y="1503"/>
            <a:chExt cx="224" cy="1913"/>
          </a:xfrm>
        </p:grpSpPr>
        <p:sp>
          <p:nvSpPr>
            <p:cNvPr id="40" name="Rectangle 19"/>
            <p:cNvSpPr>
              <a:spLocks noChangeArrowheads="1"/>
            </p:cNvSpPr>
            <p:nvPr/>
          </p:nvSpPr>
          <p:spPr bwMode="white">
            <a:xfrm>
              <a:off x="1098" y="1503"/>
              <a:ext cx="224" cy="291"/>
            </a:xfrm>
            <a:prstGeom prst="rect">
              <a:avLst/>
            </a:prstGeom>
            <a:noFill/>
            <a:ln w="9525">
              <a:noFill/>
              <a:miter lim="800000"/>
              <a:headEnd/>
              <a:tailEnd/>
            </a:ln>
            <a:effectLst>
              <a:outerShdw blurRad="63500" dist="17961" dir="2700000" algn="ctr" rotWithShape="0">
                <a:schemeClr val="tx1">
                  <a:alpha val="74998"/>
                </a:schemeClr>
              </a:outerShdw>
            </a:effectLst>
          </p:spPr>
          <p:txBody>
            <a:bodyPr wrap="none">
              <a:spAutoFit/>
            </a:bodyPr>
            <a:lstStyle/>
            <a:p>
              <a:pPr algn="ctr">
                <a:defRPr/>
              </a:pPr>
              <a:r>
                <a:rPr lang="en-US" sz="2400" b="1" dirty="0">
                  <a:solidFill>
                    <a:schemeClr val="bg1"/>
                  </a:solidFill>
                  <a:latin typeface="Arial"/>
                  <a:ea typeface="ＭＳ Ｐゴシック" pitchFamily="-111" charset="-128"/>
                  <a:cs typeface="Arial"/>
                </a:rPr>
                <a:t>1</a:t>
              </a:r>
            </a:p>
          </p:txBody>
        </p:sp>
        <p:sp>
          <p:nvSpPr>
            <p:cNvPr id="41" name="Rectangle 20"/>
            <p:cNvSpPr>
              <a:spLocks noChangeArrowheads="1"/>
            </p:cNvSpPr>
            <p:nvPr/>
          </p:nvSpPr>
          <p:spPr bwMode="white">
            <a:xfrm>
              <a:off x="1098" y="2056"/>
              <a:ext cx="224" cy="291"/>
            </a:xfrm>
            <a:prstGeom prst="rect">
              <a:avLst/>
            </a:prstGeom>
            <a:noFill/>
            <a:ln w="9525">
              <a:noFill/>
              <a:miter lim="800000"/>
              <a:headEnd/>
              <a:tailEnd/>
            </a:ln>
            <a:effectLst>
              <a:outerShdw blurRad="63500" dist="17961" dir="2700000" algn="ctr" rotWithShape="0">
                <a:schemeClr val="tx1">
                  <a:alpha val="74998"/>
                </a:schemeClr>
              </a:outerShdw>
            </a:effectLst>
          </p:spPr>
          <p:txBody>
            <a:bodyPr wrap="none">
              <a:spAutoFit/>
            </a:bodyPr>
            <a:lstStyle/>
            <a:p>
              <a:pPr algn="ctr">
                <a:defRPr/>
              </a:pPr>
              <a:r>
                <a:rPr lang="en-US" sz="2400" b="1" dirty="0">
                  <a:solidFill>
                    <a:schemeClr val="bg1"/>
                  </a:solidFill>
                  <a:latin typeface="Arial"/>
                  <a:ea typeface="ＭＳ Ｐゴシック" pitchFamily="-111" charset="-128"/>
                  <a:cs typeface="Arial"/>
                </a:rPr>
                <a:t>2</a:t>
              </a:r>
            </a:p>
          </p:txBody>
        </p:sp>
        <p:sp>
          <p:nvSpPr>
            <p:cNvPr id="42" name="Rectangle 21"/>
            <p:cNvSpPr>
              <a:spLocks noChangeArrowheads="1"/>
            </p:cNvSpPr>
            <p:nvPr/>
          </p:nvSpPr>
          <p:spPr bwMode="white">
            <a:xfrm>
              <a:off x="1098" y="2589"/>
              <a:ext cx="224" cy="291"/>
            </a:xfrm>
            <a:prstGeom prst="rect">
              <a:avLst/>
            </a:prstGeom>
            <a:noFill/>
            <a:ln w="9525">
              <a:noFill/>
              <a:miter lim="800000"/>
              <a:headEnd/>
              <a:tailEnd/>
            </a:ln>
            <a:effectLst>
              <a:outerShdw blurRad="63500" dist="17961" dir="2700000" algn="ctr" rotWithShape="0">
                <a:schemeClr val="tx1">
                  <a:alpha val="74998"/>
                </a:schemeClr>
              </a:outerShdw>
            </a:effectLst>
          </p:spPr>
          <p:txBody>
            <a:bodyPr wrap="none">
              <a:spAutoFit/>
            </a:bodyPr>
            <a:lstStyle/>
            <a:p>
              <a:pPr algn="ctr">
                <a:defRPr/>
              </a:pPr>
              <a:r>
                <a:rPr lang="en-US" sz="2400" b="1" dirty="0">
                  <a:solidFill>
                    <a:schemeClr val="bg1"/>
                  </a:solidFill>
                  <a:latin typeface="Arial"/>
                  <a:ea typeface="ＭＳ Ｐゴシック" pitchFamily="-111" charset="-128"/>
                  <a:cs typeface="Arial"/>
                </a:rPr>
                <a:t>3</a:t>
              </a:r>
            </a:p>
          </p:txBody>
        </p:sp>
        <p:sp>
          <p:nvSpPr>
            <p:cNvPr id="43" name="Rectangle 22"/>
            <p:cNvSpPr>
              <a:spLocks noChangeArrowheads="1"/>
            </p:cNvSpPr>
            <p:nvPr/>
          </p:nvSpPr>
          <p:spPr bwMode="white">
            <a:xfrm>
              <a:off x="1098" y="3125"/>
              <a:ext cx="224" cy="291"/>
            </a:xfrm>
            <a:prstGeom prst="rect">
              <a:avLst/>
            </a:prstGeom>
            <a:noFill/>
            <a:ln w="9525">
              <a:noFill/>
              <a:miter lim="800000"/>
              <a:headEnd/>
              <a:tailEnd/>
            </a:ln>
            <a:effectLst>
              <a:outerShdw blurRad="63500" dist="17961" dir="2700000" algn="ctr" rotWithShape="0">
                <a:schemeClr val="tx1">
                  <a:alpha val="74998"/>
                </a:schemeClr>
              </a:outerShdw>
            </a:effectLst>
          </p:spPr>
          <p:txBody>
            <a:bodyPr wrap="none">
              <a:spAutoFit/>
            </a:bodyPr>
            <a:lstStyle/>
            <a:p>
              <a:pPr algn="ctr">
                <a:defRPr/>
              </a:pPr>
              <a:r>
                <a:rPr lang="en-US" sz="2400" b="1" dirty="0">
                  <a:solidFill>
                    <a:schemeClr val="bg1"/>
                  </a:solidFill>
                  <a:latin typeface="Arial"/>
                  <a:ea typeface="ＭＳ Ｐゴシック" pitchFamily="-111" charset="-128"/>
                  <a:cs typeface="Arial"/>
                </a:rPr>
                <a:t>4</a:t>
              </a:r>
            </a:p>
          </p:txBody>
        </p:sp>
      </p:grpSp>
      <p:sp>
        <p:nvSpPr>
          <p:cNvPr id="343053" name="Rectangle 13"/>
          <p:cNvSpPr>
            <a:spLocks noChangeArrowheads="1"/>
          </p:cNvSpPr>
          <p:nvPr/>
        </p:nvSpPr>
        <p:spPr bwMode="auto">
          <a:xfrm>
            <a:off x="2095500" y="1711325"/>
            <a:ext cx="239077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600" b="1" dirty="0">
                <a:solidFill>
                  <a:schemeClr val="tx2">
                    <a:lumMod val="60000"/>
                    <a:lumOff val="40000"/>
                  </a:schemeClr>
                </a:solidFill>
                <a:latin typeface="Arial"/>
                <a:cs typeface="Arial"/>
              </a:rPr>
              <a:t>Extinction</a:t>
            </a:r>
          </a:p>
        </p:txBody>
      </p:sp>
      <p:sp>
        <p:nvSpPr>
          <p:cNvPr id="343054" name="Rectangle 14"/>
          <p:cNvSpPr>
            <a:spLocks noChangeArrowheads="1"/>
          </p:cNvSpPr>
          <p:nvPr/>
        </p:nvSpPr>
        <p:spPr bwMode="auto">
          <a:xfrm>
            <a:off x="2095500" y="2586038"/>
            <a:ext cx="53419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600" b="1" dirty="0">
                <a:solidFill>
                  <a:schemeClr val="accent6"/>
                </a:solidFill>
                <a:latin typeface="Arial"/>
                <a:cs typeface="Arial"/>
              </a:rPr>
              <a:t>Stimulus generalization</a:t>
            </a:r>
          </a:p>
        </p:txBody>
      </p:sp>
      <p:sp>
        <p:nvSpPr>
          <p:cNvPr id="343055" name="Rectangle 15"/>
          <p:cNvSpPr>
            <a:spLocks noChangeArrowheads="1"/>
          </p:cNvSpPr>
          <p:nvPr/>
        </p:nvSpPr>
        <p:spPr bwMode="auto">
          <a:xfrm>
            <a:off x="2095500" y="3459163"/>
            <a:ext cx="4783138"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80000"/>
              </a:lnSpc>
            </a:pPr>
            <a:r>
              <a:rPr lang="en-US" sz="2600" b="1">
                <a:solidFill>
                  <a:schemeClr val="tx2">
                    <a:lumMod val="60000"/>
                    <a:lumOff val="40000"/>
                  </a:schemeClr>
                </a:solidFill>
                <a:latin typeface="Arial"/>
                <a:cs typeface="Arial"/>
              </a:rPr>
              <a:t>Stimulus discrimination</a:t>
            </a:r>
          </a:p>
        </p:txBody>
      </p:sp>
      <p:sp>
        <p:nvSpPr>
          <p:cNvPr id="343056" name="Rectangle 16"/>
          <p:cNvSpPr>
            <a:spLocks noChangeArrowheads="1"/>
          </p:cNvSpPr>
          <p:nvPr/>
        </p:nvSpPr>
        <p:spPr bwMode="auto">
          <a:xfrm>
            <a:off x="2095500" y="4267200"/>
            <a:ext cx="483711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600" b="1">
                <a:solidFill>
                  <a:schemeClr val="accent6"/>
                </a:solidFill>
                <a:latin typeface="Arial"/>
                <a:cs typeface="Arial"/>
              </a:rPr>
              <a:t>Discriminative stimulus</a:t>
            </a:r>
          </a:p>
        </p:txBody>
      </p:sp>
      <p:sp>
        <p:nvSpPr>
          <p:cNvPr id="77845" name="Title 25"/>
          <p:cNvSpPr>
            <a:spLocks noGrp="1"/>
          </p:cNvSpPr>
          <p:nvPr>
            <p:ph type="ctrTitle"/>
          </p:nvPr>
        </p:nvSpPr>
        <p:spPr/>
        <p:txBody>
          <a:bodyPr/>
          <a:lstStyle/>
          <a:p>
            <a:r>
              <a:rPr lang="en-US">
                <a:ea typeface="ＭＳ Ｐゴシック" charset="0"/>
              </a:rPr>
              <a:t>The Importance of Responses</a:t>
            </a:r>
          </a:p>
        </p:txBody>
      </p:sp>
    </p:spTree>
    <p:extLst>
      <p:ext uri="{BB962C8B-B14F-4D97-AF65-F5344CB8AC3E}">
        <p14:creationId xmlns:p14="http://schemas.microsoft.com/office/powerpoint/2010/main" val="3369545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withEffect">
                                  <p:stCondLst>
                                    <p:cond delay="20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300"/>
                                  </p:stCondLst>
                                  <p:childTnLst>
                                    <p:set>
                                      <p:cBhvr>
                                        <p:cTn id="10" dur="1" fill="hold">
                                          <p:stCondLst>
                                            <p:cond delay="0"/>
                                          </p:stCondLst>
                                        </p:cTn>
                                        <p:tgtEl>
                                          <p:spTgt spid="36"/>
                                        </p:tgtEl>
                                        <p:attrNameLst>
                                          <p:attrName>style.visibility</p:attrName>
                                        </p:attrNameLst>
                                      </p:cBhvr>
                                      <p:to>
                                        <p:strVal val="visible"/>
                                      </p:to>
                                    </p:set>
                                    <p:anim calcmode="lin" valueType="num">
                                      <p:cBhvr>
                                        <p:cTn id="11" dur="500" fill="hold"/>
                                        <p:tgtEl>
                                          <p:spTgt spid="36"/>
                                        </p:tgtEl>
                                        <p:attrNameLst>
                                          <p:attrName>ppt_w</p:attrName>
                                        </p:attrNameLst>
                                      </p:cBhvr>
                                      <p:tavLst>
                                        <p:tav tm="0">
                                          <p:val>
                                            <p:fltVal val="0"/>
                                          </p:val>
                                        </p:tav>
                                        <p:tav tm="100000">
                                          <p:val>
                                            <p:strVal val="#ppt_w"/>
                                          </p:val>
                                        </p:tav>
                                      </p:tavLst>
                                    </p:anim>
                                    <p:anim calcmode="lin" valueType="num">
                                      <p:cBhvr>
                                        <p:cTn id="12" dur="500" fill="hold"/>
                                        <p:tgtEl>
                                          <p:spTgt spid="36"/>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400"/>
                                  </p:stCondLst>
                                  <p:childTnLst>
                                    <p:set>
                                      <p:cBhvr>
                                        <p:cTn id="14" dur="1" fill="hold">
                                          <p:stCondLst>
                                            <p:cond delay="0"/>
                                          </p:stCondLst>
                                        </p:cTn>
                                        <p:tgtEl>
                                          <p:spTgt spid="37"/>
                                        </p:tgtEl>
                                        <p:attrNameLst>
                                          <p:attrName>style.visibility</p:attrName>
                                        </p:attrNameLst>
                                      </p:cBhvr>
                                      <p:to>
                                        <p:strVal val="visible"/>
                                      </p:to>
                                    </p:set>
                                    <p:anim calcmode="lin" valueType="num">
                                      <p:cBhvr>
                                        <p:cTn id="15" dur="500" fill="hold"/>
                                        <p:tgtEl>
                                          <p:spTgt spid="37"/>
                                        </p:tgtEl>
                                        <p:attrNameLst>
                                          <p:attrName>ppt_w</p:attrName>
                                        </p:attrNameLst>
                                      </p:cBhvr>
                                      <p:tavLst>
                                        <p:tav tm="0">
                                          <p:val>
                                            <p:fltVal val="0"/>
                                          </p:val>
                                        </p:tav>
                                        <p:tav tm="100000">
                                          <p:val>
                                            <p:strVal val="#ppt_w"/>
                                          </p:val>
                                        </p:tav>
                                      </p:tavLst>
                                    </p:anim>
                                    <p:anim calcmode="lin" valueType="num">
                                      <p:cBhvr>
                                        <p:cTn id="16" dur="500" fill="hold"/>
                                        <p:tgtEl>
                                          <p:spTgt spid="37"/>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500"/>
                                  </p:stCondLst>
                                  <p:childTnLst>
                                    <p:set>
                                      <p:cBhvr>
                                        <p:cTn id="18" dur="1" fill="hold">
                                          <p:stCondLst>
                                            <p:cond delay="0"/>
                                          </p:stCondLst>
                                        </p:cTn>
                                        <p:tgtEl>
                                          <p:spTgt spid="38"/>
                                        </p:tgtEl>
                                        <p:attrNameLst>
                                          <p:attrName>style.visibility</p:attrName>
                                        </p:attrNameLst>
                                      </p:cBhvr>
                                      <p:to>
                                        <p:strVal val="visible"/>
                                      </p:to>
                                    </p:set>
                                    <p:anim calcmode="lin" valueType="num">
                                      <p:cBhvr>
                                        <p:cTn id="19" dur="500" fill="hold"/>
                                        <p:tgtEl>
                                          <p:spTgt spid="38"/>
                                        </p:tgtEl>
                                        <p:attrNameLst>
                                          <p:attrName>ppt_w</p:attrName>
                                        </p:attrNameLst>
                                      </p:cBhvr>
                                      <p:tavLst>
                                        <p:tav tm="0">
                                          <p:val>
                                            <p:fltVal val="0"/>
                                          </p:val>
                                        </p:tav>
                                        <p:tav tm="100000">
                                          <p:val>
                                            <p:strVal val="#ppt_w"/>
                                          </p:val>
                                        </p:tav>
                                      </p:tavLst>
                                    </p:anim>
                                    <p:anim calcmode="lin" valueType="num">
                                      <p:cBhvr>
                                        <p:cTn id="20" dur="500" fill="hold"/>
                                        <p:tgtEl>
                                          <p:spTgt spid="38"/>
                                        </p:tgtEl>
                                        <p:attrNameLst>
                                          <p:attrName>ppt_h</p:attrName>
                                        </p:attrNameLst>
                                      </p:cBhvr>
                                      <p:tavLst>
                                        <p:tav tm="0">
                                          <p:val>
                                            <p:fltVal val="0"/>
                                          </p:val>
                                        </p:tav>
                                        <p:tav tm="100000">
                                          <p:val>
                                            <p:strVal val="#ppt_h"/>
                                          </p:val>
                                        </p:tav>
                                      </p:tavLst>
                                    </p:anim>
                                  </p:childTnLst>
                                </p:cTn>
                              </p:par>
                              <p:par>
                                <p:cTn id="21" presetID="22" presetClass="entr" presetSubtype="1" fill="hold" nodeType="withEffect">
                                  <p:stCondLst>
                                    <p:cond delay="70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childTnLst>
                          </p:cTn>
                        </p:par>
                        <p:par>
                          <p:cTn id="24" fill="hold" nodeType="afterGroup">
                            <p:stCondLst>
                              <p:cond delay="1200"/>
                            </p:stCondLst>
                            <p:childTnLst>
                              <p:par>
                                <p:cTn id="25" presetID="22" presetClass="entr" presetSubtype="8"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left)">
                                      <p:cBhvr>
                                        <p:cTn id="27" dur="500"/>
                                        <p:tgtEl>
                                          <p:spTgt spid="3"/>
                                        </p:tgtEl>
                                      </p:cBhvr>
                                    </p:animEffect>
                                  </p:childTnLst>
                                </p:cTn>
                              </p:par>
                            </p:childTnLst>
                          </p:cTn>
                        </p:par>
                        <p:par>
                          <p:cTn id="28" fill="hold" nodeType="afterGroup">
                            <p:stCondLst>
                              <p:cond delay="1700"/>
                            </p:stCondLst>
                            <p:childTnLst>
                              <p:par>
                                <p:cTn id="29" presetID="10" presetClass="entr" presetSubtype="0" fill="hold" grpId="0" nodeType="afterEffect">
                                  <p:stCondLst>
                                    <p:cond delay="0"/>
                                  </p:stCondLst>
                                  <p:childTnLst>
                                    <p:set>
                                      <p:cBhvr>
                                        <p:cTn id="30" dur="1" fill="hold">
                                          <p:stCondLst>
                                            <p:cond delay="0"/>
                                          </p:stCondLst>
                                        </p:cTn>
                                        <p:tgtEl>
                                          <p:spTgt spid="343053"/>
                                        </p:tgtEl>
                                        <p:attrNameLst>
                                          <p:attrName>style.visibility</p:attrName>
                                        </p:attrNameLst>
                                      </p:cBhvr>
                                      <p:to>
                                        <p:strVal val="visible"/>
                                      </p:to>
                                    </p:set>
                                    <p:animEffect transition="in" filter="fade">
                                      <p:cBhvr>
                                        <p:cTn id="31" dur="500"/>
                                        <p:tgtEl>
                                          <p:spTgt spid="343053"/>
                                        </p:tgtEl>
                                      </p:cBhvr>
                                    </p:animEffect>
                                  </p:childTnLst>
                                  <p:subTnLst>
                                    <p:animClr clrSpc="rgb" dir="cw">
                                      <p:cBhvr override="childStyle">
                                        <p:cTn dur="1" fill="hold" display="0" masterRel="nextClick" afterEffect="1"/>
                                        <p:tgtEl>
                                          <p:spTgt spid="343053"/>
                                        </p:tgtEl>
                                        <p:attrNameLst>
                                          <p:attrName>ppt_c</p:attrName>
                                        </p:attrNameLst>
                                      </p:cBhvr>
                                      <p:to>
                                        <a:schemeClr val="bg2"/>
                                      </p:to>
                                    </p:animClr>
                                  </p:subTnLst>
                                </p:cTn>
                              </p:par>
                            </p:childTnLst>
                          </p:cTn>
                        </p:par>
                      </p:childTnLst>
                    </p:cTn>
                  </p:par>
                  <p:par>
                    <p:cTn id="32" fill="hold" nodeType="clickPar">
                      <p:stCondLst>
                        <p:cond delay="indefinite"/>
                      </p:stCondLst>
                      <p:childTnLst>
                        <p:par>
                          <p:cTn id="33" fill="hold" nodeType="withGroup">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43054"/>
                                        </p:tgtEl>
                                        <p:attrNameLst>
                                          <p:attrName>style.visibility</p:attrName>
                                        </p:attrNameLst>
                                      </p:cBhvr>
                                      <p:to>
                                        <p:strVal val="visible"/>
                                      </p:to>
                                    </p:set>
                                    <p:animEffect transition="in" filter="fade">
                                      <p:cBhvr>
                                        <p:cTn id="36" dur="500"/>
                                        <p:tgtEl>
                                          <p:spTgt spid="343054"/>
                                        </p:tgtEl>
                                      </p:cBhvr>
                                    </p:animEffect>
                                  </p:childTnLst>
                                  <p:subTnLst>
                                    <p:animClr clrSpc="rgb" dir="cw">
                                      <p:cBhvr override="childStyle">
                                        <p:cTn dur="1" fill="hold" display="0" masterRel="nextClick" afterEffect="1"/>
                                        <p:tgtEl>
                                          <p:spTgt spid="343054"/>
                                        </p:tgtEl>
                                        <p:attrNameLst>
                                          <p:attrName>ppt_c</p:attrName>
                                        </p:attrNameLst>
                                      </p:cBhvr>
                                      <p:to>
                                        <a:schemeClr val="bg2"/>
                                      </p:to>
                                    </p:animClr>
                                  </p:sub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343055"/>
                                        </p:tgtEl>
                                        <p:attrNameLst>
                                          <p:attrName>style.visibility</p:attrName>
                                        </p:attrNameLst>
                                      </p:cBhvr>
                                      <p:to>
                                        <p:strVal val="visible"/>
                                      </p:to>
                                    </p:set>
                                    <p:animEffect transition="in" filter="fade">
                                      <p:cBhvr>
                                        <p:cTn id="41" dur="500"/>
                                        <p:tgtEl>
                                          <p:spTgt spid="343055"/>
                                        </p:tgtEl>
                                      </p:cBhvr>
                                    </p:animEffect>
                                  </p:childTnLst>
                                  <p:subTnLst>
                                    <p:animClr clrSpc="rgb" dir="cw">
                                      <p:cBhvr override="childStyle">
                                        <p:cTn dur="1" fill="hold" display="0" masterRel="nextClick" afterEffect="1"/>
                                        <p:tgtEl>
                                          <p:spTgt spid="343055"/>
                                        </p:tgtEl>
                                        <p:attrNameLst>
                                          <p:attrName>ppt_c</p:attrName>
                                        </p:attrNameLst>
                                      </p:cBhvr>
                                      <p:to>
                                        <a:schemeClr val="bg2"/>
                                      </p:to>
                                    </p:animClr>
                                  </p:subTnLst>
                                </p:cTn>
                              </p:par>
                            </p:childTnLst>
                          </p:cTn>
                        </p:par>
                      </p:childTnLst>
                    </p:cTn>
                  </p:par>
                  <p:par>
                    <p:cTn id="42" fill="hold" nodeType="clickPar">
                      <p:stCondLst>
                        <p:cond delay="indefinite"/>
                      </p:stCondLst>
                      <p:childTnLst>
                        <p:par>
                          <p:cTn id="43" fill="hold" nodeType="withGroup">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343056"/>
                                        </p:tgtEl>
                                        <p:attrNameLst>
                                          <p:attrName>style.visibility</p:attrName>
                                        </p:attrNameLst>
                                      </p:cBhvr>
                                      <p:to>
                                        <p:strVal val="visible"/>
                                      </p:to>
                                    </p:set>
                                    <p:animEffect transition="in" filter="fade">
                                      <p:cBhvr>
                                        <p:cTn id="46" dur="500"/>
                                        <p:tgtEl>
                                          <p:spTgt spid="343056"/>
                                        </p:tgtEl>
                                      </p:cBhvr>
                                    </p:animEffect>
                                  </p:childTnLst>
                                  <p:subTnLst>
                                    <p:animClr clrSpc="rgb" dir="cw">
                                      <p:cBhvr override="childStyle">
                                        <p:cTn dur="1" fill="hold" display="0" masterRel="nextClick" afterEffect="1"/>
                                        <p:tgtEl>
                                          <p:spTgt spid="343056"/>
                                        </p:tgtEl>
                                        <p:attrNameLst>
                                          <p:attrName>ppt_c</p:attrName>
                                        </p:attrNameLst>
                                      </p:cBhvr>
                                      <p:to>
                                        <a:schemeClr val="bg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3053" grpId="0"/>
      <p:bldP spid="343054" grpId="0"/>
      <p:bldP spid="343055" grpId="0"/>
      <p:bldP spid="34305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8"/>
          <p:cNvSpPr>
            <a:spLocks noChangeArrowheads="1"/>
          </p:cNvSpPr>
          <p:nvPr/>
        </p:nvSpPr>
        <p:spPr bwMode="auto">
          <a:xfrm>
            <a:off x="4686261" y="1579563"/>
            <a:ext cx="3592801" cy="3904917"/>
          </a:xfrm>
          <a:prstGeom prst="round2DiagRect">
            <a:avLst/>
          </a:prstGeom>
          <a:solidFill>
            <a:srgbClr val="B0C5D7"/>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endParaRPr lang="en-US" sz="1800"/>
          </a:p>
        </p:txBody>
      </p:sp>
      <p:sp>
        <p:nvSpPr>
          <p:cNvPr id="79874" name="Rectangle 7"/>
          <p:cNvSpPr>
            <a:spLocks noChangeArrowheads="1"/>
          </p:cNvSpPr>
          <p:nvPr/>
        </p:nvSpPr>
        <p:spPr bwMode="auto">
          <a:xfrm>
            <a:off x="830350" y="1579563"/>
            <a:ext cx="3573751" cy="3904917"/>
          </a:xfrm>
          <a:prstGeom prst="round2DiagRect">
            <a:avLst/>
          </a:prstGeom>
          <a:solidFill>
            <a:schemeClr val="accent2">
              <a:lumMod val="40000"/>
              <a:lumOff val="60000"/>
            </a:schemeClr>
          </a:solidFill>
          <a:ln>
            <a:noFill/>
          </a:ln>
        </p:spPr>
        <p:txBody>
          <a:bodyPr wrap="none" anchor="ctr"/>
          <a:lstStyle/>
          <a:p>
            <a:pPr algn="ctr"/>
            <a:endParaRPr lang="en-US" sz="1800"/>
          </a:p>
        </p:txBody>
      </p:sp>
      <p:sp>
        <p:nvSpPr>
          <p:cNvPr id="79875" name="Rectangle 3"/>
          <p:cNvSpPr>
            <a:spLocks noGrp="1" noChangeArrowheads="1"/>
          </p:cNvSpPr>
          <p:nvPr>
            <p:ph type="ctrTitle"/>
          </p:nvPr>
        </p:nvSpPr>
        <p:spPr/>
        <p:txBody>
          <a:bodyPr/>
          <a:lstStyle/>
          <a:p>
            <a:r>
              <a:rPr lang="en-US">
                <a:latin typeface="Arial" charset="0"/>
                <a:ea typeface="ＭＳ Ｐゴシック" charset="0"/>
                <a:cs typeface="ＭＳ Ｐゴシック" charset="0"/>
              </a:rPr>
              <a:t>Learning on Schedule</a:t>
            </a:r>
          </a:p>
        </p:txBody>
      </p:sp>
      <p:sp>
        <p:nvSpPr>
          <p:cNvPr id="135175" name="Text Box 7"/>
          <p:cNvSpPr txBox="1">
            <a:spLocks noChangeArrowheads="1"/>
          </p:cNvSpPr>
          <p:nvPr/>
        </p:nvSpPr>
        <p:spPr bwMode="auto">
          <a:xfrm>
            <a:off x="5034611" y="1811338"/>
            <a:ext cx="2896101" cy="2754600"/>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wrap="square">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Aft>
                <a:spcPts val="600"/>
              </a:spcAft>
              <a:defRPr/>
            </a:pPr>
            <a:r>
              <a:rPr lang="en-US" b="1" dirty="0" smtClean="0">
                <a:solidFill>
                  <a:schemeClr val="tx2">
                    <a:lumMod val="75000"/>
                  </a:schemeClr>
                </a:solidFill>
                <a:cs typeface="+mn-cs"/>
              </a:rPr>
              <a:t>Continuous Reinforcement</a:t>
            </a:r>
          </a:p>
          <a:p>
            <a:pPr eaLnBrk="1" hangingPunct="1">
              <a:spcAft>
                <a:spcPts val="600"/>
              </a:spcAft>
              <a:defRPr/>
            </a:pPr>
            <a:r>
              <a:rPr lang="en-US" b="1" dirty="0" smtClean="0">
                <a:solidFill>
                  <a:srgbClr val="49403F"/>
                </a:solidFill>
                <a:cs typeface="+mn-cs"/>
              </a:rPr>
              <a:t>A reinforcement schedule </a:t>
            </a:r>
            <a:r>
              <a:rPr lang="en-US" b="1" dirty="0">
                <a:solidFill>
                  <a:srgbClr val="49403F"/>
                </a:solidFill>
                <a:cs typeface="+mn-cs"/>
              </a:rPr>
              <a:t>in which </a:t>
            </a:r>
            <a:r>
              <a:rPr lang="en-US" b="1" dirty="0" smtClean="0">
                <a:solidFill>
                  <a:srgbClr val="49403F"/>
                </a:solidFill>
                <a:cs typeface="+mn-cs"/>
              </a:rPr>
              <a:t>a particular </a:t>
            </a:r>
            <a:r>
              <a:rPr lang="en-US" b="1" dirty="0">
                <a:solidFill>
                  <a:srgbClr val="49403F"/>
                </a:solidFill>
                <a:cs typeface="+mn-cs"/>
              </a:rPr>
              <a:t>response </a:t>
            </a:r>
            <a:r>
              <a:rPr lang="en-US" b="1" dirty="0" smtClean="0">
                <a:solidFill>
                  <a:srgbClr val="49403F"/>
                </a:solidFill>
                <a:cs typeface="+mn-cs"/>
              </a:rPr>
              <a:t>is always </a:t>
            </a:r>
            <a:r>
              <a:rPr lang="en-US" b="1" dirty="0">
                <a:solidFill>
                  <a:srgbClr val="49403F"/>
                </a:solidFill>
                <a:cs typeface="+mn-cs"/>
              </a:rPr>
              <a:t>reinforced.</a:t>
            </a:r>
            <a:endParaRPr lang="en-US" b="1" dirty="0" smtClean="0">
              <a:solidFill>
                <a:srgbClr val="49403F"/>
              </a:solidFill>
              <a:cs typeface="+mn-cs"/>
            </a:endParaRPr>
          </a:p>
        </p:txBody>
      </p:sp>
      <p:sp>
        <p:nvSpPr>
          <p:cNvPr id="135176" name="Text Box 8"/>
          <p:cNvSpPr txBox="1">
            <a:spLocks noChangeArrowheads="1"/>
          </p:cNvSpPr>
          <p:nvPr/>
        </p:nvSpPr>
        <p:spPr bwMode="auto">
          <a:xfrm>
            <a:off x="1114302" y="1812926"/>
            <a:ext cx="3005847" cy="3416320"/>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wrap="square">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spcAft>
                <a:spcPts val="1200"/>
              </a:spcAft>
              <a:defRPr/>
            </a:pPr>
            <a:r>
              <a:rPr lang="en-US" b="1" dirty="0" smtClean="0">
                <a:solidFill>
                  <a:schemeClr val="accent2">
                    <a:lumMod val="75000"/>
                  </a:schemeClr>
                </a:solidFill>
                <a:cs typeface="+mn-cs"/>
              </a:rPr>
              <a:t>Intermittent (Partial) Reinforcement</a:t>
            </a:r>
            <a:br>
              <a:rPr lang="en-US" b="1" dirty="0" smtClean="0">
                <a:solidFill>
                  <a:schemeClr val="accent2">
                    <a:lumMod val="75000"/>
                  </a:schemeClr>
                </a:solidFill>
                <a:cs typeface="+mn-cs"/>
              </a:rPr>
            </a:br>
            <a:r>
              <a:rPr lang="en-US" b="1" dirty="0">
                <a:solidFill>
                  <a:srgbClr val="49403F"/>
                </a:solidFill>
                <a:cs typeface="+mn-cs"/>
              </a:rPr>
              <a:t>A reinforcement schedule in which </a:t>
            </a:r>
            <a:r>
              <a:rPr lang="en-US" b="1" dirty="0" smtClean="0">
                <a:solidFill>
                  <a:srgbClr val="49403F"/>
                </a:solidFill>
                <a:cs typeface="+mn-cs"/>
              </a:rPr>
              <a:t>a particular </a:t>
            </a:r>
            <a:r>
              <a:rPr lang="en-US" b="1" dirty="0">
                <a:solidFill>
                  <a:srgbClr val="49403F"/>
                </a:solidFill>
                <a:cs typeface="+mn-cs"/>
              </a:rPr>
              <a:t>response is sometimes </a:t>
            </a:r>
            <a:r>
              <a:rPr lang="en-US" b="1" dirty="0" smtClean="0">
                <a:solidFill>
                  <a:srgbClr val="49403F"/>
                </a:solidFill>
                <a:cs typeface="+mn-cs"/>
              </a:rPr>
              <a:t>but not </a:t>
            </a:r>
            <a:r>
              <a:rPr lang="en-US" b="1" dirty="0">
                <a:solidFill>
                  <a:srgbClr val="49403F"/>
                </a:solidFill>
                <a:cs typeface="+mn-cs"/>
              </a:rPr>
              <a:t>always reinforced.</a:t>
            </a:r>
            <a:endParaRPr lang="en-US" sz="2000" b="1" dirty="0" smtClean="0">
              <a:cs typeface="+mn-cs"/>
            </a:endParaRPr>
          </a:p>
        </p:txBody>
      </p:sp>
      <p:sp>
        <p:nvSpPr>
          <p:cNvPr id="79878" name="TextBox 6"/>
          <p:cNvSpPr txBox="1">
            <a:spLocks noChangeArrowheads="1"/>
          </p:cNvSpPr>
          <p:nvPr/>
        </p:nvSpPr>
        <p:spPr bwMode="auto">
          <a:xfrm>
            <a:off x="-203200" y="1447800"/>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endParaRPr lang="en-US"/>
          </a:p>
        </p:txBody>
      </p:sp>
    </p:spTree>
    <p:extLst>
      <p:ext uri="{BB962C8B-B14F-4D97-AF65-F5344CB8AC3E}">
        <p14:creationId xmlns:p14="http://schemas.microsoft.com/office/powerpoint/2010/main" val="34196640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79874"/>
                                        </p:tgtEl>
                                        <p:attrNameLst>
                                          <p:attrName>style.visibility</p:attrName>
                                        </p:attrNameLst>
                                      </p:cBhvr>
                                      <p:to>
                                        <p:strVal val="visible"/>
                                      </p:to>
                                    </p:set>
                                    <p:anim calcmode="lin" valueType="num">
                                      <p:cBhvr>
                                        <p:cTn id="7" dur="1000" fill="hold"/>
                                        <p:tgtEl>
                                          <p:spTgt spid="79874"/>
                                        </p:tgtEl>
                                        <p:attrNameLst>
                                          <p:attrName>ppt_w</p:attrName>
                                        </p:attrNameLst>
                                      </p:cBhvr>
                                      <p:tavLst>
                                        <p:tav tm="0">
                                          <p:val>
                                            <p:strVal val="#ppt_w*0.70"/>
                                          </p:val>
                                        </p:tav>
                                        <p:tav tm="100000">
                                          <p:val>
                                            <p:strVal val="#ppt_w"/>
                                          </p:val>
                                        </p:tav>
                                      </p:tavLst>
                                    </p:anim>
                                    <p:anim calcmode="lin" valueType="num">
                                      <p:cBhvr>
                                        <p:cTn id="8" dur="1000" fill="hold"/>
                                        <p:tgtEl>
                                          <p:spTgt spid="79874"/>
                                        </p:tgtEl>
                                        <p:attrNameLst>
                                          <p:attrName>ppt_h</p:attrName>
                                        </p:attrNameLst>
                                      </p:cBhvr>
                                      <p:tavLst>
                                        <p:tav tm="0">
                                          <p:val>
                                            <p:strVal val="#ppt_h"/>
                                          </p:val>
                                        </p:tav>
                                        <p:tav tm="100000">
                                          <p:val>
                                            <p:strVal val="#ppt_h"/>
                                          </p:val>
                                        </p:tav>
                                      </p:tavLst>
                                    </p:anim>
                                    <p:animEffect transition="in" filter="fade">
                                      <p:cBhvr>
                                        <p:cTn id="9" dur="1000"/>
                                        <p:tgtEl>
                                          <p:spTgt spid="79874"/>
                                        </p:tgtEl>
                                      </p:cBhvr>
                                    </p:animEffect>
                                  </p:childTnLst>
                                </p:cTn>
                              </p:par>
                            </p:childTnLst>
                          </p:cTn>
                        </p:par>
                        <p:par>
                          <p:cTn id="10" fill="hold">
                            <p:stCondLst>
                              <p:cond delay="1000"/>
                            </p:stCondLst>
                            <p:childTnLst>
                              <p:par>
                                <p:cTn id="11" presetID="55" presetClass="entr" presetSubtype="0" fill="hold" grpId="0" nodeType="afterEffect">
                                  <p:stCondLst>
                                    <p:cond delay="0"/>
                                  </p:stCondLst>
                                  <p:childTnLst>
                                    <p:set>
                                      <p:cBhvr>
                                        <p:cTn id="12" dur="1" fill="hold">
                                          <p:stCondLst>
                                            <p:cond delay="0"/>
                                          </p:stCondLst>
                                        </p:cTn>
                                        <p:tgtEl>
                                          <p:spTgt spid="79873"/>
                                        </p:tgtEl>
                                        <p:attrNameLst>
                                          <p:attrName>style.visibility</p:attrName>
                                        </p:attrNameLst>
                                      </p:cBhvr>
                                      <p:to>
                                        <p:strVal val="visible"/>
                                      </p:to>
                                    </p:set>
                                    <p:anim calcmode="lin" valueType="num">
                                      <p:cBhvr>
                                        <p:cTn id="13" dur="1000" fill="hold"/>
                                        <p:tgtEl>
                                          <p:spTgt spid="79873"/>
                                        </p:tgtEl>
                                        <p:attrNameLst>
                                          <p:attrName>ppt_w</p:attrName>
                                        </p:attrNameLst>
                                      </p:cBhvr>
                                      <p:tavLst>
                                        <p:tav tm="0">
                                          <p:val>
                                            <p:strVal val="#ppt_w*0.70"/>
                                          </p:val>
                                        </p:tav>
                                        <p:tav tm="100000">
                                          <p:val>
                                            <p:strVal val="#ppt_w"/>
                                          </p:val>
                                        </p:tav>
                                      </p:tavLst>
                                    </p:anim>
                                    <p:anim calcmode="lin" valueType="num">
                                      <p:cBhvr>
                                        <p:cTn id="14" dur="1000" fill="hold"/>
                                        <p:tgtEl>
                                          <p:spTgt spid="79873"/>
                                        </p:tgtEl>
                                        <p:attrNameLst>
                                          <p:attrName>ppt_h</p:attrName>
                                        </p:attrNameLst>
                                      </p:cBhvr>
                                      <p:tavLst>
                                        <p:tav tm="0">
                                          <p:val>
                                            <p:strVal val="#ppt_h"/>
                                          </p:val>
                                        </p:tav>
                                        <p:tav tm="100000">
                                          <p:val>
                                            <p:strVal val="#ppt_h"/>
                                          </p:val>
                                        </p:tav>
                                      </p:tavLst>
                                    </p:anim>
                                    <p:animEffect transition="in" filter="fade">
                                      <p:cBhvr>
                                        <p:cTn id="15" dur="1000"/>
                                        <p:tgtEl>
                                          <p:spTgt spid="79873"/>
                                        </p:tgtEl>
                                      </p:cBhvr>
                                    </p:animEffect>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35176"/>
                                        </p:tgtEl>
                                        <p:attrNameLst>
                                          <p:attrName>style.visibility</p:attrName>
                                        </p:attrNameLst>
                                      </p:cBhvr>
                                      <p:to>
                                        <p:strVal val="visible"/>
                                      </p:to>
                                    </p:set>
                                    <p:animEffect transition="in" filter="fade">
                                      <p:cBhvr>
                                        <p:cTn id="19" dur="1000"/>
                                        <p:tgtEl>
                                          <p:spTgt spid="135176"/>
                                        </p:tgtEl>
                                      </p:cBhvr>
                                    </p:animEffect>
                                    <p:anim calcmode="lin" valueType="num">
                                      <p:cBhvr>
                                        <p:cTn id="20" dur="1000" fill="hold"/>
                                        <p:tgtEl>
                                          <p:spTgt spid="135176"/>
                                        </p:tgtEl>
                                        <p:attrNameLst>
                                          <p:attrName>ppt_x</p:attrName>
                                        </p:attrNameLst>
                                      </p:cBhvr>
                                      <p:tavLst>
                                        <p:tav tm="0">
                                          <p:val>
                                            <p:strVal val="#ppt_x"/>
                                          </p:val>
                                        </p:tav>
                                        <p:tav tm="100000">
                                          <p:val>
                                            <p:strVal val="#ppt_x"/>
                                          </p:val>
                                        </p:tav>
                                      </p:tavLst>
                                    </p:anim>
                                    <p:anim calcmode="lin" valueType="num">
                                      <p:cBhvr>
                                        <p:cTn id="21" dur="1000" fill="hold"/>
                                        <p:tgtEl>
                                          <p:spTgt spid="13517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250"/>
                                  </p:stCondLst>
                                  <p:childTnLst>
                                    <p:set>
                                      <p:cBhvr>
                                        <p:cTn id="24" dur="1" fill="hold">
                                          <p:stCondLst>
                                            <p:cond delay="0"/>
                                          </p:stCondLst>
                                        </p:cTn>
                                        <p:tgtEl>
                                          <p:spTgt spid="135175"/>
                                        </p:tgtEl>
                                        <p:attrNameLst>
                                          <p:attrName>style.visibility</p:attrName>
                                        </p:attrNameLst>
                                      </p:cBhvr>
                                      <p:to>
                                        <p:strVal val="visible"/>
                                      </p:to>
                                    </p:set>
                                    <p:animEffect transition="in" filter="fade">
                                      <p:cBhvr>
                                        <p:cTn id="25" dur="1000"/>
                                        <p:tgtEl>
                                          <p:spTgt spid="135175"/>
                                        </p:tgtEl>
                                      </p:cBhvr>
                                    </p:animEffect>
                                    <p:anim calcmode="lin" valueType="num">
                                      <p:cBhvr>
                                        <p:cTn id="26" dur="1000" fill="hold"/>
                                        <p:tgtEl>
                                          <p:spTgt spid="135175"/>
                                        </p:tgtEl>
                                        <p:attrNameLst>
                                          <p:attrName>ppt_x</p:attrName>
                                        </p:attrNameLst>
                                      </p:cBhvr>
                                      <p:tavLst>
                                        <p:tav tm="0">
                                          <p:val>
                                            <p:strVal val="#ppt_x"/>
                                          </p:val>
                                        </p:tav>
                                        <p:tav tm="100000">
                                          <p:val>
                                            <p:strVal val="#ppt_x"/>
                                          </p:val>
                                        </p:tav>
                                      </p:tavLst>
                                    </p:anim>
                                    <p:anim calcmode="lin" valueType="num">
                                      <p:cBhvr>
                                        <p:cTn id="27" dur="1000" fill="hold"/>
                                        <p:tgtEl>
                                          <p:spTgt spid="1351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3" grpId="0" animBg="1"/>
      <p:bldP spid="79874" grpId="0" animBg="1"/>
      <p:bldP spid="135175" grpId="0"/>
      <p:bldP spid="135176"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Round Diagonal Corner Rectangle 2"/>
          <p:cNvSpPr/>
          <p:nvPr/>
        </p:nvSpPr>
        <p:spPr bwMode="auto">
          <a:xfrm>
            <a:off x="-7938" y="1900238"/>
            <a:ext cx="4373563" cy="2241550"/>
          </a:xfrm>
          <a:prstGeom prst="round2DiagRect">
            <a:avLst/>
          </a:prstGeom>
          <a:solidFill>
            <a:schemeClr val="tx1">
              <a:alpha val="60000"/>
            </a:schemeClr>
          </a:solidFill>
          <a:ln w="9525" cap="flat" cmpd="sng" algn="ctr">
            <a:noFill/>
            <a:prstDash val="solid"/>
            <a:round/>
            <a:headEnd type="none" w="med" len="med"/>
            <a:tailEnd type="none" w="med" len="med"/>
          </a:ln>
          <a:effectLst/>
        </p:spPr>
        <p:txBody>
          <a:bodyPr wrap="none" anchor="ctr"/>
          <a:lstStyle/>
          <a:p>
            <a:pPr algn="ctr">
              <a:defRPr/>
            </a:pPr>
            <a:endParaRPr lang="en-US" sz="1800">
              <a:latin typeface="Arial" pitchFamily="-111" charset="0"/>
            </a:endParaRPr>
          </a:p>
        </p:txBody>
      </p:sp>
      <p:sp>
        <p:nvSpPr>
          <p:cNvPr id="81922" name="Rectangle 3"/>
          <p:cNvSpPr>
            <a:spLocks noGrp="1" noChangeArrowheads="1"/>
          </p:cNvSpPr>
          <p:nvPr>
            <p:ph type="ctrTitle"/>
          </p:nvPr>
        </p:nvSpPr>
        <p:spPr/>
        <p:txBody>
          <a:bodyPr/>
          <a:lstStyle/>
          <a:p>
            <a:r>
              <a:rPr lang="en-US">
                <a:latin typeface="Arial" charset="0"/>
                <a:ea typeface="ＭＳ Ｐゴシック" charset="0"/>
                <a:cs typeface="ＭＳ Ｐゴシック" charset="0"/>
              </a:rPr>
              <a:t>Shaping</a:t>
            </a:r>
          </a:p>
        </p:txBody>
      </p:sp>
      <p:sp>
        <p:nvSpPr>
          <p:cNvPr id="150532" name="Content Placeholder 10"/>
          <p:cNvSpPr>
            <a:spLocks noGrp="1"/>
          </p:cNvSpPr>
          <p:nvPr>
            <p:ph idx="4294967295"/>
          </p:nvPr>
        </p:nvSpPr>
        <p:spPr>
          <a:xfrm>
            <a:off x="213118" y="2084388"/>
            <a:ext cx="3940175" cy="1882775"/>
          </a:xfrm>
        </p:spPr>
        <p:txBody>
          <a:bodyPr>
            <a:normAutofit fontScale="70000" lnSpcReduction="20000"/>
          </a:bodyPr>
          <a:lstStyle/>
          <a:p>
            <a:pPr marL="0" indent="0">
              <a:lnSpc>
                <a:spcPct val="120000"/>
              </a:lnSpc>
              <a:spcBef>
                <a:spcPts val="0"/>
              </a:spcBef>
              <a:buNone/>
            </a:pPr>
            <a:r>
              <a:rPr lang="en-US" b="1" dirty="0">
                <a:solidFill>
                  <a:srgbClr val="FF0000"/>
                </a:solidFill>
                <a:latin typeface="Arial" charset="0"/>
                <a:ea typeface="ＭＳ Ｐゴシック" charset="0"/>
                <a:cs typeface="ＭＳ Ｐゴシック" charset="0"/>
              </a:rPr>
              <a:t>Shaping:</a:t>
            </a:r>
          </a:p>
          <a:p>
            <a:pPr marL="0" indent="0">
              <a:lnSpc>
                <a:spcPct val="120000"/>
              </a:lnSpc>
              <a:spcBef>
                <a:spcPts val="0"/>
              </a:spcBef>
              <a:buNone/>
            </a:pPr>
            <a:r>
              <a:rPr lang="en-US" b="1" dirty="0">
                <a:solidFill>
                  <a:schemeClr val="bg1"/>
                </a:solidFill>
                <a:latin typeface="Arial" charset="0"/>
                <a:ea typeface="ＭＳ Ｐゴシック" charset="0"/>
                <a:cs typeface="ＭＳ Ｐゴシック" charset="0"/>
              </a:rPr>
              <a:t>Getting a response to </a:t>
            </a:r>
            <a:br>
              <a:rPr lang="en-US" b="1" dirty="0">
                <a:solidFill>
                  <a:schemeClr val="bg1"/>
                </a:solidFill>
                <a:latin typeface="Arial" charset="0"/>
                <a:ea typeface="ＭＳ Ｐゴシック" charset="0"/>
                <a:cs typeface="ＭＳ Ｐゴシック" charset="0"/>
              </a:rPr>
            </a:br>
            <a:r>
              <a:rPr lang="en-US" b="1" dirty="0">
                <a:solidFill>
                  <a:schemeClr val="bg1"/>
                </a:solidFill>
                <a:latin typeface="Arial" charset="0"/>
                <a:ea typeface="ＭＳ Ｐゴシック" charset="0"/>
                <a:cs typeface="ＭＳ Ｐゴシック" charset="0"/>
              </a:rPr>
              <a:t>occur by reinforcing successive approximations of a desired response</a:t>
            </a:r>
          </a:p>
        </p:txBody>
      </p:sp>
    </p:spTree>
    <p:extLst>
      <p:ext uri="{BB962C8B-B14F-4D97-AF65-F5344CB8AC3E}">
        <p14:creationId xmlns:p14="http://schemas.microsoft.com/office/powerpoint/2010/main" val="9397774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52" presetClass="entr" presetSubtype="0" fill="hold" grpId="0" nodeType="afterEffect">
                                  <p:stCondLst>
                                    <p:cond delay="0"/>
                                  </p:stCondLst>
                                  <p:childTnLst>
                                    <p:set>
                                      <p:cBhvr>
                                        <p:cTn id="12" dur="1" fill="hold">
                                          <p:stCondLst>
                                            <p:cond delay="0"/>
                                          </p:stCondLst>
                                        </p:cTn>
                                        <p:tgtEl>
                                          <p:spTgt spid="150532">
                                            <p:txEl>
                                              <p:pRg st="0" end="0"/>
                                            </p:txEl>
                                          </p:spTgt>
                                        </p:tgtEl>
                                        <p:attrNameLst>
                                          <p:attrName>style.visibility</p:attrName>
                                        </p:attrNameLst>
                                      </p:cBhvr>
                                      <p:to>
                                        <p:strVal val="visible"/>
                                      </p:to>
                                    </p:set>
                                    <p:animScale>
                                      <p:cBhvr>
                                        <p:cTn id="13" dur="1000" decel="50000" fill="hold">
                                          <p:stCondLst>
                                            <p:cond delay="0"/>
                                          </p:stCondLst>
                                        </p:cTn>
                                        <p:tgtEl>
                                          <p:spTgt spid="150532">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150532">
                                            <p:txEl>
                                              <p:pRg st="0" end="0"/>
                                            </p:txEl>
                                          </p:spTgt>
                                        </p:tgtEl>
                                        <p:attrNameLst>
                                          <p:attrName>ppt_x</p:attrName>
                                          <p:attrName>ppt_y</p:attrName>
                                        </p:attrNameLst>
                                      </p:cBhvr>
                                    </p:animMotion>
                                    <p:animEffect transition="in" filter="fade">
                                      <p:cBhvr>
                                        <p:cTn id="15" dur="1000"/>
                                        <p:tgtEl>
                                          <p:spTgt spid="150532">
                                            <p:txEl>
                                              <p:pRg st="0" end="0"/>
                                            </p:txEl>
                                          </p:spTgt>
                                        </p:tgtEl>
                                      </p:cBhvr>
                                    </p:animEffect>
                                  </p:childTnLst>
                                </p:cTn>
                              </p:par>
                            </p:childTnLst>
                          </p:cTn>
                        </p:par>
                        <p:par>
                          <p:cTn id="16" fill="hold" nodeType="afterGroup">
                            <p:stCondLst>
                              <p:cond delay="2000"/>
                            </p:stCondLst>
                            <p:childTnLst>
                              <p:par>
                                <p:cTn id="17" presetID="52" presetClass="entr" presetSubtype="0" fill="hold" grpId="0" nodeType="afterEffect">
                                  <p:stCondLst>
                                    <p:cond delay="0"/>
                                  </p:stCondLst>
                                  <p:childTnLst>
                                    <p:set>
                                      <p:cBhvr>
                                        <p:cTn id="18" dur="1" fill="hold">
                                          <p:stCondLst>
                                            <p:cond delay="0"/>
                                          </p:stCondLst>
                                        </p:cTn>
                                        <p:tgtEl>
                                          <p:spTgt spid="150532">
                                            <p:txEl>
                                              <p:pRg st="1" end="1"/>
                                            </p:txEl>
                                          </p:spTgt>
                                        </p:tgtEl>
                                        <p:attrNameLst>
                                          <p:attrName>style.visibility</p:attrName>
                                        </p:attrNameLst>
                                      </p:cBhvr>
                                      <p:to>
                                        <p:strVal val="visible"/>
                                      </p:to>
                                    </p:set>
                                    <p:animScale>
                                      <p:cBhvr>
                                        <p:cTn id="19" dur="1000" decel="50000" fill="hold">
                                          <p:stCondLst>
                                            <p:cond delay="0"/>
                                          </p:stCondLst>
                                        </p:cTn>
                                        <p:tgtEl>
                                          <p:spTgt spid="150532">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150532">
                                            <p:txEl>
                                              <p:pRg st="1" end="1"/>
                                            </p:txEl>
                                          </p:spTgt>
                                        </p:tgtEl>
                                        <p:attrNameLst>
                                          <p:attrName>ppt_x</p:attrName>
                                          <p:attrName>ppt_y</p:attrName>
                                        </p:attrNameLst>
                                      </p:cBhvr>
                                    </p:animMotion>
                                    <p:animEffect transition="in" filter="fade">
                                      <p:cBhvr>
                                        <p:cTn id="21" dur="1000"/>
                                        <p:tgtEl>
                                          <p:spTgt spid="15053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2"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ctrTitle"/>
          </p:nvPr>
        </p:nvSpPr>
        <p:spPr/>
        <p:txBody>
          <a:bodyPr/>
          <a:lstStyle/>
          <a:p>
            <a:r>
              <a:rPr lang="en-US">
                <a:latin typeface="Arial" charset="0"/>
                <a:ea typeface="ＭＳ Ｐゴシック" charset="0"/>
                <a:cs typeface="ＭＳ Ｐゴシック" charset="0"/>
              </a:rPr>
              <a:t>Biological Limits on Learning</a:t>
            </a:r>
          </a:p>
        </p:txBody>
      </p:sp>
      <p:pic>
        <p:nvPicPr>
          <p:cNvPr id="2" name="Picture 1" descr="AL1120188_Original.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1446" y="1685242"/>
            <a:ext cx="5174156" cy="4778922"/>
          </a:xfrm>
          <a:prstGeom prst="rect">
            <a:avLst/>
          </a:prstGeom>
        </p:spPr>
      </p:pic>
      <p:sp>
        <p:nvSpPr>
          <p:cNvPr id="139267" name="Content Placeholder 7"/>
          <p:cNvSpPr>
            <a:spLocks noGrp="1"/>
          </p:cNvSpPr>
          <p:nvPr>
            <p:ph idx="4294967295"/>
          </p:nvPr>
        </p:nvSpPr>
        <p:spPr>
          <a:xfrm>
            <a:off x="4972202" y="2009775"/>
            <a:ext cx="4031372" cy="4097338"/>
          </a:xfrm>
        </p:spPr>
        <p:txBody>
          <a:bodyPr>
            <a:normAutofit/>
          </a:bodyPr>
          <a:lstStyle/>
          <a:p>
            <a:pPr marL="0" indent="0">
              <a:spcAft>
                <a:spcPts val="600"/>
              </a:spcAft>
              <a:buNone/>
            </a:pPr>
            <a:r>
              <a:rPr lang="en-US" sz="2400" b="1" dirty="0">
                <a:solidFill>
                  <a:srgbClr val="C88F8F"/>
                </a:solidFill>
                <a:latin typeface="Arial" charset="0"/>
                <a:ea typeface="ＭＳ Ｐゴシック" charset="0"/>
                <a:cs typeface="ＭＳ Ｐゴシック" charset="0"/>
              </a:rPr>
              <a:t>Principles of conditioning are limited by:</a:t>
            </a:r>
          </a:p>
          <a:p>
            <a:pPr>
              <a:lnSpc>
                <a:spcPct val="80000"/>
              </a:lnSpc>
              <a:spcAft>
                <a:spcPts val="600"/>
              </a:spcAft>
            </a:pPr>
            <a:r>
              <a:rPr lang="en-US" sz="2200" b="1" dirty="0">
                <a:latin typeface="Arial" charset="0"/>
                <a:ea typeface="ＭＳ Ｐゴシック" charset="0"/>
              </a:rPr>
              <a:t>Genetic dispositions</a:t>
            </a:r>
          </a:p>
          <a:p>
            <a:pPr>
              <a:lnSpc>
                <a:spcPct val="80000"/>
              </a:lnSpc>
              <a:spcAft>
                <a:spcPts val="600"/>
              </a:spcAft>
            </a:pPr>
            <a:r>
              <a:rPr lang="en-US" sz="2200" b="1" dirty="0">
                <a:latin typeface="Arial" charset="0"/>
                <a:ea typeface="ＭＳ Ｐゴシック" charset="0"/>
              </a:rPr>
              <a:t>Physical characteristics</a:t>
            </a:r>
          </a:p>
          <a:p>
            <a:pPr marL="0" indent="0">
              <a:spcAft>
                <a:spcPts val="600"/>
              </a:spcAft>
              <a:buNone/>
            </a:pPr>
            <a:r>
              <a:rPr lang="en-US" sz="2400" b="1" dirty="0">
                <a:solidFill>
                  <a:srgbClr val="4F3967"/>
                </a:solidFill>
                <a:latin typeface="Arial" charset="0"/>
                <a:ea typeface="ＭＳ Ｐゴシック" charset="0"/>
                <a:cs typeface="ＭＳ Ｐゴシック" charset="0"/>
              </a:rPr>
              <a:t>Instinctive drift: </a:t>
            </a:r>
            <a:endParaRPr lang="en-US" sz="2400" b="1" dirty="0" smtClean="0">
              <a:solidFill>
                <a:srgbClr val="4F3967"/>
              </a:solidFill>
              <a:latin typeface="Arial" charset="0"/>
              <a:ea typeface="ＭＳ Ｐゴシック" charset="0"/>
              <a:cs typeface="ＭＳ Ｐゴシック" charset="0"/>
            </a:endParaRPr>
          </a:p>
          <a:p>
            <a:pPr marL="0" indent="0">
              <a:spcBef>
                <a:spcPts val="0"/>
              </a:spcBef>
              <a:spcAft>
                <a:spcPts val="600"/>
              </a:spcAft>
              <a:buNone/>
            </a:pPr>
            <a:r>
              <a:rPr lang="en-US" sz="2400" b="1" dirty="0" smtClean="0">
                <a:solidFill>
                  <a:srgbClr val="7C8BC4"/>
                </a:solidFill>
                <a:latin typeface="Arial" charset="0"/>
                <a:ea typeface="ＭＳ Ｐゴシック" charset="0"/>
                <a:cs typeface="ＭＳ Ｐゴシック" charset="0"/>
              </a:rPr>
              <a:t>The </a:t>
            </a:r>
            <a:r>
              <a:rPr lang="en-US" sz="2400" b="1" dirty="0">
                <a:solidFill>
                  <a:srgbClr val="7C8BC4"/>
                </a:solidFill>
                <a:latin typeface="Arial" charset="0"/>
                <a:ea typeface="ＭＳ Ｐゴシック" charset="0"/>
                <a:cs typeface="ＭＳ Ｐゴシック" charset="0"/>
              </a:rPr>
              <a:t>tendency for an organism to revert to instinctive behavior (pig rooting, etc.)</a:t>
            </a:r>
          </a:p>
        </p:txBody>
      </p:sp>
    </p:spTree>
    <p:extLst>
      <p:ext uri="{BB962C8B-B14F-4D97-AF65-F5344CB8AC3E}">
        <p14:creationId xmlns:p14="http://schemas.microsoft.com/office/powerpoint/2010/main" val="6739410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39267">
                                            <p:txEl>
                                              <p:pRg st="0" end="0"/>
                                            </p:txEl>
                                          </p:spTgt>
                                        </p:tgtEl>
                                        <p:attrNameLst>
                                          <p:attrName>style.visibility</p:attrName>
                                        </p:attrNameLst>
                                      </p:cBhvr>
                                      <p:to>
                                        <p:strVal val="visible"/>
                                      </p:to>
                                    </p:set>
                                    <p:animEffect transition="in" filter="fade">
                                      <p:cBhvr>
                                        <p:cTn id="7" dur="1000"/>
                                        <p:tgtEl>
                                          <p:spTgt spid="139267">
                                            <p:txEl>
                                              <p:pRg st="0" end="0"/>
                                            </p:txEl>
                                          </p:spTgt>
                                        </p:tgtEl>
                                      </p:cBhvr>
                                    </p:animEffect>
                                    <p:anim calcmode="lin" valueType="num">
                                      <p:cBhvr>
                                        <p:cTn id="8" dur="1000" fill="hold"/>
                                        <p:tgtEl>
                                          <p:spTgt spid="139267">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139267">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39267">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139267">
                                            <p:txEl>
                                              <p:pRg st="1" end="1"/>
                                            </p:txEl>
                                          </p:spTgt>
                                        </p:tgtEl>
                                        <p:attrNameLst>
                                          <p:attrName>style.visibility</p:attrName>
                                        </p:attrNameLst>
                                      </p:cBhvr>
                                      <p:to>
                                        <p:strVal val="visible"/>
                                      </p:to>
                                    </p:set>
                                    <p:animEffect transition="in" filter="fade">
                                      <p:cBhvr>
                                        <p:cTn id="15" dur="1000"/>
                                        <p:tgtEl>
                                          <p:spTgt spid="139267">
                                            <p:txEl>
                                              <p:pRg st="1" end="1"/>
                                            </p:txEl>
                                          </p:spTgt>
                                        </p:tgtEl>
                                      </p:cBhvr>
                                    </p:animEffect>
                                    <p:anim calcmode="lin" valueType="num">
                                      <p:cBhvr>
                                        <p:cTn id="16" dur="1000" fill="hold"/>
                                        <p:tgtEl>
                                          <p:spTgt spid="139267">
                                            <p:txEl>
                                              <p:pRg st="1" end="1"/>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139267">
                                            <p:txEl>
                                              <p:pRg st="1" end="1"/>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139267">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139267">
                                            <p:txEl>
                                              <p:pRg st="2" end="2"/>
                                            </p:txEl>
                                          </p:spTgt>
                                        </p:tgtEl>
                                        <p:attrNameLst>
                                          <p:attrName>style.visibility</p:attrName>
                                        </p:attrNameLst>
                                      </p:cBhvr>
                                      <p:to>
                                        <p:strVal val="visible"/>
                                      </p:to>
                                    </p:set>
                                    <p:animEffect transition="in" filter="fade">
                                      <p:cBhvr>
                                        <p:cTn id="23" dur="1000"/>
                                        <p:tgtEl>
                                          <p:spTgt spid="139267">
                                            <p:txEl>
                                              <p:pRg st="2" end="2"/>
                                            </p:txEl>
                                          </p:spTgt>
                                        </p:tgtEl>
                                      </p:cBhvr>
                                    </p:animEffect>
                                    <p:anim calcmode="lin" valueType="num">
                                      <p:cBhvr>
                                        <p:cTn id="24" dur="1000" fill="hold"/>
                                        <p:tgtEl>
                                          <p:spTgt spid="139267">
                                            <p:txEl>
                                              <p:pRg st="2" end="2"/>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139267">
                                            <p:txEl>
                                              <p:pRg st="2" end="2"/>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39267">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139267">
                                            <p:txEl>
                                              <p:pRg st="3" end="3"/>
                                            </p:txEl>
                                          </p:spTgt>
                                        </p:tgtEl>
                                        <p:attrNameLst>
                                          <p:attrName>style.visibility</p:attrName>
                                        </p:attrNameLst>
                                      </p:cBhvr>
                                      <p:to>
                                        <p:strVal val="visible"/>
                                      </p:to>
                                    </p:set>
                                    <p:animEffect transition="in" filter="fade">
                                      <p:cBhvr>
                                        <p:cTn id="31" dur="1000"/>
                                        <p:tgtEl>
                                          <p:spTgt spid="139267">
                                            <p:txEl>
                                              <p:pRg st="3" end="3"/>
                                            </p:txEl>
                                          </p:spTgt>
                                        </p:tgtEl>
                                      </p:cBhvr>
                                    </p:animEffect>
                                    <p:anim calcmode="lin" valueType="num">
                                      <p:cBhvr>
                                        <p:cTn id="32" dur="1000" fill="hold"/>
                                        <p:tgtEl>
                                          <p:spTgt spid="139267">
                                            <p:txEl>
                                              <p:pRg st="3" end="3"/>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139267">
                                            <p:txEl>
                                              <p:pRg st="3" end="3"/>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39267">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139267">
                                            <p:txEl>
                                              <p:pRg st="4" end="4"/>
                                            </p:txEl>
                                          </p:spTgt>
                                        </p:tgtEl>
                                        <p:attrNameLst>
                                          <p:attrName>style.visibility</p:attrName>
                                        </p:attrNameLst>
                                      </p:cBhvr>
                                      <p:to>
                                        <p:strVal val="visible"/>
                                      </p:to>
                                    </p:set>
                                    <p:animEffect transition="in" filter="fade">
                                      <p:cBhvr>
                                        <p:cTn id="39" dur="1000"/>
                                        <p:tgtEl>
                                          <p:spTgt spid="139267">
                                            <p:txEl>
                                              <p:pRg st="4" end="4"/>
                                            </p:txEl>
                                          </p:spTgt>
                                        </p:tgtEl>
                                      </p:cBhvr>
                                    </p:animEffect>
                                    <p:anim calcmode="lin" valueType="num">
                                      <p:cBhvr>
                                        <p:cTn id="40" dur="1000" fill="hold"/>
                                        <p:tgtEl>
                                          <p:spTgt spid="139267">
                                            <p:txEl>
                                              <p:pRg st="4" end="4"/>
                                            </p:txEl>
                                          </p:spTgt>
                                        </p:tgtEl>
                                        <p:attrNameLst>
                                          <p:attrName>ppt_x</p:attrName>
                                        </p:attrNameLst>
                                      </p:cBhvr>
                                      <p:tavLst>
                                        <p:tav tm="0">
                                          <p:val>
                                            <p:strVal val="#ppt_x"/>
                                          </p:val>
                                        </p:tav>
                                        <p:tav tm="100000">
                                          <p:val>
                                            <p:strVal val="#ppt_x"/>
                                          </p:val>
                                        </p:tav>
                                      </p:tavLst>
                                    </p:anim>
                                    <p:anim calcmode="lin" valueType="num">
                                      <p:cBhvr>
                                        <p:cTn id="41" dur="900" decel="100000" fill="hold"/>
                                        <p:tgtEl>
                                          <p:spTgt spid="139267">
                                            <p:txEl>
                                              <p:pRg st="4" end="4"/>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139267">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67"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rotWithShape="1">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Round Diagonal Corner Rectangle 1"/>
          <p:cNvSpPr/>
          <p:nvPr/>
        </p:nvSpPr>
        <p:spPr>
          <a:xfrm>
            <a:off x="221165" y="1229331"/>
            <a:ext cx="4891172" cy="3004128"/>
          </a:xfrm>
          <a:prstGeom prst="round2DiagRect">
            <a:avLst/>
          </a:prstGeom>
          <a:solidFill>
            <a:schemeClr val="tx1">
              <a:alpha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3305" name="Rectangle 9"/>
          <p:cNvSpPr>
            <a:spLocks noChangeArrowheads="1"/>
          </p:cNvSpPr>
          <p:nvPr/>
        </p:nvSpPr>
        <p:spPr bwMode="black">
          <a:xfrm>
            <a:off x="404425" y="1458913"/>
            <a:ext cx="4441825" cy="2456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71463" indent="-271463">
              <a:spcBef>
                <a:spcPct val="20000"/>
              </a:spcBef>
            </a:pPr>
            <a:r>
              <a:rPr lang="en-US" sz="2400" b="1" dirty="0">
                <a:solidFill>
                  <a:srgbClr val="E4857B"/>
                </a:solidFill>
                <a:latin typeface="Arial"/>
                <a:cs typeface="Arial"/>
              </a:rPr>
              <a:t>Skinner’</a:t>
            </a:r>
            <a:r>
              <a:rPr lang="en-US" altLang="ja-JP" sz="2400" b="1" dirty="0">
                <a:solidFill>
                  <a:srgbClr val="E4857B"/>
                </a:solidFill>
                <a:latin typeface="Arial"/>
                <a:cs typeface="Arial"/>
              </a:rPr>
              <a:t>s beliefs:</a:t>
            </a:r>
          </a:p>
          <a:p>
            <a:pPr marL="271463" indent="-271463">
              <a:spcBef>
                <a:spcPct val="20000"/>
              </a:spcBef>
              <a:buFontTx/>
              <a:buChar char="•"/>
            </a:pPr>
            <a:r>
              <a:rPr lang="en-US" sz="2400" b="1" dirty="0">
                <a:solidFill>
                  <a:schemeClr val="bg1"/>
                </a:solidFill>
                <a:latin typeface="Arial"/>
                <a:cs typeface="Arial"/>
              </a:rPr>
              <a:t>Private internal events are real and can be studied, but they </a:t>
            </a:r>
            <a:r>
              <a:rPr lang="en-US" sz="2400" b="1" dirty="0">
                <a:solidFill>
                  <a:srgbClr val="F444AA"/>
                </a:solidFill>
                <a:latin typeface="Arial"/>
                <a:cs typeface="Arial"/>
              </a:rPr>
              <a:t>cannot explain </a:t>
            </a:r>
            <a:r>
              <a:rPr lang="en-US" sz="2400" b="1" dirty="0">
                <a:solidFill>
                  <a:schemeClr val="bg1"/>
                </a:solidFill>
                <a:latin typeface="Arial"/>
                <a:cs typeface="Arial"/>
              </a:rPr>
              <a:t>behavior.</a:t>
            </a:r>
          </a:p>
          <a:p>
            <a:pPr marL="271463" indent="-271463">
              <a:spcBef>
                <a:spcPct val="20000"/>
              </a:spcBef>
              <a:buFontTx/>
              <a:buChar char="•"/>
            </a:pPr>
            <a:r>
              <a:rPr lang="en-US" sz="2400" b="1" dirty="0">
                <a:solidFill>
                  <a:schemeClr val="accent1">
                    <a:lumMod val="60000"/>
                    <a:lumOff val="40000"/>
                  </a:schemeClr>
                </a:solidFill>
                <a:latin typeface="Arial"/>
                <a:cs typeface="Arial"/>
              </a:rPr>
              <a:t>Free will is an illusion.</a:t>
            </a:r>
          </a:p>
        </p:txBody>
      </p:sp>
      <p:sp>
        <p:nvSpPr>
          <p:cNvPr id="86019" name="Title 10"/>
          <p:cNvSpPr>
            <a:spLocks noGrp="1"/>
          </p:cNvSpPr>
          <p:nvPr>
            <p:ph type="ctrTitle"/>
          </p:nvPr>
        </p:nvSpPr>
        <p:spPr>
          <a:effectLst>
            <a:outerShdw blurRad="25400" dist="25400" dir="2700000" algn="tl" rotWithShape="0">
              <a:srgbClr val="000000"/>
            </a:outerShdw>
          </a:effectLst>
        </p:spPr>
        <p:txBody>
          <a:bodyPr/>
          <a:lstStyle/>
          <a:p>
            <a:r>
              <a:rPr lang="en-US" dirty="0">
                <a:ea typeface="ＭＳ Ｐゴシック" charset="0"/>
              </a:rPr>
              <a:t>Skinner: The Man and the Myth</a:t>
            </a:r>
          </a:p>
        </p:txBody>
      </p:sp>
      <p:pic>
        <p:nvPicPr>
          <p:cNvPr id="8" name="Picture 15"/>
          <p:cNvPicPr>
            <a:picLocks noChangeAspect="1"/>
          </p:cNvPicPr>
          <p:nvPr/>
        </p:nvPicPr>
        <p:blipFill>
          <a:blip r:embed="rId4" cstate="screen">
            <a:extLst>
              <a:ext uri="{BEBA8EAE-BF5A-486C-A8C5-ECC9F3942E4B}">
                <a14:imgProps xmlns:a14="http://schemas.microsoft.com/office/drawing/2010/main">
                  <a14:imgLayer r:embed="rId5">
                    <a14:imgEffect>
                      <a14:backgroundRemoval t="0" b="100000" l="0" r="100000">
                        <a14:foregroundMark x1="86428" y1="30807" x2="96974" y2="37638"/>
                      </a14:backgroundRemoval>
                    </a14:imgEffect>
                  </a14:imgLayer>
                </a14:imgProps>
              </a:ext>
              <a:ext uri="{28A0092B-C50C-407E-A947-70E740481C1C}">
                <a14:useLocalDpi xmlns:a14="http://schemas.microsoft.com/office/drawing/2010/main"/>
              </a:ext>
            </a:extLst>
          </a:blip>
          <a:stretch>
            <a:fillRect/>
          </a:stretch>
        </p:blipFill>
        <p:spPr bwMode="auto">
          <a:xfrm>
            <a:off x="3478680" y="3590299"/>
            <a:ext cx="5665320" cy="3776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3065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par>
                          <p:cTn id="21" fill="hold">
                            <p:stCondLst>
                              <p:cond delay="2000"/>
                            </p:stCondLst>
                            <p:childTnLst>
                              <p:par>
                                <p:cTn id="22" presetID="23" presetClass="entr" presetSubtype="16"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fltVal val="0"/>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childTnLst>
                                </p:cTn>
                              </p:par>
                            </p:childTnLst>
                          </p:cTn>
                        </p:par>
                        <p:par>
                          <p:cTn id="26" fill="hold">
                            <p:stCondLst>
                              <p:cond delay="2500"/>
                            </p:stCondLst>
                            <p:childTnLst>
                              <p:par>
                                <p:cTn id="27" presetID="37" presetClass="entr" presetSubtype="0" fill="hold" nodeType="afterEffect">
                                  <p:stCondLst>
                                    <p:cond delay="0"/>
                                  </p:stCondLst>
                                  <p:childTnLst>
                                    <p:set>
                                      <p:cBhvr>
                                        <p:cTn id="28" dur="1" fill="hold">
                                          <p:stCondLst>
                                            <p:cond delay="0"/>
                                          </p:stCondLst>
                                        </p:cTn>
                                        <p:tgtEl>
                                          <p:spTgt spid="183305">
                                            <p:txEl>
                                              <p:pRg st="0" end="0"/>
                                            </p:txEl>
                                          </p:spTgt>
                                        </p:tgtEl>
                                        <p:attrNameLst>
                                          <p:attrName>style.visibility</p:attrName>
                                        </p:attrNameLst>
                                      </p:cBhvr>
                                      <p:to>
                                        <p:strVal val="visible"/>
                                      </p:to>
                                    </p:set>
                                    <p:animEffect transition="in" filter="fade">
                                      <p:cBhvr>
                                        <p:cTn id="29" dur="1000"/>
                                        <p:tgtEl>
                                          <p:spTgt spid="183305">
                                            <p:txEl>
                                              <p:pRg st="0" end="0"/>
                                            </p:txEl>
                                          </p:spTgt>
                                        </p:tgtEl>
                                      </p:cBhvr>
                                    </p:animEffect>
                                    <p:anim calcmode="lin" valueType="num">
                                      <p:cBhvr>
                                        <p:cTn id="30" dur="1000" fill="hold"/>
                                        <p:tgtEl>
                                          <p:spTgt spid="183305">
                                            <p:txEl>
                                              <p:pRg st="0" end="0"/>
                                            </p:txEl>
                                          </p:spTgt>
                                        </p:tgtEl>
                                        <p:attrNameLst>
                                          <p:attrName>ppt_x</p:attrName>
                                        </p:attrNameLst>
                                      </p:cBhvr>
                                      <p:tavLst>
                                        <p:tav tm="0">
                                          <p:val>
                                            <p:strVal val="#ppt_x"/>
                                          </p:val>
                                        </p:tav>
                                        <p:tav tm="100000">
                                          <p:val>
                                            <p:strVal val="#ppt_x"/>
                                          </p:val>
                                        </p:tav>
                                      </p:tavLst>
                                    </p:anim>
                                    <p:anim calcmode="lin" valueType="num">
                                      <p:cBhvr>
                                        <p:cTn id="31" dur="900" decel="100000" fill="hold"/>
                                        <p:tgtEl>
                                          <p:spTgt spid="183305">
                                            <p:txEl>
                                              <p:pRg st="0" end="0"/>
                                            </p:txEl>
                                          </p:spTgt>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83305">
                                            <p:txEl>
                                              <p:pRg st="0" end="0"/>
                                            </p:txEl>
                                          </p:spTgt>
                                        </p:tgtEl>
                                        <p:attrNameLst>
                                          <p:attrName>ppt_y</p:attrName>
                                        </p:attrNameLst>
                                      </p:cBhvr>
                                      <p:tavLst>
                                        <p:tav tm="0">
                                          <p:val>
                                            <p:strVal val="#ppt_y-.03"/>
                                          </p:val>
                                        </p:tav>
                                        <p:tav tm="100000">
                                          <p:val>
                                            <p:strVal val="#ppt_y"/>
                                          </p:val>
                                        </p:tav>
                                      </p:tavLst>
                                    </p:anim>
                                  </p:childTnLst>
                                </p:cTn>
                              </p:par>
                            </p:childTnLst>
                          </p:cTn>
                        </p:par>
                        <p:par>
                          <p:cTn id="33" fill="hold">
                            <p:stCondLst>
                              <p:cond delay="3500"/>
                            </p:stCondLst>
                            <p:childTnLst>
                              <p:par>
                                <p:cTn id="34" presetID="12" presetClass="entr" presetSubtype="1" fill="hold" nodeType="afterEffect">
                                  <p:stCondLst>
                                    <p:cond delay="0"/>
                                  </p:stCondLst>
                                  <p:childTnLst>
                                    <p:set>
                                      <p:cBhvr>
                                        <p:cTn id="35" dur="1" fill="hold">
                                          <p:stCondLst>
                                            <p:cond delay="0"/>
                                          </p:stCondLst>
                                        </p:cTn>
                                        <p:tgtEl>
                                          <p:spTgt spid="183305">
                                            <p:txEl>
                                              <p:pRg st="1" end="1"/>
                                            </p:txEl>
                                          </p:spTgt>
                                        </p:tgtEl>
                                        <p:attrNameLst>
                                          <p:attrName>style.visibility</p:attrName>
                                        </p:attrNameLst>
                                      </p:cBhvr>
                                      <p:to>
                                        <p:strVal val="visible"/>
                                      </p:to>
                                    </p:set>
                                    <p:animEffect transition="in" filter="slide(fromTop)">
                                      <p:cBhvr>
                                        <p:cTn id="36" dur="500"/>
                                        <p:tgtEl>
                                          <p:spTgt spid="183305">
                                            <p:txEl>
                                              <p:pRg st="1" end="1"/>
                                            </p:txEl>
                                          </p:spTgt>
                                        </p:tgtEl>
                                      </p:cBhvr>
                                    </p:animEffect>
                                  </p:childTnLst>
                                </p:cTn>
                              </p:par>
                            </p:childTnLst>
                          </p:cTn>
                        </p:par>
                        <p:par>
                          <p:cTn id="37" fill="hold">
                            <p:stCondLst>
                              <p:cond delay="4000"/>
                            </p:stCondLst>
                            <p:childTnLst>
                              <p:par>
                                <p:cTn id="38" presetID="12" presetClass="entr" presetSubtype="1" fill="hold" nodeType="afterEffect">
                                  <p:stCondLst>
                                    <p:cond delay="0"/>
                                  </p:stCondLst>
                                  <p:childTnLst>
                                    <p:set>
                                      <p:cBhvr>
                                        <p:cTn id="39" dur="1" fill="hold">
                                          <p:stCondLst>
                                            <p:cond delay="0"/>
                                          </p:stCondLst>
                                        </p:cTn>
                                        <p:tgtEl>
                                          <p:spTgt spid="183305">
                                            <p:txEl>
                                              <p:pRg st="2" end="2"/>
                                            </p:txEl>
                                          </p:spTgt>
                                        </p:tgtEl>
                                        <p:attrNameLst>
                                          <p:attrName>style.visibility</p:attrName>
                                        </p:attrNameLst>
                                      </p:cBhvr>
                                      <p:to>
                                        <p:strVal val="visible"/>
                                      </p:to>
                                    </p:set>
                                    <p:animEffect transition="in" filter="slide(fromTop)">
                                      <p:cBhvr>
                                        <p:cTn id="40" dur="500"/>
                                        <p:tgtEl>
                                          <p:spTgt spid="18330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CO-07.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16592"/>
            <a:ext cx="9144001" cy="6482294"/>
          </a:xfrm>
          <a:prstGeom prst="rect">
            <a:avLst/>
          </a:prstGeom>
        </p:spPr>
      </p:pic>
      <p:sp>
        <p:nvSpPr>
          <p:cNvPr id="2" name="Rectangle 1"/>
          <p:cNvSpPr/>
          <p:nvPr/>
        </p:nvSpPr>
        <p:spPr>
          <a:xfrm>
            <a:off x="3517427" y="1978831"/>
            <a:ext cx="2441120" cy="1516427"/>
          </a:xfrm>
          <a:prstGeom prst="rect">
            <a:avLst/>
          </a:prstGeom>
          <a:solidFill>
            <a:schemeClr val="tx1">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 name="Group 2"/>
          <p:cNvGrpSpPr/>
          <p:nvPr/>
        </p:nvGrpSpPr>
        <p:grpSpPr>
          <a:xfrm>
            <a:off x="4090182" y="622710"/>
            <a:ext cx="1261806" cy="1261806"/>
            <a:chOff x="815959" y="622710"/>
            <a:chExt cx="1261806" cy="1261806"/>
          </a:xfrm>
        </p:grpSpPr>
        <p:sp>
          <p:nvSpPr>
            <p:cNvPr id="4" name="Oval 3"/>
            <p:cNvSpPr/>
            <p:nvPr/>
          </p:nvSpPr>
          <p:spPr>
            <a:xfrm>
              <a:off x="815959" y="622710"/>
              <a:ext cx="1261806" cy="1261806"/>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921082" y="944304"/>
              <a:ext cx="1051560" cy="584776"/>
            </a:xfrm>
            <a:prstGeom prst="rect">
              <a:avLst/>
            </a:prstGeom>
            <a:noFill/>
            <a:ln>
              <a:noFill/>
            </a:ln>
          </p:spPr>
          <p:txBody>
            <a:bodyPr wrap="square" rtlCol="0">
              <a:spAutoFit/>
            </a:bodyPr>
            <a:lstStyle/>
            <a:p>
              <a:pPr algn="ctr"/>
              <a:r>
                <a:rPr lang="en-US" sz="3200" b="1" dirty="0" smtClean="0">
                  <a:solidFill>
                    <a:srgbClr val="7CD2F0"/>
                  </a:solidFill>
                  <a:latin typeface="Arial"/>
                  <a:cs typeface="Arial"/>
                </a:rPr>
                <a:t>7.5</a:t>
              </a:r>
              <a:endParaRPr lang="en-US" sz="3200" b="1" dirty="0">
                <a:solidFill>
                  <a:srgbClr val="7CD2F0"/>
                </a:solidFill>
                <a:latin typeface="Arial"/>
                <a:cs typeface="Arial"/>
              </a:endParaRPr>
            </a:p>
          </p:txBody>
        </p:sp>
      </p:grpSp>
      <p:sp>
        <p:nvSpPr>
          <p:cNvPr id="6" name="TextBox 5"/>
          <p:cNvSpPr txBox="1"/>
          <p:nvPr/>
        </p:nvSpPr>
        <p:spPr>
          <a:xfrm>
            <a:off x="3517427" y="2105743"/>
            <a:ext cx="2441120" cy="1200328"/>
          </a:xfrm>
          <a:prstGeom prst="rect">
            <a:avLst/>
          </a:prstGeom>
          <a:noFill/>
        </p:spPr>
        <p:txBody>
          <a:bodyPr wrap="square" rtlCol="0">
            <a:spAutoFit/>
          </a:bodyPr>
          <a:lstStyle/>
          <a:p>
            <a:pPr algn="ctr"/>
            <a:r>
              <a:rPr lang="en-US" sz="2400" b="1" dirty="0">
                <a:solidFill>
                  <a:schemeClr val="bg1"/>
                </a:solidFill>
                <a:latin typeface=""/>
              </a:rPr>
              <a:t>Operant </a:t>
            </a:r>
            <a:r>
              <a:rPr lang="en-US" sz="2400" b="1" dirty="0" smtClean="0">
                <a:solidFill>
                  <a:schemeClr val="bg1"/>
                </a:solidFill>
                <a:latin typeface=""/>
              </a:rPr>
              <a:t>Conditioning</a:t>
            </a:r>
            <a:br>
              <a:rPr lang="en-US" sz="2400" b="1" dirty="0" smtClean="0">
                <a:solidFill>
                  <a:schemeClr val="bg1"/>
                </a:solidFill>
                <a:latin typeface=""/>
              </a:rPr>
            </a:br>
            <a:r>
              <a:rPr lang="en-US" sz="2400" b="1" dirty="0" smtClean="0">
                <a:solidFill>
                  <a:schemeClr val="bg1"/>
                </a:solidFill>
                <a:latin typeface=""/>
              </a:rPr>
              <a:t>in </a:t>
            </a:r>
            <a:r>
              <a:rPr lang="en-US" sz="2400" b="1" dirty="0">
                <a:solidFill>
                  <a:schemeClr val="bg1"/>
                </a:solidFill>
                <a:latin typeface=""/>
              </a:rPr>
              <a:t>Real </a:t>
            </a:r>
            <a:r>
              <a:rPr lang="en-US" sz="2400" b="1" dirty="0" smtClean="0">
                <a:solidFill>
                  <a:schemeClr val="bg1"/>
                </a:solidFill>
                <a:latin typeface=""/>
              </a:rPr>
              <a:t>Life</a:t>
            </a:r>
            <a:endParaRPr lang="en-US" sz="2400" b="1" dirty="0">
              <a:solidFill>
                <a:schemeClr val="bg1"/>
              </a:solidFill>
              <a:latin typeface="Arial"/>
              <a:cs typeface="Arial"/>
            </a:endParaRPr>
          </a:p>
        </p:txBody>
      </p:sp>
    </p:spTree>
    <p:extLst>
      <p:ext uri="{BB962C8B-B14F-4D97-AF65-F5344CB8AC3E}">
        <p14:creationId xmlns:p14="http://schemas.microsoft.com/office/powerpoint/2010/main" val="345655582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0-#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7048" y="819321"/>
            <a:ext cx="5273933" cy="49560"/>
          </a:xfrm>
          <a:prstGeom prst="rect">
            <a:avLst/>
          </a:prstGeom>
          <a:solidFill>
            <a:srgbClr val="7C8BC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a:cs typeface="Arial"/>
            </a:endParaRPr>
          </a:p>
        </p:txBody>
      </p:sp>
      <p:grpSp>
        <p:nvGrpSpPr>
          <p:cNvPr id="19" name="Group 18"/>
          <p:cNvGrpSpPr/>
          <p:nvPr/>
        </p:nvGrpSpPr>
        <p:grpSpPr>
          <a:xfrm>
            <a:off x="-6792" y="-6792"/>
            <a:ext cx="1051560" cy="1051560"/>
            <a:chOff x="-6792" y="-6792"/>
            <a:chExt cx="1051560" cy="1051560"/>
          </a:xfrm>
        </p:grpSpPr>
        <p:sp>
          <p:nvSpPr>
            <p:cNvPr id="20" name="Rectangle 19"/>
            <p:cNvSpPr/>
            <p:nvPr/>
          </p:nvSpPr>
          <p:spPr>
            <a:xfrm>
              <a:off x="-6792" y="-6792"/>
              <a:ext cx="1051560" cy="105156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a:cs typeface="Arial"/>
              </a:endParaRPr>
            </a:p>
          </p:txBody>
        </p:sp>
        <p:sp>
          <p:nvSpPr>
            <p:cNvPr id="21" name="TextBox 20"/>
            <p:cNvSpPr txBox="1"/>
            <p:nvPr/>
          </p:nvSpPr>
          <p:spPr>
            <a:xfrm>
              <a:off x="-6792" y="223271"/>
              <a:ext cx="1051560" cy="584776"/>
            </a:xfrm>
            <a:prstGeom prst="rect">
              <a:avLst/>
            </a:prstGeom>
            <a:noFill/>
            <a:ln>
              <a:noFill/>
            </a:ln>
          </p:spPr>
          <p:txBody>
            <a:bodyPr wrap="square" rtlCol="0">
              <a:spAutoFit/>
            </a:bodyPr>
            <a:lstStyle/>
            <a:p>
              <a:pPr algn="ctr"/>
              <a:r>
                <a:rPr lang="en-US" sz="3200" b="1" dirty="0" smtClean="0">
                  <a:solidFill>
                    <a:srgbClr val="FFFFFF"/>
                  </a:solidFill>
                  <a:latin typeface="Arial"/>
                  <a:cs typeface="Arial"/>
                </a:rPr>
                <a:t>7.5</a:t>
              </a:r>
              <a:endParaRPr lang="en-US" sz="3200" b="1" dirty="0">
                <a:solidFill>
                  <a:srgbClr val="FFFFFF"/>
                </a:solidFill>
                <a:latin typeface="Arial"/>
                <a:cs typeface="Arial"/>
              </a:endParaRPr>
            </a:p>
          </p:txBody>
        </p:sp>
      </p:grpSp>
      <p:sp>
        <p:nvSpPr>
          <p:cNvPr id="22" name="TextBox 21"/>
          <p:cNvSpPr txBox="1"/>
          <p:nvPr/>
        </p:nvSpPr>
        <p:spPr>
          <a:xfrm>
            <a:off x="1200984" y="326008"/>
            <a:ext cx="7050783" cy="461665"/>
          </a:xfrm>
          <a:prstGeom prst="rect">
            <a:avLst/>
          </a:prstGeom>
          <a:noFill/>
        </p:spPr>
        <p:txBody>
          <a:bodyPr wrap="square" rtlCol="0">
            <a:spAutoFit/>
          </a:bodyPr>
          <a:lstStyle/>
          <a:p>
            <a:r>
              <a:rPr lang="en-US" sz="2400" dirty="0" smtClean="0">
                <a:latin typeface="Arial"/>
                <a:cs typeface="Arial"/>
              </a:rPr>
              <a:t>Module Learning Objectives</a:t>
            </a:r>
            <a:endParaRPr lang="en-US" sz="2400" dirty="0">
              <a:latin typeface="Arial"/>
              <a:cs typeface="Arial"/>
            </a:endParaRPr>
          </a:p>
        </p:txBody>
      </p:sp>
      <p:grpSp>
        <p:nvGrpSpPr>
          <p:cNvPr id="7" name="Group 6"/>
          <p:cNvGrpSpPr/>
          <p:nvPr/>
        </p:nvGrpSpPr>
        <p:grpSpPr>
          <a:xfrm>
            <a:off x="612022" y="1346543"/>
            <a:ext cx="1078690" cy="734479"/>
            <a:chOff x="267760" y="1346543"/>
            <a:chExt cx="1078690" cy="734479"/>
          </a:xfrm>
        </p:grpSpPr>
        <p:sp>
          <p:nvSpPr>
            <p:cNvPr id="5" name="Round Diagonal Corner Rectangle 4"/>
            <p:cNvSpPr/>
            <p:nvPr/>
          </p:nvSpPr>
          <p:spPr>
            <a:xfrm>
              <a:off x="267760" y="1346543"/>
              <a:ext cx="1078690" cy="734479"/>
            </a:xfrm>
            <a:prstGeom prst="round2Diag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a:cs typeface="Arial"/>
              </a:endParaRPr>
            </a:p>
          </p:txBody>
        </p:sp>
        <p:sp>
          <p:nvSpPr>
            <p:cNvPr id="3" name="TextBox 2"/>
            <p:cNvSpPr txBox="1"/>
            <p:nvPr/>
          </p:nvSpPr>
          <p:spPr>
            <a:xfrm>
              <a:off x="267760" y="1467386"/>
              <a:ext cx="1078690" cy="461665"/>
            </a:xfrm>
            <a:prstGeom prst="rect">
              <a:avLst/>
            </a:prstGeom>
            <a:noFill/>
          </p:spPr>
          <p:txBody>
            <a:bodyPr wrap="square" rtlCol="0">
              <a:spAutoFit/>
            </a:bodyPr>
            <a:lstStyle/>
            <a:p>
              <a:pPr algn="ctr"/>
              <a:r>
                <a:rPr lang="en-US" sz="2400" b="1" dirty="0" smtClean="0">
                  <a:solidFill>
                    <a:schemeClr val="bg1"/>
                  </a:solidFill>
                  <a:latin typeface="Arial"/>
                  <a:cs typeface="Arial"/>
                </a:rPr>
                <a:t>7.5.A</a:t>
              </a:r>
              <a:endParaRPr lang="en-US" sz="2400" b="1" dirty="0">
                <a:solidFill>
                  <a:schemeClr val="bg1"/>
                </a:solidFill>
                <a:latin typeface="Arial"/>
                <a:cs typeface="Arial"/>
              </a:endParaRPr>
            </a:p>
          </p:txBody>
        </p:sp>
      </p:grpSp>
      <p:grpSp>
        <p:nvGrpSpPr>
          <p:cNvPr id="8" name="Group 7"/>
          <p:cNvGrpSpPr/>
          <p:nvPr/>
        </p:nvGrpSpPr>
        <p:grpSpPr>
          <a:xfrm>
            <a:off x="1851368" y="1346543"/>
            <a:ext cx="6648095" cy="941051"/>
            <a:chOff x="1507106" y="1346543"/>
            <a:chExt cx="6648095" cy="941051"/>
          </a:xfrm>
        </p:grpSpPr>
        <p:sp>
          <p:nvSpPr>
            <p:cNvPr id="6" name="Round Diagonal Corner Rectangle 5"/>
            <p:cNvSpPr/>
            <p:nvPr/>
          </p:nvSpPr>
          <p:spPr>
            <a:xfrm>
              <a:off x="1507106" y="1346543"/>
              <a:ext cx="6648095" cy="941051"/>
            </a:xfrm>
            <a:prstGeom prst="round2DiagRect">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a:cs typeface="Arial"/>
              </a:endParaRPr>
            </a:p>
          </p:txBody>
        </p:sp>
        <p:sp>
          <p:nvSpPr>
            <p:cNvPr id="4" name="TextBox 3"/>
            <p:cNvSpPr txBox="1"/>
            <p:nvPr/>
          </p:nvSpPr>
          <p:spPr>
            <a:xfrm>
              <a:off x="1706012" y="1467386"/>
              <a:ext cx="6387986" cy="646331"/>
            </a:xfrm>
            <a:prstGeom prst="rect">
              <a:avLst/>
            </a:prstGeom>
            <a:noFill/>
          </p:spPr>
          <p:txBody>
            <a:bodyPr wrap="square" rtlCol="0">
              <a:spAutoFit/>
            </a:bodyPr>
            <a:lstStyle/>
            <a:p>
              <a:r>
                <a:rPr lang="en-US" dirty="0">
                  <a:latin typeface="Arial"/>
                  <a:cs typeface="Arial"/>
                </a:rPr>
                <a:t>List and discuss six reasons why punishment often fails to effectively change behavior</a:t>
              </a:r>
              <a:r>
                <a:rPr lang="en-US" dirty="0" smtClean="0">
                  <a:latin typeface="Arial"/>
                  <a:cs typeface="Arial"/>
                </a:rPr>
                <a:t>.</a:t>
              </a:r>
              <a:endParaRPr lang="en-US" dirty="0">
                <a:latin typeface="Arial"/>
                <a:cs typeface="Arial"/>
              </a:endParaRPr>
            </a:p>
          </p:txBody>
        </p:sp>
      </p:grpSp>
      <p:grpSp>
        <p:nvGrpSpPr>
          <p:cNvPr id="13" name="Group 12"/>
          <p:cNvGrpSpPr/>
          <p:nvPr/>
        </p:nvGrpSpPr>
        <p:grpSpPr>
          <a:xfrm>
            <a:off x="612022" y="2410902"/>
            <a:ext cx="1078690" cy="734479"/>
            <a:chOff x="267760" y="1346543"/>
            <a:chExt cx="1078690" cy="734479"/>
          </a:xfrm>
        </p:grpSpPr>
        <p:sp>
          <p:nvSpPr>
            <p:cNvPr id="14" name="Round Diagonal Corner Rectangle 13"/>
            <p:cNvSpPr/>
            <p:nvPr/>
          </p:nvSpPr>
          <p:spPr>
            <a:xfrm>
              <a:off x="267760" y="1346543"/>
              <a:ext cx="1078690" cy="734479"/>
            </a:xfrm>
            <a:prstGeom prst="round2DiagRect">
              <a:avLst/>
            </a:pr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a:cs typeface="Arial"/>
              </a:endParaRPr>
            </a:p>
          </p:txBody>
        </p:sp>
        <p:sp>
          <p:nvSpPr>
            <p:cNvPr id="15" name="TextBox 14"/>
            <p:cNvSpPr txBox="1"/>
            <p:nvPr/>
          </p:nvSpPr>
          <p:spPr>
            <a:xfrm>
              <a:off x="267760" y="1467386"/>
              <a:ext cx="1078690" cy="461665"/>
            </a:xfrm>
            <a:prstGeom prst="rect">
              <a:avLst/>
            </a:prstGeom>
            <a:noFill/>
          </p:spPr>
          <p:txBody>
            <a:bodyPr wrap="square" rtlCol="0">
              <a:spAutoFit/>
            </a:bodyPr>
            <a:lstStyle/>
            <a:p>
              <a:pPr algn="ctr"/>
              <a:r>
                <a:rPr lang="en-US" sz="2400" b="1" dirty="0" smtClean="0">
                  <a:solidFill>
                    <a:schemeClr val="bg1"/>
                  </a:solidFill>
                  <a:latin typeface="Arial"/>
                  <a:cs typeface="Arial"/>
                </a:rPr>
                <a:t>7.5.B</a:t>
              </a:r>
              <a:endParaRPr lang="en-US" sz="2400" b="1" dirty="0">
                <a:solidFill>
                  <a:schemeClr val="bg1"/>
                </a:solidFill>
                <a:latin typeface="Arial"/>
                <a:cs typeface="Arial"/>
              </a:endParaRPr>
            </a:p>
          </p:txBody>
        </p:sp>
      </p:grpSp>
      <p:grpSp>
        <p:nvGrpSpPr>
          <p:cNvPr id="16" name="Group 15"/>
          <p:cNvGrpSpPr/>
          <p:nvPr/>
        </p:nvGrpSpPr>
        <p:grpSpPr>
          <a:xfrm>
            <a:off x="1851368" y="2410902"/>
            <a:ext cx="6648095" cy="941832"/>
            <a:chOff x="1507106" y="1346543"/>
            <a:chExt cx="6648095" cy="941832"/>
          </a:xfrm>
        </p:grpSpPr>
        <p:sp>
          <p:nvSpPr>
            <p:cNvPr id="17" name="Round Diagonal Corner Rectangle 16"/>
            <p:cNvSpPr/>
            <p:nvPr/>
          </p:nvSpPr>
          <p:spPr>
            <a:xfrm>
              <a:off x="1507106" y="1346543"/>
              <a:ext cx="6648095" cy="941832"/>
            </a:xfrm>
            <a:prstGeom prst="round2DiagRect">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a:cs typeface="Arial"/>
              </a:endParaRPr>
            </a:p>
          </p:txBody>
        </p:sp>
        <p:sp>
          <p:nvSpPr>
            <p:cNvPr id="18" name="TextBox 17"/>
            <p:cNvSpPr txBox="1"/>
            <p:nvPr/>
          </p:nvSpPr>
          <p:spPr>
            <a:xfrm>
              <a:off x="1706012" y="1467386"/>
              <a:ext cx="6387986" cy="646331"/>
            </a:xfrm>
            <a:prstGeom prst="rect">
              <a:avLst/>
            </a:prstGeom>
            <a:noFill/>
          </p:spPr>
          <p:txBody>
            <a:bodyPr wrap="square" rtlCol="0">
              <a:spAutoFit/>
            </a:bodyPr>
            <a:lstStyle/>
            <a:p>
              <a:r>
                <a:rPr lang="en-US" dirty="0">
                  <a:latin typeface="Arial"/>
                  <a:cs typeface="Arial"/>
                </a:rPr>
                <a:t>Discuss reasons why rewards may backfire and not produce their intended results for behavior</a:t>
              </a:r>
              <a:r>
                <a:rPr lang="en-US" dirty="0" smtClean="0">
                  <a:latin typeface="Arial"/>
                  <a:cs typeface="Arial"/>
                </a:rPr>
                <a:t>.</a:t>
              </a:r>
              <a:endParaRPr lang="en-US" dirty="0">
                <a:latin typeface="Arial"/>
                <a:cs typeface="Arial"/>
              </a:endParaRPr>
            </a:p>
          </p:txBody>
        </p:sp>
      </p:grpSp>
    </p:spTree>
    <p:extLst>
      <p:ext uri="{BB962C8B-B14F-4D97-AF65-F5344CB8AC3E}">
        <p14:creationId xmlns:p14="http://schemas.microsoft.com/office/powerpoint/2010/main" val="19732177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p:tgtEl>
                                          <p:spTgt spid="22"/>
                                        </p:tgtEl>
                                        <p:attrNameLst>
                                          <p:attrName>ppt_y</p:attrName>
                                        </p:attrNameLst>
                                      </p:cBhvr>
                                      <p:tavLst>
                                        <p:tav tm="0">
                                          <p:val>
                                            <p:strVal val="#ppt_y-#ppt_h*1.125000"/>
                                          </p:val>
                                        </p:tav>
                                        <p:tav tm="100000">
                                          <p:val>
                                            <p:strVal val="#ppt_y"/>
                                          </p:val>
                                        </p:tav>
                                      </p:tavLst>
                                    </p:anim>
                                    <p:animEffect transition="in" filter="wipe(down)">
                                      <p:cBhvr>
                                        <p:cTn id="13" dur="500"/>
                                        <p:tgtEl>
                                          <p:spTgt spid="22"/>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p:tgtEl>
                                          <p:spTgt spid="2"/>
                                        </p:tgtEl>
                                        <p:attrNameLst>
                                          <p:attrName>ppt_x</p:attrName>
                                        </p:attrNameLst>
                                      </p:cBhvr>
                                      <p:tavLst>
                                        <p:tav tm="0">
                                          <p:val>
                                            <p:strVal val="#ppt_x-#ppt_w*1.125000"/>
                                          </p:val>
                                        </p:tav>
                                        <p:tav tm="100000">
                                          <p:val>
                                            <p:strVal val="#ppt_x"/>
                                          </p:val>
                                        </p:tav>
                                      </p:tavLst>
                                    </p:anim>
                                    <p:animEffect transition="in" filter="wipe(right)">
                                      <p:cBhvr>
                                        <p:cTn id="18" dur="500"/>
                                        <p:tgtEl>
                                          <p:spTgt spid="2"/>
                                        </p:tgtEl>
                                      </p:cBhvr>
                                    </p:animEffect>
                                  </p:childTnLst>
                                </p:cTn>
                              </p:par>
                            </p:childTnLst>
                          </p:cTn>
                        </p:par>
                        <p:par>
                          <p:cTn id="19" fill="hold">
                            <p:stCondLst>
                              <p:cond delay="1500"/>
                            </p:stCondLst>
                            <p:childTnLst>
                              <p:par>
                                <p:cTn id="20" presetID="31" presetClass="entr" presetSubtype="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 calcmode="lin" valueType="num">
                                      <p:cBhvr>
                                        <p:cTn id="24" dur="500" fill="hold"/>
                                        <p:tgtEl>
                                          <p:spTgt spid="7"/>
                                        </p:tgtEl>
                                        <p:attrNameLst>
                                          <p:attrName>style.rotation</p:attrName>
                                        </p:attrNameLst>
                                      </p:cBhvr>
                                      <p:tavLst>
                                        <p:tav tm="0">
                                          <p:val>
                                            <p:fltVal val="90"/>
                                          </p:val>
                                        </p:tav>
                                        <p:tav tm="100000">
                                          <p:val>
                                            <p:fltVal val="0"/>
                                          </p:val>
                                        </p:tav>
                                      </p:tavLst>
                                    </p:anim>
                                    <p:animEffect transition="in" filter="fade">
                                      <p:cBhvr>
                                        <p:cTn id="25" dur="500"/>
                                        <p:tgtEl>
                                          <p:spTgt spid="7"/>
                                        </p:tgtEl>
                                      </p:cBhvr>
                                    </p:animEffect>
                                  </p:childTnLst>
                                </p:cTn>
                              </p:par>
                            </p:childTnLst>
                          </p:cTn>
                        </p:par>
                        <p:par>
                          <p:cTn id="26" fill="hold">
                            <p:stCondLst>
                              <p:cond delay="2000"/>
                            </p:stCondLst>
                            <p:childTnLst>
                              <p:par>
                                <p:cTn id="27" presetID="23" presetClass="entr" presetSubtype="16"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childTnLst>
                                </p:cTn>
                              </p:par>
                            </p:childTnLst>
                          </p:cTn>
                        </p:par>
                        <p:par>
                          <p:cTn id="31" fill="hold">
                            <p:stCondLst>
                              <p:cond delay="2500"/>
                            </p:stCondLst>
                            <p:childTnLst>
                              <p:par>
                                <p:cTn id="32" presetID="31" presetClass="entr" presetSubtype="0"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 calcmode="lin" valueType="num">
                                      <p:cBhvr>
                                        <p:cTn id="36" dur="500" fill="hold"/>
                                        <p:tgtEl>
                                          <p:spTgt spid="13"/>
                                        </p:tgtEl>
                                        <p:attrNameLst>
                                          <p:attrName>style.rotation</p:attrName>
                                        </p:attrNameLst>
                                      </p:cBhvr>
                                      <p:tavLst>
                                        <p:tav tm="0">
                                          <p:val>
                                            <p:fltVal val="90"/>
                                          </p:val>
                                        </p:tav>
                                        <p:tav tm="100000">
                                          <p:val>
                                            <p:fltVal val="0"/>
                                          </p:val>
                                        </p:tav>
                                      </p:tavLst>
                                    </p:anim>
                                    <p:animEffect transition="in" filter="fade">
                                      <p:cBhvr>
                                        <p:cTn id="37" dur="500"/>
                                        <p:tgtEl>
                                          <p:spTgt spid="13"/>
                                        </p:tgtEl>
                                      </p:cBhvr>
                                    </p:animEffect>
                                  </p:childTnLst>
                                </p:cTn>
                              </p:par>
                            </p:childTnLst>
                          </p:cTn>
                        </p:par>
                        <p:par>
                          <p:cTn id="38" fill="hold">
                            <p:stCondLst>
                              <p:cond delay="3000"/>
                            </p:stCondLst>
                            <p:childTnLst>
                              <p:par>
                                <p:cTn id="39" presetID="23" presetClass="entr" presetSubtype="16"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p:cTn id="41" dur="500" fill="hold"/>
                                        <p:tgtEl>
                                          <p:spTgt spid="16"/>
                                        </p:tgtEl>
                                        <p:attrNameLst>
                                          <p:attrName>ppt_w</p:attrName>
                                        </p:attrNameLst>
                                      </p:cBhvr>
                                      <p:tavLst>
                                        <p:tav tm="0">
                                          <p:val>
                                            <p:fltVal val="0"/>
                                          </p:val>
                                        </p:tav>
                                        <p:tav tm="100000">
                                          <p:val>
                                            <p:strVal val="#ppt_w"/>
                                          </p:val>
                                        </p:tav>
                                      </p:tavLst>
                                    </p:anim>
                                    <p:anim calcmode="lin" valueType="num">
                                      <p:cBhvr>
                                        <p:cTn id="42" dur="500" fill="hold"/>
                                        <p:tgtEl>
                                          <p:spTgt spid="1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7" name="Picture 10"/>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0" y="0"/>
            <a:ext cx="358305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3313250" y="0"/>
            <a:ext cx="5830750" cy="6858000"/>
          </a:xfrm>
          <a:prstGeom prst="rect">
            <a:avLst/>
          </a:prstGeom>
          <a:solidFill>
            <a:schemeClr val="bg2">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114" name="Rectangle 5"/>
          <p:cNvSpPr>
            <a:spLocks noChangeArrowheads="1"/>
          </p:cNvSpPr>
          <p:nvPr/>
        </p:nvSpPr>
        <p:spPr bwMode="auto">
          <a:xfrm>
            <a:off x="4114800" y="0"/>
            <a:ext cx="5029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90115" name="Text Box 6"/>
          <p:cNvSpPr txBox="1">
            <a:spLocks noChangeArrowheads="1"/>
          </p:cNvSpPr>
          <p:nvPr/>
        </p:nvSpPr>
        <p:spPr bwMode="auto">
          <a:xfrm>
            <a:off x="3239981" y="1860550"/>
            <a:ext cx="1885950" cy="311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1800" b="1" dirty="0">
                <a:solidFill>
                  <a:schemeClr val="bg1"/>
                </a:solidFill>
                <a:latin typeface="Times" charset="0"/>
              </a:rPr>
              <a:t>Application of operant conditioning techniques to teach new responses or to reduce or eliminate maladaptive or problematic behavior</a:t>
            </a:r>
          </a:p>
        </p:txBody>
      </p:sp>
      <p:sp>
        <p:nvSpPr>
          <p:cNvPr id="4" name="TextBox 3"/>
          <p:cNvSpPr txBox="1"/>
          <p:nvPr/>
        </p:nvSpPr>
        <p:spPr>
          <a:xfrm>
            <a:off x="4802985" y="-36366"/>
            <a:ext cx="3606075" cy="6247864"/>
          </a:xfrm>
          <a:prstGeom prst="rect">
            <a:avLst/>
          </a:prstGeom>
          <a:noFill/>
        </p:spPr>
        <p:txBody>
          <a:bodyPr wrap="none" rtlCol="0">
            <a:spAutoFit/>
          </a:bodyPr>
          <a:lstStyle/>
          <a:p>
            <a:r>
              <a:rPr lang="en-US" sz="40000" dirty="0" smtClean="0">
                <a:effectLst>
                  <a:reflection blurRad="6350" stA="55000" endA="300" endPos="45500" dir="5400000" sy="-100000" algn="bl" rotWithShape="0"/>
                </a:effectLst>
                <a:latin typeface="Times New Roman"/>
                <a:cs typeface="Times New Roman"/>
              </a:rPr>
              <a:t>B</a:t>
            </a:r>
            <a:endParaRPr lang="en-US" sz="40000" dirty="0">
              <a:effectLst>
                <a:reflection blurRad="6350" stA="55000" endA="300" endPos="45500" dir="5400000" sy="-100000" algn="bl" rotWithShape="0"/>
              </a:effectLst>
              <a:latin typeface="Times New Roman"/>
              <a:cs typeface="Times New Roman"/>
            </a:endParaRPr>
          </a:p>
        </p:txBody>
      </p:sp>
      <p:sp>
        <p:nvSpPr>
          <p:cNvPr id="262151" name="Text Box 7"/>
          <p:cNvSpPr txBox="1">
            <a:spLocks noChangeArrowheads="1"/>
          </p:cNvSpPr>
          <p:nvPr/>
        </p:nvSpPr>
        <p:spPr bwMode="auto">
          <a:xfrm>
            <a:off x="5997575" y="2630488"/>
            <a:ext cx="2940873" cy="1079500"/>
          </a:xfrm>
          <a:prstGeom prst="rect">
            <a:avLst/>
          </a:prstGeom>
          <a:noFill/>
          <a:ln w="9525">
            <a:noFill/>
            <a:miter lim="800000"/>
            <a:headEnd/>
            <a:tailEnd/>
          </a:ln>
          <a:effectLst>
            <a:outerShdw blurRad="63500" dist="17961" dir="2700000" algn="ctr" rotWithShape="0">
              <a:schemeClr val="tx1">
                <a:alpha val="74998"/>
              </a:schemeClr>
            </a:outerShdw>
          </a:effectLst>
        </p:spPr>
        <p:txBody>
          <a:bodyPr wrap="none"/>
          <a:lstStyle/>
          <a:p>
            <a:pPr algn="dist">
              <a:lnSpc>
                <a:spcPct val="90000"/>
              </a:lnSpc>
              <a:defRPr/>
            </a:pPr>
            <a:r>
              <a:rPr lang="en-US" sz="3600" dirty="0" err="1">
                <a:solidFill>
                  <a:schemeClr val="bg1"/>
                </a:solidFill>
                <a:latin typeface="Helvetica" charset="0"/>
                <a:ea typeface="ＭＳ Ｐゴシック" charset="-128"/>
                <a:cs typeface="ＭＳ Ｐゴシック" charset="-128"/>
              </a:rPr>
              <a:t>ehavior</a:t>
            </a:r>
            <a:endParaRPr lang="en-US" sz="3600" dirty="0">
              <a:solidFill>
                <a:schemeClr val="bg1"/>
              </a:solidFill>
              <a:latin typeface="Helvetica" charset="0"/>
              <a:ea typeface="ＭＳ Ｐゴシック" charset="-128"/>
              <a:cs typeface="ＭＳ Ｐゴシック" charset="-128"/>
            </a:endParaRPr>
          </a:p>
          <a:p>
            <a:pPr algn="dist">
              <a:lnSpc>
                <a:spcPct val="90000"/>
              </a:lnSpc>
              <a:defRPr/>
            </a:pPr>
            <a:r>
              <a:rPr lang="en-US" sz="3600" dirty="0">
                <a:solidFill>
                  <a:schemeClr val="bg1"/>
                </a:solidFill>
                <a:latin typeface="Helvetica" charset="0"/>
                <a:ea typeface="ＭＳ Ｐゴシック" charset="-128"/>
                <a:cs typeface="ＭＳ Ｐゴシック" charset="-128"/>
              </a:rPr>
              <a:t>  modification</a:t>
            </a:r>
          </a:p>
        </p:txBody>
      </p:sp>
    </p:spTree>
    <p:extLst>
      <p:ext uri="{BB962C8B-B14F-4D97-AF65-F5344CB8AC3E}">
        <p14:creationId xmlns:p14="http://schemas.microsoft.com/office/powerpoint/2010/main" val="3892313584"/>
      </p:ext>
    </p:extLst>
  </p:cSld>
  <p:clrMapOvr>
    <a:masterClrMapping/>
  </p:clrMapOvr>
  <p:transition xmlns:p14="http://schemas.microsoft.com/office/powerpoint/2010/main">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heckerboard(across)">
                                      <p:cBhvr>
                                        <p:cTn id="7" dur="500"/>
                                        <p:tgtEl>
                                          <p:spTgt spid="4">
                                            <p:txEl>
                                              <p:pRg st="0" end="0"/>
                                            </p:txEl>
                                          </p:spTgt>
                                        </p:tgtEl>
                                      </p:cBhvr>
                                    </p:animEffect>
                                  </p:childTnLst>
                                </p:cTn>
                              </p:par>
                            </p:childTnLst>
                          </p:cTn>
                        </p:par>
                        <p:par>
                          <p:cTn id="8" fill="hold">
                            <p:stCondLst>
                              <p:cond delay="500"/>
                            </p:stCondLst>
                            <p:childTnLst>
                              <p:par>
                                <p:cTn id="9" presetID="55" presetClass="entr" presetSubtype="0" fill="hold" grpId="0" nodeType="afterEffect">
                                  <p:stCondLst>
                                    <p:cond delay="0"/>
                                  </p:stCondLst>
                                  <p:childTnLst>
                                    <p:set>
                                      <p:cBhvr>
                                        <p:cTn id="10" dur="1" fill="hold">
                                          <p:stCondLst>
                                            <p:cond delay="0"/>
                                          </p:stCondLst>
                                        </p:cTn>
                                        <p:tgtEl>
                                          <p:spTgt spid="262151"/>
                                        </p:tgtEl>
                                        <p:attrNameLst>
                                          <p:attrName>style.visibility</p:attrName>
                                        </p:attrNameLst>
                                      </p:cBhvr>
                                      <p:to>
                                        <p:strVal val="visible"/>
                                      </p:to>
                                    </p:set>
                                    <p:anim calcmode="lin" valueType="num">
                                      <p:cBhvr>
                                        <p:cTn id="11" dur="1000" fill="hold"/>
                                        <p:tgtEl>
                                          <p:spTgt spid="262151"/>
                                        </p:tgtEl>
                                        <p:attrNameLst>
                                          <p:attrName>ppt_w</p:attrName>
                                        </p:attrNameLst>
                                      </p:cBhvr>
                                      <p:tavLst>
                                        <p:tav tm="0">
                                          <p:val>
                                            <p:strVal val="#ppt_w*0.70"/>
                                          </p:val>
                                        </p:tav>
                                        <p:tav tm="100000">
                                          <p:val>
                                            <p:strVal val="#ppt_w"/>
                                          </p:val>
                                        </p:tav>
                                      </p:tavLst>
                                    </p:anim>
                                    <p:anim calcmode="lin" valueType="num">
                                      <p:cBhvr>
                                        <p:cTn id="12" dur="1000" fill="hold"/>
                                        <p:tgtEl>
                                          <p:spTgt spid="262151"/>
                                        </p:tgtEl>
                                        <p:attrNameLst>
                                          <p:attrName>ppt_h</p:attrName>
                                        </p:attrNameLst>
                                      </p:cBhvr>
                                      <p:tavLst>
                                        <p:tav tm="0">
                                          <p:val>
                                            <p:strVal val="#ppt_h"/>
                                          </p:val>
                                        </p:tav>
                                        <p:tav tm="100000">
                                          <p:val>
                                            <p:strVal val="#ppt_h"/>
                                          </p:val>
                                        </p:tav>
                                      </p:tavLst>
                                    </p:anim>
                                    <p:animEffect transition="in" filter="fade">
                                      <p:cBhvr>
                                        <p:cTn id="13" dur="1000"/>
                                        <p:tgtEl>
                                          <p:spTgt spid="262151"/>
                                        </p:tgtEl>
                                      </p:cBhvr>
                                    </p:animEffect>
                                  </p:childTnLst>
                                </p:cTn>
                              </p:par>
                            </p:childTnLst>
                          </p:cTn>
                        </p:par>
                        <p:par>
                          <p:cTn id="14" fill="hold">
                            <p:stCondLst>
                              <p:cond delay="1500"/>
                            </p:stCondLst>
                            <p:childTnLst>
                              <p:par>
                                <p:cTn id="15" presetID="45" presetClass="entr" presetSubtype="0" fill="hold" grpId="0" nodeType="afterEffect">
                                  <p:stCondLst>
                                    <p:cond delay="0"/>
                                  </p:stCondLst>
                                  <p:childTnLst>
                                    <p:set>
                                      <p:cBhvr>
                                        <p:cTn id="16" dur="1" fill="hold">
                                          <p:stCondLst>
                                            <p:cond delay="0"/>
                                          </p:stCondLst>
                                        </p:cTn>
                                        <p:tgtEl>
                                          <p:spTgt spid="90115"/>
                                        </p:tgtEl>
                                        <p:attrNameLst>
                                          <p:attrName>style.visibility</p:attrName>
                                        </p:attrNameLst>
                                      </p:cBhvr>
                                      <p:to>
                                        <p:strVal val="visible"/>
                                      </p:to>
                                    </p:set>
                                    <p:animEffect transition="in" filter="fade">
                                      <p:cBhvr>
                                        <p:cTn id="17" dur="2000"/>
                                        <p:tgtEl>
                                          <p:spTgt spid="90115"/>
                                        </p:tgtEl>
                                      </p:cBhvr>
                                    </p:animEffect>
                                    <p:anim calcmode="lin" valueType="num">
                                      <p:cBhvr>
                                        <p:cTn id="18" dur="2000" fill="hold"/>
                                        <p:tgtEl>
                                          <p:spTgt spid="90115"/>
                                        </p:tgtEl>
                                        <p:attrNameLst>
                                          <p:attrName>ppt_w</p:attrName>
                                        </p:attrNameLst>
                                      </p:cBhvr>
                                      <p:tavLst>
                                        <p:tav tm="0" fmla="#ppt_w*sin(2.5*pi*$)">
                                          <p:val>
                                            <p:fltVal val="0"/>
                                          </p:val>
                                        </p:tav>
                                        <p:tav tm="100000">
                                          <p:val>
                                            <p:fltVal val="1"/>
                                          </p:val>
                                        </p:tav>
                                      </p:tavLst>
                                    </p:anim>
                                    <p:anim calcmode="lin" valueType="num">
                                      <p:cBhvr>
                                        <p:cTn id="19" dur="2000" fill="hold"/>
                                        <p:tgtEl>
                                          <p:spTgt spid="9011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5" grpId="0"/>
      <p:bldP spid="262151"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0"/>
          <p:cNvGrpSpPr>
            <a:grpSpLocks/>
          </p:cNvGrpSpPr>
          <p:nvPr/>
        </p:nvGrpSpPr>
        <p:grpSpPr bwMode="auto">
          <a:xfrm>
            <a:off x="1657350" y="2682875"/>
            <a:ext cx="6673850" cy="1755775"/>
            <a:chOff x="1421343" y="2209806"/>
            <a:chExt cx="6918325" cy="1756106"/>
          </a:xfrm>
        </p:grpSpPr>
        <p:sp>
          <p:nvSpPr>
            <p:cNvPr id="92181" name="Line 2"/>
            <p:cNvSpPr>
              <a:spLocks noChangeShapeType="1"/>
            </p:cNvSpPr>
            <p:nvPr/>
          </p:nvSpPr>
          <p:spPr bwMode="auto">
            <a:xfrm>
              <a:off x="1421343" y="3078334"/>
              <a:ext cx="6918325" cy="15875"/>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Arial"/>
                <a:cs typeface="Arial"/>
              </a:endParaRPr>
            </a:p>
          </p:txBody>
        </p:sp>
        <p:sp>
          <p:nvSpPr>
            <p:cNvPr id="92182" name="Line 3"/>
            <p:cNvSpPr>
              <a:spLocks noChangeShapeType="1"/>
            </p:cNvSpPr>
            <p:nvPr/>
          </p:nvSpPr>
          <p:spPr bwMode="auto">
            <a:xfrm>
              <a:off x="1421343" y="3962737"/>
              <a:ext cx="6918325" cy="3175"/>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Arial"/>
                <a:cs typeface="Arial"/>
              </a:endParaRPr>
            </a:p>
          </p:txBody>
        </p:sp>
        <p:sp>
          <p:nvSpPr>
            <p:cNvPr id="92183" name="Line 6"/>
            <p:cNvSpPr>
              <a:spLocks noChangeShapeType="1"/>
            </p:cNvSpPr>
            <p:nvPr/>
          </p:nvSpPr>
          <p:spPr bwMode="auto">
            <a:xfrm>
              <a:off x="1545168" y="2209806"/>
              <a:ext cx="6781800" cy="0"/>
            </a:xfrm>
            <a:prstGeom prst="line">
              <a:avLst/>
            </a:prstGeom>
            <a:noFill/>
            <a:ln w="12700">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Arial"/>
                <a:cs typeface="Arial"/>
              </a:endParaRPr>
            </a:p>
          </p:txBody>
        </p:sp>
      </p:grpSp>
      <p:sp>
        <p:nvSpPr>
          <p:cNvPr id="34" name="Oval 33"/>
          <p:cNvSpPr/>
          <p:nvPr/>
        </p:nvSpPr>
        <p:spPr bwMode="auto">
          <a:xfrm>
            <a:off x="880531" y="3477588"/>
            <a:ext cx="1223430" cy="1223430"/>
          </a:xfrm>
          <a:prstGeom prst="ellipse">
            <a:avLst/>
          </a:prstGeom>
          <a:solidFill>
            <a:schemeClr val="tx2">
              <a:lumMod val="60000"/>
              <a:lumOff val="40000"/>
            </a:schemeClr>
          </a:solidFill>
          <a:ln w="9525" cap="flat" cmpd="sng" algn="ctr">
            <a:noFill/>
            <a:prstDash val="solid"/>
            <a:round/>
            <a:headEnd type="none" w="med" len="med"/>
            <a:tailEnd type="none" w="med" len="med"/>
          </a:ln>
          <a:effectLst>
            <a:outerShdw blurRad="50800" dist="38100" dir="2700000">
              <a:srgbClr val="000000">
                <a:alpha val="43000"/>
              </a:srgbClr>
            </a:outerShdw>
          </a:effectLst>
          <a:scene3d>
            <a:camera prst="orthographicFront"/>
            <a:lightRig rig="threePt" dir="t"/>
          </a:scene3d>
          <a:sp3d>
            <a:bevelT/>
          </a:sp3d>
        </p:spPr>
        <p:txBody>
          <a:bodyPr wrap="none" anchor="ctr"/>
          <a:lstStyle/>
          <a:p>
            <a:pPr algn="ctr">
              <a:defRPr/>
            </a:pPr>
            <a:endParaRPr lang="en-US" sz="1800">
              <a:latin typeface="Arial"/>
              <a:ea typeface="ＭＳ Ｐゴシック" charset="-128"/>
              <a:cs typeface="Arial"/>
            </a:endParaRPr>
          </a:p>
        </p:txBody>
      </p:sp>
      <p:sp>
        <p:nvSpPr>
          <p:cNvPr id="35" name="Oval 34"/>
          <p:cNvSpPr/>
          <p:nvPr/>
        </p:nvSpPr>
        <p:spPr bwMode="auto">
          <a:xfrm>
            <a:off x="880531" y="2626688"/>
            <a:ext cx="1223430" cy="1223430"/>
          </a:xfrm>
          <a:prstGeom prst="ellipse">
            <a:avLst/>
          </a:prstGeom>
          <a:solidFill>
            <a:schemeClr val="accent6"/>
          </a:solidFill>
          <a:ln w="9525" cap="flat" cmpd="sng" algn="ctr">
            <a:noFill/>
            <a:prstDash val="solid"/>
            <a:round/>
            <a:headEnd type="none" w="med" len="med"/>
            <a:tailEnd type="none" w="med" len="med"/>
          </a:ln>
          <a:effectLst>
            <a:outerShdw blurRad="50800" dist="38100" dir="2700000">
              <a:srgbClr val="000000">
                <a:alpha val="43000"/>
              </a:srgbClr>
            </a:outerShdw>
          </a:effectLst>
          <a:scene3d>
            <a:camera prst="orthographicFront"/>
            <a:lightRig rig="threePt" dir="t"/>
          </a:scene3d>
          <a:sp3d>
            <a:bevelT/>
          </a:sp3d>
        </p:spPr>
        <p:txBody>
          <a:bodyPr wrap="none" anchor="ctr"/>
          <a:lstStyle/>
          <a:p>
            <a:pPr algn="ctr">
              <a:defRPr/>
            </a:pPr>
            <a:endParaRPr lang="en-US" sz="1800">
              <a:solidFill>
                <a:schemeClr val="accent2">
                  <a:lumMod val="75000"/>
                </a:schemeClr>
              </a:solidFill>
              <a:latin typeface="Arial"/>
              <a:ea typeface="ＭＳ Ｐゴシック" charset="-128"/>
              <a:cs typeface="Arial"/>
            </a:endParaRPr>
          </a:p>
        </p:txBody>
      </p:sp>
      <p:sp>
        <p:nvSpPr>
          <p:cNvPr id="36" name="Oval 35"/>
          <p:cNvSpPr/>
          <p:nvPr/>
        </p:nvSpPr>
        <p:spPr bwMode="auto">
          <a:xfrm>
            <a:off x="880531" y="1775788"/>
            <a:ext cx="1223430" cy="1223430"/>
          </a:xfrm>
          <a:prstGeom prst="ellipse">
            <a:avLst/>
          </a:prstGeom>
          <a:solidFill>
            <a:schemeClr val="tx2">
              <a:lumMod val="60000"/>
              <a:lumOff val="40000"/>
            </a:schemeClr>
          </a:solidFill>
          <a:ln w="9525" cap="flat" cmpd="sng" algn="ctr">
            <a:noFill/>
            <a:prstDash val="solid"/>
            <a:round/>
            <a:headEnd type="none" w="med" len="med"/>
            <a:tailEnd type="none" w="med" len="med"/>
          </a:ln>
          <a:effectLst>
            <a:outerShdw blurRad="50800" dist="38100" dir="2700000">
              <a:srgbClr val="000000">
                <a:alpha val="43000"/>
              </a:srgbClr>
            </a:outerShdw>
          </a:effectLst>
          <a:scene3d>
            <a:camera prst="orthographicFront"/>
            <a:lightRig rig="threePt" dir="t"/>
          </a:scene3d>
          <a:sp3d>
            <a:bevelT/>
          </a:sp3d>
        </p:spPr>
        <p:txBody>
          <a:bodyPr wrap="none" anchor="ctr"/>
          <a:lstStyle/>
          <a:p>
            <a:pPr algn="ctr">
              <a:defRPr/>
            </a:pPr>
            <a:endParaRPr lang="en-US" sz="1800">
              <a:latin typeface="Arial"/>
              <a:ea typeface="ＭＳ Ｐゴシック" charset="-128"/>
              <a:cs typeface="Arial"/>
            </a:endParaRPr>
          </a:p>
        </p:txBody>
      </p:sp>
      <p:grpSp>
        <p:nvGrpSpPr>
          <p:cNvPr id="4" name="Group 18"/>
          <p:cNvGrpSpPr>
            <a:grpSpLocks/>
          </p:cNvGrpSpPr>
          <p:nvPr/>
        </p:nvGrpSpPr>
        <p:grpSpPr bwMode="auto">
          <a:xfrm>
            <a:off x="1295405" y="2151065"/>
            <a:ext cx="355601" cy="2170113"/>
            <a:chOff x="1098" y="1503"/>
            <a:chExt cx="224" cy="1367"/>
          </a:xfrm>
        </p:grpSpPr>
        <p:sp>
          <p:nvSpPr>
            <p:cNvPr id="38" name="Rectangle 19"/>
            <p:cNvSpPr>
              <a:spLocks noChangeArrowheads="1"/>
            </p:cNvSpPr>
            <p:nvPr/>
          </p:nvSpPr>
          <p:spPr bwMode="white">
            <a:xfrm>
              <a:off x="1098" y="1503"/>
              <a:ext cx="224" cy="291"/>
            </a:xfrm>
            <a:prstGeom prst="rect">
              <a:avLst/>
            </a:prstGeom>
            <a:noFill/>
            <a:ln w="9525">
              <a:noFill/>
              <a:miter lim="800000"/>
              <a:headEnd/>
              <a:tailEnd/>
            </a:ln>
            <a:effectLst>
              <a:outerShdw blurRad="63500" dist="17961" dir="2700000" algn="ctr" rotWithShape="0">
                <a:schemeClr val="tx1">
                  <a:alpha val="74998"/>
                </a:schemeClr>
              </a:outerShdw>
            </a:effectLst>
          </p:spPr>
          <p:txBody>
            <a:bodyPr wrap="none">
              <a:spAutoFit/>
            </a:bodyPr>
            <a:lstStyle/>
            <a:p>
              <a:pPr algn="ctr">
                <a:defRPr/>
              </a:pPr>
              <a:r>
                <a:rPr lang="en-US" sz="2400" b="1" dirty="0">
                  <a:solidFill>
                    <a:schemeClr val="bg1"/>
                  </a:solidFill>
                  <a:latin typeface="Arial"/>
                  <a:ea typeface="ＭＳ Ｐゴシック" pitchFamily="-111" charset="-128"/>
                  <a:cs typeface="Arial"/>
                </a:rPr>
                <a:t>1</a:t>
              </a:r>
            </a:p>
          </p:txBody>
        </p:sp>
        <p:sp>
          <p:nvSpPr>
            <p:cNvPr id="39" name="Rectangle 20"/>
            <p:cNvSpPr>
              <a:spLocks noChangeArrowheads="1"/>
            </p:cNvSpPr>
            <p:nvPr/>
          </p:nvSpPr>
          <p:spPr bwMode="white">
            <a:xfrm>
              <a:off x="1098" y="2056"/>
              <a:ext cx="224" cy="291"/>
            </a:xfrm>
            <a:prstGeom prst="rect">
              <a:avLst/>
            </a:prstGeom>
            <a:noFill/>
            <a:ln w="9525">
              <a:noFill/>
              <a:miter lim="800000"/>
              <a:headEnd/>
              <a:tailEnd/>
            </a:ln>
            <a:effectLst>
              <a:outerShdw blurRad="63500" dist="17961" dir="2700000" algn="ctr" rotWithShape="0">
                <a:schemeClr val="tx1">
                  <a:alpha val="74998"/>
                </a:schemeClr>
              </a:outerShdw>
            </a:effectLst>
          </p:spPr>
          <p:txBody>
            <a:bodyPr wrap="none">
              <a:spAutoFit/>
            </a:bodyPr>
            <a:lstStyle/>
            <a:p>
              <a:pPr algn="ctr">
                <a:defRPr/>
              </a:pPr>
              <a:r>
                <a:rPr lang="en-US" sz="2400" b="1" dirty="0">
                  <a:solidFill>
                    <a:schemeClr val="bg1"/>
                  </a:solidFill>
                  <a:latin typeface="Arial"/>
                  <a:ea typeface="ＭＳ Ｐゴシック" pitchFamily="-111" charset="-128"/>
                  <a:cs typeface="Arial"/>
                </a:rPr>
                <a:t>2</a:t>
              </a:r>
            </a:p>
          </p:txBody>
        </p:sp>
        <p:sp>
          <p:nvSpPr>
            <p:cNvPr id="40" name="Rectangle 21"/>
            <p:cNvSpPr>
              <a:spLocks noChangeArrowheads="1"/>
            </p:cNvSpPr>
            <p:nvPr/>
          </p:nvSpPr>
          <p:spPr bwMode="white">
            <a:xfrm>
              <a:off x="1098" y="2579"/>
              <a:ext cx="224" cy="291"/>
            </a:xfrm>
            <a:prstGeom prst="rect">
              <a:avLst/>
            </a:prstGeom>
            <a:noFill/>
            <a:ln w="9525">
              <a:noFill/>
              <a:miter lim="800000"/>
              <a:headEnd/>
              <a:tailEnd/>
            </a:ln>
            <a:effectLst>
              <a:outerShdw blurRad="63500" dist="17961" dir="2700000" algn="ctr" rotWithShape="0">
                <a:schemeClr val="tx1">
                  <a:alpha val="74998"/>
                </a:schemeClr>
              </a:outerShdw>
            </a:effectLst>
          </p:spPr>
          <p:txBody>
            <a:bodyPr wrap="none">
              <a:spAutoFit/>
            </a:bodyPr>
            <a:lstStyle/>
            <a:p>
              <a:pPr algn="ctr">
                <a:defRPr/>
              </a:pPr>
              <a:r>
                <a:rPr lang="en-US" sz="2400" b="1" dirty="0">
                  <a:solidFill>
                    <a:schemeClr val="bg1"/>
                  </a:solidFill>
                  <a:latin typeface="Arial"/>
                  <a:ea typeface="ＭＳ Ｐゴシック" pitchFamily="-111" charset="-128"/>
                  <a:cs typeface="Arial"/>
                </a:rPr>
                <a:t>3</a:t>
              </a:r>
            </a:p>
          </p:txBody>
        </p:sp>
      </p:grpSp>
      <p:sp>
        <p:nvSpPr>
          <p:cNvPr id="92173" name="Rectangle 2"/>
          <p:cNvSpPr>
            <a:spLocks noGrp="1" noChangeArrowheads="1"/>
          </p:cNvSpPr>
          <p:nvPr>
            <p:ph type="ctrTitle"/>
          </p:nvPr>
        </p:nvSpPr>
        <p:spPr/>
        <p:txBody>
          <a:bodyPr/>
          <a:lstStyle/>
          <a:p>
            <a:r>
              <a:rPr lang="en-US">
                <a:ea typeface="ＭＳ Ｐゴシック" charset="0"/>
              </a:rPr>
              <a:t>When Punishment Works</a:t>
            </a:r>
          </a:p>
        </p:txBody>
      </p:sp>
      <p:sp>
        <p:nvSpPr>
          <p:cNvPr id="330766" name="Rectangle 14"/>
          <p:cNvSpPr>
            <a:spLocks noChangeArrowheads="1"/>
          </p:cNvSpPr>
          <p:nvPr/>
        </p:nvSpPr>
        <p:spPr bwMode="auto">
          <a:xfrm>
            <a:off x="2979738" y="2413000"/>
            <a:ext cx="22860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en-US" sz="3200" b="1">
              <a:solidFill>
                <a:srgbClr val="333333"/>
              </a:solidFill>
              <a:latin typeface="Arial"/>
              <a:cs typeface="Arial"/>
            </a:endParaRPr>
          </a:p>
        </p:txBody>
      </p:sp>
      <p:sp>
        <p:nvSpPr>
          <p:cNvPr id="330767" name="Rectangle 15"/>
          <p:cNvSpPr>
            <a:spLocks noChangeArrowheads="1"/>
          </p:cNvSpPr>
          <p:nvPr/>
        </p:nvSpPr>
        <p:spPr bwMode="auto">
          <a:xfrm>
            <a:off x="2384425" y="2928938"/>
            <a:ext cx="5965825" cy="492125"/>
          </a:xfrm>
          <a:prstGeom prst="rect">
            <a:avLst/>
          </a:prstGeom>
          <a:noFill/>
          <a:ln w="9525">
            <a:noFill/>
            <a:miter lim="800000"/>
            <a:headEnd/>
            <a:tailEnd/>
          </a:ln>
          <a:effectLst/>
        </p:spPr>
        <p:txBody>
          <a:bodyPr>
            <a:spAutoFit/>
          </a:bodyPr>
          <a:lstStyle/>
          <a:p>
            <a:pPr>
              <a:defRPr/>
            </a:pPr>
            <a:r>
              <a:rPr lang="en-US" sz="2600" b="1" dirty="0">
                <a:solidFill>
                  <a:schemeClr val="accent6"/>
                </a:solidFill>
                <a:latin typeface="Arial"/>
                <a:ea typeface="ＭＳ Ｐゴシック" charset="-128"/>
                <a:cs typeface="Arial"/>
              </a:rPr>
              <a:t>Severity does not make a difference</a:t>
            </a:r>
          </a:p>
        </p:txBody>
      </p:sp>
      <p:sp>
        <p:nvSpPr>
          <p:cNvPr id="330768" name="Rectangle 16"/>
          <p:cNvSpPr>
            <a:spLocks noChangeArrowheads="1"/>
          </p:cNvSpPr>
          <p:nvPr/>
        </p:nvSpPr>
        <p:spPr bwMode="auto">
          <a:xfrm>
            <a:off x="2384425" y="3825875"/>
            <a:ext cx="5734050"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80000"/>
              </a:lnSpc>
              <a:defRPr/>
            </a:pPr>
            <a:r>
              <a:rPr lang="en-US" sz="2600" b="1" dirty="0">
                <a:solidFill>
                  <a:schemeClr val="tx2">
                    <a:lumMod val="60000"/>
                    <a:lumOff val="40000"/>
                  </a:schemeClr>
                </a:solidFill>
                <a:latin typeface="Arial"/>
                <a:ea typeface="ＭＳ Ｐゴシック" charset="-128"/>
                <a:cs typeface="Arial"/>
              </a:rPr>
              <a:t>Consistency is what matters most</a:t>
            </a:r>
          </a:p>
        </p:txBody>
      </p:sp>
      <p:sp>
        <p:nvSpPr>
          <p:cNvPr id="330779" name="Rectangle 27"/>
          <p:cNvSpPr>
            <a:spLocks noChangeArrowheads="1"/>
          </p:cNvSpPr>
          <p:nvPr/>
        </p:nvSpPr>
        <p:spPr bwMode="auto">
          <a:xfrm>
            <a:off x="2384425" y="2033588"/>
            <a:ext cx="5762625" cy="492125"/>
          </a:xfrm>
          <a:prstGeom prst="rect">
            <a:avLst/>
          </a:prstGeom>
          <a:noFill/>
          <a:ln w="9525">
            <a:noFill/>
            <a:miter lim="800000"/>
            <a:headEnd/>
            <a:tailEnd/>
          </a:ln>
          <a:effectLst/>
        </p:spPr>
        <p:txBody>
          <a:bodyPr wrap="none">
            <a:spAutoFit/>
          </a:bodyPr>
          <a:lstStyle/>
          <a:p>
            <a:pPr>
              <a:defRPr/>
            </a:pPr>
            <a:r>
              <a:rPr lang="en-US" sz="2600" b="1" dirty="0">
                <a:solidFill>
                  <a:schemeClr val="tx2">
                    <a:lumMod val="60000"/>
                    <a:lumOff val="40000"/>
                  </a:schemeClr>
                </a:solidFill>
                <a:latin typeface="Arial"/>
                <a:ea typeface="ＭＳ Ｐゴシック" charset="-128"/>
                <a:cs typeface="Arial"/>
              </a:rPr>
              <a:t>Sometimes punishment is effective</a:t>
            </a:r>
          </a:p>
        </p:txBody>
      </p:sp>
    </p:spTree>
    <p:extLst>
      <p:ext uri="{BB962C8B-B14F-4D97-AF65-F5344CB8AC3E}">
        <p14:creationId xmlns:p14="http://schemas.microsoft.com/office/powerpoint/2010/main" val="16154821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withEffect">
                                  <p:stCondLst>
                                    <p:cond delay="30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400"/>
                                  </p:stCondLst>
                                  <p:childTnLst>
                                    <p:set>
                                      <p:cBhvr>
                                        <p:cTn id="10" dur="1" fill="hold">
                                          <p:stCondLst>
                                            <p:cond delay="0"/>
                                          </p:stCondLst>
                                        </p:cTn>
                                        <p:tgtEl>
                                          <p:spTgt spid="35"/>
                                        </p:tgtEl>
                                        <p:attrNameLst>
                                          <p:attrName>style.visibility</p:attrName>
                                        </p:attrNameLst>
                                      </p:cBhvr>
                                      <p:to>
                                        <p:strVal val="visible"/>
                                      </p:to>
                                    </p:set>
                                    <p:anim calcmode="lin" valueType="num">
                                      <p:cBhvr>
                                        <p:cTn id="11" dur="500" fill="hold"/>
                                        <p:tgtEl>
                                          <p:spTgt spid="35"/>
                                        </p:tgtEl>
                                        <p:attrNameLst>
                                          <p:attrName>ppt_w</p:attrName>
                                        </p:attrNameLst>
                                      </p:cBhvr>
                                      <p:tavLst>
                                        <p:tav tm="0">
                                          <p:val>
                                            <p:fltVal val="0"/>
                                          </p:val>
                                        </p:tav>
                                        <p:tav tm="100000">
                                          <p:val>
                                            <p:strVal val="#ppt_w"/>
                                          </p:val>
                                        </p:tav>
                                      </p:tavLst>
                                    </p:anim>
                                    <p:anim calcmode="lin" valueType="num">
                                      <p:cBhvr>
                                        <p:cTn id="12" dur="500" fill="hold"/>
                                        <p:tgtEl>
                                          <p:spTgt spid="35"/>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500"/>
                                  </p:stCondLst>
                                  <p:childTnLst>
                                    <p:set>
                                      <p:cBhvr>
                                        <p:cTn id="14" dur="1" fill="hold">
                                          <p:stCondLst>
                                            <p:cond delay="0"/>
                                          </p:stCondLst>
                                        </p:cTn>
                                        <p:tgtEl>
                                          <p:spTgt spid="36"/>
                                        </p:tgtEl>
                                        <p:attrNameLst>
                                          <p:attrName>style.visibility</p:attrName>
                                        </p:attrNameLst>
                                      </p:cBhvr>
                                      <p:to>
                                        <p:strVal val="visible"/>
                                      </p:to>
                                    </p:set>
                                    <p:anim calcmode="lin" valueType="num">
                                      <p:cBhvr>
                                        <p:cTn id="15" dur="500" fill="hold"/>
                                        <p:tgtEl>
                                          <p:spTgt spid="36"/>
                                        </p:tgtEl>
                                        <p:attrNameLst>
                                          <p:attrName>ppt_w</p:attrName>
                                        </p:attrNameLst>
                                      </p:cBhvr>
                                      <p:tavLst>
                                        <p:tav tm="0">
                                          <p:val>
                                            <p:fltVal val="0"/>
                                          </p:val>
                                        </p:tav>
                                        <p:tav tm="100000">
                                          <p:val>
                                            <p:strVal val="#ppt_w"/>
                                          </p:val>
                                        </p:tav>
                                      </p:tavLst>
                                    </p:anim>
                                    <p:anim calcmode="lin" valueType="num">
                                      <p:cBhvr>
                                        <p:cTn id="16" dur="500" fill="hold"/>
                                        <p:tgtEl>
                                          <p:spTgt spid="36"/>
                                        </p:tgtEl>
                                        <p:attrNameLst>
                                          <p:attrName>ppt_h</p:attrName>
                                        </p:attrNameLst>
                                      </p:cBhvr>
                                      <p:tavLst>
                                        <p:tav tm="0">
                                          <p:val>
                                            <p:fltVal val="0"/>
                                          </p:val>
                                        </p:tav>
                                        <p:tav tm="100000">
                                          <p:val>
                                            <p:strVal val="#ppt_h"/>
                                          </p:val>
                                        </p:tav>
                                      </p:tavLst>
                                    </p:anim>
                                  </p:childTnLst>
                                </p:cTn>
                              </p:par>
                              <p:par>
                                <p:cTn id="17" presetID="22" presetClass="entr" presetSubtype="1" fill="hold" nodeType="withEffect">
                                  <p:stCondLst>
                                    <p:cond delay="700"/>
                                  </p:stCondLst>
                                  <p:childTnLst>
                                    <p:set>
                                      <p:cBhvr>
                                        <p:cTn id="18" dur="1" fill="hold">
                                          <p:stCondLst>
                                            <p:cond delay="0"/>
                                          </p:stCondLst>
                                        </p:cTn>
                                        <p:tgtEl>
                                          <p:spTgt spid="4"/>
                                        </p:tgtEl>
                                        <p:attrNameLst>
                                          <p:attrName>style.visibility</p:attrName>
                                        </p:attrNameLst>
                                      </p:cBhvr>
                                      <p:to>
                                        <p:strVal val="visible"/>
                                      </p:to>
                                    </p:set>
                                    <p:animEffect transition="in" filter="wipe(up)">
                                      <p:cBhvr>
                                        <p:cTn id="19" dur="500"/>
                                        <p:tgtEl>
                                          <p:spTgt spid="4"/>
                                        </p:tgtEl>
                                      </p:cBhvr>
                                    </p:animEffect>
                                  </p:childTnLst>
                                </p:cTn>
                              </p:par>
                            </p:childTnLst>
                          </p:cTn>
                        </p:par>
                        <p:par>
                          <p:cTn id="20" fill="hold" nodeType="afterGroup">
                            <p:stCondLst>
                              <p:cond delay="1200"/>
                            </p:stCondLst>
                            <p:childTnLst>
                              <p:par>
                                <p:cTn id="21" presetID="22" presetClass="entr" presetSubtype="8"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par>
                          <p:cTn id="24" fill="hold" nodeType="afterGroup">
                            <p:stCondLst>
                              <p:cond delay="1700"/>
                            </p:stCondLst>
                            <p:childTnLst>
                              <p:par>
                                <p:cTn id="25" presetID="10" presetClass="entr" presetSubtype="0" fill="hold" grpId="0" nodeType="afterEffect" nodePh="1">
                                  <p:stCondLst>
                                    <p:cond delay="0"/>
                                  </p:stCondLst>
                                  <p:endCondLst>
                                    <p:cond evt="begin" delay="0">
                                      <p:tn val="25"/>
                                    </p:cond>
                                  </p:endCondLst>
                                  <p:childTnLst>
                                    <p:set>
                                      <p:cBhvr>
                                        <p:cTn id="26" dur="1" fill="hold">
                                          <p:stCondLst>
                                            <p:cond delay="0"/>
                                          </p:stCondLst>
                                        </p:cTn>
                                        <p:tgtEl>
                                          <p:spTgt spid="330766"/>
                                        </p:tgtEl>
                                        <p:attrNameLst>
                                          <p:attrName>style.visibility</p:attrName>
                                        </p:attrNameLst>
                                      </p:cBhvr>
                                      <p:to>
                                        <p:strVal val="visible"/>
                                      </p:to>
                                    </p:set>
                                    <p:animEffect transition="in" filter="fade">
                                      <p:cBhvr>
                                        <p:cTn id="27" dur="500"/>
                                        <p:tgtEl>
                                          <p:spTgt spid="330766"/>
                                        </p:tgtEl>
                                      </p:cBhvr>
                                    </p:animEffect>
                                  </p:childTnLst>
                                  <p:subTnLst>
                                    <p:animClr clrSpc="rgb" dir="cw">
                                      <p:cBhvr override="childStyle">
                                        <p:cTn dur="1" fill="hold" display="0" masterRel="nextClick" afterEffect="1"/>
                                        <p:tgtEl>
                                          <p:spTgt spid="330766"/>
                                        </p:tgtEl>
                                        <p:attrNameLst>
                                          <p:attrName>ppt_c</p:attrName>
                                        </p:attrNameLst>
                                      </p:cBhvr>
                                      <p:to>
                                        <a:srgbClr val="B2B2B2"/>
                                      </p:to>
                                    </p:animClr>
                                  </p:subTnLst>
                                </p:cTn>
                              </p:par>
                            </p:childTnLst>
                          </p:cTn>
                        </p:par>
                        <p:par>
                          <p:cTn id="28" fill="hold" nodeType="afterGroup">
                            <p:stCondLst>
                              <p:cond delay="2200"/>
                            </p:stCondLst>
                            <p:childTnLst>
                              <p:par>
                                <p:cTn id="29" presetID="10" presetClass="entr" presetSubtype="0" fill="hold" grpId="0" nodeType="afterEffect">
                                  <p:stCondLst>
                                    <p:cond delay="0"/>
                                  </p:stCondLst>
                                  <p:childTnLst>
                                    <p:set>
                                      <p:cBhvr>
                                        <p:cTn id="30" dur="1" fill="hold">
                                          <p:stCondLst>
                                            <p:cond delay="0"/>
                                          </p:stCondLst>
                                        </p:cTn>
                                        <p:tgtEl>
                                          <p:spTgt spid="330779"/>
                                        </p:tgtEl>
                                        <p:attrNameLst>
                                          <p:attrName>style.visibility</p:attrName>
                                        </p:attrNameLst>
                                      </p:cBhvr>
                                      <p:to>
                                        <p:strVal val="visible"/>
                                      </p:to>
                                    </p:set>
                                    <p:animEffect transition="in" filter="fade">
                                      <p:cBhvr>
                                        <p:cTn id="31" dur="1000"/>
                                        <p:tgtEl>
                                          <p:spTgt spid="330779"/>
                                        </p:tgtEl>
                                      </p:cBhvr>
                                    </p:animEffect>
                                  </p:childTnLst>
                                  <p:subTnLst>
                                    <p:animClr clrSpc="rgb" dir="cw">
                                      <p:cBhvr override="childStyle">
                                        <p:cTn dur="1" fill="hold" display="0" masterRel="nextClick" afterEffect="1"/>
                                        <p:tgtEl>
                                          <p:spTgt spid="330779"/>
                                        </p:tgtEl>
                                        <p:attrNameLst>
                                          <p:attrName>ppt_c</p:attrName>
                                        </p:attrNameLst>
                                      </p:cBhvr>
                                      <p:to>
                                        <a:schemeClr val="bg2"/>
                                      </p:to>
                                    </p:animClr>
                                  </p:subTnLst>
                                </p:cTn>
                              </p:par>
                            </p:childTnLst>
                          </p:cTn>
                        </p:par>
                      </p:childTnLst>
                    </p:cTn>
                  </p:par>
                  <p:par>
                    <p:cTn id="32" fill="hold">
                      <p:stCondLst>
                        <p:cond delay="indefinite"/>
                      </p:stCondLst>
                      <p:childTnLst>
                        <p:par>
                          <p:cTn id="33" fill="hold" nodeType="afterGroup">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30767"/>
                                        </p:tgtEl>
                                        <p:attrNameLst>
                                          <p:attrName>style.visibility</p:attrName>
                                        </p:attrNameLst>
                                      </p:cBhvr>
                                      <p:to>
                                        <p:strVal val="visible"/>
                                      </p:to>
                                    </p:set>
                                    <p:animEffect transition="in" filter="fade">
                                      <p:cBhvr>
                                        <p:cTn id="36" dur="1000"/>
                                        <p:tgtEl>
                                          <p:spTgt spid="330767"/>
                                        </p:tgtEl>
                                      </p:cBhvr>
                                    </p:animEffect>
                                  </p:childTnLst>
                                  <p:subTnLst>
                                    <p:animClr clrSpc="rgb" dir="cw">
                                      <p:cBhvr override="childStyle">
                                        <p:cTn dur="1" fill="hold" display="0" masterRel="nextClick" afterEffect="1"/>
                                        <p:tgtEl>
                                          <p:spTgt spid="330767"/>
                                        </p:tgtEl>
                                        <p:attrNameLst>
                                          <p:attrName>ppt_c</p:attrName>
                                        </p:attrNameLst>
                                      </p:cBhvr>
                                      <p:to>
                                        <a:schemeClr val="bg2"/>
                                      </p:to>
                                    </p:animClr>
                                  </p:subTnLst>
                                </p:cTn>
                              </p:par>
                            </p:childTnLst>
                          </p:cTn>
                        </p:par>
                      </p:childTnLst>
                    </p:cTn>
                  </p:par>
                  <p:par>
                    <p:cTn id="37" fill="hold">
                      <p:stCondLst>
                        <p:cond delay="indefinite"/>
                      </p:stCondLst>
                      <p:childTnLst>
                        <p:par>
                          <p:cTn id="38" fill="hold" nodeType="afterGroup">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330768"/>
                                        </p:tgtEl>
                                        <p:attrNameLst>
                                          <p:attrName>style.visibility</p:attrName>
                                        </p:attrNameLst>
                                      </p:cBhvr>
                                      <p:to>
                                        <p:strVal val="visible"/>
                                      </p:to>
                                    </p:set>
                                    <p:animEffect transition="in" filter="fade">
                                      <p:cBhvr>
                                        <p:cTn id="41" dur="1000"/>
                                        <p:tgtEl>
                                          <p:spTgt spid="330768"/>
                                        </p:tgtEl>
                                      </p:cBhvr>
                                    </p:animEffect>
                                  </p:childTnLst>
                                  <p:subTnLst>
                                    <p:animClr clrSpc="rgb" dir="cw">
                                      <p:cBhvr override="childStyle">
                                        <p:cTn dur="1" fill="hold" display="0" masterRel="nextClick" afterEffect="1"/>
                                        <p:tgtEl>
                                          <p:spTgt spid="330768"/>
                                        </p:tgtEl>
                                        <p:attrNameLst>
                                          <p:attrName>ppt_c</p:attrName>
                                        </p:attrNameLst>
                                      </p:cBhvr>
                                      <p:to>
                                        <a:schemeClr val="bg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0766" grpId="0"/>
      <p:bldP spid="330767" grpId="0"/>
      <p:bldP spid="330768" grpId="0"/>
      <p:bldP spid="330779"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14" name="Rectangle 14"/>
          <p:cNvSpPr>
            <a:spLocks noChangeArrowheads="1"/>
          </p:cNvSpPr>
          <p:nvPr/>
        </p:nvSpPr>
        <p:spPr bwMode="auto">
          <a:xfrm>
            <a:off x="2025650" y="1708677"/>
            <a:ext cx="65595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200" b="1" dirty="0">
                <a:latin typeface="Arial"/>
                <a:cs typeface="Arial"/>
              </a:rPr>
              <a:t>Administered inappropriately or mindlessly </a:t>
            </a:r>
          </a:p>
        </p:txBody>
      </p:sp>
      <p:sp>
        <p:nvSpPr>
          <p:cNvPr id="332815" name="Rectangle 15"/>
          <p:cNvSpPr>
            <a:spLocks noChangeArrowheads="1"/>
          </p:cNvSpPr>
          <p:nvPr/>
        </p:nvSpPr>
        <p:spPr bwMode="auto">
          <a:xfrm>
            <a:off x="2025650" y="2365902"/>
            <a:ext cx="6442075" cy="431800"/>
          </a:xfrm>
          <a:prstGeom prst="rect">
            <a:avLst/>
          </a:prstGeom>
          <a:noFill/>
          <a:ln w="9525">
            <a:noFill/>
            <a:miter lim="800000"/>
            <a:headEnd/>
            <a:tailEnd/>
          </a:ln>
          <a:effectLst/>
        </p:spPr>
        <p:txBody>
          <a:bodyPr>
            <a:spAutoFit/>
          </a:bodyPr>
          <a:lstStyle/>
          <a:p>
            <a:pPr>
              <a:defRPr/>
            </a:pPr>
            <a:r>
              <a:rPr lang="en-US" sz="2200" b="1" dirty="0">
                <a:solidFill>
                  <a:srgbClr val="FF0000"/>
                </a:solidFill>
                <a:latin typeface="Arial"/>
                <a:ea typeface="ＭＳ Ｐゴシック" charset="-128"/>
                <a:cs typeface="Arial"/>
              </a:rPr>
              <a:t>Recipient responds with anxiety, fear, rage</a:t>
            </a:r>
          </a:p>
        </p:txBody>
      </p:sp>
      <p:sp>
        <p:nvSpPr>
          <p:cNvPr id="332816" name="Rectangle 16"/>
          <p:cNvSpPr>
            <a:spLocks noChangeArrowheads="1"/>
          </p:cNvSpPr>
          <p:nvPr/>
        </p:nvSpPr>
        <p:spPr bwMode="auto">
          <a:xfrm>
            <a:off x="2025650" y="3092977"/>
            <a:ext cx="3222625"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80000"/>
              </a:lnSpc>
            </a:pPr>
            <a:r>
              <a:rPr lang="en-US" sz="2200" b="1">
                <a:latin typeface="Arial"/>
                <a:cs typeface="Arial"/>
              </a:rPr>
              <a:t>Effect is temporary</a:t>
            </a:r>
            <a:endParaRPr lang="en-US" sz="2200">
              <a:latin typeface="Arial"/>
              <a:cs typeface="Arial"/>
            </a:endParaRPr>
          </a:p>
        </p:txBody>
      </p:sp>
      <p:sp>
        <p:nvSpPr>
          <p:cNvPr id="332817" name="Rectangle 17"/>
          <p:cNvSpPr>
            <a:spLocks noChangeArrowheads="1"/>
          </p:cNvSpPr>
          <p:nvPr/>
        </p:nvSpPr>
        <p:spPr bwMode="auto">
          <a:xfrm>
            <a:off x="2025650" y="3721627"/>
            <a:ext cx="6427788" cy="430213"/>
          </a:xfrm>
          <a:prstGeom prst="rect">
            <a:avLst/>
          </a:prstGeom>
          <a:noFill/>
          <a:ln w="9525">
            <a:noFill/>
            <a:miter lim="800000"/>
            <a:headEnd/>
            <a:tailEnd/>
          </a:ln>
          <a:effectLst/>
        </p:spPr>
        <p:txBody>
          <a:bodyPr>
            <a:spAutoFit/>
          </a:bodyPr>
          <a:lstStyle/>
          <a:p>
            <a:pPr>
              <a:defRPr/>
            </a:pPr>
            <a:r>
              <a:rPr lang="en-US" sz="2200" b="1" dirty="0">
                <a:solidFill>
                  <a:srgbClr val="FF0000"/>
                </a:solidFill>
                <a:latin typeface="Arial"/>
                <a:ea typeface="ＭＳ Ｐゴシック" charset="-128"/>
                <a:cs typeface="Arial"/>
              </a:rPr>
              <a:t>Does not immediately follow the behavior</a:t>
            </a:r>
          </a:p>
        </p:txBody>
      </p:sp>
      <p:sp>
        <p:nvSpPr>
          <p:cNvPr id="332818" name="Rectangle 18"/>
          <p:cNvSpPr>
            <a:spLocks noChangeArrowheads="1"/>
          </p:cNvSpPr>
          <p:nvPr/>
        </p:nvSpPr>
        <p:spPr bwMode="auto">
          <a:xfrm>
            <a:off x="2025650" y="4328052"/>
            <a:ext cx="6419850" cy="644525"/>
          </a:xfrm>
          <a:prstGeom prst="rect">
            <a:avLst/>
          </a:prstGeom>
          <a:noFill/>
          <a:ln w="9525">
            <a:noFill/>
            <a:miter lim="800000"/>
            <a:headEnd/>
            <a:tailEnd/>
          </a:ln>
          <a:effectLst/>
        </p:spPr>
        <p:txBody>
          <a:bodyPr>
            <a:spAutoFit/>
          </a:bodyPr>
          <a:lstStyle/>
          <a:p>
            <a:pPr>
              <a:lnSpc>
                <a:spcPct val="80000"/>
              </a:lnSpc>
              <a:defRPr/>
            </a:pPr>
            <a:r>
              <a:rPr lang="en-US" sz="2200" b="1" dirty="0">
                <a:latin typeface="Arial"/>
                <a:ea typeface="ＭＳ Ｐゴシック" charset="-128"/>
                <a:cs typeface="Arial"/>
              </a:rPr>
              <a:t>Does not inform recipient how to avoid future punishment</a:t>
            </a:r>
          </a:p>
        </p:txBody>
      </p:sp>
      <p:sp>
        <p:nvSpPr>
          <p:cNvPr id="164885" name="Text Box 30"/>
          <p:cNvSpPr txBox="1">
            <a:spLocks noChangeArrowheads="1"/>
          </p:cNvSpPr>
          <p:nvPr/>
        </p:nvSpPr>
        <p:spPr bwMode="auto">
          <a:xfrm>
            <a:off x="2025650" y="5115452"/>
            <a:ext cx="63690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50000"/>
              </a:spcBef>
            </a:pPr>
            <a:r>
              <a:rPr lang="en-US" sz="2200" b="1">
                <a:solidFill>
                  <a:srgbClr val="FF0000"/>
                </a:solidFill>
                <a:latin typeface="Arial"/>
                <a:cs typeface="Arial"/>
              </a:rPr>
              <a:t>Punishment proves to be reinforcing</a:t>
            </a:r>
          </a:p>
        </p:txBody>
      </p:sp>
      <p:sp>
        <p:nvSpPr>
          <p:cNvPr id="94217" name="Title 27"/>
          <p:cNvSpPr>
            <a:spLocks noGrp="1"/>
          </p:cNvSpPr>
          <p:nvPr>
            <p:ph type="ctrTitle"/>
          </p:nvPr>
        </p:nvSpPr>
        <p:spPr/>
        <p:txBody>
          <a:bodyPr/>
          <a:lstStyle/>
          <a:p>
            <a:r>
              <a:rPr lang="en-US">
                <a:latin typeface="Arial" charset="0"/>
                <a:ea typeface="ＭＳ Ｐゴシック" charset="0"/>
                <a:cs typeface="ＭＳ Ｐゴシック" charset="0"/>
              </a:rPr>
              <a:t>When Punishment Fails</a:t>
            </a:r>
          </a:p>
        </p:txBody>
      </p:sp>
      <p:grpSp>
        <p:nvGrpSpPr>
          <p:cNvPr id="3" name="Group 72"/>
          <p:cNvGrpSpPr>
            <a:grpSpLocks/>
          </p:cNvGrpSpPr>
          <p:nvPr/>
        </p:nvGrpSpPr>
        <p:grpSpPr bwMode="auto">
          <a:xfrm>
            <a:off x="1595438" y="2224615"/>
            <a:ext cx="6946900" cy="3471862"/>
            <a:chOff x="1087444" y="1694219"/>
            <a:chExt cx="6946900" cy="3471446"/>
          </a:xfrm>
        </p:grpSpPr>
        <p:sp>
          <p:nvSpPr>
            <p:cNvPr id="94244" name="Line 2"/>
            <p:cNvSpPr>
              <a:spLocks noChangeShapeType="1"/>
            </p:cNvSpPr>
            <p:nvPr/>
          </p:nvSpPr>
          <p:spPr bwMode="auto">
            <a:xfrm>
              <a:off x="1087444" y="2388508"/>
              <a:ext cx="6918325" cy="15872"/>
            </a:xfrm>
            <a:prstGeom prst="line">
              <a:avLst/>
            </a:prstGeom>
            <a:noFill/>
            <a:ln w="12700">
              <a:solidFill>
                <a:schemeClr val="bg1">
                  <a:lumMod val="75000"/>
                </a:schemeClr>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Arial"/>
                <a:cs typeface="Arial"/>
              </a:endParaRPr>
            </a:p>
          </p:txBody>
        </p:sp>
        <p:sp>
          <p:nvSpPr>
            <p:cNvPr id="94245" name="Line 3"/>
            <p:cNvSpPr>
              <a:spLocks noChangeShapeType="1"/>
            </p:cNvSpPr>
            <p:nvPr/>
          </p:nvSpPr>
          <p:spPr bwMode="auto">
            <a:xfrm>
              <a:off x="1087444" y="3082797"/>
              <a:ext cx="6918325" cy="3174"/>
            </a:xfrm>
            <a:prstGeom prst="line">
              <a:avLst/>
            </a:prstGeom>
            <a:noFill/>
            <a:ln w="12700">
              <a:solidFill>
                <a:schemeClr val="bg1">
                  <a:lumMod val="75000"/>
                </a:schemeClr>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Arial"/>
                <a:cs typeface="Arial"/>
              </a:endParaRPr>
            </a:p>
          </p:txBody>
        </p:sp>
        <p:sp>
          <p:nvSpPr>
            <p:cNvPr id="94246" name="Line 4"/>
            <p:cNvSpPr>
              <a:spLocks noChangeShapeType="1"/>
            </p:cNvSpPr>
            <p:nvPr/>
          </p:nvSpPr>
          <p:spPr bwMode="auto">
            <a:xfrm>
              <a:off x="1087444" y="3764388"/>
              <a:ext cx="6946900" cy="12698"/>
            </a:xfrm>
            <a:prstGeom prst="line">
              <a:avLst/>
            </a:prstGeom>
            <a:noFill/>
            <a:ln w="12700">
              <a:solidFill>
                <a:schemeClr val="bg1">
                  <a:lumMod val="75000"/>
                </a:schemeClr>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Arial"/>
                <a:cs typeface="Arial"/>
              </a:endParaRPr>
            </a:p>
          </p:txBody>
        </p:sp>
        <p:sp>
          <p:nvSpPr>
            <p:cNvPr id="94247" name="Line 2"/>
            <p:cNvSpPr>
              <a:spLocks noChangeShapeType="1"/>
            </p:cNvSpPr>
            <p:nvPr/>
          </p:nvSpPr>
          <p:spPr bwMode="auto">
            <a:xfrm>
              <a:off x="1087444" y="1694219"/>
              <a:ext cx="6918325" cy="15872"/>
            </a:xfrm>
            <a:prstGeom prst="line">
              <a:avLst/>
            </a:prstGeom>
            <a:noFill/>
            <a:ln w="12700">
              <a:solidFill>
                <a:schemeClr val="bg1">
                  <a:lumMod val="75000"/>
                </a:schemeClr>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Arial"/>
                <a:cs typeface="Arial"/>
              </a:endParaRPr>
            </a:p>
          </p:txBody>
        </p:sp>
        <p:sp>
          <p:nvSpPr>
            <p:cNvPr id="94248" name="Line 2"/>
            <p:cNvSpPr>
              <a:spLocks noChangeShapeType="1"/>
            </p:cNvSpPr>
            <p:nvPr/>
          </p:nvSpPr>
          <p:spPr bwMode="auto">
            <a:xfrm>
              <a:off x="1087444" y="5149793"/>
              <a:ext cx="6918325" cy="15872"/>
            </a:xfrm>
            <a:prstGeom prst="line">
              <a:avLst/>
            </a:prstGeom>
            <a:noFill/>
            <a:ln w="12700">
              <a:solidFill>
                <a:schemeClr val="bg1">
                  <a:lumMod val="75000"/>
                </a:schemeClr>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Arial"/>
                <a:cs typeface="Arial"/>
              </a:endParaRPr>
            </a:p>
          </p:txBody>
        </p:sp>
        <p:sp>
          <p:nvSpPr>
            <p:cNvPr id="94249" name="Line 2"/>
            <p:cNvSpPr>
              <a:spLocks noChangeShapeType="1"/>
            </p:cNvSpPr>
            <p:nvPr/>
          </p:nvSpPr>
          <p:spPr bwMode="auto">
            <a:xfrm>
              <a:off x="1087444" y="4455503"/>
              <a:ext cx="6918325" cy="15872"/>
            </a:xfrm>
            <a:prstGeom prst="line">
              <a:avLst/>
            </a:prstGeom>
            <a:noFill/>
            <a:ln w="12700">
              <a:solidFill>
                <a:schemeClr val="bg1">
                  <a:lumMod val="75000"/>
                </a:schemeClr>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Arial"/>
                <a:cs typeface="Arial"/>
              </a:endParaRPr>
            </a:p>
          </p:txBody>
        </p:sp>
      </p:grpSp>
      <p:sp>
        <p:nvSpPr>
          <p:cNvPr id="60" name="Oval 59"/>
          <p:cNvSpPr/>
          <p:nvPr/>
        </p:nvSpPr>
        <p:spPr bwMode="auto">
          <a:xfrm>
            <a:off x="982125" y="4829378"/>
            <a:ext cx="956755" cy="956755"/>
          </a:xfrm>
          <a:prstGeom prst="ellipse">
            <a:avLst/>
          </a:prstGeom>
          <a:solidFill>
            <a:srgbClr val="FF0000"/>
          </a:solidFill>
          <a:ln w="9525" cap="flat" cmpd="sng" algn="ctr">
            <a:noFill/>
            <a:prstDash val="solid"/>
            <a:round/>
            <a:headEnd type="none" w="med" len="med"/>
            <a:tailEnd type="none" w="med" len="med"/>
          </a:ln>
          <a:effectLst>
            <a:outerShdw blurRad="50800" dist="38100" dir="2700000">
              <a:srgbClr val="000000">
                <a:alpha val="43000"/>
              </a:srgbClr>
            </a:outerShdw>
          </a:effectLst>
          <a:scene3d>
            <a:camera prst="orthographicFront"/>
            <a:lightRig rig="threePt" dir="t"/>
          </a:scene3d>
          <a:sp3d>
            <a:bevelT/>
          </a:sp3d>
        </p:spPr>
        <p:txBody>
          <a:bodyPr wrap="none" anchor="ctr"/>
          <a:lstStyle/>
          <a:p>
            <a:pPr algn="ctr">
              <a:defRPr/>
            </a:pPr>
            <a:endParaRPr lang="en-US" sz="1800">
              <a:solidFill>
                <a:srgbClr val="FF0000"/>
              </a:solidFill>
              <a:latin typeface="Arial"/>
              <a:ea typeface="ＭＳ Ｐゴシック" charset="-128"/>
              <a:cs typeface="Arial"/>
            </a:endParaRPr>
          </a:p>
        </p:txBody>
      </p:sp>
      <p:sp>
        <p:nvSpPr>
          <p:cNvPr id="61" name="Oval 60"/>
          <p:cNvSpPr/>
          <p:nvPr/>
        </p:nvSpPr>
        <p:spPr bwMode="auto">
          <a:xfrm>
            <a:off x="982125" y="4149145"/>
            <a:ext cx="956755" cy="956755"/>
          </a:xfrm>
          <a:prstGeom prst="ellipse">
            <a:avLst/>
          </a:prstGeom>
          <a:solidFill>
            <a:schemeClr val="tx1"/>
          </a:solidFill>
          <a:ln w="9525" cap="flat" cmpd="sng" algn="ctr">
            <a:noFill/>
            <a:prstDash val="solid"/>
            <a:round/>
            <a:headEnd type="none" w="med" len="med"/>
            <a:tailEnd type="none" w="med" len="med"/>
          </a:ln>
          <a:effectLst>
            <a:outerShdw blurRad="50800" dist="38100" dir="2700000">
              <a:srgbClr val="000000">
                <a:alpha val="43000"/>
              </a:srgbClr>
            </a:outerShdw>
          </a:effectLst>
          <a:scene3d>
            <a:camera prst="orthographicFront"/>
            <a:lightRig rig="threePt" dir="t"/>
          </a:scene3d>
          <a:sp3d>
            <a:bevelT/>
          </a:sp3d>
        </p:spPr>
        <p:txBody>
          <a:bodyPr wrap="none" anchor="ctr"/>
          <a:lstStyle/>
          <a:p>
            <a:pPr algn="ctr">
              <a:defRPr/>
            </a:pPr>
            <a:endParaRPr lang="en-US" sz="1800">
              <a:latin typeface="Arial"/>
              <a:ea typeface="ＭＳ Ｐゴシック" charset="-128"/>
              <a:cs typeface="Arial"/>
            </a:endParaRPr>
          </a:p>
        </p:txBody>
      </p:sp>
      <p:sp>
        <p:nvSpPr>
          <p:cNvPr id="62" name="Oval 61"/>
          <p:cNvSpPr/>
          <p:nvPr/>
        </p:nvSpPr>
        <p:spPr bwMode="auto">
          <a:xfrm>
            <a:off x="982125" y="3468911"/>
            <a:ext cx="956755" cy="956755"/>
          </a:xfrm>
          <a:prstGeom prst="ellipse">
            <a:avLst/>
          </a:prstGeom>
          <a:solidFill>
            <a:srgbClr val="FF0000"/>
          </a:solidFill>
          <a:ln w="9525" cap="flat" cmpd="sng" algn="ctr">
            <a:noFill/>
            <a:prstDash val="solid"/>
            <a:round/>
            <a:headEnd type="none" w="med" len="med"/>
            <a:tailEnd type="none" w="med" len="med"/>
          </a:ln>
          <a:effectLst>
            <a:outerShdw blurRad="50800" dist="38100" dir="2700000">
              <a:srgbClr val="000000">
                <a:alpha val="43000"/>
              </a:srgbClr>
            </a:outerShdw>
          </a:effectLst>
          <a:scene3d>
            <a:camera prst="orthographicFront"/>
            <a:lightRig rig="threePt" dir="t"/>
          </a:scene3d>
          <a:sp3d>
            <a:bevelT/>
          </a:sp3d>
        </p:spPr>
        <p:txBody>
          <a:bodyPr wrap="none" anchor="ctr"/>
          <a:lstStyle/>
          <a:p>
            <a:pPr algn="ctr">
              <a:defRPr/>
            </a:pPr>
            <a:endParaRPr lang="en-US" sz="1800">
              <a:solidFill>
                <a:srgbClr val="FF0000"/>
              </a:solidFill>
              <a:latin typeface="Arial"/>
              <a:ea typeface="ＭＳ Ｐゴシック" charset="-128"/>
              <a:cs typeface="Arial"/>
            </a:endParaRPr>
          </a:p>
        </p:txBody>
      </p:sp>
      <p:sp>
        <p:nvSpPr>
          <p:cNvPr id="63" name="Oval 62"/>
          <p:cNvSpPr/>
          <p:nvPr/>
        </p:nvSpPr>
        <p:spPr bwMode="auto">
          <a:xfrm>
            <a:off x="982125" y="2788677"/>
            <a:ext cx="956755" cy="956755"/>
          </a:xfrm>
          <a:prstGeom prst="ellipse">
            <a:avLst/>
          </a:prstGeom>
          <a:solidFill>
            <a:schemeClr val="tx1"/>
          </a:solidFill>
          <a:ln w="9525" cap="flat" cmpd="sng" algn="ctr">
            <a:noFill/>
            <a:prstDash val="solid"/>
            <a:round/>
            <a:headEnd type="none" w="med" len="med"/>
            <a:tailEnd type="none" w="med" len="med"/>
          </a:ln>
          <a:effectLst>
            <a:outerShdw blurRad="50800" dist="38100" dir="2700000">
              <a:srgbClr val="000000">
                <a:alpha val="43000"/>
              </a:srgbClr>
            </a:outerShdw>
          </a:effectLst>
          <a:scene3d>
            <a:camera prst="orthographicFront"/>
            <a:lightRig rig="threePt" dir="t"/>
          </a:scene3d>
          <a:sp3d>
            <a:bevelT/>
          </a:sp3d>
        </p:spPr>
        <p:txBody>
          <a:bodyPr wrap="none" anchor="ctr"/>
          <a:lstStyle/>
          <a:p>
            <a:pPr algn="ctr">
              <a:defRPr/>
            </a:pPr>
            <a:endParaRPr lang="en-US" sz="1800">
              <a:latin typeface="Arial"/>
              <a:ea typeface="ＭＳ Ｐゴシック" charset="-128"/>
              <a:cs typeface="Arial"/>
            </a:endParaRPr>
          </a:p>
        </p:txBody>
      </p:sp>
      <p:sp>
        <p:nvSpPr>
          <p:cNvPr id="64" name="Oval 63"/>
          <p:cNvSpPr/>
          <p:nvPr/>
        </p:nvSpPr>
        <p:spPr bwMode="auto">
          <a:xfrm>
            <a:off x="982125" y="2108443"/>
            <a:ext cx="956755" cy="956755"/>
          </a:xfrm>
          <a:prstGeom prst="ellipse">
            <a:avLst/>
          </a:prstGeom>
          <a:solidFill>
            <a:srgbClr val="FF0000"/>
          </a:solidFill>
          <a:ln w="9525" cap="flat" cmpd="sng" algn="ctr">
            <a:noFill/>
            <a:prstDash val="solid"/>
            <a:round/>
            <a:headEnd type="none" w="med" len="med"/>
            <a:tailEnd type="none" w="med" len="med"/>
          </a:ln>
          <a:effectLst>
            <a:outerShdw blurRad="50800" dist="38100" dir="2700000">
              <a:srgbClr val="000000">
                <a:alpha val="43000"/>
              </a:srgbClr>
            </a:outerShdw>
          </a:effectLst>
          <a:scene3d>
            <a:camera prst="orthographicFront"/>
            <a:lightRig rig="threePt" dir="t"/>
          </a:scene3d>
          <a:sp3d>
            <a:bevelT/>
          </a:sp3d>
        </p:spPr>
        <p:txBody>
          <a:bodyPr wrap="none" anchor="ctr"/>
          <a:lstStyle/>
          <a:p>
            <a:pPr algn="ctr">
              <a:defRPr/>
            </a:pPr>
            <a:endParaRPr lang="en-US" sz="1800">
              <a:solidFill>
                <a:srgbClr val="FF0000"/>
              </a:solidFill>
              <a:latin typeface="Arial"/>
              <a:ea typeface="ＭＳ Ｐゴシック" charset="-128"/>
              <a:cs typeface="Arial"/>
            </a:endParaRPr>
          </a:p>
        </p:txBody>
      </p:sp>
      <p:sp>
        <p:nvSpPr>
          <p:cNvPr id="65" name="Oval 64"/>
          <p:cNvSpPr/>
          <p:nvPr/>
        </p:nvSpPr>
        <p:spPr bwMode="auto">
          <a:xfrm>
            <a:off x="982125" y="1428209"/>
            <a:ext cx="956755" cy="956755"/>
          </a:xfrm>
          <a:prstGeom prst="ellipse">
            <a:avLst/>
          </a:prstGeom>
          <a:solidFill>
            <a:schemeClr val="tx1"/>
          </a:solidFill>
          <a:ln w="9525" cap="flat" cmpd="sng" algn="ctr">
            <a:noFill/>
            <a:prstDash val="solid"/>
            <a:round/>
            <a:headEnd type="none" w="med" len="med"/>
            <a:tailEnd type="none" w="med" len="med"/>
          </a:ln>
          <a:effectLst>
            <a:outerShdw blurRad="50800" dist="38100" dir="2700000">
              <a:srgbClr val="000000">
                <a:alpha val="43000"/>
              </a:srgbClr>
            </a:outerShdw>
          </a:effectLst>
          <a:scene3d>
            <a:camera prst="orthographicFront"/>
            <a:lightRig rig="threePt" dir="t"/>
          </a:scene3d>
          <a:sp3d>
            <a:bevelT/>
          </a:sp3d>
        </p:spPr>
        <p:txBody>
          <a:bodyPr wrap="none" anchor="ctr"/>
          <a:lstStyle/>
          <a:p>
            <a:pPr algn="ctr">
              <a:defRPr/>
            </a:pPr>
            <a:endParaRPr lang="en-US" sz="1800">
              <a:latin typeface="Arial"/>
              <a:ea typeface="ＭＳ Ｐゴシック" charset="-128"/>
              <a:cs typeface="Arial"/>
            </a:endParaRPr>
          </a:p>
        </p:txBody>
      </p:sp>
      <p:grpSp>
        <p:nvGrpSpPr>
          <p:cNvPr id="4" name="Group 65"/>
          <p:cNvGrpSpPr>
            <a:grpSpLocks/>
          </p:cNvGrpSpPr>
          <p:nvPr/>
        </p:nvGrpSpPr>
        <p:grpSpPr bwMode="auto">
          <a:xfrm>
            <a:off x="1143000" y="1700740"/>
            <a:ext cx="635000" cy="3861845"/>
            <a:chOff x="717272" y="1190004"/>
            <a:chExt cx="216462" cy="3248419"/>
          </a:xfrm>
        </p:grpSpPr>
        <p:sp>
          <p:nvSpPr>
            <p:cNvPr id="67" name="Rectangle 19"/>
            <p:cNvSpPr>
              <a:spLocks noChangeArrowheads="1"/>
            </p:cNvSpPr>
            <p:nvPr/>
          </p:nvSpPr>
          <p:spPr bwMode="white">
            <a:xfrm>
              <a:off x="717272" y="1190004"/>
              <a:ext cx="216462" cy="388333"/>
            </a:xfrm>
            <a:prstGeom prst="rect">
              <a:avLst/>
            </a:prstGeom>
            <a:noFill/>
            <a:ln w="9525">
              <a:noFill/>
              <a:miter lim="800000"/>
              <a:headEnd/>
              <a:tailEnd/>
            </a:ln>
            <a:effectLst>
              <a:outerShdw blurRad="63500" dist="17961" dir="2700000" algn="ctr" rotWithShape="0">
                <a:schemeClr val="tx1">
                  <a:alpha val="74998"/>
                </a:schemeClr>
              </a:outerShdw>
            </a:effectLst>
          </p:spPr>
          <p:txBody>
            <a:bodyPr>
              <a:spAutoFit/>
            </a:bodyPr>
            <a:lstStyle/>
            <a:p>
              <a:pPr algn="ctr">
                <a:defRPr/>
              </a:pPr>
              <a:r>
                <a:rPr lang="en-US" sz="2400" b="1" dirty="0">
                  <a:solidFill>
                    <a:schemeClr val="bg1"/>
                  </a:solidFill>
                  <a:latin typeface="Arial"/>
                  <a:ea typeface="ＭＳ Ｐゴシック" pitchFamily="-111" charset="-128"/>
                  <a:cs typeface="Arial"/>
                </a:rPr>
                <a:t>1</a:t>
              </a:r>
            </a:p>
          </p:txBody>
        </p:sp>
        <p:sp>
          <p:nvSpPr>
            <p:cNvPr id="68" name="Rectangle 20"/>
            <p:cNvSpPr>
              <a:spLocks noChangeArrowheads="1"/>
            </p:cNvSpPr>
            <p:nvPr/>
          </p:nvSpPr>
          <p:spPr bwMode="white">
            <a:xfrm>
              <a:off x="717272" y="1761186"/>
              <a:ext cx="216462" cy="388333"/>
            </a:xfrm>
            <a:prstGeom prst="rect">
              <a:avLst/>
            </a:prstGeom>
            <a:noFill/>
            <a:ln w="9525">
              <a:noFill/>
              <a:miter lim="800000"/>
              <a:headEnd/>
              <a:tailEnd/>
            </a:ln>
            <a:effectLst>
              <a:outerShdw blurRad="63500" dist="17961" dir="2700000" algn="ctr" rotWithShape="0">
                <a:schemeClr val="tx1">
                  <a:alpha val="74998"/>
                </a:schemeClr>
              </a:outerShdw>
            </a:effectLst>
          </p:spPr>
          <p:txBody>
            <a:bodyPr>
              <a:spAutoFit/>
            </a:bodyPr>
            <a:lstStyle/>
            <a:p>
              <a:pPr algn="ctr">
                <a:defRPr/>
              </a:pPr>
              <a:r>
                <a:rPr lang="en-US" sz="2400" b="1" dirty="0">
                  <a:solidFill>
                    <a:schemeClr val="bg1"/>
                  </a:solidFill>
                  <a:latin typeface="Arial"/>
                  <a:ea typeface="ＭＳ Ｐゴシック" pitchFamily="-111" charset="-128"/>
                  <a:cs typeface="Arial"/>
                </a:rPr>
                <a:t>2</a:t>
              </a:r>
            </a:p>
          </p:txBody>
        </p:sp>
        <p:sp>
          <p:nvSpPr>
            <p:cNvPr id="69" name="Rectangle 21"/>
            <p:cNvSpPr>
              <a:spLocks noChangeArrowheads="1"/>
            </p:cNvSpPr>
            <p:nvPr/>
          </p:nvSpPr>
          <p:spPr bwMode="white">
            <a:xfrm>
              <a:off x="717272" y="2337880"/>
              <a:ext cx="216462" cy="388333"/>
            </a:xfrm>
            <a:prstGeom prst="rect">
              <a:avLst/>
            </a:prstGeom>
            <a:noFill/>
            <a:ln w="9525">
              <a:noFill/>
              <a:miter lim="800000"/>
              <a:headEnd/>
              <a:tailEnd/>
            </a:ln>
            <a:effectLst>
              <a:outerShdw blurRad="63500" dist="17961" dir="2700000" algn="ctr" rotWithShape="0">
                <a:schemeClr val="tx1">
                  <a:alpha val="74998"/>
                </a:schemeClr>
              </a:outerShdw>
            </a:effectLst>
          </p:spPr>
          <p:txBody>
            <a:bodyPr>
              <a:spAutoFit/>
            </a:bodyPr>
            <a:lstStyle/>
            <a:p>
              <a:pPr algn="ctr">
                <a:defRPr/>
              </a:pPr>
              <a:r>
                <a:rPr lang="en-US" sz="2400" b="1" dirty="0">
                  <a:solidFill>
                    <a:schemeClr val="bg1"/>
                  </a:solidFill>
                  <a:latin typeface="Arial"/>
                  <a:ea typeface="ＭＳ Ｐゴシック" pitchFamily="-111" charset="-128"/>
                  <a:cs typeface="Arial"/>
                </a:rPr>
                <a:t>3</a:t>
              </a:r>
            </a:p>
          </p:txBody>
        </p:sp>
        <p:sp>
          <p:nvSpPr>
            <p:cNvPr id="70" name="Rectangle 22"/>
            <p:cNvSpPr>
              <a:spLocks noChangeArrowheads="1"/>
            </p:cNvSpPr>
            <p:nvPr/>
          </p:nvSpPr>
          <p:spPr bwMode="white">
            <a:xfrm>
              <a:off x="717272" y="2909062"/>
              <a:ext cx="216462" cy="388333"/>
            </a:xfrm>
            <a:prstGeom prst="rect">
              <a:avLst/>
            </a:prstGeom>
            <a:noFill/>
            <a:ln w="9525">
              <a:noFill/>
              <a:miter lim="800000"/>
              <a:headEnd/>
              <a:tailEnd/>
            </a:ln>
            <a:effectLst>
              <a:outerShdw blurRad="63500" dist="17961" dir="2700000" algn="ctr" rotWithShape="0">
                <a:schemeClr val="tx1">
                  <a:alpha val="74998"/>
                </a:schemeClr>
              </a:outerShdw>
            </a:effectLst>
          </p:spPr>
          <p:txBody>
            <a:bodyPr>
              <a:spAutoFit/>
            </a:bodyPr>
            <a:lstStyle/>
            <a:p>
              <a:pPr algn="ctr">
                <a:defRPr/>
              </a:pPr>
              <a:r>
                <a:rPr lang="en-US" sz="2400" b="1" dirty="0">
                  <a:solidFill>
                    <a:schemeClr val="bg1"/>
                  </a:solidFill>
                  <a:latin typeface="Arial"/>
                  <a:ea typeface="ＭＳ Ｐゴシック" pitchFamily="-111" charset="-128"/>
                  <a:cs typeface="Arial"/>
                </a:rPr>
                <a:t>4</a:t>
              </a:r>
            </a:p>
          </p:txBody>
        </p:sp>
        <p:sp>
          <p:nvSpPr>
            <p:cNvPr id="71" name="Rectangle 23"/>
            <p:cNvSpPr>
              <a:spLocks noChangeArrowheads="1"/>
            </p:cNvSpPr>
            <p:nvPr/>
          </p:nvSpPr>
          <p:spPr bwMode="white">
            <a:xfrm>
              <a:off x="717272" y="3487093"/>
              <a:ext cx="216462" cy="388333"/>
            </a:xfrm>
            <a:prstGeom prst="rect">
              <a:avLst/>
            </a:prstGeom>
            <a:noFill/>
            <a:ln w="9525">
              <a:noFill/>
              <a:miter lim="800000"/>
              <a:headEnd/>
              <a:tailEnd/>
            </a:ln>
            <a:effectLst>
              <a:outerShdw blurRad="63500" dist="17961" dir="2700000" algn="ctr" rotWithShape="0">
                <a:schemeClr val="tx1">
                  <a:alpha val="74998"/>
                </a:schemeClr>
              </a:outerShdw>
            </a:effectLst>
          </p:spPr>
          <p:txBody>
            <a:bodyPr>
              <a:spAutoFit/>
            </a:bodyPr>
            <a:lstStyle/>
            <a:p>
              <a:pPr algn="ctr">
                <a:defRPr/>
              </a:pPr>
              <a:r>
                <a:rPr lang="en-US" sz="2400" b="1" dirty="0">
                  <a:solidFill>
                    <a:schemeClr val="bg1"/>
                  </a:solidFill>
                  <a:latin typeface="Arial"/>
                  <a:ea typeface="ＭＳ Ｐゴシック" pitchFamily="-111" charset="-128"/>
                  <a:cs typeface="Arial"/>
                </a:rPr>
                <a:t>5</a:t>
              </a:r>
            </a:p>
          </p:txBody>
        </p:sp>
        <p:sp>
          <p:nvSpPr>
            <p:cNvPr id="72" name="Rectangle 21"/>
            <p:cNvSpPr>
              <a:spLocks noChangeArrowheads="1"/>
            </p:cNvSpPr>
            <p:nvPr/>
          </p:nvSpPr>
          <p:spPr bwMode="white">
            <a:xfrm>
              <a:off x="717272" y="4050090"/>
              <a:ext cx="216462" cy="388333"/>
            </a:xfrm>
            <a:prstGeom prst="rect">
              <a:avLst/>
            </a:prstGeom>
            <a:noFill/>
            <a:ln w="9525">
              <a:noFill/>
              <a:miter lim="800000"/>
              <a:headEnd/>
              <a:tailEnd/>
            </a:ln>
            <a:effectLst>
              <a:outerShdw blurRad="63500" dist="17961" dir="2700000" algn="ctr" rotWithShape="0">
                <a:schemeClr val="tx1">
                  <a:alpha val="74998"/>
                </a:schemeClr>
              </a:outerShdw>
            </a:effectLst>
          </p:spPr>
          <p:txBody>
            <a:bodyPr>
              <a:spAutoFit/>
            </a:bodyPr>
            <a:lstStyle/>
            <a:p>
              <a:pPr algn="ctr">
                <a:defRPr/>
              </a:pPr>
              <a:r>
                <a:rPr lang="en-US" sz="2400" b="1" dirty="0">
                  <a:solidFill>
                    <a:schemeClr val="bg1"/>
                  </a:solidFill>
                  <a:latin typeface="Arial"/>
                  <a:ea typeface="ＭＳ Ｐゴシック" pitchFamily="-111" charset="-128"/>
                  <a:cs typeface="Arial"/>
                </a:rPr>
                <a:t>6</a:t>
              </a:r>
            </a:p>
          </p:txBody>
        </p:sp>
      </p:grpSp>
    </p:spTree>
    <p:extLst>
      <p:ext uri="{BB962C8B-B14F-4D97-AF65-F5344CB8AC3E}">
        <p14:creationId xmlns:p14="http://schemas.microsoft.com/office/powerpoint/2010/main" val="19116352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withEffect">
                                  <p:stCondLst>
                                    <p:cond delay="20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300"/>
                                  </p:stCondLst>
                                  <p:childTnLst>
                                    <p:set>
                                      <p:cBhvr>
                                        <p:cTn id="10" dur="1" fill="hold">
                                          <p:stCondLst>
                                            <p:cond delay="0"/>
                                          </p:stCondLst>
                                        </p:cTn>
                                        <p:tgtEl>
                                          <p:spTgt spid="61"/>
                                        </p:tgtEl>
                                        <p:attrNameLst>
                                          <p:attrName>style.visibility</p:attrName>
                                        </p:attrNameLst>
                                      </p:cBhvr>
                                      <p:to>
                                        <p:strVal val="visible"/>
                                      </p:to>
                                    </p:set>
                                    <p:anim calcmode="lin" valueType="num">
                                      <p:cBhvr>
                                        <p:cTn id="11" dur="500" fill="hold"/>
                                        <p:tgtEl>
                                          <p:spTgt spid="61"/>
                                        </p:tgtEl>
                                        <p:attrNameLst>
                                          <p:attrName>ppt_w</p:attrName>
                                        </p:attrNameLst>
                                      </p:cBhvr>
                                      <p:tavLst>
                                        <p:tav tm="0">
                                          <p:val>
                                            <p:fltVal val="0"/>
                                          </p:val>
                                        </p:tav>
                                        <p:tav tm="100000">
                                          <p:val>
                                            <p:strVal val="#ppt_w"/>
                                          </p:val>
                                        </p:tav>
                                      </p:tavLst>
                                    </p:anim>
                                    <p:anim calcmode="lin" valueType="num">
                                      <p:cBhvr>
                                        <p:cTn id="12" dur="500" fill="hold"/>
                                        <p:tgtEl>
                                          <p:spTgt spid="61"/>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400"/>
                                  </p:stCondLst>
                                  <p:childTnLst>
                                    <p:set>
                                      <p:cBhvr>
                                        <p:cTn id="14" dur="1" fill="hold">
                                          <p:stCondLst>
                                            <p:cond delay="0"/>
                                          </p:stCondLst>
                                        </p:cTn>
                                        <p:tgtEl>
                                          <p:spTgt spid="62"/>
                                        </p:tgtEl>
                                        <p:attrNameLst>
                                          <p:attrName>style.visibility</p:attrName>
                                        </p:attrNameLst>
                                      </p:cBhvr>
                                      <p:to>
                                        <p:strVal val="visible"/>
                                      </p:to>
                                    </p:set>
                                    <p:anim calcmode="lin" valueType="num">
                                      <p:cBhvr>
                                        <p:cTn id="15" dur="500" fill="hold"/>
                                        <p:tgtEl>
                                          <p:spTgt spid="62"/>
                                        </p:tgtEl>
                                        <p:attrNameLst>
                                          <p:attrName>ppt_w</p:attrName>
                                        </p:attrNameLst>
                                      </p:cBhvr>
                                      <p:tavLst>
                                        <p:tav tm="0">
                                          <p:val>
                                            <p:fltVal val="0"/>
                                          </p:val>
                                        </p:tav>
                                        <p:tav tm="100000">
                                          <p:val>
                                            <p:strVal val="#ppt_w"/>
                                          </p:val>
                                        </p:tav>
                                      </p:tavLst>
                                    </p:anim>
                                    <p:anim calcmode="lin" valueType="num">
                                      <p:cBhvr>
                                        <p:cTn id="16" dur="500" fill="hold"/>
                                        <p:tgtEl>
                                          <p:spTgt spid="62"/>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500"/>
                                  </p:stCondLst>
                                  <p:childTnLst>
                                    <p:set>
                                      <p:cBhvr>
                                        <p:cTn id="18" dur="1" fill="hold">
                                          <p:stCondLst>
                                            <p:cond delay="0"/>
                                          </p:stCondLst>
                                        </p:cTn>
                                        <p:tgtEl>
                                          <p:spTgt spid="63"/>
                                        </p:tgtEl>
                                        <p:attrNameLst>
                                          <p:attrName>style.visibility</p:attrName>
                                        </p:attrNameLst>
                                      </p:cBhvr>
                                      <p:to>
                                        <p:strVal val="visible"/>
                                      </p:to>
                                    </p:set>
                                    <p:anim calcmode="lin" valueType="num">
                                      <p:cBhvr>
                                        <p:cTn id="19" dur="500" fill="hold"/>
                                        <p:tgtEl>
                                          <p:spTgt spid="63"/>
                                        </p:tgtEl>
                                        <p:attrNameLst>
                                          <p:attrName>ppt_w</p:attrName>
                                        </p:attrNameLst>
                                      </p:cBhvr>
                                      <p:tavLst>
                                        <p:tav tm="0">
                                          <p:val>
                                            <p:fltVal val="0"/>
                                          </p:val>
                                        </p:tav>
                                        <p:tav tm="100000">
                                          <p:val>
                                            <p:strVal val="#ppt_w"/>
                                          </p:val>
                                        </p:tav>
                                      </p:tavLst>
                                    </p:anim>
                                    <p:anim calcmode="lin" valueType="num">
                                      <p:cBhvr>
                                        <p:cTn id="20" dur="500" fill="hold"/>
                                        <p:tgtEl>
                                          <p:spTgt spid="63"/>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600"/>
                                  </p:stCondLst>
                                  <p:childTnLst>
                                    <p:set>
                                      <p:cBhvr>
                                        <p:cTn id="22" dur="1" fill="hold">
                                          <p:stCondLst>
                                            <p:cond delay="0"/>
                                          </p:stCondLst>
                                        </p:cTn>
                                        <p:tgtEl>
                                          <p:spTgt spid="64"/>
                                        </p:tgtEl>
                                        <p:attrNameLst>
                                          <p:attrName>style.visibility</p:attrName>
                                        </p:attrNameLst>
                                      </p:cBhvr>
                                      <p:to>
                                        <p:strVal val="visible"/>
                                      </p:to>
                                    </p:set>
                                    <p:anim calcmode="lin" valueType="num">
                                      <p:cBhvr>
                                        <p:cTn id="23" dur="500" fill="hold"/>
                                        <p:tgtEl>
                                          <p:spTgt spid="64"/>
                                        </p:tgtEl>
                                        <p:attrNameLst>
                                          <p:attrName>ppt_w</p:attrName>
                                        </p:attrNameLst>
                                      </p:cBhvr>
                                      <p:tavLst>
                                        <p:tav tm="0">
                                          <p:val>
                                            <p:fltVal val="0"/>
                                          </p:val>
                                        </p:tav>
                                        <p:tav tm="100000">
                                          <p:val>
                                            <p:strVal val="#ppt_w"/>
                                          </p:val>
                                        </p:tav>
                                      </p:tavLst>
                                    </p:anim>
                                    <p:anim calcmode="lin" valueType="num">
                                      <p:cBhvr>
                                        <p:cTn id="24" dur="500" fill="hold"/>
                                        <p:tgtEl>
                                          <p:spTgt spid="64"/>
                                        </p:tgtEl>
                                        <p:attrNameLst>
                                          <p:attrName>ppt_h</p:attrName>
                                        </p:attrNameLst>
                                      </p:cBhvr>
                                      <p:tavLst>
                                        <p:tav tm="0">
                                          <p:val>
                                            <p:fltVal val="0"/>
                                          </p:val>
                                        </p:tav>
                                        <p:tav tm="100000">
                                          <p:val>
                                            <p:strVal val="#ppt_h"/>
                                          </p:val>
                                        </p:tav>
                                      </p:tavLst>
                                    </p:anim>
                                  </p:childTnLst>
                                </p:cTn>
                              </p:par>
                              <p:par>
                                <p:cTn id="25" presetID="23" presetClass="entr" presetSubtype="16" fill="hold" nodeType="withEffect">
                                  <p:stCondLst>
                                    <p:cond delay="700"/>
                                  </p:stCondLst>
                                  <p:childTnLst>
                                    <p:set>
                                      <p:cBhvr>
                                        <p:cTn id="26" dur="1" fill="hold">
                                          <p:stCondLst>
                                            <p:cond delay="0"/>
                                          </p:stCondLst>
                                        </p:cTn>
                                        <p:tgtEl>
                                          <p:spTgt spid="65"/>
                                        </p:tgtEl>
                                        <p:attrNameLst>
                                          <p:attrName>style.visibility</p:attrName>
                                        </p:attrNameLst>
                                      </p:cBhvr>
                                      <p:to>
                                        <p:strVal val="visible"/>
                                      </p:to>
                                    </p:set>
                                    <p:anim calcmode="lin" valueType="num">
                                      <p:cBhvr>
                                        <p:cTn id="27" dur="500" fill="hold"/>
                                        <p:tgtEl>
                                          <p:spTgt spid="65"/>
                                        </p:tgtEl>
                                        <p:attrNameLst>
                                          <p:attrName>ppt_w</p:attrName>
                                        </p:attrNameLst>
                                      </p:cBhvr>
                                      <p:tavLst>
                                        <p:tav tm="0">
                                          <p:val>
                                            <p:fltVal val="0"/>
                                          </p:val>
                                        </p:tav>
                                        <p:tav tm="100000">
                                          <p:val>
                                            <p:strVal val="#ppt_w"/>
                                          </p:val>
                                        </p:tav>
                                      </p:tavLst>
                                    </p:anim>
                                    <p:anim calcmode="lin" valueType="num">
                                      <p:cBhvr>
                                        <p:cTn id="28" dur="500" fill="hold"/>
                                        <p:tgtEl>
                                          <p:spTgt spid="65"/>
                                        </p:tgtEl>
                                        <p:attrNameLst>
                                          <p:attrName>ppt_h</p:attrName>
                                        </p:attrNameLst>
                                      </p:cBhvr>
                                      <p:tavLst>
                                        <p:tav tm="0">
                                          <p:val>
                                            <p:fltVal val="0"/>
                                          </p:val>
                                        </p:tav>
                                        <p:tav tm="100000">
                                          <p:val>
                                            <p:strVal val="#ppt_h"/>
                                          </p:val>
                                        </p:tav>
                                      </p:tavLst>
                                    </p:anim>
                                  </p:childTnLst>
                                </p:cTn>
                              </p:par>
                            </p:childTnLst>
                          </p:cTn>
                        </p:par>
                        <p:par>
                          <p:cTn id="29" fill="hold" nodeType="afterGroup">
                            <p:stCondLst>
                              <p:cond delay="1200"/>
                            </p:stCondLst>
                            <p:childTnLst>
                              <p:par>
                                <p:cTn id="30" presetID="22" presetClass="entr" presetSubtype="1"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up)">
                                      <p:cBhvr>
                                        <p:cTn id="32" dur="500"/>
                                        <p:tgtEl>
                                          <p:spTgt spid="4"/>
                                        </p:tgtEl>
                                      </p:cBhvr>
                                    </p:animEffect>
                                  </p:childTnLst>
                                </p:cTn>
                              </p:par>
                            </p:childTnLst>
                          </p:cTn>
                        </p:par>
                        <p:par>
                          <p:cTn id="33" fill="hold" nodeType="afterGroup">
                            <p:stCondLst>
                              <p:cond delay="1700"/>
                            </p:stCondLst>
                            <p:childTnLst>
                              <p:par>
                                <p:cTn id="34" presetID="22" presetClass="entr" presetSubtype="8" fill="hold" nodeType="after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wipe(left)">
                                      <p:cBhvr>
                                        <p:cTn id="36" dur="500"/>
                                        <p:tgtEl>
                                          <p:spTgt spid="3"/>
                                        </p:tgtEl>
                                      </p:cBhvr>
                                    </p:animEffect>
                                  </p:childTnLst>
                                </p:cTn>
                              </p:par>
                            </p:childTnLst>
                          </p:cTn>
                        </p:par>
                        <p:par>
                          <p:cTn id="37" fill="hold" nodeType="afterGroup">
                            <p:stCondLst>
                              <p:cond delay="2200"/>
                            </p:stCondLst>
                            <p:childTnLst>
                              <p:par>
                                <p:cTn id="38" presetID="10" presetClass="entr" presetSubtype="0" fill="hold" grpId="0" nodeType="afterEffect">
                                  <p:stCondLst>
                                    <p:cond delay="0"/>
                                  </p:stCondLst>
                                  <p:childTnLst>
                                    <p:set>
                                      <p:cBhvr>
                                        <p:cTn id="39" dur="1" fill="hold">
                                          <p:stCondLst>
                                            <p:cond delay="0"/>
                                          </p:stCondLst>
                                        </p:cTn>
                                        <p:tgtEl>
                                          <p:spTgt spid="332814"/>
                                        </p:tgtEl>
                                        <p:attrNameLst>
                                          <p:attrName>style.visibility</p:attrName>
                                        </p:attrNameLst>
                                      </p:cBhvr>
                                      <p:to>
                                        <p:strVal val="visible"/>
                                      </p:to>
                                    </p:set>
                                    <p:animEffect transition="in" filter="fade">
                                      <p:cBhvr>
                                        <p:cTn id="40" dur="1000"/>
                                        <p:tgtEl>
                                          <p:spTgt spid="332814"/>
                                        </p:tgtEl>
                                      </p:cBhvr>
                                    </p:animEffect>
                                  </p:childTnLst>
                                  <p:subTnLst>
                                    <p:animClr clrSpc="rgb" dir="cw">
                                      <p:cBhvr override="childStyle">
                                        <p:cTn dur="1" fill="hold" display="0" masterRel="nextClick" afterEffect="1"/>
                                        <p:tgtEl>
                                          <p:spTgt spid="332814"/>
                                        </p:tgtEl>
                                        <p:attrNameLst>
                                          <p:attrName>ppt_c</p:attrName>
                                        </p:attrNameLst>
                                      </p:cBhvr>
                                      <p:to>
                                        <a:schemeClr val="bg2"/>
                                      </p:to>
                                    </p:animClr>
                                  </p:subTnLst>
                                </p:cTn>
                              </p:par>
                            </p:childTnLst>
                          </p:cTn>
                        </p:par>
                      </p:childTnLst>
                    </p:cTn>
                  </p:par>
                  <p:par>
                    <p:cTn id="41" fill="hold">
                      <p:stCondLst>
                        <p:cond delay="indefinite"/>
                      </p:stCondLst>
                      <p:childTnLst>
                        <p:par>
                          <p:cTn id="42" fill="hold" nodeType="afterGroup">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332815"/>
                                        </p:tgtEl>
                                        <p:attrNameLst>
                                          <p:attrName>style.visibility</p:attrName>
                                        </p:attrNameLst>
                                      </p:cBhvr>
                                      <p:to>
                                        <p:strVal val="visible"/>
                                      </p:to>
                                    </p:set>
                                    <p:animEffect transition="in" filter="fade">
                                      <p:cBhvr>
                                        <p:cTn id="45" dur="1000"/>
                                        <p:tgtEl>
                                          <p:spTgt spid="332815"/>
                                        </p:tgtEl>
                                      </p:cBhvr>
                                    </p:animEffect>
                                  </p:childTnLst>
                                  <p:subTnLst>
                                    <p:animClr clrSpc="rgb" dir="cw">
                                      <p:cBhvr override="childStyle">
                                        <p:cTn dur="1" fill="hold" display="0" masterRel="nextClick" afterEffect="1"/>
                                        <p:tgtEl>
                                          <p:spTgt spid="332815"/>
                                        </p:tgtEl>
                                        <p:attrNameLst>
                                          <p:attrName>ppt_c</p:attrName>
                                        </p:attrNameLst>
                                      </p:cBhvr>
                                      <p:to>
                                        <a:schemeClr val="bg2"/>
                                      </p:to>
                                    </p:animClr>
                                  </p:subTnLst>
                                </p:cTn>
                              </p:par>
                            </p:childTnLst>
                          </p:cTn>
                        </p:par>
                      </p:childTnLst>
                    </p:cTn>
                  </p:par>
                  <p:par>
                    <p:cTn id="46" fill="hold">
                      <p:stCondLst>
                        <p:cond delay="indefinite"/>
                      </p:stCondLst>
                      <p:childTnLst>
                        <p:par>
                          <p:cTn id="47" fill="hold" nodeType="afterGroup">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332816"/>
                                        </p:tgtEl>
                                        <p:attrNameLst>
                                          <p:attrName>style.visibility</p:attrName>
                                        </p:attrNameLst>
                                      </p:cBhvr>
                                      <p:to>
                                        <p:strVal val="visible"/>
                                      </p:to>
                                    </p:set>
                                    <p:animEffect transition="in" filter="fade">
                                      <p:cBhvr>
                                        <p:cTn id="50" dur="1000"/>
                                        <p:tgtEl>
                                          <p:spTgt spid="332816"/>
                                        </p:tgtEl>
                                      </p:cBhvr>
                                    </p:animEffect>
                                  </p:childTnLst>
                                  <p:subTnLst>
                                    <p:animClr clrSpc="rgb" dir="cw">
                                      <p:cBhvr override="childStyle">
                                        <p:cTn dur="1" fill="hold" display="0" masterRel="nextClick" afterEffect="1"/>
                                        <p:tgtEl>
                                          <p:spTgt spid="332816"/>
                                        </p:tgtEl>
                                        <p:attrNameLst>
                                          <p:attrName>ppt_c</p:attrName>
                                        </p:attrNameLst>
                                      </p:cBhvr>
                                      <p:to>
                                        <a:schemeClr val="bg2"/>
                                      </p:to>
                                    </p:animClr>
                                  </p:subTnLst>
                                </p:cTn>
                              </p:par>
                            </p:childTnLst>
                          </p:cTn>
                        </p:par>
                      </p:childTnLst>
                    </p:cTn>
                  </p:par>
                  <p:par>
                    <p:cTn id="51" fill="hold">
                      <p:stCondLst>
                        <p:cond delay="indefinite"/>
                      </p:stCondLst>
                      <p:childTnLst>
                        <p:par>
                          <p:cTn id="52" fill="hold" nodeType="afterGroup">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332817"/>
                                        </p:tgtEl>
                                        <p:attrNameLst>
                                          <p:attrName>style.visibility</p:attrName>
                                        </p:attrNameLst>
                                      </p:cBhvr>
                                      <p:to>
                                        <p:strVal val="visible"/>
                                      </p:to>
                                    </p:set>
                                    <p:animEffect transition="in" filter="fade">
                                      <p:cBhvr>
                                        <p:cTn id="55" dur="1000"/>
                                        <p:tgtEl>
                                          <p:spTgt spid="332817"/>
                                        </p:tgtEl>
                                      </p:cBhvr>
                                    </p:animEffect>
                                  </p:childTnLst>
                                  <p:subTnLst>
                                    <p:animClr clrSpc="rgb" dir="cw">
                                      <p:cBhvr override="childStyle">
                                        <p:cTn dur="1" fill="hold" display="0" masterRel="nextClick" afterEffect="1"/>
                                        <p:tgtEl>
                                          <p:spTgt spid="332817"/>
                                        </p:tgtEl>
                                        <p:attrNameLst>
                                          <p:attrName>ppt_c</p:attrName>
                                        </p:attrNameLst>
                                      </p:cBhvr>
                                      <p:to>
                                        <a:schemeClr val="bg2"/>
                                      </p:to>
                                    </p:animClr>
                                  </p:subTnLst>
                                </p:cTn>
                              </p:par>
                            </p:childTnLst>
                          </p:cTn>
                        </p:par>
                      </p:childTnLst>
                    </p:cTn>
                  </p:par>
                  <p:par>
                    <p:cTn id="56" fill="hold">
                      <p:stCondLst>
                        <p:cond delay="indefinite"/>
                      </p:stCondLst>
                      <p:childTnLst>
                        <p:par>
                          <p:cTn id="57" fill="hold" nodeType="afterGroup">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332818"/>
                                        </p:tgtEl>
                                        <p:attrNameLst>
                                          <p:attrName>style.visibility</p:attrName>
                                        </p:attrNameLst>
                                      </p:cBhvr>
                                      <p:to>
                                        <p:strVal val="visible"/>
                                      </p:to>
                                    </p:set>
                                    <p:animEffect transition="in" filter="fade">
                                      <p:cBhvr>
                                        <p:cTn id="60" dur="1000"/>
                                        <p:tgtEl>
                                          <p:spTgt spid="332818"/>
                                        </p:tgtEl>
                                      </p:cBhvr>
                                    </p:animEffect>
                                  </p:childTnLst>
                                  <p:subTnLst>
                                    <p:animClr clrSpc="rgb" dir="cw">
                                      <p:cBhvr override="childStyle">
                                        <p:cTn dur="1" fill="hold" display="0" masterRel="nextClick" afterEffect="1"/>
                                        <p:tgtEl>
                                          <p:spTgt spid="332818"/>
                                        </p:tgtEl>
                                        <p:attrNameLst>
                                          <p:attrName>ppt_c</p:attrName>
                                        </p:attrNameLst>
                                      </p:cBhvr>
                                      <p:to>
                                        <a:schemeClr val="bg2"/>
                                      </p:to>
                                    </p:animClr>
                                  </p:subTnLst>
                                </p:cTn>
                              </p:par>
                            </p:childTnLst>
                          </p:cTn>
                        </p:par>
                      </p:childTnLst>
                    </p:cTn>
                  </p:par>
                  <p:par>
                    <p:cTn id="61" fill="hold">
                      <p:stCondLst>
                        <p:cond delay="indefinite"/>
                      </p:stCondLst>
                      <p:childTnLst>
                        <p:par>
                          <p:cTn id="62" fill="hold" nodeType="afterGroup">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64885"/>
                                        </p:tgtEl>
                                        <p:attrNameLst>
                                          <p:attrName>style.visibility</p:attrName>
                                        </p:attrNameLst>
                                      </p:cBhvr>
                                      <p:to>
                                        <p:strVal val="visible"/>
                                      </p:to>
                                    </p:set>
                                    <p:animEffect transition="in" filter="fade">
                                      <p:cBhvr>
                                        <p:cTn id="65" dur="1000"/>
                                        <p:tgtEl>
                                          <p:spTgt spid="164885"/>
                                        </p:tgtEl>
                                      </p:cBhvr>
                                    </p:animEffect>
                                  </p:childTnLst>
                                  <p:subTnLst>
                                    <p:animClr clrSpc="rgb" dir="cw">
                                      <p:cBhvr override="childStyle">
                                        <p:cTn dur="1" fill="hold" display="0" masterRel="nextClick" afterEffect="1"/>
                                        <p:tgtEl>
                                          <p:spTgt spid="164885"/>
                                        </p:tgtEl>
                                        <p:attrNameLst>
                                          <p:attrName>ppt_c</p:attrName>
                                        </p:attrNameLst>
                                      </p:cBhvr>
                                      <p:to>
                                        <a:schemeClr val="bg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2814" grpId="0"/>
      <p:bldP spid="332815" grpId="0"/>
      <p:bldP spid="332816" grpId="0"/>
      <p:bldP spid="332817" grpId="0"/>
      <p:bldP spid="332818" grpId="0"/>
      <p:bldP spid="16488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685242"/>
            <a:ext cx="9144000" cy="3175095"/>
          </a:xfrm>
          <a:prstGeom prst="rect">
            <a:avLst/>
          </a:prstGeom>
          <a:solidFill>
            <a:srgbClr val="0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260" name="Rectangle 3"/>
          <p:cNvSpPr>
            <a:spLocks noGrp="1" noChangeArrowheads="1"/>
          </p:cNvSpPr>
          <p:nvPr>
            <p:ph type="ctrTitle"/>
          </p:nvPr>
        </p:nvSpPr>
        <p:spPr/>
        <p:txBody>
          <a:bodyPr/>
          <a:lstStyle/>
          <a:p>
            <a:r>
              <a:rPr lang="en-US">
                <a:latin typeface="Arial" charset="0"/>
                <a:ea typeface="ＭＳ Ｐゴシック" charset="0"/>
                <a:cs typeface="ＭＳ Ｐゴシック" charset="0"/>
              </a:rPr>
              <a:t>The Pros and Cons of Punishment</a:t>
            </a:r>
          </a:p>
        </p:txBody>
      </p:sp>
      <p:sp>
        <p:nvSpPr>
          <p:cNvPr id="153603" name="Content Placeholder 10"/>
          <p:cNvSpPr>
            <a:spLocks noGrp="1"/>
          </p:cNvSpPr>
          <p:nvPr>
            <p:ph idx="4294967295"/>
          </p:nvPr>
        </p:nvSpPr>
        <p:spPr>
          <a:xfrm>
            <a:off x="221166" y="1781260"/>
            <a:ext cx="5208656" cy="2751138"/>
          </a:xfrm>
        </p:spPr>
        <p:txBody>
          <a:bodyPr>
            <a:noAutofit/>
          </a:bodyPr>
          <a:lstStyle/>
          <a:p>
            <a:pPr marL="0" indent="0">
              <a:spcBef>
                <a:spcPts val="1200"/>
              </a:spcBef>
              <a:buNone/>
              <a:defRPr/>
            </a:pPr>
            <a:r>
              <a:rPr lang="en-US" sz="2400" b="1" dirty="0" smtClean="0">
                <a:solidFill>
                  <a:schemeClr val="bg2">
                    <a:lumMod val="75000"/>
                  </a:schemeClr>
                </a:solidFill>
                <a:latin typeface="Arial" charset="0"/>
                <a:ea typeface="ＭＳ Ｐゴシック" charset="0"/>
                <a:cs typeface="ＭＳ Ｐゴシック" charset="0"/>
              </a:rPr>
              <a:t>Alternatives to Punishment</a:t>
            </a:r>
          </a:p>
          <a:p>
            <a:pPr marL="266700" indent="-266700">
              <a:spcBef>
                <a:spcPts val="1200"/>
              </a:spcBef>
              <a:buFontTx/>
              <a:buChar char="•"/>
              <a:defRPr/>
            </a:pPr>
            <a:r>
              <a:rPr lang="en-US" sz="2400" b="1" dirty="0" smtClean="0">
                <a:solidFill>
                  <a:schemeClr val="tx2">
                    <a:lumMod val="40000"/>
                    <a:lumOff val="60000"/>
                  </a:schemeClr>
                </a:solidFill>
                <a:latin typeface="Arial" charset="0"/>
                <a:ea typeface="ＭＳ Ｐゴシック" charset="0"/>
                <a:cs typeface="ＭＳ Ｐゴシック" charset="0"/>
              </a:rPr>
              <a:t>Teach </a:t>
            </a:r>
            <a:r>
              <a:rPr lang="en-US" sz="2400" b="1" dirty="0">
                <a:solidFill>
                  <a:schemeClr val="bg1"/>
                </a:solidFill>
                <a:latin typeface="Arial" charset="0"/>
                <a:ea typeface="ＭＳ Ｐゴシック" charset="0"/>
                <a:cs typeface="ＭＳ Ｐゴシック" charset="0"/>
              </a:rPr>
              <a:t>children problem-solving skills.</a:t>
            </a:r>
          </a:p>
          <a:p>
            <a:pPr marL="266700" indent="-266700">
              <a:spcBef>
                <a:spcPts val="1200"/>
              </a:spcBef>
              <a:buFontTx/>
              <a:buChar char="•"/>
              <a:defRPr/>
            </a:pPr>
            <a:r>
              <a:rPr lang="en-US" sz="2400" b="1" dirty="0">
                <a:solidFill>
                  <a:schemeClr val="accent2">
                    <a:lumMod val="60000"/>
                    <a:lumOff val="40000"/>
                  </a:schemeClr>
                </a:solidFill>
                <a:latin typeface="Arial" charset="0"/>
                <a:ea typeface="ＭＳ Ｐゴシック" charset="0"/>
                <a:cs typeface="ＭＳ Ｐゴシック" charset="0"/>
              </a:rPr>
              <a:t>Reward</a:t>
            </a:r>
            <a:r>
              <a:rPr lang="en-US" sz="2400" b="1" dirty="0">
                <a:solidFill>
                  <a:schemeClr val="bg1"/>
                </a:solidFill>
                <a:latin typeface="Arial" charset="0"/>
                <a:ea typeface="ＭＳ Ｐゴシック" charset="0"/>
                <a:cs typeface="ＭＳ Ｐゴシック" charset="0"/>
              </a:rPr>
              <a:t> good behavior.</a:t>
            </a:r>
          </a:p>
          <a:p>
            <a:pPr marL="266700" indent="-266700">
              <a:spcBef>
                <a:spcPts val="1200"/>
              </a:spcBef>
              <a:buFontTx/>
              <a:buChar char="•"/>
              <a:defRPr/>
            </a:pPr>
            <a:r>
              <a:rPr lang="en-US" sz="2400" b="1" dirty="0">
                <a:solidFill>
                  <a:schemeClr val="accent3">
                    <a:lumMod val="60000"/>
                    <a:lumOff val="40000"/>
                  </a:schemeClr>
                </a:solidFill>
                <a:latin typeface="Arial" charset="0"/>
                <a:ea typeface="ＭＳ Ｐゴシック" charset="0"/>
                <a:cs typeface="ＭＳ Ｐゴシック" charset="0"/>
              </a:rPr>
              <a:t>Ignore</a:t>
            </a:r>
            <a:r>
              <a:rPr lang="en-US" sz="2400" b="1" dirty="0">
                <a:solidFill>
                  <a:schemeClr val="bg1"/>
                </a:solidFill>
                <a:latin typeface="Arial" charset="0"/>
                <a:ea typeface="ＭＳ Ｐゴシック" charset="0"/>
                <a:cs typeface="ＭＳ Ｐゴシック" charset="0"/>
              </a:rPr>
              <a:t> behavior to extinguish it.</a:t>
            </a:r>
          </a:p>
          <a:p>
            <a:pPr marL="266700" indent="-266700">
              <a:spcBef>
                <a:spcPts val="1200"/>
              </a:spcBef>
              <a:buFontTx/>
              <a:buChar char="•"/>
              <a:defRPr/>
            </a:pPr>
            <a:r>
              <a:rPr lang="en-US" sz="2400" b="1" dirty="0">
                <a:solidFill>
                  <a:schemeClr val="accent6">
                    <a:lumMod val="60000"/>
                    <a:lumOff val="40000"/>
                  </a:schemeClr>
                </a:solidFill>
                <a:latin typeface="Arial" charset="0"/>
                <a:ea typeface="ＭＳ Ｐゴシック" charset="0"/>
                <a:cs typeface="ＭＳ Ｐゴシック" charset="0"/>
              </a:rPr>
              <a:t>Use</a:t>
            </a:r>
            <a:r>
              <a:rPr lang="en-US" sz="2400" b="1" dirty="0">
                <a:solidFill>
                  <a:schemeClr val="bg1"/>
                </a:solidFill>
                <a:latin typeface="Arial" charset="0"/>
                <a:ea typeface="ＭＳ Ｐゴシック" charset="0"/>
                <a:cs typeface="ＭＳ Ｐゴシック" charset="0"/>
              </a:rPr>
              <a:t> extinction + </a:t>
            </a:r>
            <a:r>
              <a:rPr lang="en-US" sz="2400" b="1" dirty="0" smtClean="0">
                <a:solidFill>
                  <a:schemeClr val="bg1"/>
                </a:solidFill>
                <a:latin typeface="Arial" charset="0"/>
                <a:ea typeface="ＭＳ Ｐゴシック" charset="0"/>
                <a:cs typeface="ＭＳ Ｐゴシック" charset="0"/>
              </a:rPr>
              <a:t>reinforcement.</a:t>
            </a:r>
            <a:r>
              <a:rPr lang="en-US" sz="2400" b="1" dirty="0" smtClean="0">
                <a:latin typeface="Arial" charset="0"/>
                <a:ea typeface="ＭＳ Ｐゴシック" charset="0"/>
                <a:cs typeface="ＭＳ Ｐゴシック" charset="0"/>
              </a:rPr>
              <a:t>.</a:t>
            </a:r>
            <a:endParaRPr lang="en-US" sz="2400" b="1" dirty="0">
              <a:latin typeface="Arial" charset="0"/>
              <a:ea typeface="ＭＳ Ｐゴシック" charset="0"/>
              <a:cs typeface="ＭＳ Ｐゴシック" charset="0"/>
            </a:endParaRPr>
          </a:p>
        </p:txBody>
      </p:sp>
      <p:pic>
        <p:nvPicPr>
          <p:cNvPr id="2" name="Picture 1" descr="AL1114615_Original.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568214" y="0"/>
            <a:ext cx="3575786" cy="6472307"/>
          </a:xfrm>
          <a:prstGeom prst="rect">
            <a:avLst/>
          </a:prstGeom>
        </p:spPr>
      </p:pic>
    </p:spTree>
    <p:extLst>
      <p:ext uri="{BB962C8B-B14F-4D97-AF65-F5344CB8AC3E}">
        <p14:creationId xmlns:p14="http://schemas.microsoft.com/office/powerpoint/2010/main" val="7821281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250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500"/>
                            </p:stCondLst>
                            <p:childTnLst>
                              <p:par>
                                <p:cTn id="10" presetID="53" presetClass="entr" presetSubtype="16"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6000"/>
                            </p:stCondLst>
                            <p:childTnLst>
                              <p:par>
                                <p:cTn id="16" presetID="12" presetClass="entr" presetSubtype="1" fill="hold" grpId="0" nodeType="afterEffect">
                                  <p:stCondLst>
                                    <p:cond delay="0"/>
                                  </p:stCondLst>
                                  <p:childTnLst>
                                    <p:set>
                                      <p:cBhvr>
                                        <p:cTn id="17" dur="1" fill="hold">
                                          <p:stCondLst>
                                            <p:cond delay="0"/>
                                          </p:stCondLst>
                                        </p:cTn>
                                        <p:tgtEl>
                                          <p:spTgt spid="153603">
                                            <p:txEl>
                                              <p:pRg st="0" end="0"/>
                                            </p:txEl>
                                          </p:spTgt>
                                        </p:tgtEl>
                                        <p:attrNameLst>
                                          <p:attrName>style.visibility</p:attrName>
                                        </p:attrNameLst>
                                      </p:cBhvr>
                                      <p:to>
                                        <p:strVal val="visible"/>
                                      </p:to>
                                    </p:set>
                                    <p:animEffect transition="in" filter="slide(fromTop)">
                                      <p:cBhvr>
                                        <p:cTn id="18" dur="1000"/>
                                        <p:tgtEl>
                                          <p:spTgt spid="153603">
                                            <p:txEl>
                                              <p:pRg st="0" end="0"/>
                                            </p:txEl>
                                          </p:spTgt>
                                        </p:tgtEl>
                                      </p:cBhvr>
                                    </p:animEffect>
                                  </p:childTnLst>
                                </p:cTn>
                              </p:par>
                            </p:childTnLst>
                          </p:cTn>
                        </p:par>
                        <p:par>
                          <p:cTn id="19" fill="hold">
                            <p:stCondLst>
                              <p:cond delay="7000"/>
                            </p:stCondLst>
                            <p:childTnLst>
                              <p:par>
                                <p:cTn id="20" presetID="12" presetClass="entr" presetSubtype="1" fill="hold" grpId="0" nodeType="afterEffect">
                                  <p:stCondLst>
                                    <p:cond delay="0"/>
                                  </p:stCondLst>
                                  <p:childTnLst>
                                    <p:set>
                                      <p:cBhvr>
                                        <p:cTn id="21" dur="1" fill="hold">
                                          <p:stCondLst>
                                            <p:cond delay="0"/>
                                          </p:stCondLst>
                                        </p:cTn>
                                        <p:tgtEl>
                                          <p:spTgt spid="153603">
                                            <p:txEl>
                                              <p:pRg st="1" end="1"/>
                                            </p:txEl>
                                          </p:spTgt>
                                        </p:tgtEl>
                                        <p:attrNameLst>
                                          <p:attrName>style.visibility</p:attrName>
                                        </p:attrNameLst>
                                      </p:cBhvr>
                                      <p:to>
                                        <p:strVal val="visible"/>
                                      </p:to>
                                    </p:set>
                                    <p:animEffect transition="in" filter="slide(fromTop)">
                                      <p:cBhvr>
                                        <p:cTn id="22" dur="1000"/>
                                        <p:tgtEl>
                                          <p:spTgt spid="153603">
                                            <p:txEl>
                                              <p:pRg st="1" end="1"/>
                                            </p:txEl>
                                          </p:spTgt>
                                        </p:tgtEl>
                                      </p:cBhvr>
                                    </p:animEffect>
                                  </p:childTnLst>
                                </p:cTn>
                              </p:par>
                            </p:childTnLst>
                          </p:cTn>
                        </p:par>
                        <p:par>
                          <p:cTn id="23" fill="hold">
                            <p:stCondLst>
                              <p:cond delay="8000"/>
                            </p:stCondLst>
                            <p:childTnLst>
                              <p:par>
                                <p:cTn id="24" presetID="12" presetClass="entr" presetSubtype="1" fill="hold" grpId="0" nodeType="afterEffect">
                                  <p:stCondLst>
                                    <p:cond delay="0"/>
                                  </p:stCondLst>
                                  <p:childTnLst>
                                    <p:set>
                                      <p:cBhvr>
                                        <p:cTn id="25" dur="1" fill="hold">
                                          <p:stCondLst>
                                            <p:cond delay="0"/>
                                          </p:stCondLst>
                                        </p:cTn>
                                        <p:tgtEl>
                                          <p:spTgt spid="153603">
                                            <p:txEl>
                                              <p:pRg st="2" end="2"/>
                                            </p:txEl>
                                          </p:spTgt>
                                        </p:tgtEl>
                                        <p:attrNameLst>
                                          <p:attrName>style.visibility</p:attrName>
                                        </p:attrNameLst>
                                      </p:cBhvr>
                                      <p:to>
                                        <p:strVal val="visible"/>
                                      </p:to>
                                    </p:set>
                                    <p:animEffect transition="in" filter="slide(fromTop)">
                                      <p:cBhvr>
                                        <p:cTn id="26" dur="1000"/>
                                        <p:tgtEl>
                                          <p:spTgt spid="153603">
                                            <p:txEl>
                                              <p:pRg st="2" end="2"/>
                                            </p:txEl>
                                          </p:spTgt>
                                        </p:tgtEl>
                                      </p:cBhvr>
                                    </p:animEffect>
                                  </p:childTnLst>
                                </p:cTn>
                              </p:par>
                            </p:childTnLst>
                          </p:cTn>
                        </p:par>
                        <p:par>
                          <p:cTn id="27" fill="hold">
                            <p:stCondLst>
                              <p:cond delay="9000"/>
                            </p:stCondLst>
                            <p:childTnLst>
                              <p:par>
                                <p:cTn id="28" presetID="12" presetClass="entr" presetSubtype="1" fill="hold" grpId="0" nodeType="afterEffect">
                                  <p:stCondLst>
                                    <p:cond delay="0"/>
                                  </p:stCondLst>
                                  <p:childTnLst>
                                    <p:set>
                                      <p:cBhvr>
                                        <p:cTn id="29" dur="1" fill="hold">
                                          <p:stCondLst>
                                            <p:cond delay="0"/>
                                          </p:stCondLst>
                                        </p:cTn>
                                        <p:tgtEl>
                                          <p:spTgt spid="153603">
                                            <p:txEl>
                                              <p:pRg st="3" end="3"/>
                                            </p:txEl>
                                          </p:spTgt>
                                        </p:tgtEl>
                                        <p:attrNameLst>
                                          <p:attrName>style.visibility</p:attrName>
                                        </p:attrNameLst>
                                      </p:cBhvr>
                                      <p:to>
                                        <p:strVal val="visible"/>
                                      </p:to>
                                    </p:set>
                                    <p:animEffect transition="in" filter="slide(fromTop)">
                                      <p:cBhvr>
                                        <p:cTn id="30" dur="1000"/>
                                        <p:tgtEl>
                                          <p:spTgt spid="153603">
                                            <p:txEl>
                                              <p:pRg st="3" end="3"/>
                                            </p:txEl>
                                          </p:spTgt>
                                        </p:tgtEl>
                                      </p:cBhvr>
                                    </p:animEffect>
                                  </p:childTnLst>
                                </p:cTn>
                              </p:par>
                            </p:childTnLst>
                          </p:cTn>
                        </p:par>
                        <p:par>
                          <p:cTn id="31" fill="hold">
                            <p:stCondLst>
                              <p:cond delay="10000"/>
                            </p:stCondLst>
                            <p:childTnLst>
                              <p:par>
                                <p:cTn id="32" presetID="12" presetClass="entr" presetSubtype="1" fill="hold" grpId="0" nodeType="afterEffect">
                                  <p:stCondLst>
                                    <p:cond delay="0"/>
                                  </p:stCondLst>
                                  <p:childTnLst>
                                    <p:set>
                                      <p:cBhvr>
                                        <p:cTn id="33" dur="1" fill="hold">
                                          <p:stCondLst>
                                            <p:cond delay="0"/>
                                          </p:stCondLst>
                                        </p:cTn>
                                        <p:tgtEl>
                                          <p:spTgt spid="153603">
                                            <p:txEl>
                                              <p:pRg st="4" end="4"/>
                                            </p:txEl>
                                          </p:spTgt>
                                        </p:tgtEl>
                                        <p:attrNameLst>
                                          <p:attrName>style.visibility</p:attrName>
                                        </p:attrNameLst>
                                      </p:cBhvr>
                                      <p:to>
                                        <p:strVal val="visible"/>
                                      </p:to>
                                    </p:set>
                                    <p:animEffect transition="in" filter="slide(fromTop)">
                                      <p:cBhvr>
                                        <p:cTn id="34" dur="1000"/>
                                        <p:tgtEl>
                                          <p:spTgt spid="15360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53603" grpId="0" uiExpand="1"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L1162709_Original.jpg"/>
          <p:cNvPicPr>
            <a:picLocks noChangeAspect="1"/>
          </p:cNvPicPr>
          <p:nvPr/>
        </p:nvPicPr>
        <p:blipFill>
          <a:blip r:embed="rId2" cstate="screen">
            <a:extLst>
              <a:ext uri="{BEBA8EAE-BF5A-486C-A8C5-ECC9F3942E4B}">
                <a14:imgProps xmlns:a14="http://schemas.microsoft.com/office/drawing/2010/main">
                  <a14:imgLayer r:embed="rId3">
                    <a14:imgEffect>
                      <a14:backgroundRemoval t="0" b="100000" l="0" r="100000">
                        <a14:foregroundMark x1="8787" y1="45353" x2="28365" y2="63159"/>
                        <a14:foregroundMark x1="32826" y1="66008" x2="43323" y2="76442"/>
                        <a14:foregroundMark x1="33547" y1="22436" x2="41373" y2="52938"/>
                        <a14:foregroundMark x1="31410" y1="14370" x2="32105" y2="17094"/>
                        <a14:foregroundMark x1="42788" y1="20424" x2="42254" y2="27066"/>
                        <a14:foregroundMark x1="35684" y1="24929" x2="39236" y2="35969"/>
                        <a14:foregroundMark x1="75561" y1="18875" x2="76442" y2="23380"/>
                      </a14:backgroundRemoval>
                    </a14:imgEffect>
                  </a14:imgLayer>
                </a14:imgProps>
              </a:ext>
              <a:ext uri="{28A0092B-C50C-407E-A947-70E740481C1C}">
                <a14:useLocalDpi xmlns:a14="http://schemas.microsoft.com/office/drawing/2010/main"/>
              </a:ext>
            </a:extLst>
          </a:blip>
          <a:stretch>
            <a:fillRect/>
          </a:stretch>
        </p:blipFill>
        <p:spPr>
          <a:xfrm>
            <a:off x="4580141" y="-1"/>
            <a:ext cx="4572000" cy="6456025"/>
          </a:xfrm>
          <a:prstGeom prst="rect">
            <a:avLst/>
          </a:prstGeom>
        </p:spPr>
      </p:pic>
      <p:sp>
        <p:nvSpPr>
          <p:cNvPr id="129025" name="Title 1"/>
          <p:cNvSpPr>
            <a:spLocks noGrp="1"/>
          </p:cNvSpPr>
          <p:nvPr>
            <p:ph type="ctrTitle"/>
          </p:nvPr>
        </p:nvSpPr>
        <p:spPr/>
        <p:txBody>
          <a:bodyPr/>
          <a:lstStyle/>
          <a:p>
            <a:r>
              <a:rPr lang="en-US">
                <a:latin typeface="Arial" charset="0"/>
                <a:ea typeface="ＭＳ Ｐゴシック" charset="0"/>
                <a:cs typeface="ＭＳ Ｐゴシック" charset="0"/>
              </a:rPr>
              <a:t>The Problems with Reward</a:t>
            </a:r>
          </a:p>
        </p:txBody>
      </p:sp>
      <p:sp>
        <p:nvSpPr>
          <p:cNvPr id="129026" name="Content Placeholder 2"/>
          <p:cNvSpPr>
            <a:spLocks noGrp="1"/>
          </p:cNvSpPr>
          <p:nvPr>
            <p:ph idx="4294967295"/>
          </p:nvPr>
        </p:nvSpPr>
        <p:spPr>
          <a:xfrm>
            <a:off x="523087" y="2443163"/>
            <a:ext cx="3948113" cy="2081212"/>
          </a:xfrm>
        </p:spPr>
        <p:txBody>
          <a:bodyPr>
            <a:normAutofit/>
          </a:bodyPr>
          <a:lstStyle/>
          <a:p>
            <a:pPr>
              <a:lnSpc>
                <a:spcPct val="100000"/>
              </a:lnSpc>
              <a:spcBef>
                <a:spcPts val="1200"/>
              </a:spcBef>
            </a:pPr>
            <a:r>
              <a:rPr lang="en-US" sz="2400" b="1" dirty="0">
                <a:solidFill>
                  <a:schemeClr val="accent1">
                    <a:lumMod val="75000"/>
                  </a:schemeClr>
                </a:solidFill>
                <a:latin typeface="Arial" charset="0"/>
                <a:ea typeface="ＭＳ Ｐゴシック" charset="0"/>
                <a:cs typeface="ＭＳ Ｐゴシック" charset="0"/>
              </a:rPr>
              <a:t>Misuse of </a:t>
            </a:r>
            <a:r>
              <a:rPr lang="en-US" sz="2400" b="1" dirty="0" smtClean="0">
                <a:solidFill>
                  <a:schemeClr val="accent1">
                    <a:lumMod val="75000"/>
                  </a:schemeClr>
                </a:solidFill>
                <a:latin typeface="Arial" charset="0"/>
                <a:ea typeface="ＭＳ Ｐゴシック" charset="0"/>
                <a:cs typeface="ＭＳ Ｐゴシック" charset="0"/>
              </a:rPr>
              <a:t>rewards</a:t>
            </a:r>
            <a:endParaRPr lang="en-US" sz="2400" b="1" dirty="0">
              <a:solidFill>
                <a:schemeClr val="accent1">
                  <a:lumMod val="75000"/>
                </a:schemeClr>
              </a:solidFill>
              <a:latin typeface="Arial" charset="0"/>
              <a:ea typeface="ＭＳ Ｐゴシック" charset="0"/>
              <a:cs typeface="ＭＳ Ｐゴシック" charset="0"/>
            </a:endParaRPr>
          </a:p>
          <a:p>
            <a:pPr>
              <a:lnSpc>
                <a:spcPct val="100000"/>
              </a:lnSpc>
              <a:spcBef>
                <a:spcPts val="1200"/>
              </a:spcBef>
              <a:buFontTx/>
              <a:buChar char="•"/>
            </a:pPr>
            <a:r>
              <a:rPr lang="en-US" sz="2400" b="1" dirty="0" smtClean="0">
                <a:solidFill>
                  <a:schemeClr val="accent1">
                    <a:lumMod val="75000"/>
                  </a:schemeClr>
                </a:solidFill>
                <a:latin typeface="Arial" charset="0"/>
                <a:ea typeface="ＭＳ Ｐゴシック" charset="0"/>
                <a:cs typeface="ＭＳ Ｐゴシック" charset="0"/>
              </a:rPr>
              <a:t>Self</a:t>
            </a:r>
            <a:r>
              <a:rPr lang="en-US" sz="2400" b="1" dirty="0">
                <a:solidFill>
                  <a:schemeClr val="accent1">
                    <a:lumMod val="75000"/>
                  </a:schemeClr>
                </a:solidFill>
                <a:latin typeface="Arial" charset="0"/>
                <a:ea typeface="ＭＳ Ｐゴシック" charset="0"/>
                <a:cs typeface="ＭＳ Ｐゴシック" charset="0"/>
              </a:rPr>
              <a:t>-esteem approach appears misguided</a:t>
            </a:r>
          </a:p>
          <a:p>
            <a:pPr>
              <a:lnSpc>
                <a:spcPct val="100000"/>
              </a:lnSpc>
              <a:spcBef>
                <a:spcPts val="1200"/>
              </a:spcBef>
              <a:buFontTx/>
              <a:buChar char="•"/>
            </a:pPr>
            <a:r>
              <a:rPr lang="en-US" sz="2400" b="1" dirty="0">
                <a:solidFill>
                  <a:schemeClr val="accent1">
                    <a:lumMod val="75000"/>
                  </a:schemeClr>
                </a:solidFill>
                <a:latin typeface="Arial" charset="0"/>
                <a:ea typeface="ＭＳ Ｐゴシック" charset="0"/>
                <a:cs typeface="ＭＳ Ｐゴシック" charset="0"/>
              </a:rPr>
              <a:t>Grade inflation</a:t>
            </a:r>
          </a:p>
        </p:txBody>
      </p:sp>
      <p:pic>
        <p:nvPicPr>
          <p:cNvPr id="2" name="Picture 1" descr="AL1222125_Original.psd"/>
          <p:cNvPicPr>
            <a:picLocks noChangeAspect="1"/>
          </p:cNvPicPr>
          <p:nvPr/>
        </p:nvPicPr>
        <p:blipFill>
          <a:blip r:embed="rId4" cstate="screen">
            <a:extLst>
              <a:ext uri="{BEBA8EAE-BF5A-486C-A8C5-ECC9F3942E4B}">
                <a14:imgProps xmlns:a14="http://schemas.microsoft.com/office/drawing/2010/main">
                  <a14:imgLayer r:embed="rId5">
                    <a14:imgEffect>
                      <a14:backgroundRemoval t="0" b="100000" l="0" r="100000">
                        <a14:foregroundMark x1="39377" y1="65887" x2="61355" y2="65887"/>
                        <a14:foregroundMark x1="67582" y1="61793" x2="61355" y2="66472"/>
                        <a14:foregroundMark x1="32967" y1="61793" x2="37912" y2="66862"/>
                      </a14:backgroundRemoval>
                    </a14:imgEffect>
                  </a14:imgLayer>
                </a14:imgProps>
              </a:ext>
              <a:ext uri="{28A0092B-C50C-407E-A947-70E740481C1C}">
                <a14:useLocalDpi xmlns:a14="http://schemas.microsoft.com/office/drawing/2010/main"/>
              </a:ext>
            </a:extLst>
          </a:blip>
          <a:stretch>
            <a:fillRect/>
          </a:stretch>
        </p:blipFill>
        <p:spPr>
          <a:xfrm>
            <a:off x="5756438" y="955965"/>
            <a:ext cx="3165730" cy="2974395"/>
          </a:xfrm>
          <a:prstGeom prst="rect">
            <a:avLst/>
          </a:prstGeom>
        </p:spPr>
      </p:pic>
    </p:spTree>
    <p:extLst>
      <p:ext uri="{BB962C8B-B14F-4D97-AF65-F5344CB8AC3E}">
        <p14:creationId xmlns:p14="http://schemas.microsoft.com/office/powerpoint/2010/main" val="36833765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31" presetClass="exit" presetSubtype="0" fill="hold" nodeType="afterEffect">
                                  <p:stCondLst>
                                    <p:cond delay="1000"/>
                                  </p:stCondLst>
                                  <p:childTnLst>
                                    <p:anim calcmode="lin" valueType="num">
                                      <p:cBhvr>
                                        <p:cTn id="13" dur="1000"/>
                                        <p:tgtEl>
                                          <p:spTgt spid="2"/>
                                        </p:tgtEl>
                                        <p:attrNameLst>
                                          <p:attrName>ppt_w</p:attrName>
                                        </p:attrNameLst>
                                      </p:cBhvr>
                                      <p:tavLst>
                                        <p:tav tm="0">
                                          <p:val>
                                            <p:strVal val="ppt_w"/>
                                          </p:val>
                                        </p:tav>
                                        <p:tav tm="100000">
                                          <p:val>
                                            <p:fltVal val="0"/>
                                          </p:val>
                                        </p:tav>
                                      </p:tavLst>
                                    </p:anim>
                                    <p:anim calcmode="lin" valueType="num">
                                      <p:cBhvr>
                                        <p:cTn id="14" dur="1000"/>
                                        <p:tgtEl>
                                          <p:spTgt spid="2"/>
                                        </p:tgtEl>
                                        <p:attrNameLst>
                                          <p:attrName>ppt_h</p:attrName>
                                        </p:attrNameLst>
                                      </p:cBhvr>
                                      <p:tavLst>
                                        <p:tav tm="0">
                                          <p:val>
                                            <p:strVal val="ppt_h"/>
                                          </p:val>
                                        </p:tav>
                                        <p:tav tm="100000">
                                          <p:val>
                                            <p:fltVal val="0"/>
                                          </p:val>
                                        </p:tav>
                                      </p:tavLst>
                                    </p:anim>
                                    <p:anim calcmode="lin" valueType="num">
                                      <p:cBhvr>
                                        <p:cTn id="15" dur="1000"/>
                                        <p:tgtEl>
                                          <p:spTgt spid="2"/>
                                        </p:tgtEl>
                                        <p:attrNameLst>
                                          <p:attrName>style.rotation</p:attrName>
                                        </p:attrNameLst>
                                      </p:cBhvr>
                                      <p:tavLst>
                                        <p:tav tm="0">
                                          <p:val>
                                            <p:fltVal val="0"/>
                                          </p:val>
                                        </p:tav>
                                        <p:tav tm="100000">
                                          <p:val>
                                            <p:fltVal val="90"/>
                                          </p:val>
                                        </p:tav>
                                      </p:tavLst>
                                    </p:anim>
                                    <p:animEffect transition="out" filter="fade">
                                      <p:cBhvr>
                                        <p:cTn id="16" dur="1000"/>
                                        <p:tgtEl>
                                          <p:spTgt spid="2"/>
                                        </p:tgtEl>
                                      </p:cBhvr>
                                    </p:animEffect>
                                    <p:set>
                                      <p:cBhvr>
                                        <p:cTn id="17" dur="1" fill="hold">
                                          <p:stCondLst>
                                            <p:cond delay="999"/>
                                          </p:stCondLst>
                                        </p:cTn>
                                        <p:tgtEl>
                                          <p:spTgt spid="2"/>
                                        </p:tgtEl>
                                        <p:attrNameLst>
                                          <p:attrName>style.visibility</p:attrName>
                                        </p:attrNameLst>
                                      </p:cBhvr>
                                      <p:to>
                                        <p:strVal val="hidden"/>
                                      </p:to>
                                    </p:set>
                                  </p:childTnLst>
                                </p:cTn>
                              </p:par>
                            </p:childTnLst>
                          </p:cTn>
                        </p:par>
                        <p:par>
                          <p:cTn id="18" fill="hold">
                            <p:stCondLst>
                              <p:cond delay="3000"/>
                            </p:stCondLst>
                            <p:childTnLst>
                              <p:par>
                                <p:cTn id="19" presetID="12" presetClass="entr" presetSubtype="2"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1000"/>
                                        <p:tgtEl>
                                          <p:spTgt spid="3"/>
                                        </p:tgtEl>
                                        <p:attrNameLst>
                                          <p:attrName>ppt_x</p:attrName>
                                        </p:attrNameLst>
                                      </p:cBhvr>
                                      <p:tavLst>
                                        <p:tav tm="0">
                                          <p:val>
                                            <p:strVal val="#ppt_x+#ppt_w*1.125000"/>
                                          </p:val>
                                        </p:tav>
                                        <p:tav tm="100000">
                                          <p:val>
                                            <p:strVal val="#ppt_x"/>
                                          </p:val>
                                        </p:tav>
                                      </p:tavLst>
                                    </p:anim>
                                    <p:animEffect transition="in" filter="wipe(left)">
                                      <p:cBhvr>
                                        <p:cTn id="22" dur="1000"/>
                                        <p:tgtEl>
                                          <p:spTgt spid="3"/>
                                        </p:tgtEl>
                                      </p:cBhvr>
                                    </p:animEffect>
                                  </p:childTnLst>
                                </p:cTn>
                              </p:par>
                            </p:childTnLst>
                          </p:cTn>
                        </p:par>
                        <p:par>
                          <p:cTn id="23" fill="hold">
                            <p:stCondLst>
                              <p:cond delay="4000"/>
                            </p:stCondLst>
                            <p:childTnLst>
                              <p:par>
                                <p:cTn id="24" presetID="2" presetClass="entr" presetSubtype="8" fill="hold" grpId="0" nodeType="afterEffect">
                                  <p:stCondLst>
                                    <p:cond delay="0"/>
                                  </p:stCondLst>
                                  <p:childTnLst>
                                    <p:set>
                                      <p:cBhvr>
                                        <p:cTn id="25" dur="1" fill="hold">
                                          <p:stCondLst>
                                            <p:cond delay="0"/>
                                          </p:stCondLst>
                                        </p:cTn>
                                        <p:tgtEl>
                                          <p:spTgt spid="129026">
                                            <p:txEl>
                                              <p:pRg st="0" end="0"/>
                                            </p:txEl>
                                          </p:spTgt>
                                        </p:tgtEl>
                                        <p:attrNameLst>
                                          <p:attrName>style.visibility</p:attrName>
                                        </p:attrNameLst>
                                      </p:cBhvr>
                                      <p:to>
                                        <p:strVal val="visible"/>
                                      </p:to>
                                    </p:set>
                                    <p:anim calcmode="lin" valueType="num">
                                      <p:cBhvr additive="base">
                                        <p:cTn id="26" dur="1000" fill="hold"/>
                                        <p:tgtEl>
                                          <p:spTgt spid="129026">
                                            <p:txEl>
                                              <p:pRg st="0" end="0"/>
                                            </p:txEl>
                                          </p:spTgt>
                                        </p:tgtEl>
                                        <p:attrNameLst>
                                          <p:attrName>ppt_x</p:attrName>
                                        </p:attrNameLst>
                                      </p:cBhvr>
                                      <p:tavLst>
                                        <p:tav tm="0">
                                          <p:val>
                                            <p:strVal val="0-#ppt_w/2"/>
                                          </p:val>
                                        </p:tav>
                                        <p:tav tm="100000">
                                          <p:val>
                                            <p:strVal val="#ppt_x"/>
                                          </p:val>
                                        </p:tav>
                                      </p:tavLst>
                                    </p:anim>
                                    <p:anim calcmode="lin" valueType="num">
                                      <p:cBhvr additive="base">
                                        <p:cTn id="27" dur="1000" fill="hold"/>
                                        <p:tgtEl>
                                          <p:spTgt spid="129026">
                                            <p:txEl>
                                              <p:pRg st="0" end="0"/>
                                            </p:txEl>
                                          </p:spTgt>
                                        </p:tgtEl>
                                        <p:attrNameLst>
                                          <p:attrName>ppt_y</p:attrName>
                                        </p:attrNameLst>
                                      </p:cBhvr>
                                      <p:tavLst>
                                        <p:tav tm="0">
                                          <p:val>
                                            <p:strVal val="#ppt_y"/>
                                          </p:val>
                                        </p:tav>
                                        <p:tav tm="100000">
                                          <p:val>
                                            <p:strVal val="#ppt_y"/>
                                          </p:val>
                                        </p:tav>
                                      </p:tavLst>
                                    </p:anim>
                                  </p:childTnLst>
                                </p:cTn>
                              </p:par>
                            </p:childTnLst>
                          </p:cTn>
                        </p:par>
                        <p:par>
                          <p:cTn id="28" fill="hold">
                            <p:stCondLst>
                              <p:cond delay="5000"/>
                            </p:stCondLst>
                            <p:childTnLst>
                              <p:par>
                                <p:cTn id="29" presetID="2" presetClass="entr" presetSubtype="8" fill="hold" grpId="0" nodeType="afterEffect">
                                  <p:stCondLst>
                                    <p:cond delay="0"/>
                                  </p:stCondLst>
                                  <p:childTnLst>
                                    <p:set>
                                      <p:cBhvr>
                                        <p:cTn id="30" dur="1" fill="hold">
                                          <p:stCondLst>
                                            <p:cond delay="0"/>
                                          </p:stCondLst>
                                        </p:cTn>
                                        <p:tgtEl>
                                          <p:spTgt spid="129026">
                                            <p:txEl>
                                              <p:pRg st="1" end="1"/>
                                            </p:txEl>
                                          </p:spTgt>
                                        </p:tgtEl>
                                        <p:attrNameLst>
                                          <p:attrName>style.visibility</p:attrName>
                                        </p:attrNameLst>
                                      </p:cBhvr>
                                      <p:to>
                                        <p:strVal val="visible"/>
                                      </p:to>
                                    </p:set>
                                    <p:anim calcmode="lin" valueType="num">
                                      <p:cBhvr additive="base">
                                        <p:cTn id="31" dur="1000" fill="hold"/>
                                        <p:tgtEl>
                                          <p:spTgt spid="129026">
                                            <p:txEl>
                                              <p:pRg st="1" end="1"/>
                                            </p:txEl>
                                          </p:spTgt>
                                        </p:tgtEl>
                                        <p:attrNameLst>
                                          <p:attrName>ppt_x</p:attrName>
                                        </p:attrNameLst>
                                      </p:cBhvr>
                                      <p:tavLst>
                                        <p:tav tm="0">
                                          <p:val>
                                            <p:strVal val="0-#ppt_w/2"/>
                                          </p:val>
                                        </p:tav>
                                        <p:tav tm="100000">
                                          <p:val>
                                            <p:strVal val="#ppt_x"/>
                                          </p:val>
                                        </p:tav>
                                      </p:tavLst>
                                    </p:anim>
                                    <p:anim calcmode="lin" valueType="num">
                                      <p:cBhvr additive="base">
                                        <p:cTn id="32" dur="1000" fill="hold"/>
                                        <p:tgtEl>
                                          <p:spTgt spid="129026">
                                            <p:txEl>
                                              <p:pRg st="1" end="1"/>
                                            </p:txEl>
                                          </p:spTgt>
                                        </p:tgtEl>
                                        <p:attrNameLst>
                                          <p:attrName>ppt_y</p:attrName>
                                        </p:attrNameLst>
                                      </p:cBhvr>
                                      <p:tavLst>
                                        <p:tav tm="0">
                                          <p:val>
                                            <p:strVal val="#ppt_y"/>
                                          </p:val>
                                        </p:tav>
                                        <p:tav tm="100000">
                                          <p:val>
                                            <p:strVal val="#ppt_y"/>
                                          </p:val>
                                        </p:tav>
                                      </p:tavLst>
                                    </p:anim>
                                  </p:childTnLst>
                                </p:cTn>
                              </p:par>
                            </p:childTnLst>
                          </p:cTn>
                        </p:par>
                        <p:par>
                          <p:cTn id="33" fill="hold">
                            <p:stCondLst>
                              <p:cond delay="6000"/>
                            </p:stCondLst>
                            <p:childTnLst>
                              <p:par>
                                <p:cTn id="34" presetID="2" presetClass="entr" presetSubtype="8" fill="hold" grpId="0" nodeType="afterEffect">
                                  <p:stCondLst>
                                    <p:cond delay="0"/>
                                  </p:stCondLst>
                                  <p:childTnLst>
                                    <p:set>
                                      <p:cBhvr>
                                        <p:cTn id="35" dur="1" fill="hold">
                                          <p:stCondLst>
                                            <p:cond delay="0"/>
                                          </p:stCondLst>
                                        </p:cTn>
                                        <p:tgtEl>
                                          <p:spTgt spid="129026">
                                            <p:txEl>
                                              <p:pRg st="2" end="2"/>
                                            </p:txEl>
                                          </p:spTgt>
                                        </p:tgtEl>
                                        <p:attrNameLst>
                                          <p:attrName>style.visibility</p:attrName>
                                        </p:attrNameLst>
                                      </p:cBhvr>
                                      <p:to>
                                        <p:strVal val="visible"/>
                                      </p:to>
                                    </p:set>
                                    <p:anim calcmode="lin" valueType="num">
                                      <p:cBhvr additive="base">
                                        <p:cTn id="36" dur="1000" fill="hold"/>
                                        <p:tgtEl>
                                          <p:spTgt spid="129026">
                                            <p:txEl>
                                              <p:pRg st="2" end="2"/>
                                            </p:txEl>
                                          </p:spTgt>
                                        </p:tgtEl>
                                        <p:attrNameLst>
                                          <p:attrName>ppt_x</p:attrName>
                                        </p:attrNameLst>
                                      </p:cBhvr>
                                      <p:tavLst>
                                        <p:tav tm="0">
                                          <p:val>
                                            <p:strVal val="0-#ppt_w/2"/>
                                          </p:val>
                                        </p:tav>
                                        <p:tav tm="100000">
                                          <p:val>
                                            <p:strVal val="#ppt_x"/>
                                          </p:val>
                                        </p:tav>
                                      </p:tavLst>
                                    </p:anim>
                                    <p:anim calcmode="lin" valueType="num">
                                      <p:cBhvr additive="base">
                                        <p:cTn id="37" dur="1000" fill="hold"/>
                                        <p:tgtEl>
                                          <p:spTgt spid="129026">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26"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ChangeArrowheads="1"/>
          </p:cNvSpPr>
          <p:nvPr/>
        </p:nvSpPr>
        <p:spPr bwMode="auto">
          <a:xfrm>
            <a:off x="0" y="2567931"/>
            <a:ext cx="9144000" cy="2025650"/>
          </a:xfrm>
          <a:prstGeom prst="rect">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endParaRPr lang="en-US" sz="1800">
              <a:latin typeface="Arial"/>
              <a:cs typeface="Arial"/>
            </a:endParaRPr>
          </a:p>
        </p:txBody>
      </p:sp>
      <p:sp>
        <p:nvSpPr>
          <p:cNvPr id="98308" name="Rectangle 3"/>
          <p:cNvSpPr>
            <a:spLocks noGrp="1" noChangeArrowheads="1"/>
          </p:cNvSpPr>
          <p:nvPr>
            <p:ph type="ctrTitle"/>
          </p:nvPr>
        </p:nvSpPr>
        <p:spPr/>
        <p:txBody>
          <a:bodyPr/>
          <a:lstStyle/>
          <a:p>
            <a:r>
              <a:rPr lang="en-US">
                <a:ea typeface="ＭＳ Ｐゴシック" charset="0"/>
              </a:rPr>
              <a:t>Why Rewards Can Backfire</a:t>
            </a:r>
          </a:p>
        </p:txBody>
      </p:sp>
      <p:pic>
        <p:nvPicPr>
          <p:cNvPr id="4" name="Picture 3" descr="AAFDEIY0.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783013" y="1104256"/>
            <a:ext cx="4210050" cy="510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282575" y="3007303"/>
            <a:ext cx="3178274" cy="1200328"/>
          </a:xfrm>
          <a:prstGeom prst="rect">
            <a:avLst/>
          </a:prstGeom>
          <a:noFill/>
        </p:spPr>
        <p:txBody>
          <a:bodyPr wrap="none">
            <a:spAutoFit/>
          </a:bodyPr>
          <a:lstStyle/>
          <a:p>
            <a:pPr>
              <a:defRPr/>
            </a:pPr>
            <a:r>
              <a:rPr lang="en-US" sz="2400" b="1" dirty="0">
                <a:solidFill>
                  <a:schemeClr val="accent1">
                    <a:lumMod val="40000"/>
                    <a:lumOff val="60000"/>
                  </a:schemeClr>
                </a:solidFill>
                <a:latin typeface="Arial"/>
                <a:cs typeface="Arial"/>
              </a:rPr>
              <a:t>Extrinsic </a:t>
            </a:r>
            <a:r>
              <a:rPr lang="en-US" sz="2400" b="1" dirty="0" err="1">
                <a:solidFill>
                  <a:schemeClr val="accent1">
                    <a:lumMod val="40000"/>
                    <a:lumOff val="60000"/>
                  </a:schemeClr>
                </a:solidFill>
                <a:latin typeface="Arial"/>
                <a:cs typeface="Arial"/>
              </a:rPr>
              <a:t>reinforcers</a:t>
            </a:r>
            <a:endParaRPr lang="en-US" sz="2400" b="1" dirty="0">
              <a:solidFill>
                <a:schemeClr val="accent1">
                  <a:lumMod val="40000"/>
                  <a:lumOff val="60000"/>
                </a:schemeClr>
              </a:solidFill>
              <a:latin typeface="Arial"/>
              <a:cs typeface="Arial"/>
            </a:endParaRPr>
          </a:p>
          <a:p>
            <a:pPr>
              <a:defRPr/>
            </a:pPr>
            <a:endParaRPr lang="en-US" sz="2400" b="1" dirty="0">
              <a:solidFill>
                <a:schemeClr val="bg1"/>
              </a:solidFill>
              <a:latin typeface="Arial"/>
              <a:cs typeface="Arial"/>
            </a:endParaRPr>
          </a:p>
          <a:p>
            <a:pPr>
              <a:defRPr/>
            </a:pPr>
            <a:r>
              <a:rPr lang="en-US" sz="2400" b="1" dirty="0">
                <a:solidFill>
                  <a:schemeClr val="accent6"/>
                </a:solidFill>
                <a:latin typeface="Arial"/>
                <a:cs typeface="Arial"/>
              </a:rPr>
              <a:t>Intrinsic </a:t>
            </a:r>
            <a:r>
              <a:rPr lang="en-US" sz="2400" b="1" dirty="0" err="1">
                <a:solidFill>
                  <a:schemeClr val="accent6"/>
                </a:solidFill>
                <a:latin typeface="Arial"/>
                <a:cs typeface="Arial"/>
              </a:rPr>
              <a:t>reinforcers</a:t>
            </a:r>
            <a:endParaRPr lang="en-US" sz="2400" b="1" dirty="0">
              <a:solidFill>
                <a:schemeClr val="accent6"/>
              </a:solidFill>
              <a:latin typeface="Arial"/>
              <a:cs typeface="Arial"/>
            </a:endParaRPr>
          </a:p>
        </p:txBody>
      </p:sp>
    </p:spTree>
    <p:extLst>
      <p:ext uri="{BB962C8B-B14F-4D97-AF65-F5344CB8AC3E}">
        <p14:creationId xmlns:p14="http://schemas.microsoft.com/office/powerpoint/2010/main" val="13119592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nodeType="afterGroup">
                            <p:stCondLst>
                              <p:cond delay="500"/>
                            </p:stCondLst>
                            <p:childTnLst>
                              <p:par>
                                <p:cTn id="9" presetID="42"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par>
                          <p:cTn id="14" fill="hold" nodeType="afterGroup">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500"/>
                                        <p:tgtEl>
                                          <p:spTgt spid="5">
                                            <p:txEl>
                                              <p:pRg st="0" end="0"/>
                                            </p:txEl>
                                          </p:spTgt>
                                        </p:tgtEl>
                                      </p:cBhvr>
                                    </p:animEffect>
                                  </p:childTnLst>
                                </p:cTn>
                              </p:par>
                            </p:childTnLst>
                          </p:cTn>
                        </p:par>
                        <p:par>
                          <p:cTn id="18" fill="hold" nodeType="withGroup">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CO-07.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16592"/>
            <a:ext cx="9144001" cy="6482294"/>
          </a:xfrm>
          <a:prstGeom prst="rect">
            <a:avLst/>
          </a:prstGeom>
        </p:spPr>
      </p:pic>
      <p:sp>
        <p:nvSpPr>
          <p:cNvPr id="2" name="Rectangle 1"/>
          <p:cNvSpPr/>
          <p:nvPr/>
        </p:nvSpPr>
        <p:spPr>
          <a:xfrm>
            <a:off x="3517427" y="1978831"/>
            <a:ext cx="2441120" cy="1128463"/>
          </a:xfrm>
          <a:prstGeom prst="rect">
            <a:avLst/>
          </a:prstGeom>
          <a:solidFill>
            <a:schemeClr val="tx1">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 name="Group 2"/>
          <p:cNvGrpSpPr/>
          <p:nvPr/>
        </p:nvGrpSpPr>
        <p:grpSpPr>
          <a:xfrm>
            <a:off x="4090182" y="622710"/>
            <a:ext cx="1261806" cy="1261806"/>
            <a:chOff x="815959" y="622710"/>
            <a:chExt cx="1261806" cy="1261806"/>
          </a:xfrm>
        </p:grpSpPr>
        <p:sp>
          <p:nvSpPr>
            <p:cNvPr id="4" name="Oval 3"/>
            <p:cNvSpPr/>
            <p:nvPr/>
          </p:nvSpPr>
          <p:spPr>
            <a:xfrm>
              <a:off x="815959" y="622710"/>
              <a:ext cx="1261806" cy="1261806"/>
            </a:xfrm>
            <a:prstGeom prst="ellipse">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921082" y="944304"/>
              <a:ext cx="1051560" cy="584776"/>
            </a:xfrm>
            <a:prstGeom prst="rect">
              <a:avLst/>
            </a:prstGeom>
            <a:noFill/>
            <a:ln>
              <a:noFill/>
            </a:ln>
          </p:spPr>
          <p:txBody>
            <a:bodyPr wrap="square" rtlCol="0">
              <a:spAutoFit/>
            </a:bodyPr>
            <a:lstStyle/>
            <a:p>
              <a:pPr algn="ctr"/>
              <a:r>
                <a:rPr lang="en-US" sz="3200" b="1" dirty="0" smtClean="0">
                  <a:solidFill>
                    <a:srgbClr val="7CD2F0"/>
                  </a:solidFill>
                  <a:latin typeface="Arial"/>
                  <a:cs typeface="Arial"/>
                </a:rPr>
                <a:t>7.6</a:t>
              </a:r>
              <a:endParaRPr lang="en-US" sz="3200" b="1" dirty="0">
                <a:solidFill>
                  <a:srgbClr val="7CD2F0"/>
                </a:solidFill>
                <a:latin typeface="Arial"/>
                <a:cs typeface="Arial"/>
              </a:endParaRPr>
            </a:p>
          </p:txBody>
        </p:sp>
      </p:grpSp>
      <p:sp>
        <p:nvSpPr>
          <p:cNvPr id="6" name="TextBox 5"/>
          <p:cNvSpPr txBox="1"/>
          <p:nvPr/>
        </p:nvSpPr>
        <p:spPr>
          <a:xfrm>
            <a:off x="3517427" y="2105743"/>
            <a:ext cx="2441120" cy="830997"/>
          </a:xfrm>
          <a:prstGeom prst="rect">
            <a:avLst/>
          </a:prstGeom>
          <a:noFill/>
        </p:spPr>
        <p:txBody>
          <a:bodyPr wrap="square" rtlCol="0">
            <a:spAutoFit/>
          </a:bodyPr>
          <a:lstStyle/>
          <a:p>
            <a:pPr algn="ctr"/>
            <a:r>
              <a:rPr lang="en-US" sz="2400" b="1" dirty="0" smtClean="0">
                <a:solidFill>
                  <a:schemeClr val="bg1"/>
                </a:solidFill>
                <a:latin typeface=""/>
              </a:rPr>
              <a:t>Learning and the Mind</a:t>
            </a:r>
            <a:endParaRPr lang="en-US" sz="2400" b="1" dirty="0">
              <a:solidFill>
                <a:schemeClr val="bg1"/>
              </a:solidFill>
              <a:latin typeface="Arial"/>
              <a:cs typeface="Arial"/>
            </a:endParaRPr>
          </a:p>
        </p:txBody>
      </p:sp>
    </p:spTree>
    <p:extLst>
      <p:ext uri="{BB962C8B-B14F-4D97-AF65-F5344CB8AC3E}">
        <p14:creationId xmlns:p14="http://schemas.microsoft.com/office/powerpoint/2010/main" val="140912036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0-#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7048" y="819321"/>
            <a:ext cx="5273933" cy="49560"/>
          </a:xfrm>
          <a:prstGeom prst="rect">
            <a:avLst/>
          </a:prstGeom>
          <a:solidFill>
            <a:srgbClr val="7C8BC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a:cs typeface="Arial"/>
            </a:endParaRPr>
          </a:p>
        </p:txBody>
      </p:sp>
      <p:grpSp>
        <p:nvGrpSpPr>
          <p:cNvPr id="19" name="Group 18"/>
          <p:cNvGrpSpPr/>
          <p:nvPr/>
        </p:nvGrpSpPr>
        <p:grpSpPr>
          <a:xfrm>
            <a:off x="-6792" y="-6792"/>
            <a:ext cx="1051560" cy="1051560"/>
            <a:chOff x="-6792" y="-6792"/>
            <a:chExt cx="1051560" cy="1051560"/>
          </a:xfrm>
        </p:grpSpPr>
        <p:sp>
          <p:nvSpPr>
            <p:cNvPr id="20" name="Rectangle 19"/>
            <p:cNvSpPr/>
            <p:nvPr/>
          </p:nvSpPr>
          <p:spPr>
            <a:xfrm>
              <a:off x="-6792" y="-6792"/>
              <a:ext cx="1051560" cy="105156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a:cs typeface="Arial"/>
              </a:endParaRPr>
            </a:p>
          </p:txBody>
        </p:sp>
        <p:sp>
          <p:nvSpPr>
            <p:cNvPr id="21" name="TextBox 20"/>
            <p:cNvSpPr txBox="1"/>
            <p:nvPr/>
          </p:nvSpPr>
          <p:spPr>
            <a:xfrm>
              <a:off x="-6792" y="223271"/>
              <a:ext cx="1051560" cy="584776"/>
            </a:xfrm>
            <a:prstGeom prst="rect">
              <a:avLst/>
            </a:prstGeom>
            <a:noFill/>
            <a:ln>
              <a:noFill/>
            </a:ln>
          </p:spPr>
          <p:txBody>
            <a:bodyPr wrap="square" rtlCol="0">
              <a:spAutoFit/>
            </a:bodyPr>
            <a:lstStyle/>
            <a:p>
              <a:pPr algn="ctr"/>
              <a:r>
                <a:rPr lang="en-US" sz="3200" b="1" dirty="0" smtClean="0">
                  <a:solidFill>
                    <a:srgbClr val="FFFFFF"/>
                  </a:solidFill>
                  <a:latin typeface="Arial"/>
                  <a:cs typeface="Arial"/>
                </a:rPr>
                <a:t>7.6</a:t>
              </a:r>
              <a:endParaRPr lang="en-US" sz="3200" b="1" dirty="0">
                <a:solidFill>
                  <a:srgbClr val="FFFFFF"/>
                </a:solidFill>
                <a:latin typeface="Arial"/>
                <a:cs typeface="Arial"/>
              </a:endParaRPr>
            </a:p>
          </p:txBody>
        </p:sp>
      </p:grpSp>
      <p:sp>
        <p:nvSpPr>
          <p:cNvPr id="22" name="TextBox 21"/>
          <p:cNvSpPr txBox="1"/>
          <p:nvPr/>
        </p:nvSpPr>
        <p:spPr>
          <a:xfrm>
            <a:off x="1200984" y="326008"/>
            <a:ext cx="7050783" cy="461665"/>
          </a:xfrm>
          <a:prstGeom prst="rect">
            <a:avLst/>
          </a:prstGeom>
          <a:noFill/>
        </p:spPr>
        <p:txBody>
          <a:bodyPr wrap="square" rtlCol="0">
            <a:spAutoFit/>
          </a:bodyPr>
          <a:lstStyle/>
          <a:p>
            <a:r>
              <a:rPr lang="en-US" sz="2400" dirty="0" smtClean="0">
                <a:latin typeface="Arial"/>
                <a:cs typeface="Arial"/>
              </a:rPr>
              <a:t>Module Learning Objectives</a:t>
            </a:r>
            <a:endParaRPr lang="en-US" sz="2400" dirty="0">
              <a:latin typeface="Arial"/>
              <a:cs typeface="Arial"/>
            </a:endParaRPr>
          </a:p>
        </p:txBody>
      </p:sp>
      <p:grpSp>
        <p:nvGrpSpPr>
          <p:cNvPr id="7" name="Group 6"/>
          <p:cNvGrpSpPr/>
          <p:nvPr/>
        </p:nvGrpSpPr>
        <p:grpSpPr>
          <a:xfrm>
            <a:off x="612022" y="1346543"/>
            <a:ext cx="1078690" cy="734479"/>
            <a:chOff x="267760" y="1346543"/>
            <a:chExt cx="1078690" cy="734479"/>
          </a:xfrm>
        </p:grpSpPr>
        <p:sp>
          <p:nvSpPr>
            <p:cNvPr id="5" name="Round Diagonal Corner Rectangle 4"/>
            <p:cNvSpPr/>
            <p:nvPr/>
          </p:nvSpPr>
          <p:spPr>
            <a:xfrm>
              <a:off x="267760" y="1346543"/>
              <a:ext cx="1078690" cy="734479"/>
            </a:xfrm>
            <a:prstGeom prst="round2DiagRect">
              <a:avLst/>
            </a:prstGeom>
            <a:solidFill>
              <a:schemeClr val="tx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a:cs typeface="Arial"/>
              </a:endParaRPr>
            </a:p>
          </p:txBody>
        </p:sp>
        <p:sp>
          <p:nvSpPr>
            <p:cNvPr id="3" name="TextBox 2"/>
            <p:cNvSpPr txBox="1"/>
            <p:nvPr/>
          </p:nvSpPr>
          <p:spPr>
            <a:xfrm>
              <a:off x="267760" y="1467386"/>
              <a:ext cx="1078690" cy="461665"/>
            </a:xfrm>
            <a:prstGeom prst="rect">
              <a:avLst/>
            </a:prstGeom>
            <a:noFill/>
          </p:spPr>
          <p:txBody>
            <a:bodyPr wrap="square" rtlCol="0">
              <a:spAutoFit/>
            </a:bodyPr>
            <a:lstStyle/>
            <a:p>
              <a:pPr algn="ctr"/>
              <a:r>
                <a:rPr lang="en-US" sz="2400" b="1" dirty="0" smtClean="0">
                  <a:solidFill>
                    <a:schemeClr val="bg1"/>
                  </a:solidFill>
                  <a:latin typeface="Arial"/>
                  <a:cs typeface="Arial"/>
                </a:rPr>
                <a:t>7.6.A</a:t>
              </a:r>
              <a:endParaRPr lang="en-US" sz="2400" b="1" dirty="0">
                <a:solidFill>
                  <a:schemeClr val="bg1"/>
                </a:solidFill>
                <a:latin typeface="Arial"/>
                <a:cs typeface="Arial"/>
              </a:endParaRPr>
            </a:p>
          </p:txBody>
        </p:sp>
      </p:grpSp>
      <p:grpSp>
        <p:nvGrpSpPr>
          <p:cNvPr id="8" name="Group 7"/>
          <p:cNvGrpSpPr/>
          <p:nvPr/>
        </p:nvGrpSpPr>
        <p:grpSpPr>
          <a:xfrm>
            <a:off x="1851368" y="1346543"/>
            <a:ext cx="6648095" cy="941051"/>
            <a:chOff x="1507106" y="1346543"/>
            <a:chExt cx="6648095" cy="941051"/>
          </a:xfrm>
        </p:grpSpPr>
        <p:sp>
          <p:nvSpPr>
            <p:cNvPr id="6" name="Round Diagonal Corner Rectangle 5"/>
            <p:cNvSpPr/>
            <p:nvPr/>
          </p:nvSpPr>
          <p:spPr>
            <a:xfrm>
              <a:off x="1507106" y="1346543"/>
              <a:ext cx="6648095" cy="941051"/>
            </a:xfrm>
            <a:prstGeom prst="round2DiagRect">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a:cs typeface="Arial"/>
              </a:endParaRPr>
            </a:p>
          </p:txBody>
        </p:sp>
        <p:sp>
          <p:nvSpPr>
            <p:cNvPr id="4" name="TextBox 3"/>
            <p:cNvSpPr txBox="1"/>
            <p:nvPr/>
          </p:nvSpPr>
          <p:spPr>
            <a:xfrm>
              <a:off x="1706012" y="1467386"/>
              <a:ext cx="6387986" cy="646331"/>
            </a:xfrm>
            <a:prstGeom prst="rect">
              <a:avLst/>
            </a:prstGeom>
            <a:noFill/>
          </p:spPr>
          <p:txBody>
            <a:bodyPr wrap="square" rtlCol="0">
              <a:spAutoFit/>
            </a:bodyPr>
            <a:lstStyle/>
            <a:p>
              <a:r>
                <a:rPr lang="en-US" dirty="0">
                  <a:latin typeface="Arial"/>
                  <a:cs typeface="Arial"/>
                </a:rPr>
                <a:t>Define latent learning, and give an example of how it might work in the daily life of a college student</a:t>
              </a:r>
              <a:r>
                <a:rPr lang="en-US" dirty="0" smtClean="0">
                  <a:latin typeface="Arial"/>
                  <a:cs typeface="Arial"/>
                </a:rPr>
                <a:t>.</a:t>
              </a:r>
              <a:endParaRPr lang="en-US" dirty="0">
                <a:latin typeface="Arial"/>
                <a:cs typeface="Arial"/>
              </a:endParaRPr>
            </a:p>
          </p:txBody>
        </p:sp>
      </p:grpSp>
      <p:grpSp>
        <p:nvGrpSpPr>
          <p:cNvPr id="13" name="Group 12"/>
          <p:cNvGrpSpPr/>
          <p:nvPr/>
        </p:nvGrpSpPr>
        <p:grpSpPr>
          <a:xfrm>
            <a:off x="612022" y="2421398"/>
            <a:ext cx="1078690" cy="734479"/>
            <a:chOff x="267760" y="1346543"/>
            <a:chExt cx="1078690" cy="734479"/>
          </a:xfrm>
        </p:grpSpPr>
        <p:sp>
          <p:nvSpPr>
            <p:cNvPr id="14" name="Round Diagonal Corner Rectangle 13"/>
            <p:cNvSpPr/>
            <p:nvPr/>
          </p:nvSpPr>
          <p:spPr>
            <a:xfrm>
              <a:off x="267760" y="1346543"/>
              <a:ext cx="1078690" cy="734479"/>
            </a:xfrm>
            <a:prstGeom prst="round2DiagRect">
              <a:avLst/>
            </a:pr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a:cs typeface="Arial"/>
              </a:endParaRPr>
            </a:p>
          </p:txBody>
        </p:sp>
        <p:sp>
          <p:nvSpPr>
            <p:cNvPr id="15" name="TextBox 14"/>
            <p:cNvSpPr txBox="1"/>
            <p:nvPr/>
          </p:nvSpPr>
          <p:spPr>
            <a:xfrm>
              <a:off x="267760" y="1467386"/>
              <a:ext cx="1078690" cy="461665"/>
            </a:xfrm>
            <a:prstGeom prst="rect">
              <a:avLst/>
            </a:prstGeom>
            <a:noFill/>
          </p:spPr>
          <p:txBody>
            <a:bodyPr wrap="square" rtlCol="0">
              <a:spAutoFit/>
            </a:bodyPr>
            <a:lstStyle/>
            <a:p>
              <a:pPr algn="ctr"/>
              <a:r>
                <a:rPr lang="en-US" sz="2400" b="1" dirty="0" smtClean="0">
                  <a:solidFill>
                    <a:schemeClr val="bg1"/>
                  </a:solidFill>
                  <a:latin typeface="Arial"/>
                  <a:cs typeface="Arial"/>
                </a:rPr>
                <a:t>7.6.B</a:t>
              </a:r>
              <a:endParaRPr lang="en-US" sz="2400" b="1" dirty="0">
                <a:solidFill>
                  <a:schemeClr val="bg1"/>
                </a:solidFill>
                <a:latin typeface="Arial"/>
                <a:cs typeface="Arial"/>
              </a:endParaRPr>
            </a:p>
          </p:txBody>
        </p:sp>
      </p:grpSp>
      <p:grpSp>
        <p:nvGrpSpPr>
          <p:cNvPr id="16" name="Group 15"/>
          <p:cNvGrpSpPr/>
          <p:nvPr/>
        </p:nvGrpSpPr>
        <p:grpSpPr>
          <a:xfrm>
            <a:off x="1851368" y="2421398"/>
            <a:ext cx="6648095" cy="941832"/>
            <a:chOff x="1507106" y="1346543"/>
            <a:chExt cx="6648095" cy="941832"/>
          </a:xfrm>
        </p:grpSpPr>
        <p:sp>
          <p:nvSpPr>
            <p:cNvPr id="17" name="Round Diagonal Corner Rectangle 16"/>
            <p:cNvSpPr/>
            <p:nvPr/>
          </p:nvSpPr>
          <p:spPr>
            <a:xfrm>
              <a:off x="1507106" y="1346543"/>
              <a:ext cx="6648095" cy="941832"/>
            </a:xfrm>
            <a:prstGeom prst="round2DiagRect">
              <a:avLst/>
            </a:prstGeom>
            <a:solidFill>
              <a:schemeClr val="accent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a:cs typeface="Arial"/>
              </a:endParaRPr>
            </a:p>
          </p:txBody>
        </p:sp>
        <p:sp>
          <p:nvSpPr>
            <p:cNvPr id="18" name="TextBox 17"/>
            <p:cNvSpPr txBox="1"/>
            <p:nvPr/>
          </p:nvSpPr>
          <p:spPr>
            <a:xfrm>
              <a:off x="1706012" y="1467386"/>
              <a:ext cx="6387986" cy="646331"/>
            </a:xfrm>
            <a:prstGeom prst="rect">
              <a:avLst/>
            </a:prstGeom>
            <a:noFill/>
          </p:spPr>
          <p:txBody>
            <a:bodyPr wrap="square" rtlCol="0">
              <a:spAutoFit/>
            </a:bodyPr>
            <a:lstStyle/>
            <a:p>
              <a:r>
                <a:rPr lang="en-US" dirty="0">
                  <a:latin typeface="Arial"/>
                  <a:cs typeface="Arial"/>
                </a:rPr>
                <a:t>Define observational learning, and give an example of how it might influence learning during childhood</a:t>
              </a:r>
              <a:r>
                <a:rPr lang="en-US" dirty="0" smtClean="0">
                  <a:latin typeface="Arial"/>
                  <a:cs typeface="Arial"/>
                </a:rPr>
                <a:t>.</a:t>
              </a:r>
              <a:endParaRPr lang="en-US" dirty="0">
                <a:latin typeface="Arial"/>
                <a:cs typeface="Arial"/>
              </a:endParaRPr>
            </a:p>
          </p:txBody>
        </p:sp>
      </p:grpSp>
    </p:spTree>
    <p:extLst>
      <p:ext uri="{BB962C8B-B14F-4D97-AF65-F5344CB8AC3E}">
        <p14:creationId xmlns:p14="http://schemas.microsoft.com/office/powerpoint/2010/main" val="37041679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p:tgtEl>
                                          <p:spTgt spid="22"/>
                                        </p:tgtEl>
                                        <p:attrNameLst>
                                          <p:attrName>ppt_y</p:attrName>
                                        </p:attrNameLst>
                                      </p:cBhvr>
                                      <p:tavLst>
                                        <p:tav tm="0">
                                          <p:val>
                                            <p:strVal val="#ppt_y-#ppt_h*1.125000"/>
                                          </p:val>
                                        </p:tav>
                                        <p:tav tm="100000">
                                          <p:val>
                                            <p:strVal val="#ppt_y"/>
                                          </p:val>
                                        </p:tav>
                                      </p:tavLst>
                                    </p:anim>
                                    <p:animEffect transition="in" filter="wipe(down)">
                                      <p:cBhvr>
                                        <p:cTn id="13" dur="500"/>
                                        <p:tgtEl>
                                          <p:spTgt spid="22"/>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p:tgtEl>
                                          <p:spTgt spid="2"/>
                                        </p:tgtEl>
                                        <p:attrNameLst>
                                          <p:attrName>ppt_x</p:attrName>
                                        </p:attrNameLst>
                                      </p:cBhvr>
                                      <p:tavLst>
                                        <p:tav tm="0">
                                          <p:val>
                                            <p:strVal val="#ppt_x-#ppt_w*1.125000"/>
                                          </p:val>
                                        </p:tav>
                                        <p:tav tm="100000">
                                          <p:val>
                                            <p:strVal val="#ppt_x"/>
                                          </p:val>
                                        </p:tav>
                                      </p:tavLst>
                                    </p:anim>
                                    <p:animEffect transition="in" filter="wipe(right)">
                                      <p:cBhvr>
                                        <p:cTn id="18" dur="500"/>
                                        <p:tgtEl>
                                          <p:spTgt spid="2"/>
                                        </p:tgtEl>
                                      </p:cBhvr>
                                    </p:animEffect>
                                  </p:childTnLst>
                                </p:cTn>
                              </p:par>
                            </p:childTnLst>
                          </p:cTn>
                        </p:par>
                        <p:par>
                          <p:cTn id="19" fill="hold">
                            <p:stCondLst>
                              <p:cond delay="1500"/>
                            </p:stCondLst>
                            <p:childTnLst>
                              <p:par>
                                <p:cTn id="20" presetID="31" presetClass="entr" presetSubtype="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 calcmode="lin" valueType="num">
                                      <p:cBhvr>
                                        <p:cTn id="24" dur="500" fill="hold"/>
                                        <p:tgtEl>
                                          <p:spTgt spid="7"/>
                                        </p:tgtEl>
                                        <p:attrNameLst>
                                          <p:attrName>style.rotation</p:attrName>
                                        </p:attrNameLst>
                                      </p:cBhvr>
                                      <p:tavLst>
                                        <p:tav tm="0">
                                          <p:val>
                                            <p:fltVal val="90"/>
                                          </p:val>
                                        </p:tav>
                                        <p:tav tm="100000">
                                          <p:val>
                                            <p:fltVal val="0"/>
                                          </p:val>
                                        </p:tav>
                                      </p:tavLst>
                                    </p:anim>
                                    <p:animEffect transition="in" filter="fade">
                                      <p:cBhvr>
                                        <p:cTn id="25" dur="500"/>
                                        <p:tgtEl>
                                          <p:spTgt spid="7"/>
                                        </p:tgtEl>
                                      </p:cBhvr>
                                    </p:animEffect>
                                  </p:childTnLst>
                                </p:cTn>
                              </p:par>
                            </p:childTnLst>
                          </p:cTn>
                        </p:par>
                        <p:par>
                          <p:cTn id="26" fill="hold">
                            <p:stCondLst>
                              <p:cond delay="2000"/>
                            </p:stCondLst>
                            <p:childTnLst>
                              <p:par>
                                <p:cTn id="27" presetID="23" presetClass="entr" presetSubtype="16"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childTnLst>
                                </p:cTn>
                              </p:par>
                            </p:childTnLst>
                          </p:cTn>
                        </p:par>
                        <p:par>
                          <p:cTn id="31" fill="hold">
                            <p:stCondLst>
                              <p:cond delay="2500"/>
                            </p:stCondLst>
                            <p:childTnLst>
                              <p:par>
                                <p:cTn id="32" presetID="31" presetClass="entr" presetSubtype="0"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 calcmode="lin" valueType="num">
                                      <p:cBhvr>
                                        <p:cTn id="36" dur="500" fill="hold"/>
                                        <p:tgtEl>
                                          <p:spTgt spid="13"/>
                                        </p:tgtEl>
                                        <p:attrNameLst>
                                          <p:attrName>style.rotation</p:attrName>
                                        </p:attrNameLst>
                                      </p:cBhvr>
                                      <p:tavLst>
                                        <p:tav tm="0">
                                          <p:val>
                                            <p:fltVal val="90"/>
                                          </p:val>
                                        </p:tav>
                                        <p:tav tm="100000">
                                          <p:val>
                                            <p:fltVal val="0"/>
                                          </p:val>
                                        </p:tav>
                                      </p:tavLst>
                                    </p:anim>
                                    <p:animEffect transition="in" filter="fade">
                                      <p:cBhvr>
                                        <p:cTn id="37" dur="500"/>
                                        <p:tgtEl>
                                          <p:spTgt spid="13"/>
                                        </p:tgtEl>
                                      </p:cBhvr>
                                    </p:animEffect>
                                  </p:childTnLst>
                                </p:cTn>
                              </p:par>
                            </p:childTnLst>
                          </p:cTn>
                        </p:par>
                        <p:par>
                          <p:cTn id="38" fill="hold">
                            <p:stCondLst>
                              <p:cond delay="3000"/>
                            </p:stCondLst>
                            <p:childTnLst>
                              <p:par>
                                <p:cTn id="39" presetID="23" presetClass="entr" presetSubtype="16"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p:cTn id="41" dur="500" fill="hold"/>
                                        <p:tgtEl>
                                          <p:spTgt spid="16"/>
                                        </p:tgtEl>
                                        <p:attrNameLst>
                                          <p:attrName>ppt_w</p:attrName>
                                        </p:attrNameLst>
                                      </p:cBhvr>
                                      <p:tavLst>
                                        <p:tav tm="0">
                                          <p:val>
                                            <p:fltVal val="0"/>
                                          </p:val>
                                        </p:tav>
                                        <p:tav tm="100000">
                                          <p:val>
                                            <p:strVal val="#ppt_w"/>
                                          </p:val>
                                        </p:tav>
                                      </p:tavLst>
                                    </p:anim>
                                    <p:anim calcmode="lin" valueType="num">
                                      <p:cBhvr>
                                        <p:cTn id="42" dur="500" fill="hold"/>
                                        <p:tgtEl>
                                          <p:spTgt spid="1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2"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3"/>
          <p:cNvSpPr>
            <a:spLocks noGrp="1" noChangeArrowheads="1"/>
          </p:cNvSpPr>
          <p:nvPr>
            <p:ph type="ctrTitle"/>
          </p:nvPr>
        </p:nvSpPr>
        <p:spPr/>
        <p:txBody>
          <a:bodyPr/>
          <a:lstStyle/>
          <a:p>
            <a:r>
              <a:rPr lang="en-US" altLang="ja-JP">
                <a:latin typeface="Arial" charset="0"/>
                <a:ea typeface="ＭＳ Ｐゴシック" charset="0"/>
                <a:cs typeface="ＭＳ Ｐゴシック" charset="0"/>
              </a:rPr>
              <a:t>Latent Learning</a:t>
            </a:r>
            <a:endParaRPr lang="en-US">
              <a:latin typeface="Arial" charset="0"/>
              <a:ea typeface="ＭＳ Ｐゴシック" charset="0"/>
              <a:cs typeface="ＭＳ Ｐゴシック" charset="0"/>
            </a:endParaRPr>
          </a:p>
        </p:txBody>
      </p:sp>
      <p:pic>
        <p:nvPicPr>
          <p:cNvPr id="3" name="Picture 2" descr="AAFDEJA0.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340203" y="1017658"/>
            <a:ext cx="6463595" cy="5340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53770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49" name="Picture 5"/>
          <p:cNvPicPr>
            <a:picLocks noChangeAspect="1"/>
          </p:cNvPicPr>
          <p:nvPr/>
        </p:nvPicPr>
        <p:blipFill rotWithShape="1">
          <a:blip r:embed="rId3" cstate="screen">
            <a:extLst>
              <a:ext uri="{28A0092B-C50C-407E-A947-70E740481C1C}">
                <a14:useLocalDpi xmlns:a14="http://schemas.microsoft.com/office/drawing/2010/main"/>
              </a:ext>
            </a:extLst>
          </a:blip>
          <a:srcRect t="-5318"/>
          <a:stretch/>
        </p:blipFill>
        <p:spPr bwMode="auto">
          <a:xfrm>
            <a:off x="5165074" y="496488"/>
            <a:ext cx="3978926" cy="5968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0" name="Rectangle 3"/>
          <p:cNvSpPr>
            <a:spLocks noGrp="1" noChangeArrowheads="1"/>
          </p:cNvSpPr>
          <p:nvPr>
            <p:ph type="ctrTitle"/>
          </p:nvPr>
        </p:nvSpPr>
        <p:spPr/>
        <p:txBody>
          <a:bodyPr/>
          <a:lstStyle/>
          <a:p>
            <a:r>
              <a:rPr lang="en-US">
                <a:latin typeface="Arial" charset="0"/>
                <a:ea typeface="ＭＳ Ｐゴシック" charset="0"/>
                <a:cs typeface="ＭＳ Ｐゴシック" charset="0"/>
              </a:rPr>
              <a:t>Social-Cognitive Learning Theories</a:t>
            </a:r>
          </a:p>
        </p:txBody>
      </p:sp>
      <p:sp>
        <p:nvSpPr>
          <p:cNvPr id="2" name="Content Placeholder 9"/>
          <p:cNvSpPr>
            <a:spLocks noGrp="1"/>
          </p:cNvSpPr>
          <p:nvPr>
            <p:ph idx="4294967295"/>
          </p:nvPr>
        </p:nvSpPr>
        <p:spPr>
          <a:xfrm>
            <a:off x="408399" y="1292144"/>
            <a:ext cx="4313185" cy="4648200"/>
          </a:xfrm>
        </p:spPr>
        <p:txBody>
          <a:bodyPr>
            <a:normAutofit/>
          </a:bodyPr>
          <a:lstStyle/>
          <a:p>
            <a:pPr marL="0" indent="0">
              <a:spcAft>
                <a:spcPts val="1200"/>
              </a:spcAft>
              <a:buNone/>
            </a:pPr>
            <a:r>
              <a:rPr lang="en-US" sz="2400" b="1" dirty="0">
                <a:solidFill>
                  <a:schemeClr val="bg1"/>
                </a:solidFill>
                <a:latin typeface="Arial" charset="0"/>
                <a:ea typeface="ＭＳ Ｐゴシック" charset="0"/>
                <a:cs typeface="ＭＳ Ｐゴシック" charset="0"/>
              </a:rPr>
              <a:t>Social cognitive theories emphasize how behavior is learned and maintained through</a:t>
            </a:r>
            <a:r>
              <a:rPr lang="en-US" sz="2400" b="1" dirty="0">
                <a:latin typeface="Arial" charset="0"/>
                <a:ea typeface="ＭＳ Ｐゴシック" charset="0"/>
                <a:cs typeface="ＭＳ Ｐゴシック" charset="0"/>
              </a:rPr>
              <a:t>:</a:t>
            </a:r>
          </a:p>
          <a:p>
            <a:pPr marL="514350" indent="-457200">
              <a:spcAft>
                <a:spcPts val="600"/>
              </a:spcAft>
            </a:pPr>
            <a:r>
              <a:rPr lang="en-US" sz="2400" b="1" dirty="0">
                <a:solidFill>
                  <a:schemeClr val="tx2">
                    <a:lumMod val="40000"/>
                    <a:lumOff val="60000"/>
                  </a:schemeClr>
                </a:solidFill>
                <a:latin typeface="Arial" charset="0"/>
                <a:ea typeface="ＭＳ Ｐゴシック" charset="0"/>
              </a:rPr>
              <a:t>Observation and imitation of others</a:t>
            </a:r>
          </a:p>
          <a:p>
            <a:pPr marL="514350" indent="-457200">
              <a:spcAft>
                <a:spcPts val="600"/>
              </a:spcAft>
            </a:pPr>
            <a:r>
              <a:rPr lang="en-US" sz="2400" b="1" dirty="0">
                <a:solidFill>
                  <a:srgbClr val="F444AA"/>
                </a:solidFill>
                <a:latin typeface="Arial" charset="0"/>
                <a:ea typeface="ＭＳ Ｐゴシック" charset="0"/>
              </a:rPr>
              <a:t>Positive consequences</a:t>
            </a:r>
          </a:p>
          <a:p>
            <a:pPr marL="514350" indent="-457200">
              <a:spcAft>
                <a:spcPts val="600"/>
              </a:spcAft>
            </a:pPr>
            <a:r>
              <a:rPr lang="en-US" sz="2400" b="1" dirty="0">
                <a:solidFill>
                  <a:srgbClr val="CA9C61"/>
                </a:solidFill>
                <a:latin typeface="Arial" charset="0"/>
                <a:ea typeface="ＭＳ Ｐゴシック" charset="0"/>
              </a:rPr>
              <a:t>Cognitive processes </a:t>
            </a:r>
            <a:br>
              <a:rPr lang="en-US" sz="2400" b="1" dirty="0">
                <a:solidFill>
                  <a:srgbClr val="CA9C61"/>
                </a:solidFill>
                <a:latin typeface="Arial" charset="0"/>
                <a:ea typeface="ＭＳ Ｐゴシック" charset="0"/>
              </a:rPr>
            </a:br>
            <a:r>
              <a:rPr lang="en-US" sz="2400" b="1" dirty="0">
                <a:solidFill>
                  <a:srgbClr val="CA9C61"/>
                </a:solidFill>
                <a:latin typeface="Arial" charset="0"/>
                <a:ea typeface="ＭＳ Ｐゴシック" charset="0"/>
              </a:rPr>
              <a:t>(i.e. plans, expectations, beliefs</a:t>
            </a:r>
            <a:r>
              <a:rPr lang="en-US" sz="2400" b="1" dirty="0" smtClean="0">
                <a:solidFill>
                  <a:srgbClr val="CA9C61"/>
                </a:solidFill>
                <a:latin typeface="Arial" charset="0"/>
                <a:ea typeface="ＭＳ Ｐゴシック" charset="0"/>
              </a:rPr>
              <a:t>)</a:t>
            </a:r>
            <a:endParaRPr lang="en-US" sz="2400" b="1" dirty="0">
              <a:solidFill>
                <a:srgbClr val="CA9C61"/>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4962222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104449"/>
                                        </p:tgtEl>
                                        <p:attrNameLst>
                                          <p:attrName>style.visibility</p:attrName>
                                        </p:attrNameLst>
                                      </p:cBhvr>
                                      <p:to>
                                        <p:strVal val="visible"/>
                                      </p:to>
                                    </p:set>
                                    <p:animEffect transition="in" filter="fade">
                                      <p:cBhvr>
                                        <p:cTn id="7" dur="1000"/>
                                        <p:tgtEl>
                                          <p:spTgt spid="104449"/>
                                        </p:tgtEl>
                                      </p:cBhvr>
                                    </p:animEffect>
                                    <p:anim calcmode="lin" valueType="num">
                                      <p:cBhvr>
                                        <p:cTn id="8" dur="1000" fill="hold"/>
                                        <p:tgtEl>
                                          <p:spTgt spid="104449"/>
                                        </p:tgtEl>
                                        <p:attrNameLst>
                                          <p:attrName>ppt_x</p:attrName>
                                        </p:attrNameLst>
                                      </p:cBhvr>
                                      <p:tavLst>
                                        <p:tav tm="0">
                                          <p:val>
                                            <p:strVal val="#ppt_x"/>
                                          </p:val>
                                        </p:tav>
                                        <p:tav tm="100000">
                                          <p:val>
                                            <p:strVal val="#ppt_x"/>
                                          </p:val>
                                        </p:tav>
                                      </p:tavLst>
                                    </p:anim>
                                    <p:anim calcmode="lin" valueType="num">
                                      <p:cBhvr>
                                        <p:cTn id="9" dur="1000" fill="hold"/>
                                        <p:tgtEl>
                                          <p:spTgt spid="10444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7" presetClass="entr" presetSubtype="0" fill="hold" grpId="0" nodeType="after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1000"/>
                                        <p:tgtEl>
                                          <p:spTgt spid="2">
                                            <p:txEl>
                                              <p:pRg st="0" end="0"/>
                                            </p:txEl>
                                          </p:spTgt>
                                        </p:tgtEl>
                                      </p:cBhvr>
                                    </p:animEffect>
                                    <p:anim calcmode="lin" valueType="num">
                                      <p:cBhvr>
                                        <p:cTn id="14"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2">
                                            <p:txEl>
                                              <p:pRg st="0" end="0"/>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2">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nodeType="afterGroup">
                            <p:stCondLst>
                              <p:cond delay="0"/>
                            </p:stCondLst>
                            <p:childTnLst>
                              <p:par>
                                <p:cTn id="19" presetID="12" presetClass="entr" presetSubtype="1" fill="hold" grpId="0"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animEffect transition="in" filter="slide(fromTop)">
                                      <p:cBhvr>
                                        <p:cTn id="21" dur="500"/>
                                        <p:tgtEl>
                                          <p:spTgt spid="2">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ntr" presetSubtype="1" fill="hold" grpId="0" nodeType="clickEffect">
                                  <p:stCondLst>
                                    <p:cond delay="0"/>
                                  </p:stCondLst>
                                  <p:childTnLst>
                                    <p:set>
                                      <p:cBhvr>
                                        <p:cTn id="25" dur="1" fill="hold">
                                          <p:stCondLst>
                                            <p:cond delay="0"/>
                                          </p:stCondLst>
                                        </p:cTn>
                                        <p:tgtEl>
                                          <p:spTgt spid="2">
                                            <p:txEl>
                                              <p:pRg st="2" end="2"/>
                                            </p:txEl>
                                          </p:spTgt>
                                        </p:tgtEl>
                                        <p:attrNameLst>
                                          <p:attrName>style.visibility</p:attrName>
                                        </p:attrNameLst>
                                      </p:cBhvr>
                                      <p:to>
                                        <p:strVal val="visible"/>
                                      </p:to>
                                    </p:set>
                                    <p:animEffect transition="in" filter="slide(fromTop)">
                                      <p:cBhvr>
                                        <p:cTn id="26" dur="500"/>
                                        <p:tgtEl>
                                          <p:spTgt spid="2">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1" fill="hold" grpId="0" nodeType="click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animEffect transition="in" filter="slide(fromTop)">
                                      <p:cBhvr>
                                        <p:cTn id="31"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7" name="Picture 6"/>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 y="0"/>
            <a:ext cx="31432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498" name="Rectangle 7"/>
          <p:cNvSpPr>
            <a:spLocks noChangeArrowheads="1"/>
          </p:cNvSpPr>
          <p:nvPr/>
        </p:nvSpPr>
        <p:spPr bwMode="auto">
          <a:xfrm>
            <a:off x="3085311" y="0"/>
            <a:ext cx="6058689" cy="6858000"/>
          </a:xfrm>
          <a:prstGeom prst="rect">
            <a:avLst/>
          </a:prstGeom>
          <a:solidFill>
            <a:srgbClr val="FF0000"/>
          </a:solidFill>
          <a:ln>
            <a:noFill/>
          </a:ln>
        </p:spPr>
        <p:txBody>
          <a:bodyPr wrap="none" anchor="ctr"/>
          <a:lstStyle/>
          <a:p>
            <a:pPr algn="ctr"/>
            <a:endParaRPr lang="en-US" sz="1800">
              <a:solidFill>
                <a:srgbClr val="FF0000"/>
              </a:solidFill>
            </a:endParaRPr>
          </a:p>
        </p:txBody>
      </p:sp>
      <p:sp>
        <p:nvSpPr>
          <p:cNvPr id="106501" name="Rectangle 7"/>
          <p:cNvSpPr>
            <a:spLocks noChangeArrowheads="1"/>
          </p:cNvSpPr>
          <p:nvPr/>
        </p:nvSpPr>
        <p:spPr bwMode="auto">
          <a:xfrm>
            <a:off x="3794503" y="5090080"/>
            <a:ext cx="4614802"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sz="2000" b="1" dirty="0">
                <a:solidFill>
                  <a:schemeClr val="bg1"/>
                </a:solidFill>
                <a:latin typeface="Times" charset="0"/>
              </a:rPr>
              <a:t>A process in which an individual </a:t>
            </a:r>
            <a:r>
              <a:rPr lang="en-US" sz="2000" b="1" dirty="0" smtClean="0">
                <a:solidFill>
                  <a:schemeClr val="bg1"/>
                </a:solidFill>
                <a:latin typeface="Times" charset="0"/>
              </a:rPr>
              <a:t>learns new </a:t>
            </a:r>
            <a:r>
              <a:rPr lang="en-US" sz="2000" b="1" dirty="0">
                <a:solidFill>
                  <a:schemeClr val="bg1"/>
                </a:solidFill>
                <a:latin typeface="Times" charset="0"/>
              </a:rPr>
              <a:t>responses by observing the behavior of another (a model) rather </a:t>
            </a:r>
            <a:r>
              <a:rPr lang="en-US" sz="2000" b="1" dirty="0" smtClean="0">
                <a:solidFill>
                  <a:schemeClr val="bg1"/>
                </a:solidFill>
                <a:latin typeface="Times" charset="0"/>
              </a:rPr>
              <a:t>than through </a:t>
            </a:r>
            <a:r>
              <a:rPr lang="en-US" sz="2000" b="1" dirty="0">
                <a:solidFill>
                  <a:schemeClr val="bg1"/>
                </a:solidFill>
                <a:latin typeface="Times" charset="0"/>
              </a:rPr>
              <a:t>direct experience</a:t>
            </a:r>
          </a:p>
        </p:txBody>
      </p:sp>
      <p:sp>
        <p:nvSpPr>
          <p:cNvPr id="8" name="TextBox 7"/>
          <p:cNvSpPr txBox="1"/>
          <p:nvPr/>
        </p:nvSpPr>
        <p:spPr>
          <a:xfrm>
            <a:off x="3541918" y="-855485"/>
            <a:ext cx="4673387" cy="7017306"/>
          </a:xfrm>
          <a:prstGeom prst="rect">
            <a:avLst/>
          </a:prstGeom>
          <a:noFill/>
        </p:spPr>
        <p:txBody>
          <a:bodyPr wrap="none" rtlCol="0">
            <a:spAutoFit/>
            <a:scene3d>
              <a:camera prst="perspectiveContrastingRightFacing"/>
              <a:lightRig rig="threePt" dir="t"/>
            </a:scene3d>
            <a:sp3d extrusionH="57150">
              <a:bevelT w="82550" h="38100" prst="coolSlant"/>
            </a:sp3d>
          </a:bodyPr>
          <a:lstStyle/>
          <a:p>
            <a:r>
              <a:rPr lang="en-US" sz="45000" dirty="0" smtClean="0">
                <a:latin typeface="Arial"/>
              </a:rPr>
              <a:t>O</a:t>
            </a:r>
            <a:endParaRPr lang="en-US" sz="45000" dirty="0">
              <a:latin typeface="Arial"/>
            </a:endParaRPr>
          </a:p>
        </p:txBody>
      </p:sp>
      <p:sp>
        <p:nvSpPr>
          <p:cNvPr id="9" name="Text Box 4"/>
          <p:cNvSpPr txBox="1">
            <a:spLocks noChangeArrowheads="1"/>
          </p:cNvSpPr>
          <p:nvPr/>
        </p:nvSpPr>
        <p:spPr bwMode="auto">
          <a:xfrm>
            <a:off x="6021968" y="2346042"/>
            <a:ext cx="2895600" cy="1006475"/>
          </a:xfrm>
          <a:prstGeom prst="rect">
            <a:avLst/>
          </a:prstGeom>
          <a:noFill/>
          <a:ln w="9525">
            <a:noFill/>
            <a:miter lim="800000"/>
            <a:headEnd/>
            <a:tailEnd/>
          </a:ln>
          <a:effectLst/>
        </p:spPr>
        <p:txBody>
          <a:bodyPr>
            <a:spAutoFit/>
          </a:bodyPr>
          <a:lstStyle/>
          <a:p>
            <a:pPr algn="dist">
              <a:defRPr/>
            </a:pPr>
            <a:r>
              <a:rPr lang="en-US" sz="3000" dirty="0" err="1">
                <a:solidFill>
                  <a:srgbClr val="FFFFFF"/>
                </a:solidFill>
                <a:latin typeface="Helvetica" charset="0"/>
                <a:ea typeface="ＭＳ Ｐゴシック" charset="-128"/>
                <a:cs typeface="ＭＳ Ｐゴシック" charset="-128"/>
              </a:rPr>
              <a:t>bservational</a:t>
            </a:r>
            <a:endParaRPr lang="en-US" sz="3000" dirty="0">
              <a:solidFill>
                <a:srgbClr val="FFFFFF"/>
              </a:solidFill>
              <a:latin typeface="Helvetica" charset="0"/>
              <a:ea typeface="ＭＳ Ｐゴシック" charset="-128"/>
              <a:cs typeface="ＭＳ Ｐゴシック" charset="-128"/>
            </a:endParaRPr>
          </a:p>
          <a:p>
            <a:pPr algn="dist">
              <a:defRPr/>
            </a:pPr>
            <a:r>
              <a:rPr lang="en-US" sz="3000" dirty="0">
                <a:solidFill>
                  <a:srgbClr val="FFFFFF"/>
                </a:solidFill>
                <a:latin typeface="Helvetica" charset="0"/>
                <a:ea typeface="ＭＳ Ｐゴシック" charset="-128"/>
                <a:cs typeface="ＭＳ Ｐゴシック" charset="-128"/>
              </a:rPr>
              <a:t>            learning</a:t>
            </a:r>
          </a:p>
        </p:txBody>
      </p:sp>
    </p:spTree>
    <p:extLst>
      <p:ext uri="{BB962C8B-B14F-4D97-AF65-F5344CB8AC3E}">
        <p14:creationId xmlns:p14="http://schemas.microsoft.com/office/powerpoint/2010/main" val="2410967250"/>
      </p:ext>
    </p:extLst>
  </p:cSld>
  <p:clrMapOvr>
    <a:masterClrMapping/>
  </p:clrMapOvr>
  <p:transition xmlns:p14="http://schemas.microsoft.com/office/powerpoint/2010/main">
    <p:fade/>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500"/>
                                        <p:tgtEl>
                                          <p:spTgt spid="9"/>
                                        </p:tgtEl>
                                      </p:cBhvr>
                                    </p:animEffect>
                                  </p:childTnLst>
                                </p:cTn>
                              </p:par>
                            </p:childTnLst>
                          </p:cTn>
                        </p:par>
                        <p:par>
                          <p:cTn id="15" fill="hold">
                            <p:stCondLst>
                              <p:cond delay="1500"/>
                            </p:stCondLst>
                            <p:childTnLst>
                              <p:par>
                                <p:cTn id="16" presetID="49" presetClass="entr" presetSubtype="0" decel="100000" fill="hold" grpId="0" nodeType="afterEffect">
                                  <p:stCondLst>
                                    <p:cond delay="0"/>
                                  </p:stCondLst>
                                  <p:childTnLst>
                                    <p:set>
                                      <p:cBhvr>
                                        <p:cTn id="17" dur="1" fill="hold">
                                          <p:stCondLst>
                                            <p:cond delay="0"/>
                                          </p:stCondLst>
                                        </p:cTn>
                                        <p:tgtEl>
                                          <p:spTgt spid="106501"/>
                                        </p:tgtEl>
                                        <p:attrNameLst>
                                          <p:attrName>style.visibility</p:attrName>
                                        </p:attrNameLst>
                                      </p:cBhvr>
                                      <p:to>
                                        <p:strVal val="visible"/>
                                      </p:to>
                                    </p:set>
                                    <p:anim calcmode="lin" valueType="num">
                                      <p:cBhvr>
                                        <p:cTn id="18" dur="500" fill="hold"/>
                                        <p:tgtEl>
                                          <p:spTgt spid="106501"/>
                                        </p:tgtEl>
                                        <p:attrNameLst>
                                          <p:attrName>ppt_w</p:attrName>
                                        </p:attrNameLst>
                                      </p:cBhvr>
                                      <p:tavLst>
                                        <p:tav tm="0">
                                          <p:val>
                                            <p:fltVal val="0"/>
                                          </p:val>
                                        </p:tav>
                                        <p:tav tm="100000">
                                          <p:val>
                                            <p:strVal val="#ppt_w"/>
                                          </p:val>
                                        </p:tav>
                                      </p:tavLst>
                                    </p:anim>
                                    <p:anim calcmode="lin" valueType="num">
                                      <p:cBhvr>
                                        <p:cTn id="19" dur="500" fill="hold"/>
                                        <p:tgtEl>
                                          <p:spTgt spid="106501"/>
                                        </p:tgtEl>
                                        <p:attrNameLst>
                                          <p:attrName>ppt_h</p:attrName>
                                        </p:attrNameLst>
                                      </p:cBhvr>
                                      <p:tavLst>
                                        <p:tav tm="0">
                                          <p:val>
                                            <p:fltVal val="0"/>
                                          </p:val>
                                        </p:tav>
                                        <p:tav tm="100000">
                                          <p:val>
                                            <p:strVal val="#ppt_h"/>
                                          </p:val>
                                        </p:tav>
                                      </p:tavLst>
                                    </p:anim>
                                    <p:anim calcmode="lin" valueType="num">
                                      <p:cBhvr>
                                        <p:cTn id="20" dur="500" fill="hold"/>
                                        <p:tgtEl>
                                          <p:spTgt spid="106501"/>
                                        </p:tgtEl>
                                        <p:attrNameLst>
                                          <p:attrName>style.rotation</p:attrName>
                                        </p:attrNameLst>
                                      </p:cBhvr>
                                      <p:tavLst>
                                        <p:tav tm="0">
                                          <p:val>
                                            <p:fltVal val="360"/>
                                          </p:val>
                                        </p:tav>
                                        <p:tav tm="100000">
                                          <p:val>
                                            <p:fltVal val="0"/>
                                          </p:val>
                                        </p:tav>
                                      </p:tavLst>
                                    </p:anim>
                                    <p:animEffect transition="in" filter="fade">
                                      <p:cBhvr>
                                        <p:cTn id="21" dur="500"/>
                                        <p:tgtEl>
                                          <p:spTgt spid="1065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501" grpId="0"/>
      <p:bldP spid="8" grpId="0"/>
      <p:bldP spid="9" grpId="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rotWithShape="1">
          <a:blip r:embed="rId3" cstate="screen">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Learning by Observing</a:t>
            </a:r>
            <a:endParaRPr lang="en-US" dirty="0"/>
          </a:p>
        </p:txBody>
      </p:sp>
      <p:sp>
        <p:nvSpPr>
          <p:cNvPr id="16" name="AutoShape 5"/>
          <p:cNvSpPr>
            <a:spLocks noChangeArrowheads="1"/>
          </p:cNvSpPr>
          <p:nvPr/>
        </p:nvSpPr>
        <p:spPr bwMode="gray">
          <a:xfrm>
            <a:off x="184150" y="620713"/>
            <a:ext cx="3230563" cy="2568575"/>
          </a:xfrm>
          <a:prstGeom prst="cloudCallout">
            <a:avLst>
              <a:gd name="adj1" fmla="val 26907"/>
              <a:gd name="adj2" fmla="val 59125"/>
            </a:avLst>
          </a:prstGeom>
          <a:solidFill>
            <a:schemeClr val="bg1"/>
          </a:solidFill>
          <a:ln w="25400">
            <a:solidFill>
              <a:srgbClr val="A6A6A6"/>
            </a:solidFill>
            <a:round/>
            <a:headEnd/>
            <a:tailEnd/>
          </a:ln>
          <a:effectLst>
            <a:outerShdw blurRad="50800" dist="38100" dir="2700000" algn="br" rotWithShape="0">
              <a:srgbClr val="000000">
                <a:alpha val="42998"/>
              </a:srgbClr>
            </a:outerShdw>
          </a:effectLst>
        </p:spPr>
        <p:txBody>
          <a:bodyPr anchor="ctr"/>
          <a:lstStyle/>
          <a:p>
            <a:pPr algn="ctr">
              <a:defRPr/>
            </a:pPr>
            <a:endParaRPr lang="en-US" sz="1800" baseline="-25000">
              <a:latin typeface="Arial"/>
              <a:ea typeface="ＭＳ Ｐゴシック" charset="-128"/>
              <a:cs typeface="Arial"/>
            </a:endParaRPr>
          </a:p>
        </p:txBody>
      </p:sp>
      <p:sp>
        <p:nvSpPr>
          <p:cNvPr id="19" name="AutoShape 12"/>
          <p:cNvSpPr>
            <a:spLocks noChangeArrowheads="1"/>
          </p:cNvSpPr>
          <p:nvPr/>
        </p:nvSpPr>
        <p:spPr bwMode="gray">
          <a:xfrm>
            <a:off x="3519488" y="1284288"/>
            <a:ext cx="3084512" cy="1792287"/>
          </a:xfrm>
          <a:prstGeom prst="cloudCallout">
            <a:avLst>
              <a:gd name="adj1" fmla="val -57292"/>
              <a:gd name="adj2" fmla="val 61375"/>
            </a:avLst>
          </a:prstGeom>
          <a:solidFill>
            <a:schemeClr val="bg1"/>
          </a:solidFill>
          <a:ln w="25400">
            <a:solidFill>
              <a:srgbClr val="A6A6A6"/>
            </a:solidFill>
            <a:round/>
            <a:headEnd/>
            <a:tailEnd/>
          </a:ln>
          <a:effectLst>
            <a:outerShdw blurRad="50800" dist="38100" dir="2700000" rotWithShape="0">
              <a:srgbClr val="000000">
                <a:alpha val="42998"/>
              </a:srgbClr>
            </a:outerShdw>
          </a:effectLst>
        </p:spPr>
        <p:txBody>
          <a:bodyPr anchor="ctr"/>
          <a:lstStyle/>
          <a:p>
            <a:pPr algn="ctr">
              <a:defRPr/>
            </a:pPr>
            <a:endParaRPr lang="en-US" sz="1800" baseline="-25000">
              <a:latin typeface="Arial"/>
              <a:ea typeface="ＭＳ Ｐゴシック" charset="-128"/>
              <a:cs typeface="Arial"/>
            </a:endParaRPr>
          </a:p>
        </p:txBody>
      </p:sp>
      <p:sp>
        <p:nvSpPr>
          <p:cNvPr id="20" name="Text Box 13"/>
          <p:cNvSpPr txBox="1">
            <a:spLocks noChangeArrowheads="1"/>
          </p:cNvSpPr>
          <p:nvPr/>
        </p:nvSpPr>
        <p:spPr bwMode="gray">
          <a:xfrm>
            <a:off x="3502025" y="1584325"/>
            <a:ext cx="3073400" cy="1095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lnSpc>
                <a:spcPct val="90000"/>
              </a:lnSpc>
            </a:pPr>
            <a:r>
              <a:rPr lang="en-US" b="1" dirty="0">
                <a:solidFill>
                  <a:srgbClr val="000000"/>
                </a:solidFill>
                <a:latin typeface="Arial"/>
                <a:cs typeface="Arial"/>
              </a:rPr>
              <a:t>Learning can </a:t>
            </a:r>
          </a:p>
          <a:p>
            <a:pPr algn="ctr" eaLnBrk="1" hangingPunct="1">
              <a:lnSpc>
                <a:spcPct val="90000"/>
              </a:lnSpc>
            </a:pPr>
            <a:r>
              <a:rPr lang="en-US" b="1" dirty="0">
                <a:solidFill>
                  <a:srgbClr val="000000"/>
                </a:solidFill>
                <a:latin typeface="Arial"/>
                <a:cs typeface="Arial"/>
              </a:rPr>
              <a:t>occur without </a:t>
            </a:r>
          </a:p>
          <a:p>
            <a:pPr algn="ctr" eaLnBrk="1" hangingPunct="1">
              <a:lnSpc>
                <a:spcPct val="90000"/>
              </a:lnSpc>
            </a:pPr>
            <a:r>
              <a:rPr lang="en-US" b="1" dirty="0">
                <a:solidFill>
                  <a:srgbClr val="000000"/>
                </a:solidFill>
                <a:latin typeface="Arial"/>
                <a:cs typeface="Arial"/>
              </a:rPr>
              <a:t>performance.</a:t>
            </a:r>
          </a:p>
        </p:txBody>
      </p:sp>
      <p:pic>
        <p:nvPicPr>
          <p:cNvPr id="21" name="Picture 20" descr="1097257_illustration_edited.eps"/>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63588" y="890588"/>
            <a:ext cx="1987550" cy="222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3"/>
          <p:cNvPicPr>
            <a:picLocks noChangeAspect="1" noChangeArrowheads="1"/>
          </p:cNvPicPr>
          <p:nvPr/>
        </p:nvPicPr>
        <p:blipFill>
          <a:blip r:embed="rId5" cstate="screen">
            <a:extLst>
              <a:ext uri="{BEBA8EAE-BF5A-486C-A8C5-ECC9F3942E4B}">
                <a14:imgProps xmlns:a14="http://schemas.microsoft.com/office/drawing/2010/main">
                  <a14:imgLayer r:embed="rId6">
                    <a14:imgEffect>
                      <a14:backgroundRemoval t="9987" b="95155" l="3472" r="89980">
                        <a14:backgroundMark x1="58805" y1="50595" x2="58805" y2="50595"/>
                        <a14:backgroundMark x1="56994" y1="42460" x2="58805" y2="45337"/>
                        <a14:backgroundMark x1="59152" y1="52513" x2="59152" y2="54911"/>
                      </a14:backgroundRemoval>
                    </a14:imgEffect>
                  </a14:imgLayer>
                </a14:imgProps>
              </a:ext>
              <a:ext uri="{28A0092B-C50C-407E-A947-70E740481C1C}">
                <a14:useLocalDpi xmlns:a14="http://schemas.microsoft.com/office/drawing/2010/main"/>
              </a:ext>
            </a:extLst>
          </a:blip>
          <a:stretch>
            <a:fillRect/>
          </a:stretch>
        </p:blipFill>
        <p:spPr bwMode="auto">
          <a:xfrm>
            <a:off x="5808133" y="1827393"/>
            <a:ext cx="3158068" cy="4737100"/>
          </a:xfrm>
          <a:prstGeom prst="rect">
            <a:avLst/>
          </a:prstGeom>
          <a:noFill/>
          <a:effectLst>
            <a:outerShdw blurRad="76200" dir="15960000" sy="-23000" kx="800400" algn="br">
              <a:srgbClr val="000000">
                <a:alpha val="51000"/>
              </a:srgbClr>
            </a:outerShdw>
            <a:reflection stA="50000" endPos="75000" dist="12700" dir="5400000" sy="-100000" algn="bl" rotWithShape="0"/>
          </a:effectLst>
        </p:spPr>
      </p:pic>
      <p:pic>
        <p:nvPicPr>
          <p:cNvPr id="23" name="Picture 9"/>
          <p:cNvPicPr preferRelativeResize="0">
            <a:picLocks noChangeAspect="1" noChangeArrowheads="1"/>
          </p:cNvPicPr>
          <p:nvPr/>
        </p:nvPicPr>
        <p:blipFill rotWithShape="1">
          <a:blip r:embed="rId7" cstate="screen">
            <a:extLst>
              <a:ext uri="{BEBA8EAE-BF5A-486C-A8C5-ECC9F3942E4B}">
                <a14:imgProps xmlns:a14="http://schemas.microsoft.com/office/drawing/2010/main">
                  <a14:imgLayer r:embed="rId8">
                    <a14:imgEffect>
                      <a14:backgroundRemoval t="2654" b="100000" l="822" r="89789"/>
                    </a14:imgEffect>
                  </a14:imgLayer>
                </a14:imgProps>
              </a:ext>
              <a:ext uri="{28A0092B-C50C-407E-A947-70E740481C1C}">
                <a14:useLocalDpi xmlns:a14="http://schemas.microsoft.com/office/drawing/2010/main"/>
              </a:ext>
            </a:extLst>
          </a:blip>
          <a:srcRect/>
          <a:stretch/>
        </p:blipFill>
        <p:spPr bwMode="auto">
          <a:xfrm flipH="1">
            <a:off x="1887094" y="3174612"/>
            <a:ext cx="2404534" cy="3295437"/>
          </a:xfrm>
          <a:prstGeom prst="rect">
            <a:avLst/>
          </a:prstGeom>
          <a:noFill/>
          <a:ln w="9525">
            <a:noFill/>
            <a:miter lim="800000"/>
            <a:headEnd/>
            <a:tailEnd/>
          </a:ln>
        </p:spPr>
      </p:pic>
    </p:spTree>
    <p:extLst>
      <p:ext uri="{BB962C8B-B14F-4D97-AF65-F5344CB8AC3E}">
        <p14:creationId xmlns:p14="http://schemas.microsoft.com/office/powerpoint/2010/main" val="3711004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5"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strVal val="#ppt_w*0.70"/>
                                          </p:val>
                                        </p:tav>
                                        <p:tav tm="100000">
                                          <p:val>
                                            <p:strVal val="#ppt_w"/>
                                          </p:val>
                                        </p:tav>
                                      </p:tavLst>
                                    </p:anim>
                                    <p:anim calcmode="lin" valueType="num">
                                      <p:cBhvr>
                                        <p:cTn id="8" dur="1000" fill="hold"/>
                                        <p:tgtEl>
                                          <p:spTgt spid="16"/>
                                        </p:tgtEl>
                                        <p:attrNameLst>
                                          <p:attrName>ppt_h</p:attrName>
                                        </p:attrNameLst>
                                      </p:cBhvr>
                                      <p:tavLst>
                                        <p:tav tm="0">
                                          <p:val>
                                            <p:strVal val="#ppt_h"/>
                                          </p:val>
                                        </p:tav>
                                        <p:tav tm="100000">
                                          <p:val>
                                            <p:strVal val="#ppt_h"/>
                                          </p:val>
                                        </p:tav>
                                      </p:tavLst>
                                    </p:anim>
                                    <p:animEffect transition="in" filter="fade">
                                      <p:cBhvr>
                                        <p:cTn id="9" dur="1000"/>
                                        <p:tgtEl>
                                          <p:spTgt spid="16"/>
                                        </p:tgtEl>
                                      </p:cBhvr>
                                    </p:animEffect>
                                  </p:childTnLst>
                                </p:cTn>
                              </p:par>
                            </p:childTnLst>
                          </p:cTn>
                        </p:par>
                        <p:par>
                          <p:cTn id="10" fill="hold" nodeType="afterGroup">
                            <p:stCondLst>
                              <p:cond delay="1000"/>
                            </p:stCondLst>
                            <p:childTnLst>
                              <p:par>
                                <p:cTn id="11" presetID="19" presetClass="entr" presetSubtype="10"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p:cTn id="13" dur="5000" fill="hold"/>
                                        <p:tgtEl>
                                          <p:spTgt spid="21"/>
                                        </p:tgtEl>
                                        <p:attrNameLst>
                                          <p:attrName>ppt_w</p:attrName>
                                        </p:attrNameLst>
                                      </p:cBhvr>
                                      <p:tavLst>
                                        <p:tav tm="0" fmla="#ppt_w*sin(2.5*pi*$)">
                                          <p:val>
                                            <p:fltVal val="0"/>
                                          </p:val>
                                        </p:tav>
                                        <p:tav tm="100000">
                                          <p:val>
                                            <p:fltVal val="1"/>
                                          </p:val>
                                        </p:tav>
                                      </p:tavLst>
                                    </p:anim>
                                    <p:anim calcmode="lin" valueType="num">
                                      <p:cBhvr>
                                        <p:cTn id="14" dur="5000" fill="hold"/>
                                        <p:tgtEl>
                                          <p:spTgt spid="21"/>
                                        </p:tgtEl>
                                        <p:attrNameLst>
                                          <p:attrName>ppt_h</p:attrName>
                                        </p:attrNameLst>
                                      </p:cBhvr>
                                      <p:tavLst>
                                        <p:tav tm="0">
                                          <p:val>
                                            <p:strVal val="#ppt_h"/>
                                          </p:val>
                                        </p:tav>
                                        <p:tav tm="100000">
                                          <p:val>
                                            <p:strVal val="#ppt_h"/>
                                          </p:val>
                                        </p:tav>
                                      </p:tavLst>
                                    </p:anim>
                                  </p:childTnLst>
                                </p:cTn>
                              </p:par>
                              <p:par>
                                <p:cTn id="15" presetID="19" presetClass="entr" presetSubtype="1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0" fill="hold"/>
                                        <p:tgtEl>
                                          <p:spTgt spid="22"/>
                                        </p:tgtEl>
                                        <p:attrNameLst>
                                          <p:attrName>ppt_w</p:attrName>
                                        </p:attrNameLst>
                                      </p:cBhvr>
                                      <p:tavLst>
                                        <p:tav tm="0" fmla="#ppt_w*sin(2.5*pi*$)">
                                          <p:val>
                                            <p:fltVal val="0"/>
                                          </p:val>
                                        </p:tav>
                                        <p:tav tm="100000">
                                          <p:val>
                                            <p:fltVal val="1"/>
                                          </p:val>
                                        </p:tav>
                                      </p:tavLst>
                                    </p:anim>
                                    <p:anim calcmode="lin" valueType="num">
                                      <p:cBhvr>
                                        <p:cTn id="18" dur="5000" fill="hold"/>
                                        <p:tgtEl>
                                          <p:spTgt spid="22"/>
                                        </p:tgtEl>
                                        <p:attrNameLst>
                                          <p:attrName>ppt_h</p:attrName>
                                        </p:attrNameLst>
                                      </p:cBhvr>
                                      <p:tavLst>
                                        <p:tav tm="0">
                                          <p:val>
                                            <p:strVal val="#ppt_h"/>
                                          </p:val>
                                        </p:tav>
                                        <p:tav tm="100000">
                                          <p:val>
                                            <p:strVal val="#ppt_h"/>
                                          </p:val>
                                        </p:tav>
                                      </p:tavLst>
                                    </p:anim>
                                  </p:childTnLst>
                                </p:cTn>
                              </p:par>
                              <p:par>
                                <p:cTn id="19" presetID="0" presetClass="path" presetSubtype="0" accel="50000" decel="50000" fill="hold" nodeType="withEffect">
                                  <p:stCondLst>
                                    <p:cond delay="0"/>
                                  </p:stCondLst>
                                  <p:childTnLst>
                                    <p:animMotion origin="layout" path="M -0.875 -0.12754 C -0.66423 -0.21736 -0.45347 -0.30717 -0.3118 -0.29004 C -0.17014 -0.27291 -0.07656 -0.07315 -0.02465 -0.02477 C 0.02726 0.02361 0.01355 0.01181 -1.11111E-6 3.7037E-7 " pathEditMode="relative" ptsTypes="aaaA">
                                      <p:cBhvr>
                                        <p:cTn id="20" dur="3000" fill="hold"/>
                                        <p:tgtEl>
                                          <p:spTgt spid="22"/>
                                        </p:tgtEl>
                                        <p:attrNameLst>
                                          <p:attrName>ppt_x</p:attrName>
                                          <p:attrName>ppt_y</p:attrName>
                                        </p:attrNameLst>
                                      </p:cBhvr>
                                    </p:animMotion>
                                  </p:childTnLst>
                                </p:cTn>
                              </p:par>
                            </p:childTnLst>
                          </p:cTn>
                        </p:par>
                        <p:par>
                          <p:cTn id="21" fill="hold">
                            <p:stCondLst>
                              <p:cond delay="6000"/>
                            </p:stCondLst>
                            <p:childTnLst>
                              <p:par>
                                <p:cTn id="22" presetID="55" presetClass="entr" presetSubtype="0"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p:cTn id="24" dur="1000" fill="hold"/>
                                        <p:tgtEl>
                                          <p:spTgt spid="19"/>
                                        </p:tgtEl>
                                        <p:attrNameLst>
                                          <p:attrName>ppt_w</p:attrName>
                                        </p:attrNameLst>
                                      </p:cBhvr>
                                      <p:tavLst>
                                        <p:tav tm="0">
                                          <p:val>
                                            <p:strVal val="#ppt_w*0.70"/>
                                          </p:val>
                                        </p:tav>
                                        <p:tav tm="100000">
                                          <p:val>
                                            <p:strVal val="#ppt_w"/>
                                          </p:val>
                                        </p:tav>
                                      </p:tavLst>
                                    </p:anim>
                                    <p:anim calcmode="lin" valueType="num">
                                      <p:cBhvr>
                                        <p:cTn id="25" dur="1000" fill="hold"/>
                                        <p:tgtEl>
                                          <p:spTgt spid="19"/>
                                        </p:tgtEl>
                                        <p:attrNameLst>
                                          <p:attrName>ppt_h</p:attrName>
                                        </p:attrNameLst>
                                      </p:cBhvr>
                                      <p:tavLst>
                                        <p:tav tm="0">
                                          <p:val>
                                            <p:strVal val="#ppt_h"/>
                                          </p:val>
                                        </p:tav>
                                        <p:tav tm="100000">
                                          <p:val>
                                            <p:strVal val="#ppt_h"/>
                                          </p:val>
                                        </p:tav>
                                      </p:tavLst>
                                    </p:anim>
                                    <p:animEffect transition="in" filter="fade">
                                      <p:cBhvr>
                                        <p:cTn id="26" dur="1000"/>
                                        <p:tgtEl>
                                          <p:spTgt spid="19"/>
                                        </p:tgtEl>
                                      </p:cBhvr>
                                    </p:animEffect>
                                  </p:childTnLst>
                                </p:cTn>
                              </p:par>
                            </p:childTnLst>
                          </p:cTn>
                        </p:par>
                        <p:par>
                          <p:cTn id="27" fill="hold">
                            <p:stCondLst>
                              <p:cond delay="7000"/>
                            </p:stCondLst>
                            <p:childTnLst>
                              <p:par>
                                <p:cTn id="28" presetID="42" presetClass="entr" presetSubtype="0"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1000"/>
                                        <p:tgtEl>
                                          <p:spTgt spid="20"/>
                                        </p:tgtEl>
                                      </p:cBhvr>
                                    </p:animEffect>
                                    <p:anim calcmode="lin" valueType="num">
                                      <p:cBhvr>
                                        <p:cTn id="31" dur="1000" fill="hold"/>
                                        <p:tgtEl>
                                          <p:spTgt spid="20"/>
                                        </p:tgtEl>
                                        <p:attrNameLst>
                                          <p:attrName>ppt_x</p:attrName>
                                        </p:attrNameLst>
                                      </p:cBhvr>
                                      <p:tavLst>
                                        <p:tav tm="0">
                                          <p:val>
                                            <p:strVal val="#ppt_x"/>
                                          </p:val>
                                        </p:tav>
                                        <p:tav tm="100000">
                                          <p:val>
                                            <p:strVal val="#ppt_x"/>
                                          </p:val>
                                        </p:tav>
                                      </p:tavLst>
                                    </p:anim>
                                    <p:anim calcmode="lin" valueType="num">
                                      <p:cBhvr>
                                        <p:cTn id="32"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animBg="1"/>
      <p:bldP spid="20"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3"/>
          <p:cNvSpPr>
            <a:spLocks noGrp="1" noChangeArrowheads="1"/>
          </p:cNvSpPr>
          <p:nvPr>
            <p:ph type="ctrTitle"/>
          </p:nvPr>
        </p:nvSpPr>
        <p:spPr/>
        <p:txBody>
          <a:bodyPr/>
          <a:lstStyle/>
          <a:p>
            <a:r>
              <a:rPr lang="en-US">
                <a:latin typeface="Arial" charset="0"/>
                <a:ea typeface="ＭＳ Ｐゴシック" charset="0"/>
                <a:cs typeface="ＭＳ Ｐゴシック" charset="0"/>
              </a:rPr>
              <a:t>Bandura’</a:t>
            </a:r>
            <a:r>
              <a:rPr lang="en-US" altLang="ja-JP">
                <a:latin typeface="Arial" charset="0"/>
                <a:ea typeface="ＭＳ Ｐゴシック" charset="0"/>
                <a:cs typeface="ＭＳ Ｐゴシック" charset="0"/>
              </a:rPr>
              <a:t>s Classic Research</a:t>
            </a:r>
            <a:endParaRPr lang="en-US">
              <a:latin typeface="Arial" charset="0"/>
              <a:ea typeface="ＭＳ Ｐゴシック" charset="0"/>
              <a:cs typeface="ＭＳ Ｐゴシック" charset="0"/>
            </a:endParaRPr>
          </a:p>
        </p:txBody>
      </p:sp>
      <p:pic>
        <p:nvPicPr>
          <p:cNvPr id="2" name="Picture 1" descr="AAABTXE0.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371600" y="1322388"/>
            <a:ext cx="2965450" cy="219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AAABTXE1.jp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625975" y="1322388"/>
            <a:ext cx="2960688" cy="219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AABTXE2.jp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371600" y="3779838"/>
            <a:ext cx="2960688" cy="219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AAABTXE3.jp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633913" y="3787775"/>
            <a:ext cx="2960687" cy="219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88535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par>
                          <p:cTn id="10" fill="hold" nodeType="afterGroup">
                            <p:stCondLst>
                              <p:cond delay="1000"/>
                            </p:stCondLst>
                            <p:childTnLst>
                              <p:par>
                                <p:cTn id="11" presetID="5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Scale>
                                      <p:cBhvr>
                                        <p:cTn id="13"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4"/>
                                        </p:tgtEl>
                                        <p:attrNameLst>
                                          <p:attrName>ppt_x</p:attrName>
                                          <p:attrName>ppt_y</p:attrName>
                                        </p:attrNameLst>
                                      </p:cBhvr>
                                    </p:animMotion>
                                    <p:animEffect transition="in" filter="fade">
                                      <p:cBhvr>
                                        <p:cTn id="15" dur="1000"/>
                                        <p:tgtEl>
                                          <p:spTgt spid="4"/>
                                        </p:tgtEl>
                                      </p:cBhvr>
                                    </p:animEffect>
                                  </p:childTnLst>
                                </p:cTn>
                              </p:par>
                            </p:childTnLst>
                          </p:cTn>
                        </p:par>
                        <p:par>
                          <p:cTn id="16" fill="hold" nodeType="afterGroup">
                            <p:stCondLst>
                              <p:cond delay="2000"/>
                            </p:stCondLst>
                            <p:childTnLst>
                              <p:par>
                                <p:cTn id="17" presetID="52"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Scale>
                                      <p:cBhvr>
                                        <p:cTn id="19"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5"/>
                                        </p:tgtEl>
                                        <p:attrNameLst>
                                          <p:attrName>ppt_x</p:attrName>
                                          <p:attrName>ppt_y</p:attrName>
                                        </p:attrNameLst>
                                      </p:cBhvr>
                                    </p:animMotion>
                                    <p:animEffect transition="in" filter="fade">
                                      <p:cBhvr>
                                        <p:cTn id="21" dur="1000"/>
                                        <p:tgtEl>
                                          <p:spTgt spid="5"/>
                                        </p:tgtEl>
                                      </p:cBhvr>
                                    </p:animEffect>
                                  </p:childTnLst>
                                </p:cTn>
                              </p:par>
                            </p:childTnLst>
                          </p:cTn>
                        </p:par>
                        <p:par>
                          <p:cTn id="22" fill="hold" nodeType="afterGroup">
                            <p:stCondLst>
                              <p:cond delay="3000"/>
                            </p:stCondLst>
                            <p:childTnLst>
                              <p:par>
                                <p:cTn id="23" presetID="52" presetClass="entr" presetSubtype="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Scale>
                                      <p:cBhvr>
                                        <p:cTn id="25"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6"/>
                                        </p:tgtEl>
                                        <p:attrNameLst>
                                          <p:attrName>ppt_x</p:attrName>
                                          <p:attrName>ppt_y</p:attrName>
                                        </p:attrNameLst>
                                      </p:cBhvr>
                                    </p:animMotion>
                                    <p:animEffect transition="in" filter="fade">
                                      <p:cBhvr>
                                        <p:cTn id="2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L1124758_Original.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0844" y="40442"/>
            <a:ext cx="9103156" cy="6373594"/>
          </a:xfrm>
          <a:prstGeom prst="rect">
            <a:avLst/>
          </a:prstGeom>
        </p:spPr>
      </p:pic>
      <p:sp>
        <p:nvSpPr>
          <p:cNvPr id="3" name="Rectangle 3"/>
          <p:cNvSpPr txBox="1">
            <a:spLocks/>
          </p:cNvSpPr>
          <p:nvPr/>
        </p:nvSpPr>
        <p:spPr>
          <a:xfrm>
            <a:off x="715122" y="1973299"/>
            <a:ext cx="7792358" cy="3944616"/>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en-US" b="1" dirty="0" smtClean="0">
                <a:solidFill>
                  <a:schemeClr val="accent6">
                    <a:lumMod val="75000"/>
                  </a:schemeClr>
                </a:solidFill>
                <a:latin typeface="Arial" charset="0"/>
                <a:ea typeface="ＭＳ Ｐゴシック" charset="0"/>
                <a:cs typeface="ＭＳ Ｐゴシック" charset="0"/>
              </a:rPr>
              <a:t>Taking Psychology with You</a:t>
            </a:r>
          </a:p>
          <a:p>
            <a:pPr marL="457200" indent="0">
              <a:spcBef>
                <a:spcPts val="1200"/>
              </a:spcBef>
              <a:buFont typeface="Arial"/>
              <a:buNone/>
            </a:pPr>
            <a:r>
              <a:rPr lang="en-US" sz="2400" b="1" dirty="0" smtClean="0">
                <a:solidFill>
                  <a:srgbClr val="FFFF00"/>
                </a:solidFill>
                <a:latin typeface="Arial" charset="0"/>
                <a:ea typeface="ＭＳ Ｐゴシック" charset="0"/>
                <a:cs typeface="ＭＳ Ｐゴシック" charset="0"/>
              </a:rPr>
              <a:t>Does media violence make you violent?</a:t>
            </a:r>
            <a:endParaRPr lang="en-US" sz="2200" b="1" dirty="0" smtClean="0">
              <a:solidFill>
                <a:srgbClr val="FFFF00"/>
              </a:solidFill>
              <a:latin typeface="Arial" charset="0"/>
              <a:ea typeface="ＭＳ Ｐゴシック" charset="0"/>
              <a:cs typeface="ＭＳ Ｐゴシック" charset="0"/>
            </a:endParaRPr>
          </a:p>
          <a:p>
            <a:pPr marL="914400">
              <a:spcBef>
                <a:spcPts val="1200"/>
              </a:spcBef>
            </a:pPr>
            <a:r>
              <a:rPr lang="en-US" sz="2200" b="1" dirty="0" smtClean="0">
                <a:solidFill>
                  <a:schemeClr val="bg1"/>
                </a:solidFill>
                <a:latin typeface="Arial" charset="0"/>
                <a:ea typeface="ＭＳ Ｐゴシック" charset="0"/>
                <a:cs typeface="ＭＳ Ｐゴシック" charset="0"/>
              </a:rPr>
              <a:t>Examine </a:t>
            </a:r>
            <a:r>
              <a:rPr lang="en-US" sz="2200" b="1" dirty="0">
                <a:solidFill>
                  <a:schemeClr val="bg1"/>
                </a:solidFill>
                <a:latin typeface="Arial" charset="0"/>
                <a:ea typeface="ＭＳ Ｐゴシック" charset="0"/>
                <a:cs typeface="ＭＳ Ｐゴシック" charset="0"/>
              </a:rPr>
              <a:t>the evidence.</a:t>
            </a:r>
          </a:p>
          <a:p>
            <a:pPr marL="914400">
              <a:spcBef>
                <a:spcPts val="1200"/>
              </a:spcBef>
            </a:pPr>
            <a:r>
              <a:rPr lang="en-US" sz="2200" b="1" dirty="0">
                <a:solidFill>
                  <a:schemeClr val="bg1"/>
                </a:solidFill>
                <a:latin typeface="Arial" charset="0"/>
                <a:ea typeface="ＭＳ Ｐゴシック" charset="0"/>
                <a:cs typeface="ＭＳ Ｐゴシック" charset="0"/>
              </a:rPr>
              <a:t>Consider other interpretations.</a:t>
            </a:r>
          </a:p>
          <a:p>
            <a:pPr marL="914400">
              <a:spcBef>
                <a:spcPts val="1200"/>
              </a:spcBef>
            </a:pPr>
            <a:r>
              <a:rPr lang="en-US" sz="2200" b="1" dirty="0">
                <a:solidFill>
                  <a:schemeClr val="bg1"/>
                </a:solidFill>
                <a:latin typeface="Arial" charset="0"/>
                <a:ea typeface="ＭＳ Ｐゴシック" charset="0"/>
                <a:cs typeface="ＭＳ Ｐゴシック" charset="0"/>
              </a:rPr>
              <a:t>Don’t oversimplify.</a:t>
            </a:r>
          </a:p>
          <a:p>
            <a:pPr marL="914400"/>
            <a:endParaRPr lang="en-US" sz="2200" b="1" dirty="0">
              <a:solidFill>
                <a:schemeClr val="bg1"/>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7057786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42" presetClass="entr" presetSubtype="0" fill="hold" grpId="0" nodeType="after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23" fill="hold">
                            <p:stCondLst>
                              <p:cond delay="3000"/>
                            </p:stCondLst>
                            <p:childTnLst>
                              <p:par>
                                <p:cTn id="24" presetID="42" presetClass="entr" presetSubtype="0" fill="hold" grpId="0" nodeType="after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9" fill="hold">
                            <p:stCondLst>
                              <p:cond delay="4000"/>
                            </p:stCondLst>
                            <p:childTnLst>
                              <p:par>
                                <p:cTn id="30" presetID="42" presetClass="entr" presetSubtype="0" fill="hold" grpId="0" nodeType="after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1000"/>
                                        <p:tgtEl>
                                          <p:spTgt spid="3">
                                            <p:txEl>
                                              <p:pRg st="3" end="3"/>
                                            </p:txEl>
                                          </p:spTgt>
                                        </p:tgtEl>
                                      </p:cBhvr>
                                    </p:animEffect>
                                    <p:anim calcmode="lin" valueType="num">
                                      <p:cBhvr>
                                        <p:cTn id="3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35" fill="hold">
                            <p:stCondLst>
                              <p:cond delay="5000"/>
                            </p:stCondLst>
                            <p:childTnLst>
                              <p:par>
                                <p:cTn id="36" presetID="42" presetClass="entr" presetSubtype="0" fill="hold" grpId="0" nodeType="after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Effect transition="in" filter="fade">
                                      <p:cBhvr>
                                        <p:cTn id="38" dur="1000"/>
                                        <p:tgtEl>
                                          <p:spTgt spid="3">
                                            <p:txEl>
                                              <p:pRg st="4" end="4"/>
                                            </p:txEl>
                                          </p:spTgt>
                                        </p:tgtEl>
                                      </p:cBhvr>
                                    </p:animEffect>
                                    <p:anim calcmode="lin" valueType="num">
                                      <p:cBhvr>
                                        <p:cTn id="3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2707105"/>
            <a:ext cx="9144000" cy="646331"/>
          </a:xfrm>
          <a:prstGeom prst="rect">
            <a:avLst/>
          </a:prstGeom>
          <a:noFill/>
        </p:spPr>
        <p:txBody>
          <a:bodyPr wrap="square" rtlCol="0">
            <a:spAutoFit/>
          </a:bodyPr>
          <a:lstStyle/>
          <a:p>
            <a:pPr algn="ctr"/>
            <a:r>
              <a:rPr lang="en-US" sz="3600" b="1" dirty="0" smtClean="0">
                <a:solidFill>
                  <a:schemeClr val="bg1"/>
                </a:solidFill>
                <a:latin typeface="Arial"/>
                <a:cs typeface="Arial"/>
              </a:rPr>
              <a:t>End of Chapter</a:t>
            </a:r>
            <a:endParaRPr lang="en-US" sz="3600" b="1" dirty="0">
              <a:solidFill>
                <a:schemeClr val="bg1"/>
              </a:solidFill>
              <a:latin typeface="Arial"/>
              <a:cs typeface="Arial"/>
            </a:endParaRPr>
          </a:p>
        </p:txBody>
      </p:sp>
    </p:spTree>
    <p:extLst>
      <p:ext uri="{BB962C8B-B14F-4D97-AF65-F5344CB8AC3E}">
        <p14:creationId xmlns:p14="http://schemas.microsoft.com/office/powerpoint/2010/main" val="196053313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707105"/>
            <a:ext cx="9144000" cy="646331"/>
          </a:xfrm>
          <a:prstGeom prst="rect">
            <a:avLst/>
          </a:prstGeom>
          <a:noFill/>
        </p:spPr>
        <p:txBody>
          <a:bodyPr wrap="square" rtlCol="0">
            <a:spAutoFit/>
          </a:bodyPr>
          <a:lstStyle/>
          <a:p>
            <a:pPr algn="ctr"/>
            <a:r>
              <a:rPr lang="en-US" sz="3600" b="1" dirty="0" smtClean="0">
                <a:solidFill>
                  <a:srgbClr val="4F3967"/>
                </a:solidFill>
                <a:latin typeface="Arial"/>
                <a:cs typeface="Arial"/>
              </a:rPr>
              <a:t>Interactive Figures</a:t>
            </a:r>
            <a:endParaRPr lang="en-US" sz="3600" b="1" dirty="0">
              <a:solidFill>
                <a:srgbClr val="4F3967"/>
              </a:solidFill>
              <a:latin typeface="Arial"/>
              <a:cs typeface="Arial"/>
            </a:endParaRPr>
          </a:p>
        </p:txBody>
      </p:sp>
      <p:grpSp>
        <p:nvGrpSpPr>
          <p:cNvPr id="4" name="Group 3"/>
          <p:cNvGrpSpPr/>
          <p:nvPr/>
        </p:nvGrpSpPr>
        <p:grpSpPr>
          <a:xfrm>
            <a:off x="1281634" y="2529789"/>
            <a:ext cx="1083110" cy="1083110"/>
            <a:chOff x="133090" y="45734"/>
            <a:chExt cx="1083110" cy="1083110"/>
          </a:xfrm>
        </p:grpSpPr>
        <p:sp>
          <p:nvSpPr>
            <p:cNvPr id="5" name="Oval 4"/>
            <p:cNvSpPr/>
            <p:nvPr/>
          </p:nvSpPr>
          <p:spPr>
            <a:xfrm>
              <a:off x="133090" y="45734"/>
              <a:ext cx="1083110" cy="1083110"/>
            </a:xfrm>
            <a:prstGeom prst="ellipse">
              <a:avLst/>
            </a:prstGeom>
            <a:solidFill>
              <a:srgbClr val="7C8B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Isosceles Triangle 5"/>
            <p:cNvSpPr/>
            <p:nvPr/>
          </p:nvSpPr>
          <p:spPr>
            <a:xfrm rot="5400000">
              <a:off x="450540" y="346779"/>
              <a:ext cx="583386" cy="502918"/>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628396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8323" y="-5291"/>
            <a:ext cx="9309165" cy="427442"/>
          </a:xfrm>
          <a:prstGeom prst="rect">
            <a:avLst/>
          </a:prstGeom>
          <a:solidFill>
            <a:srgbClr val="4F396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noFill/>
            </a:endParaRPr>
          </a:p>
        </p:txBody>
      </p:sp>
      <p:sp>
        <p:nvSpPr>
          <p:cNvPr id="4" name="Title 1"/>
          <p:cNvSpPr txBox="1">
            <a:spLocks/>
          </p:cNvSpPr>
          <p:nvPr/>
        </p:nvSpPr>
        <p:spPr>
          <a:xfrm>
            <a:off x="1280073" y="45734"/>
            <a:ext cx="6818563" cy="342567"/>
          </a:xfrm>
          <a:prstGeom prst="rect">
            <a:avLst/>
          </a:prstGeom>
        </p:spPr>
        <p:txBody>
          <a:bodyPr>
            <a:noAutofit/>
          </a:bodyPr>
          <a:lstStyle>
            <a:lvl1pPr algn="l" defTabSz="457200" rtl="0" eaLnBrk="1" latinLnBrk="0" hangingPunct="1">
              <a:spcBef>
                <a:spcPct val="0"/>
              </a:spcBef>
              <a:buNone/>
              <a:defRPr sz="1600" b="1" kern="1200" cap="all">
                <a:solidFill>
                  <a:srgbClr val="FFFFFF"/>
                </a:solidFill>
                <a:latin typeface="Arial"/>
                <a:ea typeface="+mj-ea"/>
                <a:cs typeface="Arial"/>
              </a:defRPr>
            </a:lvl1pPr>
          </a:lstStyle>
          <a:p>
            <a:r>
              <a:rPr lang="en-US" dirty="0" smtClean="0"/>
              <a:t>Interactive figure</a:t>
            </a:r>
            <a:endParaRPr lang="en-US" dirty="0"/>
          </a:p>
        </p:txBody>
      </p:sp>
      <p:sp>
        <p:nvSpPr>
          <p:cNvPr id="5" name="Title 1"/>
          <p:cNvSpPr txBox="1">
            <a:spLocks/>
          </p:cNvSpPr>
          <p:nvPr/>
        </p:nvSpPr>
        <p:spPr>
          <a:xfrm>
            <a:off x="1280073" y="486872"/>
            <a:ext cx="6818562" cy="472301"/>
          </a:xfrm>
          <a:prstGeom prst="rect">
            <a:avLst/>
          </a:prstGeom>
        </p:spPr>
        <p:txBody>
          <a:bodyPr vert="horz" lIns="91440" tIns="45720" rIns="91440" bIns="45720" rtlCol="0" anchor="ctr">
            <a:noAutofit/>
          </a:bodyPr>
          <a:lstStyle>
            <a:lvl1pPr algn="l" defTabSz="457200" rtl="0" eaLnBrk="1" latinLnBrk="0" hangingPunct="1">
              <a:spcBef>
                <a:spcPct val="0"/>
              </a:spcBef>
              <a:buNone/>
              <a:defRPr sz="1800" b="1" kern="1200" cap="all">
                <a:solidFill>
                  <a:schemeClr val="tx1"/>
                </a:solidFill>
                <a:latin typeface="Arial"/>
                <a:ea typeface="+mj-ea"/>
                <a:cs typeface="Arial"/>
              </a:defRPr>
            </a:lvl1pPr>
          </a:lstStyle>
          <a:p>
            <a:pPr algn="l"/>
            <a:r>
              <a:rPr lang="en-US" sz="2400" b="0" i="0" u="none" strike="noStrike" cap="none" baseline="0" dirty="0" smtClean="0">
                <a:solidFill>
                  <a:schemeClr val="tx1"/>
                </a:solidFill>
                <a:latin typeface=""/>
              </a:rPr>
              <a:t>Classical Conditioning</a:t>
            </a:r>
            <a:endParaRPr lang="en-US" sz="2400" b="0" cap="none" dirty="0">
              <a:solidFill>
                <a:schemeClr val="tx1"/>
              </a:solidFill>
            </a:endParaRPr>
          </a:p>
        </p:txBody>
      </p:sp>
      <p:sp>
        <p:nvSpPr>
          <p:cNvPr id="6" name="Rectangle 5"/>
          <p:cNvSpPr/>
          <p:nvPr/>
        </p:nvSpPr>
        <p:spPr>
          <a:xfrm>
            <a:off x="-98323" y="422150"/>
            <a:ext cx="9309165" cy="64722"/>
          </a:xfrm>
          <a:prstGeom prst="rect">
            <a:avLst/>
          </a:prstGeom>
          <a:solidFill>
            <a:srgbClr val="E7C8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 name="Group 9"/>
          <p:cNvGrpSpPr/>
          <p:nvPr/>
        </p:nvGrpSpPr>
        <p:grpSpPr>
          <a:xfrm>
            <a:off x="133090" y="45734"/>
            <a:ext cx="1083110" cy="1083110"/>
            <a:chOff x="133090" y="45734"/>
            <a:chExt cx="1083110" cy="1083110"/>
          </a:xfrm>
        </p:grpSpPr>
        <p:sp>
          <p:nvSpPr>
            <p:cNvPr id="8" name="Oval 7"/>
            <p:cNvSpPr/>
            <p:nvPr/>
          </p:nvSpPr>
          <p:spPr>
            <a:xfrm>
              <a:off x="133090" y="45734"/>
              <a:ext cx="1083110" cy="1083110"/>
            </a:xfrm>
            <a:prstGeom prst="ellipse">
              <a:avLst/>
            </a:prstGeom>
            <a:solidFill>
              <a:srgbClr val="7C8B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Isosceles Triangle 8"/>
            <p:cNvSpPr/>
            <p:nvPr/>
          </p:nvSpPr>
          <p:spPr>
            <a:xfrm rot="5400000">
              <a:off x="450540" y="346779"/>
              <a:ext cx="583386" cy="502918"/>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1" name="TextBox 10"/>
          <p:cNvSpPr txBox="1"/>
          <p:nvPr/>
        </p:nvSpPr>
        <p:spPr>
          <a:xfrm>
            <a:off x="0" y="5679074"/>
            <a:ext cx="9144000" cy="369332"/>
          </a:xfrm>
          <a:prstGeom prst="rect">
            <a:avLst/>
          </a:prstGeom>
          <a:noFill/>
        </p:spPr>
        <p:txBody>
          <a:bodyPr wrap="square" rtlCol="0">
            <a:spAutoFit/>
          </a:bodyPr>
          <a:lstStyle/>
          <a:p>
            <a:pPr algn="ctr"/>
            <a:r>
              <a:rPr lang="en-US" b="1" dirty="0" smtClean="0">
                <a:latin typeface="Arial"/>
                <a:cs typeface="Arial"/>
                <a:hlinkClick r:id="rId2"/>
              </a:rPr>
              <a:t>Click here to watch the interactive feature.</a:t>
            </a:r>
            <a:endParaRPr lang="en-US" b="1" dirty="0">
              <a:solidFill>
                <a:srgbClr val="FF0000"/>
              </a:solidFill>
              <a:latin typeface="Arial"/>
              <a:cs typeface="Arial"/>
            </a:endParaRPr>
          </a:p>
        </p:txBody>
      </p:sp>
      <p:pic>
        <p:nvPicPr>
          <p:cNvPr id="2" name="Picture 1">
            <a:hlinkClick r:id="rId3"/>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17218" y="1154225"/>
            <a:ext cx="7109564" cy="4511725"/>
          </a:xfrm>
          <a:prstGeom prst="rect">
            <a:avLst/>
          </a:prstGeom>
        </p:spPr>
      </p:pic>
    </p:spTree>
    <p:extLst>
      <p:ext uri="{BB962C8B-B14F-4D97-AF65-F5344CB8AC3E}">
        <p14:creationId xmlns:p14="http://schemas.microsoft.com/office/powerpoint/2010/main" val="422280344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1" presetClass="entr" presetSubtype="1"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heel(1)">
                                      <p:cBhvr>
                                        <p:cTn id="12" dur="500"/>
                                        <p:tgtEl>
                                          <p:spTgt spid="10"/>
                                        </p:tgtEl>
                                      </p:cBhvr>
                                    </p:animEffect>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0-#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1"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0-#ppt_h/2"/>
                                          </p:val>
                                        </p:tav>
                                        <p:tav tm="100000">
                                          <p:val>
                                            <p:strVal val="#ppt_y"/>
                                          </p:val>
                                        </p:tav>
                                      </p:tavLst>
                                    </p:anim>
                                  </p:childTnLst>
                                </p:cTn>
                              </p:par>
                            </p:childTnLst>
                          </p:cTn>
                        </p:par>
                        <p:par>
                          <p:cTn id="23" fill="hold">
                            <p:stCondLst>
                              <p:cond delay="2000"/>
                            </p:stCondLst>
                            <p:childTnLst>
                              <p:par>
                                <p:cTn id="24" presetID="2" presetClass="entr" presetSubtype="1"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ppt_x"/>
                                          </p:val>
                                        </p:tav>
                                        <p:tav tm="100000">
                                          <p:val>
                                            <p:strVal val="#ppt_x"/>
                                          </p:val>
                                        </p:tav>
                                      </p:tavLst>
                                    </p:anim>
                                    <p:anim calcmode="lin" valueType="num">
                                      <p:cBhvr additive="base">
                                        <p:cTn id="27" dur="500" fill="hold"/>
                                        <p:tgtEl>
                                          <p:spTgt spid="5"/>
                                        </p:tgtEl>
                                        <p:attrNameLst>
                                          <p:attrName>ppt_y</p:attrName>
                                        </p:attrNameLst>
                                      </p:cBhvr>
                                      <p:tavLst>
                                        <p:tav tm="0">
                                          <p:val>
                                            <p:strVal val="0-#ppt_h/2"/>
                                          </p:val>
                                        </p:tav>
                                        <p:tav tm="100000">
                                          <p:val>
                                            <p:strVal val="#ppt_y"/>
                                          </p:val>
                                        </p:tav>
                                      </p:tavLst>
                                    </p:anim>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animBg="1"/>
      <p:bldP spid="11"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8323" y="-5291"/>
            <a:ext cx="9309165" cy="427442"/>
          </a:xfrm>
          <a:prstGeom prst="rect">
            <a:avLst/>
          </a:prstGeom>
          <a:solidFill>
            <a:srgbClr val="4F396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noFill/>
            </a:endParaRPr>
          </a:p>
        </p:txBody>
      </p:sp>
      <p:sp>
        <p:nvSpPr>
          <p:cNvPr id="4" name="Title 1"/>
          <p:cNvSpPr txBox="1">
            <a:spLocks/>
          </p:cNvSpPr>
          <p:nvPr/>
        </p:nvSpPr>
        <p:spPr>
          <a:xfrm>
            <a:off x="1280073" y="45734"/>
            <a:ext cx="6818563" cy="342567"/>
          </a:xfrm>
          <a:prstGeom prst="rect">
            <a:avLst/>
          </a:prstGeom>
        </p:spPr>
        <p:txBody>
          <a:bodyPr>
            <a:noAutofit/>
          </a:bodyPr>
          <a:lstStyle>
            <a:lvl1pPr algn="l" defTabSz="457200" rtl="0" eaLnBrk="1" latinLnBrk="0" hangingPunct="1">
              <a:spcBef>
                <a:spcPct val="0"/>
              </a:spcBef>
              <a:buNone/>
              <a:defRPr sz="1600" b="1" kern="1200" cap="all">
                <a:solidFill>
                  <a:srgbClr val="FFFFFF"/>
                </a:solidFill>
                <a:latin typeface="Arial"/>
                <a:ea typeface="+mj-ea"/>
                <a:cs typeface="Arial"/>
              </a:defRPr>
            </a:lvl1pPr>
          </a:lstStyle>
          <a:p>
            <a:r>
              <a:rPr lang="en-US" dirty="0" smtClean="0"/>
              <a:t>Interactive figure</a:t>
            </a:r>
            <a:endParaRPr lang="en-US" dirty="0"/>
          </a:p>
        </p:txBody>
      </p:sp>
      <p:sp>
        <p:nvSpPr>
          <p:cNvPr id="5" name="Title 1"/>
          <p:cNvSpPr txBox="1">
            <a:spLocks/>
          </p:cNvSpPr>
          <p:nvPr/>
        </p:nvSpPr>
        <p:spPr>
          <a:xfrm>
            <a:off x="1280073" y="486872"/>
            <a:ext cx="6818562" cy="472301"/>
          </a:xfrm>
          <a:prstGeom prst="rect">
            <a:avLst/>
          </a:prstGeom>
        </p:spPr>
        <p:txBody>
          <a:bodyPr vert="horz" lIns="91440" tIns="45720" rIns="91440" bIns="45720" rtlCol="0" anchor="ctr">
            <a:noAutofit/>
          </a:bodyPr>
          <a:lstStyle>
            <a:lvl1pPr algn="l" defTabSz="457200" rtl="0" eaLnBrk="1" latinLnBrk="0" hangingPunct="1">
              <a:spcBef>
                <a:spcPct val="0"/>
              </a:spcBef>
              <a:buNone/>
              <a:defRPr sz="1800" b="1" kern="1200" cap="all">
                <a:solidFill>
                  <a:schemeClr val="tx1"/>
                </a:solidFill>
                <a:latin typeface="Arial"/>
                <a:ea typeface="+mj-ea"/>
                <a:cs typeface="Arial"/>
              </a:defRPr>
            </a:lvl1pPr>
          </a:lstStyle>
          <a:p>
            <a:pPr algn="l"/>
            <a:r>
              <a:rPr lang="en-US" sz="2400" b="0" i="0" u="none" strike="noStrike" cap="none" baseline="0" dirty="0" smtClean="0">
                <a:solidFill>
                  <a:schemeClr val="tx1"/>
                </a:solidFill>
                <a:latin typeface=""/>
              </a:rPr>
              <a:t>Higher-Order Conditioning</a:t>
            </a:r>
            <a:endParaRPr lang="en-US" sz="2400" b="0" cap="none" dirty="0">
              <a:solidFill>
                <a:schemeClr val="tx1"/>
              </a:solidFill>
            </a:endParaRPr>
          </a:p>
        </p:txBody>
      </p:sp>
      <p:sp>
        <p:nvSpPr>
          <p:cNvPr id="6" name="Rectangle 5"/>
          <p:cNvSpPr/>
          <p:nvPr/>
        </p:nvSpPr>
        <p:spPr>
          <a:xfrm>
            <a:off x="-98323" y="422150"/>
            <a:ext cx="9309165" cy="64722"/>
          </a:xfrm>
          <a:prstGeom prst="rect">
            <a:avLst/>
          </a:prstGeom>
          <a:solidFill>
            <a:srgbClr val="E7C8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 name="Group 9"/>
          <p:cNvGrpSpPr/>
          <p:nvPr/>
        </p:nvGrpSpPr>
        <p:grpSpPr>
          <a:xfrm>
            <a:off x="133090" y="45734"/>
            <a:ext cx="1083110" cy="1083110"/>
            <a:chOff x="133090" y="45734"/>
            <a:chExt cx="1083110" cy="1083110"/>
          </a:xfrm>
        </p:grpSpPr>
        <p:sp>
          <p:nvSpPr>
            <p:cNvPr id="8" name="Oval 7"/>
            <p:cNvSpPr/>
            <p:nvPr/>
          </p:nvSpPr>
          <p:spPr>
            <a:xfrm>
              <a:off x="133090" y="45734"/>
              <a:ext cx="1083110" cy="1083110"/>
            </a:xfrm>
            <a:prstGeom prst="ellipse">
              <a:avLst/>
            </a:prstGeom>
            <a:solidFill>
              <a:srgbClr val="7C8B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Isosceles Triangle 8"/>
            <p:cNvSpPr/>
            <p:nvPr/>
          </p:nvSpPr>
          <p:spPr>
            <a:xfrm rot="5400000">
              <a:off x="450540" y="346779"/>
              <a:ext cx="583386" cy="502918"/>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1" name="TextBox 10"/>
          <p:cNvSpPr txBox="1"/>
          <p:nvPr/>
        </p:nvSpPr>
        <p:spPr>
          <a:xfrm>
            <a:off x="0" y="5679074"/>
            <a:ext cx="9144000" cy="369332"/>
          </a:xfrm>
          <a:prstGeom prst="rect">
            <a:avLst/>
          </a:prstGeom>
          <a:noFill/>
        </p:spPr>
        <p:txBody>
          <a:bodyPr wrap="square" rtlCol="0">
            <a:spAutoFit/>
          </a:bodyPr>
          <a:lstStyle/>
          <a:p>
            <a:pPr algn="ctr"/>
            <a:r>
              <a:rPr lang="en-US" b="1" dirty="0" smtClean="0">
                <a:latin typeface="Arial"/>
                <a:cs typeface="Arial"/>
                <a:hlinkClick r:id="rId2"/>
              </a:rPr>
              <a:t>Click here to watch the interactive feature.</a:t>
            </a:r>
            <a:endParaRPr lang="en-US" b="1" dirty="0">
              <a:solidFill>
                <a:srgbClr val="FF0000"/>
              </a:solidFill>
              <a:latin typeface="Arial"/>
              <a:cs typeface="Arial"/>
            </a:endParaRPr>
          </a:p>
        </p:txBody>
      </p:sp>
      <p:pic>
        <p:nvPicPr>
          <p:cNvPr id="2" name="Picture 1">
            <a:hlinkClick r:id="rId3"/>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177573" y="1099265"/>
            <a:ext cx="6788855" cy="4533266"/>
          </a:xfrm>
          <a:prstGeom prst="rect">
            <a:avLst/>
          </a:prstGeom>
        </p:spPr>
      </p:pic>
    </p:spTree>
    <p:extLst>
      <p:ext uri="{BB962C8B-B14F-4D97-AF65-F5344CB8AC3E}">
        <p14:creationId xmlns:p14="http://schemas.microsoft.com/office/powerpoint/2010/main" val="20664997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1" presetClass="entr" presetSubtype="1"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heel(1)">
                                      <p:cBhvr>
                                        <p:cTn id="12" dur="500"/>
                                        <p:tgtEl>
                                          <p:spTgt spid="10"/>
                                        </p:tgtEl>
                                      </p:cBhvr>
                                    </p:animEffect>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0-#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1"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0-#ppt_h/2"/>
                                          </p:val>
                                        </p:tav>
                                        <p:tav tm="100000">
                                          <p:val>
                                            <p:strVal val="#ppt_y"/>
                                          </p:val>
                                        </p:tav>
                                      </p:tavLst>
                                    </p:anim>
                                  </p:childTnLst>
                                </p:cTn>
                              </p:par>
                            </p:childTnLst>
                          </p:cTn>
                        </p:par>
                        <p:par>
                          <p:cTn id="23" fill="hold">
                            <p:stCondLst>
                              <p:cond delay="2000"/>
                            </p:stCondLst>
                            <p:childTnLst>
                              <p:par>
                                <p:cTn id="24" presetID="2" presetClass="entr" presetSubtype="1"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ppt_x"/>
                                          </p:val>
                                        </p:tav>
                                        <p:tav tm="100000">
                                          <p:val>
                                            <p:strVal val="#ppt_x"/>
                                          </p:val>
                                        </p:tav>
                                      </p:tavLst>
                                    </p:anim>
                                    <p:anim calcmode="lin" valueType="num">
                                      <p:cBhvr additive="base">
                                        <p:cTn id="27" dur="500" fill="hold"/>
                                        <p:tgtEl>
                                          <p:spTgt spid="5"/>
                                        </p:tgtEl>
                                        <p:attrNameLst>
                                          <p:attrName>ppt_y</p:attrName>
                                        </p:attrNameLst>
                                      </p:cBhvr>
                                      <p:tavLst>
                                        <p:tav tm="0">
                                          <p:val>
                                            <p:strVal val="0-#ppt_h/2"/>
                                          </p:val>
                                        </p:tav>
                                        <p:tav tm="100000">
                                          <p:val>
                                            <p:strVal val="#ppt_y"/>
                                          </p:val>
                                        </p:tav>
                                      </p:tavLst>
                                    </p:anim>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animBg="1"/>
      <p:bldP spid="11"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8323" y="-5291"/>
            <a:ext cx="9309165" cy="427442"/>
          </a:xfrm>
          <a:prstGeom prst="rect">
            <a:avLst/>
          </a:prstGeom>
          <a:solidFill>
            <a:srgbClr val="4F396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noFill/>
            </a:endParaRPr>
          </a:p>
        </p:txBody>
      </p:sp>
      <p:sp>
        <p:nvSpPr>
          <p:cNvPr id="4" name="Title 1"/>
          <p:cNvSpPr txBox="1">
            <a:spLocks/>
          </p:cNvSpPr>
          <p:nvPr/>
        </p:nvSpPr>
        <p:spPr>
          <a:xfrm>
            <a:off x="1280073" y="45734"/>
            <a:ext cx="6818563" cy="342567"/>
          </a:xfrm>
          <a:prstGeom prst="rect">
            <a:avLst/>
          </a:prstGeom>
        </p:spPr>
        <p:txBody>
          <a:bodyPr>
            <a:noAutofit/>
          </a:bodyPr>
          <a:lstStyle>
            <a:lvl1pPr algn="l" defTabSz="457200" rtl="0" eaLnBrk="1" latinLnBrk="0" hangingPunct="1">
              <a:spcBef>
                <a:spcPct val="0"/>
              </a:spcBef>
              <a:buNone/>
              <a:defRPr sz="1600" b="1" kern="1200" cap="all">
                <a:solidFill>
                  <a:srgbClr val="FFFFFF"/>
                </a:solidFill>
                <a:latin typeface="Arial"/>
                <a:ea typeface="+mj-ea"/>
                <a:cs typeface="Arial"/>
              </a:defRPr>
            </a:lvl1pPr>
          </a:lstStyle>
          <a:p>
            <a:r>
              <a:rPr lang="en-US" dirty="0" smtClean="0"/>
              <a:t>Interactive figure</a:t>
            </a:r>
            <a:endParaRPr lang="en-US" dirty="0"/>
          </a:p>
        </p:txBody>
      </p:sp>
      <p:sp>
        <p:nvSpPr>
          <p:cNvPr id="5" name="Title 1"/>
          <p:cNvSpPr txBox="1">
            <a:spLocks/>
          </p:cNvSpPr>
          <p:nvPr/>
        </p:nvSpPr>
        <p:spPr>
          <a:xfrm>
            <a:off x="1280073" y="486872"/>
            <a:ext cx="6818562" cy="472301"/>
          </a:xfrm>
          <a:prstGeom prst="rect">
            <a:avLst/>
          </a:prstGeom>
        </p:spPr>
        <p:txBody>
          <a:bodyPr vert="horz" lIns="91440" tIns="45720" rIns="91440" bIns="45720" rtlCol="0" anchor="ctr">
            <a:noAutofit/>
          </a:bodyPr>
          <a:lstStyle>
            <a:lvl1pPr algn="l" defTabSz="457200" rtl="0" eaLnBrk="1" latinLnBrk="0" hangingPunct="1">
              <a:spcBef>
                <a:spcPct val="0"/>
              </a:spcBef>
              <a:buNone/>
              <a:defRPr sz="1800" b="1" kern="1200" cap="all">
                <a:solidFill>
                  <a:schemeClr val="tx1"/>
                </a:solidFill>
                <a:latin typeface="Arial"/>
                <a:ea typeface="+mj-ea"/>
                <a:cs typeface="Arial"/>
              </a:defRPr>
            </a:lvl1pPr>
          </a:lstStyle>
          <a:p>
            <a:pPr algn="l"/>
            <a:r>
              <a:rPr lang="en-US" sz="2400" b="0" i="0" u="none" strike="noStrike" cap="none" baseline="0" dirty="0" smtClean="0">
                <a:solidFill>
                  <a:schemeClr val="tx1"/>
                </a:solidFill>
                <a:latin typeface=""/>
              </a:rPr>
              <a:t>Schedules of Reinforcement</a:t>
            </a:r>
            <a:endParaRPr lang="en-US" sz="2400" b="0" cap="none" dirty="0">
              <a:solidFill>
                <a:schemeClr val="tx1"/>
              </a:solidFill>
            </a:endParaRPr>
          </a:p>
        </p:txBody>
      </p:sp>
      <p:sp>
        <p:nvSpPr>
          <p:cNvPr id="6" name="Rectangle 5"/>
          <p:cNvSpPr/>
          <p:nvPr/>
        </p:nvSpPr>
        <p:spPr>
          <a:xfrm>
            <a:off x="-98323" y="422150"/>
            <a:ext cx="9309165" cy="64722"/>
          </a:xfrm>
          <a:prstGeom prst="rect">
            <a:avLst/>
          </a:prstGeom>
          <a:solidFill>
            <a:srgbClr val="E7C8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 name="Group 9"/>
          <p:cNvGrpSpPr/>
          <p:nvPr/>
        </p:nvGrpSpPr>
        <p:grpSpPr>
          <a:xfrm>
            <a:off x="133090" y="45734"/>
            <a:ext cx="1083110" cy="1083110"/>
            <a:chOff x="133090" y="45734"/>
            <a:chExt cx="1083110" cy="1083110"/>
          </a:xfrm>
        </p:grpSpPr>
        <p:sp>
          <p:nvSpPr>
            <p:cNvPr id="8" name="Oval 7"/>
            <p:cNvSpPr/>
            <p:nvPr/>
          </p:nvSpPr>
          <p:spPr>
            <a:xfrm>
              <a:off x="133090" y="45734"/>
              <a:ext cx="1083110" cy="1083110"/>
            </a:xfrm>
            <a:prstGeom prst="ellipse">
              <a:avLst/>
            </a:prstGeom>
            <a:solidFill>
              <a:srgbClr val="7C8B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Isosceles Triangle 8"/>
            <p:cNvSpPr/>
            <p:nvPr/>
          </p:nvSpPr>
          <p:spPr>
            <a:xfrm rot="5400000">
              <a:off x="450540" y="346779"/>
              <a:ext cx="583386" cy="502918"/>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1" name="TextBox 10"/>
          <p:cNvSpPr txBox="1"/>
          <p:nvPr/>
        </p:nvSpPr>
        <p:spPr>
          <a:xfrm>
            <a:off x="0" y="5679074"/>
            <a:ext cx="9144000" cy="369332"/>
          </a:xfrm>
          <a:prstGeom prst="rect">
            <a:avLst/>
          </a:prstGeom>
          <a:noFill/>
        </p:spPr>
        <p:txBody>
          <a:bodyPr wrap="square" rtlCol="0">
            <a:spAutoFit/>
          </a:bodyPr>
          <a:lstStyle/>
          <a:p>
            <a:pPr algn="ctr"/>
            <a:r>
              <a:rPr lang="en-US" b="1" dirty="0" smtClean="0">
                <a:latin typeface="Arial"/>
                <a:cs typeface="Arial"/>
                <a:hlinkClick r:id="rId2"/>
              </a:rPr>
              <a:t>Click here to watch the interactive feature.</a:t>
            </a:r>
            <a:endParaRPr lang="en-US" b="1" dirty="0">
              <a:solidFill>
                <a:srgbClr val="FF0000"/>
              </a:solidFill>
              <a:latin typeface="Arial"/>
              <a:cs typeface="Arial"/>
            </a:endParaRPr>
          </a:p>
        </p:txBody>
      </p:sp>
      <p:pic>
        <p:nvPicPr>
          <p:cNvPr id="2" name="Picture 1">
            <a:hlinkClick r:id="rId3"/>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282490" y="1125598"/>
            <a:ext cx="6579021" cy="4562633"/>
          </a:xfrm>
          <a:prstGeom prst="rect">
            <a:avLst/>
          </a:prstGeom>
        </p:spPr>
      </p:pic>
    </p:spTree>
    <p:extLst>
      <p:ext uri="{BB962C8B-B14F-4D97-AF65-F5344CB8AC3E}">
        <p14:creationId xmlns:p14="http://schemas.microsoft.com/office/powerpoint/2010/main" val="260349176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1" presetClass="entr" presetSubtype="1"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heel(1)">
                                      <p:cBhvr>
                                        <p:cTn id="12" dur="500"/>
                                        <p:tgtEl>
                                          <p:spTgt spid="10"/>
                                        </p:tgtEl>
                                      </p:cBhvr>
                                    </p:animEffect>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0-#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1"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0-#ppt_h/2"/>
                                          </p:val>
                                        </p:tav>
                                        <p:tav tm="100000">
                                          <p:val>
                                            <p:strVal val="#ppt_y"/>
                                          </p:val>
                                        </p:tav>
                                      </p:tavLst>
                                    </p:anim>
                                  </p:childTnLst>
                                </p:cTn>
                              </p:par>
                            </p:childTnLst>
                          </p:cTn>
                        </p:par>
                        <p:par>
                          <p:cTn id="23" fill="hold">
                            <p:stCondLst>
                              <p:cond delay="2000"/>
                            </p:stCondLst>
                            <p:childTnLst>
                              <p:par>
                                <p:cTn id="24" presetID="2" presetClass="entr" presetSubtype="1"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ppt_x"/>
                                          </p:val>
                                        </p:tav>
                                        <p:tav tm="100000">
                                          <p:val>
                                            <p:strVal val="#ppt_x"/>
                                          </p:val>
                                        </p:tav>
                                      </p:tavLst>
                                    </p:anim>
                                    <p:anim calcmode="lin" valueType="num">
                                      <p:cBhvr additive="base">
                                        <p:cTn id="27" dur="500" fill="hold"/>
                                        <p:tgtEl>
                                          <p:spTgt spid="5"/>
                                        </p:tgtEl>
                                        <p:attrNameLst>
                                          <p:attrName>ppt_y</p:attrName>
                                        </p:attrNameLst>
                                      </p:cBhvr>
                                      <p:tavLst>
                                        <p:tav tm="0">
                                          <p:val>
                                            <p:strVal val="0-#ppt_h/2"/>
                                          </p:val>
                                        </p:tav>
                                        <p:tav tm="100000">
                                          <p:val>
                                            <p:strVal val="#ppt_y"/>
                                          </p:val>
                                        </p:tav>
                                      </p:tavLst>
                                    </p:anim>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animBg="1"/>
      <p:bldP spid="11"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8323" y="-5291"/>
            <a:ext cx="9309165" cy="427442"/>
          </a:xfrm>
          <a:prstGeom prst="rect">
            <a:avLst/>
          </a:prstGeom>
          <a:solidFill>
            <a:srgbClr val="4F396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noFill/>
            </a:endParaRPr>
          </a:p>
        </p:txBody>
      </p:sp>
      <p:sp>
        <p:nvSpPr>
          <p:cNvPr id="4" name="Title 1"/>
          <p:cNvSpPr txBox="1">
            <a:spLocks/>
          </p:cNvSpPr>
          <p:nvPr/>
        </p:nvSpPr>
        <p:spPr>
          <a:xfrm>
            <a:off x="1280073" y="45734"/>
            <a:ext cx="6818563" cy="342567"/>
          </a:xfrm>
          <a:prstGeom prst="rect">
            <a:avLst/>
          </a:prstGeom>
        </p:spPr>
        <p:txBody>
          <a:bodyPr>
            <a:noAutofit/>
          </a:bodyPr>
          <a:lstStyle>
            <a:lvl1pPr algn="l" defTabSz="457200" rtl="0" eaLnBrk="1" latinLnBrk="0" hangingPunct="1">
              <a:spcBef>
                <a:spcPct val="0"/>
              </a:spcBef>
              <a:buNone/>
              <a:defRPr sz="1600" b="1" kern="1200" cap="all">
                <a:solidFill>
                  <a:srgbClr val="FFFFFF"/>
                </a:solidFill>
                <a:latin typeface="Arial"/>
                <a:ea typeface="+mj-ea"/>
                <a:cs typeface="Arial"/>
              </a:defRPr>
            </a:lvl1pPr>
          </a:lstStyle>
          <a:p>
            <a:r>
              <a:rPr lang="en-US" dirty="0" smtClean="0"/>
              <a:t>Interactive figure</a:t>
            </a:r>
            <a:endParaRPr lang="en-US" dirty="0"/>
          </a:p>
        </p:txBody>
      </p:sp>
      <p:sp>
        <p:nvSpPr>
          <p:cNvPr id="5" name="Title 1"/>
          <p:cNvSpPr txBox="1">
            <a:spLocks/>
          </p:cNvSpPr>
          <p:nvPr/>
        </p:nvSpPr>
        <p:spPr>
          <a:xfrm>
            <a:off x="1280073" y="486872"/>
            <a:ext cx="6818562" cy="472301"/>
          </a:xfrm>
          <a:prstGeom prst="rect">
            <a:avLst/>
          </a:prstGeom>
        </p:spPr>
        <p:txBody>
          <a:bodyPr vert="horz" lIns="91440" tIns="45720" rIns="91440" bIns="45720" rtlCol="0" anchor="ctr">
            <a:noAutofit/>
          </a:bodyPr>
          <a:lstStyle>
            <a:lvl1pPr algn="l" defTabSz="457200" rtl="0" eaLnBrk="1" latinLnBrk="0" hangingPunct="1">
              <a:spcBef>
                <a:spcPct val="0"/>
              </a:spcBef>
              <a:buNone/>
              <a:defRPr sz="1800" b="1" kern="1200" cap="all">
                <a:solidFill>
                  <a:schemeClr val="tx1"/>
                </a:solidFill>
                <a:latin typeface="Arial"/>
                <a:ea typeface="+mj-ea"/>
                <a:cs typeface="Arial"/>
              </a:defRPr>
            </a:lvl1pPr>
          </a:lstStyle>
          <a:p>
            <a:pPr algn="l"/>
            <a:r>
              <a:rPr lang="en-US" sz="2400" b="0" i="0" u="none" strike="noStrike" cap="none" baseline="0" dirty="0" smtClean="0">
                <a:solidFill>
                  <a:schemeClr val="tx1"/>
                </a:solidFill>
                <a:latin typeface=""/>
              </a:rPr>
              <a:t>Tolman’s Experiment</a:t>
            </a:r>
            <a:endParaRPr lang="en-US" sz="2400" b="0" cap="none" dirty="0">
              <a:solidFill>
                <a:schemeClr val="tx1"/>
              </a:solidFill>
            </a:endParaRPr>
          </a:p>
        </p:txBody>
      </p:sp>
      <p:sp>
        <p:nvSpPr>
          <p:cNvPr id="6" name="Rectangle 5"/>
          <p:cNvSpPr/>
          <p:nvPr/>
        </p:nvSpPr>
        <p:spPr>
          <a:xfrm>
            <a:off x="-98323" y="422150"/>
            <a:ext cx="9309165" cy="64722"/>
          </a:xfrm>
          <a:prstGeom prst="rect">
            <a:avLst/>
          </a:prstGeom>
          <a:solidFill>
            <a:srgbClr val="E7C8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 name="Group 9"/>
          <p:cNvGrpSpPr/>
          <p:nvPr/>
        </p:nvGrpSpPr>
        <p:grpSpPr>
          <a:xfrm>
            <a:off x="133090" y="45734"/>
            <a:ext cx="1083110" cy="1083110"/>
            <a:chOff x="133090" y="45734"/>
            <a:chExt cx="1083110" cy="1083110"/>
          </a:xfrm>
        </p:grpSpPr>
        <p:sp>
          <p:nvSpPr>
            <p:cNvPr id="8" name="Oval 7"/>
            <p:cNvSpPr/>
            <p:nvPr/>
          </p:nvSpPr>
          <p:spPr>
            <a:xfrm>
              <a:off x="133090" y="45734"/>
              <a:ext cx="1083110" cy="1083110"/>
            </a:xfrm>
            <a:prstGeom prst="ellipse">
              <a:avLst/>
            </a:prstGeom>
            <a:solidFill>
              <a:srgbClr val="7C8B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Isosceles Triangle 8"/>
            <p:cNvSpPr/>
            <p:nvPr/>
          </p:nvSpPr>
          <p:spPr>
            <a:xfrm rot="5400000">
              <a:off x="450540" y="346779"/>
              <a:ext cx="583386" cy="502918"/>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1" name="TextBox 10"/>
          <p:cNvSpPr txBox="1"/>
          <p:nvPr/>
        </p:nvSpPr>
        <p:spPr>
          <a:xfrm>
            <a:off x="0" y="5679074"/>
            <a:ext cx="9144000" cy="369332"/>
          </a:xfrm>
          <a:prstGeom prst="rect">
            <a:avLst/>
          </a:prstGeom>
          <a:noFill/>
        </p:spPr>
        <p:txBody>
          <a:bodyPr wrap="square" rtlCol="0">
            <a:spAutoFit/>
          </a:bodyPr>
          <a:lstStyle/>
          <a:p>
            <a:pPr algn="ctr"/>
            <a:r>
              <a:rPr lang="en-US" b="1" dirty="0" smtClean="0">
                <a:latin typeface="Arial"/>
                <a:cs typeface="Arial"/>
                <a:hlinkClick r:id="rId2"/>
              </a:rPr>
              <a:t>Click here to watch the interactive feature.</a:t>
            </a:r>
            <a:endParaRPr lang="en-US" b="1" dirty="0">
              <a:solidFill>
                <a:srgbClr val="FF0000"/>
              </a:solidFill>
              <a:latin typeface="Arial"/>
              <a:cs typeface="Arial"/>
            </a:endParaRPr>
          </a:p>
        </p:txBody>
      </p:sp>
      <p:pic>
        <p:nvPicPr>
          <p:cNvPr id="2" name="Picture 1">
            <a:hlinkClick r:id="rId3"/>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260069" y="1116602"/>
            <a:ext cx="6623863" cy="4538209"/>
          </a:xfrm>
          <a:prstGeom prst="rect">
            <a:avLst/>
          </a:prstGeom>
        </p:spPr>
      </p:pic>
    </p:spTree>
    <p:extLst>
      <p:ext uri="{BB962C8B-B14F-4D97-AF65-F5344CB8AC3E}">
        <p14:creationId xmlns:p14="http://schemas.microsoft.com/office/powerpoint/2010/main" val="33867855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1" presetClass="entr" presetSubtype="1"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heel(1)">
                                      <p:cBhvr>
                                        <p:cTn id="12" dur="500"/>
                                        <p:tgtEl>
                                          <p:spTgt spid="10"/>
                                        </p:tgtEl>
                                      </p:cBhvr>
                                    </p:animEffect>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0-#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1"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0-#ppt_h/2"/>
                                          </p:val>
                                        </p:tav>
                                        <p:tav tm="100000">
                                          <p:val>
                                            <p:strVal val="#ppt_y"/>
                                          </p:val>
                                        </p:tav>
                                      </p:tavLst>
                                    </p:anim>
                                  </p:childTnLst>
                                </p:cTn>
                              </p:par>
                            </p:childTnLst>
                          </p:cTn>
                        </p:par>
                        <p:par>
                          <p:cTn id="23" fill="hold">
                            <p:stCondLst>
                              <p:cond delay="2000"/>
                            </p:stCondLst>
                            <p:childTnLst>
                              <p:par>
                                <p:cTn id="24" presetID="2" presetClass="entr" presetSubtype="1"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ppt_x"/>
                                          </p:val>
                                        </p:tav>
                                        <p:tav tm="100000">
                                          <p:val>
                                            <p:strVal val="#ppt_x"/>
                                          </p:val>
                                        </p:tav>
                                      </p:tavLst>
                                    </p:anim>
                                    <p:anim calcmode="lin" valueType="num">
                                      <p:cBhvr additive="base">
                                        <p:cTn id="27" dur="500" fill="hold"/>
                                        <p:tgtEl>
                                          <p:spTgt spid="5"/>
                                        </p:tgtEl>
                                        <p:attrNameLst>
                                          <p:attrName>ppt_y</p:attrName>
                                        </p:attrNameLst>
                                      </p:cBhvr>
                                      <p:tavLst>
                                        <p:tav tm="0">
                                          <p:val>
                                            <p:strVal val="0-#ppt_h/2"/>
                                          </p:val>
                                        </p:tav>
                                        <p:tav tm="100000">
                                          <p:val>
                                            <p:strVal val="#ppt_y"/>
                                          </p:val>
                                        </p:tav>
                                      </p:tavLst>
                                    </p:anim>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animBg="1"/>
      <p:bldP spid="11"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8323" y="-5291"/>
            <a:ext cx="9309165" cy="427442"/>
          </a:xfrm>
          <a:prstGeom prst="rect">
            <a:avLst/>
          </a:prstGeom>
          <a:solidFill>
            <a:srgbClr val="4F396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noFill/>
            </a:endParaRPr>
          </a:p>
        </p:txBody>
      </p:sp>
      <p:sp>
        <p:nvSpPr>
          <p:cNvPr id="4" name="Title 1"/>
          <p:cNvSpPr txBox="1">
            <a:spLocks/>
          </p:cNvSpPr>
          <p:nvPr/>
        </p:nvSpPr>
        <p:spPr>
          <a:xfrm>
            <a:off x="1280073" y="45734"/>
            <a:ext cx="6818563" cy="342567"/>
          </a:xfrm>
          <a:prstGeom prst="rect">
            <a:avLst/>
          </a:prstGeom>
        </p:spPr>
        <p:txBody>
          <a:bodyPr>
            <a:noAutofit/>
          </a:bodyPr>
          <a:lstStyle>
            <a:lvl1pPr algn="l" defTabSz="457200" rtl="0" eaLnBrk="1" latinLnBrk="0" hangingPunct="1">
              <a:spcBef>
                <a:spcPct val="0"/>
              </a:spcBef>
              <a:buNone/>
              <a:defRPr sz="1600" b="1" kern="1200" cap="all">
                <a:solidFill>
                  <a:srgbClr val="FFFFFF"/>
                </a:solidFill>
                <a:latin typeface="Arial"/>
                <a:ea typeface="+mj-ea"/>
                <a:cs typeface="Arial"/>
              </a:defRPr>
            </a:lvl1pPr>
          </a:lstStyle>
          <a:p>
            <a:r>
              <a:rPr lang="en-US" dirty="0" smtClean="0"/>
              <a:t>Interactive figure</a:t>
            </a:r>
            <a:endParaRPr lang="en-US" dirty="0"/>
          </a:p>
        </p:txBody>
      </p:sp>
      <p:sp>
        <p:nvSpPr>
          <p:cNvPr id="5" name="Title 1"/>
          <p:cNvSpPr txBox="1">
            <a:spLocks/>
          </p:cNvSpPr>
          <p:nvPr/>
        </p:nvSpPr>
        <p:spPr>
          <a:xfrm>
            <a:off x="1280073" y="486872"/>
            <a:ext cx="6818562" cy="472301"/>
          </a:xfrm>
          <a:prstGeom prst="rect">
            <a:avLst/>
          </a:prstGeom>
        </p:spPr>
        <p:txBody>
          <a:bodyPr vert="horz" lIns="91440" tIns="45720" rIns="91440" bIns="45720" rtlCol="0" anchor="ctr">
            <a:noAutofit/>
          </a:bodyPr>
          <a:lstStyle>
            <a:lvl1pPr algn="l" defTabSz="457200" rtl="0" eaLnBrk="1" latinLnBrk="0" hangingPunct="1">
              <a:spcBef>
                <a:spcPct val="0"/>
              </a:spcBef>
              <a:buNone/>
              <a:defRPr sz="1800" b="1" kern="1200" cap="all">
                <a:solidFill>
                  <a:schemeClr val="tx1"/>
                </a:solidFill>
                <a:latin typeface="Arial"/>
                <a:ea typeface="+mj-ea"/>
                <a:cs typeface="Arial"/>
              </a:defRPr>
            </a:lvl1pPr>
          </a:lstStyle>
          <a:p>
            <a:pPr algn="l"/>
            <a:r>
              <a:rPr lang="en-US" sz="2400" b="0" i="0" u="none" strike="noStrike" cap="none" baseline="0" dirty="0" smtClean="0">
                <a:solidFill>
                  <a:schemeClr val="tx1"/>
                </a:solidFill>
                <a:latin typeface=""/>
              </a:rPr>
              <a:t>Learning</a:t>
            </a:r>
            <a:endParaRPr lang="en-US" sz="2400" b="0" cap="none" dirty="0">
              <a:solidFill>
                <a:schemeClr val="tx1"/>
              </a:solidFill>
            </a:endParaRPr>
          </a:p>
        </p:txBody>
      </p:sp>
      <p:sp>
        <p:nvSpPr>
          <p:cNvPr id="6" name="Rectangle 5"/>
          <p:cNvSpPr/>
          <p:nvPr/>
        </p:nvSpPr>
        <p:spPr>
          <a:xfrm>
            <a:off x="-98323" y="422150"/>
            <a:ext cx="9309165" cy="64722"/>
          </a:xfrm>
          <a:prstGeom prst="rect">
            <a:avLst/>
          </a:prstGeom>
          <a:solidFill>
            <a:srgbClr val="E7C8B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 name="Group 9"/>
          <p:cNvGrpSpPr/>
          <p:nvPr/>
        </p:nvGrpSpPr>
        <p:grpSpPr>
          <a:xfrm>
            <a:off x="133090" y="45734"/>
            <a:ext cx="1083110" cy="1083110"/>
            <a:chOff x="133090" y="45734"/>
            <a:chExt cx="1083110" cy="1083110"/>
          </a:xfrm>
        </p:grpSpPr>
        <p:sp>
          <p:nvSpPr>
            <p:cNvPr id="8" name="Oval 7"/>
            <p:cNvSpPr/>
            <p:nvPr/>
          </p:nvSpPr>
          <p:spPr>
            <a:xfrm>
              <a:off x="133090" y="45734"/>
              <a:ext cx="1083110" cy="1083110"/>
            </a:xfrm>
            <a:prstGeom prst="ellipse">
              <a:avLst/>
            </a:prstGeom>
            <a:solidFill>
              <a:srgbClr val="7C8BC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Isosceles Triangle 8"/>
            <p:cNvSpPr/>
            <p:nvPr/>
          </p:nvSpPr>
          <p:spPr>
            <a:xfrm rot="5400000">
              <a:off x="450540" y="346779"/>
              <a:ext cx="583386" cy="502918"/>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1" name="TextBox 10"/>
          <p:cNvSpPr txBox="1"/>
          <p:nvPr/>
        </p:nvSpPr>
        <p:spPr>
          <a:xfrm>
            <a:off x="0" y="5679074"/>
            <a:ext cx="9144000" cy="369332"/>
          </a:xfrm>
          <a:prstGeom prst="rect">
            <a:avLst/>
          </a:prstGeom>
          <a:noFill/>
        </p:spPr>
        <p:txBody>
          <a:bodyPr wrap="square" rtlCol="0">
            <a:spAutoFit/>
          </a:bodyPr>
          <a:lstStyle/>
          <a:p>
            <a:pPr algn="ctr"/>
            <a:r>
              <a:rPr lang="en-US" b="1" dirty="0" smtClean="0">
                <a:latin typeface="Arial"/>
                <a:cs typeface="Arial"/>
                <a:hlinkClick r:id="rId2"/>
              </a:rPr>
              <a:t>Click here to watch the interactive feature.</a:t>
            </a:r>
            <a:endParaRPr lang="en-US" b="1" dirty="0">
              <a:solidFill>
                <a:srgbClr val="FF0000"/>
              </a:solidFill>
              <a:latin typeface="Arial"/>
              <a:cs typeface="Arial"/>
            </a:endParaRPr>
          </a:p>
        </p:txBody>
      </p:sp>
      <p:pic>
        <p:nvPicPr>
          <p:cNvPr id="2" name="Picture 1">
            <a:hlinkClick r:id="rId3"/>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90339" y="1128844"/>
            <a:ext cx="6963322" cy="4503687"/>
          </a:xfrm>
          <a:prstGeom prst="rect">
            <a:avLst/>
          </a:prstGeom>
        </p:spPr>
      </p:pic>
    </p:spTree>
    <p:extLst>
      <p:ext uri="{BB962C8B-B14F-4D97-AF65-F5344CB8AC3E}">
        <p14:creationId xmlns:p14="http://schemas.microsoft.com/office/powerpoint/2010/main" val="295302060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1" presetClass="entr" presetSubtype="1"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heel(1)">
                                      <p:cBhvr>
                                        <p:cTn id="12" dur="500"/>
                                        <p:tgtEl>
                                          <p:spTgt spid="10"/>
                                        </p:tgtEl>
                                      </p:cBhvr>
                                    </p:animEffect>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0-#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1"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0-#ppt_h/2"/>
                                          </p:val>
                                        </p:tav>
                                        <p:tav tm="100000">
                                          <p:val>
                                            <p:strVal val="#ppt_y"/>
                                          </p:val>
                                        </p:tav>
                                      </p:tavLst>
                                    </p:anim>
                                  </p:childTnLst>
                                </p:cTn>
                              </p:par>
                            </p:childTnLst>
                          </p:cTn>
                        </p:par>
                        <p:par>
                          <p:cTn id="23" fill="hold">
                            <p:stCondLst>
                              <p:cond delay="2000"/>
                            </p:stCondLst>
                            <p:childTnLst>
                              <p:par>
                                <p:cTn id="24" presetID="2" presetClass="entr" presetSubtype="1"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ppt_x"/>
                                          </p:val>
                                        </p:tav>
                                        <p:tav tm="100000">
                                          <p:val>
                                            <p:strVal val="#ppt_x"/>
                                          </p:val>
                                        </p:tav>
                                      </p:tavLst>
                                    </p:anim>
                                    <p:anim calcmode="lin" valueType="num">
                                      <p:cBhvr additive="base">
                                        <p:cTn id="27" dur="500" fill="hold"/>
                                        <p:tgtEl>
                                          <p:spTgt spid="5"/>
                                        </p:tgtEl>
                                        <p:attrNameLst>
                                          <p:attrName>ppt_y</p:attrName>
                                        </p:attrNameLst>
                                      </p:cBhvr>
                                      <p:tavLst>
                                        <p:tav tm="0">
                                          <p:val>
                                            <p:strVal val="0-#ppt_h/2"/>
                                          </p:val>
                                        </p:tav>
                                        <p:tav tm="100000">
                                          <p:val>
                                            <p:strVal val="#ppt_y"/>
                                          </p:val>
                                        </p:tav>
                                      </p:tavLst>
                                    </p:anim>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animBg="1"/>
      <p:bldP spid="11"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707105"/>
            <a:ext cx="9144000" cy="646331"/>
          </a:xfrm>
          <a:prstGeom prst="rect">
            <a:avLst/>
          </a:prstGeom>
          <a:noFill/>
        </p:spPr>
        <p:txBody>
          <a:bodyPr wrap="square" rtlCol="0">
            <a:spAutoFit/>
          </a:bodyPr>
          <a:lstStyle/>
          <a:p>
            <a:pPr algn="ctr"/>
            <a:r>
              <a:rPr lang="en-US" sz="3600" b="1" dirty="0" smtClean="0">
                <a:solidFill>
                  <a:srgbClr val="FFFFFF"/>
                </a:solidFill>
                <a:latin typeface="Arial"/>
                <a:cs typeface="Arial"/>
              </a:rPr>
              <a:t>Acknowledgments</a:t>
            </a:r>
            <a:endParaRPr lang="en-US" sz="3600" b="1" dirty="0">
              <a:solidFill>
                <a:srgbClr val="FFFFFF"/>
              </a:solidFill>
              <a:latin typeface="Arial"/>
              <a:cs typeface="Arial"/>
            </a:endParaRPr>
          </a:p>
        </p:txBody>
      </p:sp>
    </p:spTree>
    <p:extLst>
      <p:ext uri="{BB962C8B-B14F-4D97-AF65-F5344CB8AC3E}">
        <p14:creationId xmlns:p14="http://schemas.microsoft.com/office/powerpoint/2010/main" val="15593331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340337242"/>
              </p:ext>
            </p:extLst>
          </p:nvPr>
        </p:nvGraphicFramePr>
        <p:xfrm>
          <a:off x="213896" y="240631"/>
          <a:ext cx="8686800" cy="6144768"/>
        </p:xfrm>
        <a:graphic>
          <a:graphicData uri="http://schemas.openxmlformats.org/drawingml/2006/table">
            <a:tbl>
              <a:tblPr firstRow="1" bandRow="1">
                <a:tableStyleId>{5C22544A-7EE6-4342-B048-85BDC9FD1C3A}</a:tableStyleId>
              </a:tblPr>
              <a:tblGrid>
                <a:gridCol w="1068804"/>
                <a:gridCol w="7617996"/>
              </a:tblGrid>
              <a:tr h="256032">
                <a:tc>
                  <a:txBody>
                    <a:bodyPr/>
                    <a:lstStyle/>
                    <a:p>
                      <a:r>
                        <a:rPr lang="en-US" sz="1000" dirty="0" smtClean="0">
                          <a:solidFill>
                            <a:schemeClr val="bg1"/>
                          </a:solidFill>
                          <a:latin typeface="Arial"/>
                          <a:cs typeface="Arial"/>
                        </a:rPr>
                        <a:t>Slide</a:t>
                      </a:r>
                      <a:endParaRPr lang="en-US" sz="1000" dirty="0">
                        <a:solidFill>
                          <a:schemeClr val="bg1"/>
                        </a:solidFill>
                        <a:latin typeface="Arial"/>
                        <a:cs typeface="Arial"/>
                      </a:endParaRPr>
                    </a:p>
                  </a:txBody>
                  <a:tcP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solidFill>
                      <a:schemeClr val="tx1"/>
                    </a:solidFill>
                  </a:tcPr>
                </a:tc>
                <a:tc>
                  <a:txBody>
                    <a:bodyPr/>
                    <a:lstStyle/>
                    <a:p>
                      <a:r>
                        <a:rPr lang="en-US" sz="1000" dirty="0" smtClean="0">
                          <a:solidFill>
                            <a:srgbClr val="FFFFFF"/>
                          </a:solidFill>
                          <a:latin typeface="Arial"/>
                          <a:cs typeface="Arial"/>
                        </a:rPr>
                        <a:t>Credit</a:t>
                      </a:r>
                      <a:endParaRPr lang="en-US" sz="1000" dirty="0">
                        <a:solidFill>
                          <a:srgbClr val="FFFFFF"/>
                        </a:solidFill>
                        <a:latin typeface="Arial"/>
                        <a:cs typeface="Arial"/>
                      </a:endParaRPr>
                    </a:p>
                  </a:txBody>
                  <a:tcP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solidFill>
                      <a:schemeClr val="tx1"/>
                    </a:solidFill>
                  </a:tcPr>
                </a:tc>
              </a:tr>
              <a:tr h="256032">
                <a:tc>
                  <a:txBody>
                    <a:bodyPr/>
                    <a:lstStyle/>
                    <a:p>
                      <a:pPr algn="l" fontAlgn="b"/>
                      <a:r>
                        <a:rPr lang="en-US" sz="1200" b="0" i="0" u="none" strike="noStrike" dirty="0">
                          <a:solidFill>
                            <a:srgbClr val="000000"/>
                          </a:solidFill>
                          <a:effectLst/>
                          <a:latin typeface="Arial"/>
                          <a:cs typeface="Arial"/>
                        </a:rPr>
                        <a:t>Slide 4</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c>
                  <a:txBody>
                    <a:bodyPr/>
                    <a:lstStyle/>
                    <a:p>
                      <a:pPr algn="l" fontAlgn="b"/>
                      <a:r>
                        <a:rPr lang="en-US" sz="1200" b="0" i="0" u="none" strike="noStrike">
                          <a:solidFill>
                            <a:srgbClr val="000000"/>
                          </a:solidFill>
                          <a:effectLst/>
                          <a:latin typeface="Arial"/>
                          <a:cs typeface="Arial"/>
                        </a:rPr>
                        <a:t>Alexander Demyanenko. Shutterstock</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r>
              <a:tr h="256032">
                <a:tc>
                  <a:txBody>
                    <a:bodyPr/>
                    <a:lstStyle/>
                    <a:p>
                      <a:pPr algn="l" fontAlgn="b"/>
                      <a:r>
                        <a:rPr lang="en-US" sz="1200" b="0" i="0" u="none" strike="noStrike">
                          <a:solidFill>
                            <a:srgbClr val="000000"/>
                          </a:solidFill>
                          <a:effectLst/>
                          <a:latin typeface="Arial"/>
                          <a:cs typeface="Arial"/>
                        </a:rPr>
                        <a:t>Slide 6</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c>
                  <a:txBody>
                    <a:bodyPr/>
                    <a:lstStyle/>
                    <a:p>
                      <a:pPr algn="l" fontAlgn="b"/>
                      <a:r>
                        <a:rPr lang="en-US" sz="1200" b="0" i="0" u="none" strike="noStrike">
                          <a:solidFill>
                            <a:srgbClr val="000000"/>
                          </a:solidFill>
                          <a:effectLst/>
                          <a:latin typeface="Arial"/>
                          <a:cs typeface="Arial"/>
                        </a:rPr>
                        <a:t>sonya etchison. Shutterstock</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r>
              <a:tr h="256032">
                <a:tc>
                  <a:txBody>
                    <a:bodyPr/>
                    <a:lstStyle/>
                    <a:p>
                      <a:pPr algn="l" fontAlgn="b"/>
                      <a:r>
                        <a:rPr lang="en-US" sz="1200" b="0" i="0" u="none" strike="noStrike">
                          <a:solidFill>
                            <a:srgbClr val="000000"/>
                          </a:solidFill>
                          <a:effectLst/>
                          <a:latin typeface="Arial"/>
                          <a:cs typeface="Arial"/>
                        </a:rPr>
                        <a:t>Slide 7</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c>
                  <a:txBody>
                    <a:bodyPr/>
                    <a:lstStyle/>
                    <a:p>
                      <a:pPr algn="l" fontAlgn="b"/>
                      <a:r>
                        <a:rPr lang="en-US" sz="1200" b="0" i="0" u="none" strike="noStrike">
                          <a:solidFill>
                            <a:srgbClr val="000000"/>
                          </a:solidFill>
                          <a:effectLst/>
                          <a:latin typeface="Arial"/>
                          <a:cs typeface="Arial"/>
                        </a:rPr>
                        <a:t>Cheryl Casey. Shutterstock</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r>
              <a:tr h="256032">
                <a:tc>
                  <a:txBody>
                    <a:bodyPr/>
                    <a:lstStyle/>
                    <a:p>
                      <a:pPr algn="l" fontAlgn="b"/>
                      <a:r>
                        <a:rPr lang="en-US" sz="1200" b="0" i="0" u="none" strike="noStrike">
                          <a:solidFill>
                            <a:srgbClr val="000000"/>
                          </a:solidFill>
                          <a:effectLst/>
                          <a:latin typeface="Arial"/>
                          <a:cs typeface="Arial"/>
                        </a:rPr>
                        <a:t>Slides 14, 15</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c>
                  <a:txBody>
                    <a:bodyPr/>
                    <a:lstStyle/>
                    <a:p>
                      <a:pPr algn="l" fontAlgn="b"/>
                      <a:r>
                        <a:rPr lang="en-US" sz="1200" b="0" i="0" u="none" strike="noStrike">
                          <a:solidFill>
                            <a:srgbClr val="000000"/>
                          </a:solidFill>
                          <a:effectLst/>
                          <a:latin typeface="Arial"/>
                          <a:cs typeface="Arial"/>
                        </a:rPr>
                        <a:t>123rf.com</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r>
              <a:tr h="256032">
                <a:tc>
                  <a:txBody>
                    <a:bodyPr/>
                    <a:lstStyle/>
                    <a:p>
                      <a:pPr algn="l" fontAlgn="b"/>
                      <a:r>
                        <a:rPr lang="en-US" sz="1200" b="0" i="0" u="none" strike="noStrike">
                          <a:solidFill>
                            <a:srgbClr val="000000"/>
                          </a:solidFill>
                          <a:effectLst/>
                          <a:latin typeface="Arial"/>
                          <a:cs typeface="Arial"/>
                        </a:rPr>
                        <a:t>Slides 14, 15</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c>
                  <a:txBody>
                    <a:bodyPr/>
                    <a:lstStyle/>
                    <a:p>
                      <a:pPr algn="l" fontAlgn="ctr"/>
                      <a:r>
                        <a:rPr lang="en-US" sz="1200" b="0" i="0" u="none" strike="noStrike">
                          <a:solidFill>
                            <a:srgbClr val="000000"/>
                          </a:solidFill>
                          <a:effectLst/>
                          <a:latin typeface="Arial"/>
                          <a:cs typeface="Arial"/>
                        </a:rPr>
                        <a:t>Neamov. Shutterstock</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r>
              <a:tr h="256032">
                <a:tc>
                  <a:txBody>
                    <a:bodyPr/>
                    <a:lstStyle/>
                    <a:p>
                      <a:pPr algn="l" fontAlgn="b"/>
                      <a:r>
                        <a:rPr lang="en-US" sz="1200" b="0" i="0" u="none" strike="noStrike">
                          <a:solidFill>
                            <a:srgbClr val="000000"/>
                          </a:solidFill>
                          <a:effectLst/>
                          <a:latin typeface="Arial"/>
                          <a:cs typeface="Arial"/>
                        </a:rPr>
                        <a:t>Slide 16</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c>
                  <a:txBody>
                    <a:bodyPr/>
                    <a:lstStyle/>
                    <a:p>
                      <a:pPr algn="l" fontAlgn="b"/>
                      <a:r>
                        <a:rPr lang="en-US" sz="1200" b="0" i="0" u="none" strike="noStrike">
                          <a:solidFill>
                            <a:srgbClr val="000000"/>
                          </a:solidFill>
                          <a:effectLst/>
                          <a:latin typeface="Arial"/>
                          <a:cs typeface="Arial"/>
                        </a:rPr>
                        <a:t>123rf.com</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r>
              <a:tr h="256032">
                <a:tc>
                  <a:txBody>
                    <a:bodyPr/>
                    <a:lstStyle/>
                    <a:p>
                      <a:pPr algn="l" fontAlgn="b"/>
                      <a:r>
                        <a:rPr lang="en-US" sz="1200" b="0" i="0" u="none" strike="noStrike">
                          <a:solidFill>
                            <a:srgbClr val="000000"/>
                          </a:solidFill>
                          <a:effectLst/>
                          <a:latin typeface="Arial"/>
                          <a:cs typeface="Arial"/>
                        </a:rPr>
                        <a:t>Slide 16</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c>
                  <a:txBody>
                    <a:bodyPr/>
                    <a:lstStyle/>
                    <a:p>
                      <a:pPr algn="l" fontAlgn="b"/>
                      <a:r>
                        <a:rPr lang="en-US" sz="1200" b="0" i="0" u="none" strike="noStrike">
                          <a:solidFill>
                            <a:srgbClr val="000000"/>
                          </a:solidFill>
                          <a:effectLst/>
                          <a:latin typeface="Arial"/>
                          <a:cs typeface="Arial"/>
                        </a:rPr>
                        <a:t>Aaron Amat. Shutterstock</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r>
              <a:tr h="256032">
                <a:tc>
                  <a:txBody>
                    <a:bodyPr/>
                    <a:lstStyle/>
                    <a:p>
                      <a:pPr algn="l" fontAlgn="b"/>
                      <a:r>
                        <a:rPr lang="en-US" sz="1200" b="0" i="0" u="none" strike="noStrike">
                          <a:solidFill>
                            <a:srgbClr val="000000"/>
                          </a:solidFill>
                          <a:effectLst/>
                          <a:latin typeface="Arial"/>
                          <a:cs typeface="Arial"/>
                        </a:rPr>
                        <a:t>Slide 16</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c>
                  <a:txBody>
                    <a:bodyPr/>
                    <a:lstStyle/>
                    <a:p>
                      <a:pPr algn="l" fontAlgn="b"/>
                      <a:r>
                        <a:rPr lang="en-US" sz="1200" b="0" i="0" u="none" strike="noStrike">
                          <a:solidFill>
                            <a:srgbClr val="000000"/>
                          </a:solidFill>
                          <a:effectLst/>
                          <a:latin typeface="Arial"/>
                          <a:cs typeface="Arial"/>
                        </a:rPr>
                        <a:t>Steve Carroll. Shutterstock</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r>
              <a:tr h="256032">
                <a:tc>
                  <a:txBody>
                    <a:bodyPr/>
                    <a:lstStyle/>
                    <a:p>
                      <a:pPr algn="l" fontAlgn="b"/>
                      <a:r>
                        <a:rPr lang="en-US" sz="1200" b="0" i="0" u="none" strike="noStrike">
                          <a:solidFill>
                            <a:srgbClr val="000000"/>
                          </a:solidFill>
                          <a:effectLst/>
                          <a:latin typeface="Arial"/>
                          <a:cs typeface="Arial"/>
                        </a:rPr>
                        <a:t>Slide 19</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c>
                  <a:txBody>
                    <a:bodyPr/>
                    <a:lstStyle/>
                    <a:p>
                      <a:pPr algn="l" fontAlgn="ctr"/>
                      <a:r>
                        <a:rPr lang="en-US" sz="1200" b="0" i="0" u="none" strike="noStrike">
                          <a:solidFill>
                            <a:srgbClr val="000000"/>
                          </a:solidFill>
                          <a:effectLst/>
                          <a:latin typeface="Arial"/>
                          <a:cs typeface="Arial"/>
                        </a:rPr>
                        <a:t>123rf.com</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r>
              <a:tr h="256032">
                <a:tc>
                  <a:txBody>
                    <a:bodyPr/>
                    <a:lstStyle/>
                    <a:p>
                      <a:pPr algn="l" fontAlgn="b"/>
                      <a:r>
                        <a:rPr lang="en-US" sz="1200" b="0" i="0" u="none" strike="noStrike">
                          <a:solidFill>
                            <a:srgbClr val="000000"/>
                          </a:solidFill>
                          <a:effectLst/>
                          <a:latin typeface="Arial"/>
                          <a:cs typeface="Arial"/>
                        </a:rPr>
                        <a:t>Slide 23</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c>
                  <a:txBody>
                    <a:bodyPr/>
                    <a:lstStyle/>
                    <a:p>
                      <a:pPr algn="l" fontAlgn="b"/>
                      <a:r>
                        <a:rPr lang="en-US" sz="1200" b="0" i="0" u="none" strike="noStrike">
                          <a:solidFill>
                            <a:srgbClr val="000000"/>
                          </a:solidFill>
                          <a:effectLst/>
                          <a:latin typeface="Arial"/>
                          <a:cs typeface="Arial"/>
                        </a:rPr>
                        <a:t>zcw. Shutterstock</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r>
              <a:tr h="256032">
                <a:tc>
                  <a:txBody>
                    <a:bodyPr/>
                    <a:lstStyle/>
                    <a:p>
                      <a:pPr algn="l" fontAlgn="b"/>
                      <a:r>
                        <a:rPr lang="en-US" sz="1200" b="0" i="0" u="none" strike="noStrike">
                          <a:solidFill>
                            <a:srgbClr val="000000"/>
                          </a:solidFill>
                          <a:effectLst/>
                          <a:latin typeface="Arial"/>
                          <a:cs typeface="Arial"/>
                        </a:rPr>
                        <a:t>Slide 23</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c>
                  <a:txBody>
                    <a:bodyPr/>
                    <a:lstStyle/>
                    <a:p>
                      <a:pPr algn="l" fontAlgn="b"/>
                      <a:r>
                        <a:rPr lang="en-US" sz="1200" b="0" i="0" u="none" strike="noStrike">
                          <a:solidFill>
                            <a:srgbClr val="000000"/>
                          </a:solidFill>
                          <a:effectLst/>
                          <a:latin typeface="Arial"/>
                          <a:cs typeface="Arial"/>
                        </a:rPr>
                        <a:t>Sebastian Kaulitzki. Shutterstock</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r>
              <a:tr h="256032">
                <a:tc>
                  <a:txBody>
                    <a:bodyPr/>
                    <a:lstStyle/>
                    <a:p>
                      <a:pPr algn="l" fontAlgn="b"/>
                      <a:r>
                        <a:rPr lang="en-US" sz="1200" b="0" i="0" u="none" strike="noStrike">
                          <a:solidFill>
                            <a:srgbClr val="000000"/>
                          </a:solidFill>
                          <a:effectLst/>
                          <a:latin typeface="Arial"/>
                          <a:cs typeface="Arial"/>
                        </a:rPr>
                        <a:t>Slide 23</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c>
                  <a:txBody>
                    <a:bodyPr/>
                    <a:lstStyle/>
                    <a:p>
                      <a:pPr algn="l" fontAlgn="b"/>
                      <a:r>
                        <a:rPr lang="en-US" sz="1200" b="0" i="0" u="none" strike="noStrike">
                          <a:solidFill>
                            <a:srgbClr val="000000"/>
                          </a:solidFill>
                          <a:effectLst/>
                          <a:latin typeface="Arial"/>
                          <a:cs typeface="Arial"/>
                        </a:rPr>
                        <a:t>cristovao. Shutterstock</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r>
              <a:tr h="256032">
                <a:tc>
                  <a:txBody>
                    <a:bodyPr/>
                    <a:lstStyle/>
                    <a:p>
                      <a:pPr algn="l" fontAlgn="b"/>
                      <a:r>
                        <a:rPr lang="en-US" sz="1200" b="0" i="0" u="none" strike="noStrike">
                          <a:solidFill>
                            <a:srgbClr val="000000"/>
                          </a:solidFill>
                          <a:effectLst/>
                          <a:latin typeface="Arial"/>
                          <a:cs typeface="Arial"/>
                        </a:rPr>
                        <a:t>Slide 27</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c>
                  <a:txBody>
                    <a:bodyPr/>
                    <a:lstStyle/>
                    <a:p>
                      <a:pPr algn="l" fontAlgn="ctr"/>
                      <a:r>
                        <a:rPr lang="en-US" sz="1200" b="0" i="0" u="none" strike="noStrike">
                          <a:solidFill>
                            <a:srgbClr val="000000"/>
                          </a:solidFill>
                          <a:effectLst/>
                          <a:latin typeface="Arial"/>
                          <a:cs typeface="Arial"/>
                        </a:rPr>
                        <a:t>Coleman Yuen. Pearson Education Asia Ltd</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r>
              <a:tr h="256032">
                <a:tc>
                  <a:txBody>
                    <a:bodyPr/>
                    <a:lstStyle/>
                    <a:p>
                      <a:pPr algn="l" fontAlgn="b"/>
                      <a:r>
                        <a:rPr lang="en-US" sz="1200" b="0" i="0" u="none" strike="noStrike">
                          <a:solidFill>
                            <a:srgbClr val="000000"/>
                          </a:solidFill>
                          <a:effectLst/>
                          <a:latin typeface="Arial"/>
                          <a:cs typeface="Arial"/>
                        </a:rPr>
                        <a:t>Slide 27</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c>
                  <a:txBody>
                    <a:bodyPr/>
                    <a:lstStyle/>
                    <a:p>
                      <a:pPr algn="l" fontAlgn="b"/>
                      <a:r>
                        <a:rPr lang="en-US" sz="1200" b="0" i="0" u="none" strike="noStrike">
                          <a:solidFill>
                            <a:srgbClr val="000000"/>
                          </a:solidFill>
                          <a:effectLst/>
                          <a:latin typeface="Arial"/>
                          <a:cs typeface="Arial"/>
                        </a:rPr>
                        <a:t>Vasiliy Koval. Shutterstock</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r>
              <a:tr h="256032">
                <a:tc>
                  <a:txBody>
                    <a:bodyPr/>
                    <a:lstStyle/>
                    <a:p>
                      <a:pPr algn="l" fontAlgn="b"/>
                      <a:r>
                        <a:rPr lang="en-US" sz="1200" b="0" i="0" u="none" strike="noStrike">
                          <a:solidFill>
                            <a:srgbClr val="000000"/>
                          </a:solidFill>
                          <a:effectLst/>
                          <a:latin typeface="Arial"/>
                          <a:cs typeface="Arial"/>
                        </a:rPr>
                        <a:t>Slide 29</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c>
                  <a:txBody>
                    <a:bodyPr/>
                    <a:lstStyle/>
                    <a:p>
                      <a:pPr algn="l" fontAlgn="b"/>
                      <a:r>
                        <a:rPr lang="en-US" sz="1200" b="0" i="0" u="none" strike="noStrike">
                          <a:solidFill>
                            <a:srgbClr val="000000"/>
                          </a:solidFill>
                          <a:effectLst/>
                          <a:latin typeface="Arial"/>
                          <a:cs typeface="Arial"/>
                        </a:rPr>
                        <a:t>Nerthuz. Shutterstock</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r>
              <a:tr h="256032">
                <a:tc>
                  <a:txBody>
                    <a:bodyPr/>
                    <a:lstStyle/>
                    <a:p>
                      <a:pPr algn="l" fontAlgn="b"/>
                      <a:r>
                        <a:rPr lang="en-US" sz="1200" b="0" i="0" u="none" strike="noStrike">
                          <a:solidFill>
                            <a:srgbClr val="000000"/>
                          </a:solidFill>
                          <a:effectLst/>
                          <a:latin typeface="Arial"/>
                          <a:cs typeface="Arial"/>
                        </a:rPr>
                        <a:t>Slide 30</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c>
                  <a:txBody>
                    <a:bodyPr/>
                    <a:lstStyle/>
                    <a:p>
                      <a:pPr algn="l" fontAlgn="b"/>
                      <a:r>
                        <a:rPr lang="en-US" sz="1200" b="0" i="0" u="none" strike="noStrike">
                          <a:solidFill>
                            <a:srgbClr val="000000"/>
                          </a:solidFill>
                          <a:effectLst/>
                          <a:latin typeface="Arial"/>
                          <a:cs typeface="Arial"/>
                        </a:rPr>
                        <a:t>Andrei Shumskiy. Shutterstock</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r>
              <a:tr h="256032">
                <a:tc>
                  <a:txBody>
                    <a:bodyPr/>
                    <a:lstStyle/>
                    <a:p>
                      <a:pPr algn="l" fontAlgn="b"/>
                      <a:r>
                        <a:rPr lang="en-US" sz="1200" b="0" i="0" u="none" strike="noStrike">
                          <a:solidFill>
                            <a:srgbClr val="000000"/>
                          </a:solidFill>
                          <a:effectLst/>
                          <a:latin typeface="Arial"/>
                          <a:cs typeface="Arial"/>
                        </a:rPr>
                        <a:t>Slide 31</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c>
                  <a:txBody>
                    <a:bodyPr/>
                    <a:lstStyle/>
                    <a:p>
                      <a:pPr algn="l" fontAlgn="b"/>
                      <a:r>
                        <a:rPr lang="en-US" sz="1200" b="0" i="0" u="none" strike="noStrike">
                          <a:solidFill>
                            <a:srgbClr val="000000"/>
                          </a:solidFill>
                          <a:effectLst/>
                          <a:latin typeface="Arial"/>
                          <a:cs typeface="Arial"/>
                        </a:rPr>
                        <a:t>Andrey_Kuzmin. Shutterstock</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r>
              <a:tr h="256032">
                <a:tc>
                  <a:txBody>
                    <a:bodyPr/>
                    <a:lstStyle/>
                    <a:p>
                      <a:pPr algn="l" fontAlgn="b"/>
                      <a:r>
                        <a:rPr lang="en-US" sz="1200" b="0" i="0" u="none" strike="noStrike">
                          <a:solidFill>
                            <a:srgbClr val="000000"/>
                          </a:solidFill>
                          <a:effectLst/>
                          <a:latin typeface="Arial"/>
                          <a:cs typeface="Arial"/>
                        </a:rPr>
                        <a:t>Slide 31</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c>
                  <a:txBody>
                    <a:bodyPr/>
                    <a:lstStyle/>
                    <a:p>
                      <a:pPr algn="l" fontAlgn="b"/>
                      <a:r>
                        <a:rPr lang="en-US" sz="1200" b="0" i="0" u="none" strike="noStrike">
                          <a:solidFill>
                            <a:srgbClr val="000000"/>
                          </a:solidFill>
                          <a:effectLst/>
                          <a:latin typeface="Arial"/>
                          <a:cs typeface="Arial"/>
                        </a:rPr>
                        <a:t>michelaubryphoto. Shutterstock</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r>
              <a:tr h="256032">
                <a:tc>
                  <a:txBody>
                    <a:bodyPr/>
                    <a:lstStyle/>
                    <a:p>
                      <a:pPr algn="l" fontAlgn="b"/>
                      <a:r>
                        <a:rPr lang="en-US" sz="1200" b="0" i="0" u="none" strike="noStrike">
                          <a:solidFill>
                            <a:srgbClr val="000000"/>
                          </a:solidFill>
                          <a:effectLst/>
                          <a:latin typeface="Arial"/>
                          <a:cs typeface="Arial"/>
                        </a:rPr>
                        <a:t>Slide 31</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c>
                  <a:txBody>
                    <a:bodyPr/>
                    <a:lstStyle/>
                    <a:p>
                      <a:pPr algn="l" fontAlgn="ctr"/>
                      <a:r>
                        <a:rPr lang="da-DK" sz="1200" b="0" i="0" u="none" strike="noStrike">
                          <a:solidFill>
                            <a:srgbClr val="000000"/>
                          </a:solidFill>
                          <a:effectLst/>
                          <a:latin typeface="Arial"/>
                          <a:cs typeface="Arial"/>
                        </a:rPr>
                        <a:t>3445128471. Shutterstock</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r>
              <a:tr h="256032">
                <a:tc>
                  <a:txBody>
                    <a:bodyPr/>
                    <a:lstStyle/>
                    <a:p>
                      <a:pPr algn="l" fontAlgn="b"/>
                      <a:r>
                        <a:rPr lang="en-US" sz="1200" b="0" i="0" u="none" strike="noStrike">
                          <a:solidFill>
                            <a:srgbClr val="000000"/>
                          </a:solidFill>
                          <a:effectLst/>
                          <a:latin typeface="Arial"/>
                          <a:cs typeface="Arial"/>
                        </a:rPr>
                        <a:t>Slide 32</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c>
                  <a:txBody>
                    <a:bodyPr/>
                    <a:lstStyle/>
                    <a:p>
                      <a:pPr algn="l" fontAlgn="ctr"/>
                      <a:r>
                        <a:rPr lang="en-US" sz="1200" b="0" i="0" u="none" strike="noStrike">
                          <a:solidFill>
                            <a:srgbClr val="000000"/>
                          </a:solidFill>
                          <a:effectLst/>
                          <a:latin typeface="Arial"/>
                          <a:cs typeface="Arial"/>
                        </a:rPr>
                        <a:t>Matthew Benoit. Shutterstock</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r>
              <a:tr h="256032">
                <a:tc>
                  <a:txBody>
                    <a:bodyPr/>
                    <a:lstStyle/>
                    <a:p>
                      <a:pPr algn="l" fontAlgn="b"/>
                      <a:r>
                        <a:rPr lang="en-US" sz="1200" b="0" i="0" u="none" strike="noStrike">
                          <a:solidFill>
                            <a:srgbClr val="000000"/>
                          </a:solidFill>
                          <a:effectLst/>
                          <a:latin typeface="Arial"/>
                          <a:cs typeface="Arial"/>
                        </a:rPr>
                        <a:t>Slide 32</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c>
                  <a:txBody>
                    <a:bodyPr/>
                    <a:lstStyle/>
                    <a:p>
                      <a:pPr algn="l" fontAlgn="ctr"/>
                      <a:r>
                        <a:rPr lang="en-US" sz="1200" b="0" i="0" u="none" strike="noStrike">
                          <a:solidFill>
                            <a:srgbClr val="000000"/>
                          </a:solidFill>
                          <a:effectLst/>
                          <a:latin typeface="Arial"/>
                          <a:cs typeface="Arial"/>
                        </a:rPr>
                        <a:t>123rf.com</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r>
              <a:tr h="256032">
                <a:tc>
                  <a:txBody>
                    <a:bodyPr/>
                    <a:lstStyle/>
                    <a:p>
                      <a:pPr algn="l" fontAlgn="b"/>
                      <a:r>
                        <a:rPr lang="en-US" sz="1200" b="0" i="0" u="none" strike="noStrike">
                          <a:solidFill>
                            <a:srgbClr val="000000"/>
                          </a:solidFill>
                          <a:effectLst/>
                          <a:latin typeface="Arial"/>
                          <a:cs typeface="Arial"/>
                        </a:rPr>
                        <a:t>Slide 32</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c>
                  <a:txBody>
                    <a:bodyPr/>
                    <a:lstStyle/>
                    <a:p>
                      <a:pPr algn="l" fontAlgn="ctr"/>
                      <a:r>
                        <a:rPr lang="da-DK" sz="1200" b="0" i="0" u="none" strike="noStrike">
                          <a:solidFill>
                            <a:srgbClr val="000000"/>
                          </a:solidFill>
                          <a:effectLst/>
                          <a:latin typeface="Arial"/>
                          <a:cs typeface="Arial"/>
                        </a:rPr>
                        <a:t>3445128471. Shutterstock</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r>
              <a:tr h="256032">
                <a:tc>
                  <a:txBody>
                    <a:bodyPr/>
                    <a:lstStyle/>
                    <a:p>
                      <a:pPr algn="l" fontAlgn="b"/>
                      <a:r>
                        <a:rPr lang="en-US" sz="1200" b="0" i="0" u="none" strike="noStrike">
                          <a:solidFill>
                            <a:srgbClr val="000000"/>
                          </a:solidFill>
                          <a:effectLst/>
                          <a:latin typeface="Arial"/>
                          <a:cs typeface="Arial"/>
                        </a:rPr>
                        <a:t>Slide 41</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c>
                  <a:txBody>
                    <a:bodyPr/>
                    <a:lstStyle/>
                    <a:p>
                      <a:pPr algn="l" fontAlgn="ctr"/>
                      <a:r>
                        <a:rPr lang="en-US" sz="1200" b="0" i="0" u="none" strike="noStrike" dirty="0">
                          <a:solidFill>
                            <a:srgbClr val="000000"/>
                          </a:solidFill>
                          <a:effectLst/>
                          <a:latin typeface="Arial"/>
                          <a:cs typeface="Arial"/>
                        </a:rPr>
                        <a:t>Eric </a:t>
                      </a:r>
                      <a:r>
                        <a:rPr lang="en-US" sz="1200" b="0" i="0" u="none" strike="noStrike" dirty="0" err="1">
                          <a:solidFill>
                            <a:srgbClr val="000000"/>
                          </a:solidFill>
                          <a:effectLst/>
                          <a:latin typeface="Arial"/>
                          <a:cs typeface="Arial"/>
                        </a:rPr>
                        <a:t>Isselee</a:t>
                      </a:r>
                      <a:r>
                        <a:rPr lang="en-US" sz="1200" b="0" i="0" u="none" strike="noStrike" dirty="0">
                          <a:solidFill>
                            <a:srgbClr val="000000"/>
                          </a:solidFill>
                          <a:effectLst/>
                          <a:latin typeface="Arial"/>
                          <a:cs typeface="Arial"/>
                        </a:rPr>
                        <a:t>. </a:t>
                      </a:r>
                      <a:r>
                        <a:rPr lang="en-US" sz="1200" b="0" i="0" u="none" strike="noStrike" dirty="0" err="1">
                          <a:solidFill>
                            <a:srgbClr val="000000"/>
                          </a:solidFill>
                          <a:effectLst/>
                          <a:latin typeface="Arial"/>
                          <a:cs typeface="Arial"/>
                        </a:rPr>
                        <a:t>Shutterstock</a:t>
                      </a:r>
                      <a:endParaRPr lang="en-US" sz="1200" b="0" i="0" u="none" strike="noStrike" dirty="0">
                        <a:solidFill>
                          <a:srgbClr val="000000"/>
                        </a:solidFill>
                        <a:effectLst/>
                        <a:latin typeface="Arial"/>
                        <a:cs typeface="Arial"/>
                      </a:endParaRP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2189794009"/>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833699506"/>
              </p:ext>
            </p:extLst>
          </p:nvPr>
        </p:nvGraphicFramePr>
        <p:xfrm>
          <a:off x="213896" y="240631"/>
          <a:ext cx="8686800" cy="3328416"/>
        </p:xfrm>
        <a:graphic>
          <a:graphicData uri="http://schemas.openxmlformats.org/drawingml/2006/table">
            <a:tbl>
              <a:tblPr firstRow="1" bandRow="1">
                <a:tableStyleId>{5C22544A-7EE6-4342-B048-85BDC9FD1C3A}</a:tableStyleId>
              </a:tblPr>
              <a:tblGrid>
                <a:gridCol w="761999"/>
                <a:gridCol w="7924801"/>
              </a:tblGrid>
              <a:tr h="256032">
                <a:tc>
                  <a:txBody>
                    <a:bodyPr/>
                    <a:lstStyle/>
                    <a:p>
                      <a:r>
                        <a:rPr lang="en-US" sz="1000" dirty="0" smtClean="0">
                          <a:solidFill>
                            <a:schemeClr val="bg1"/>
                          </a:solidFill>
                          <a:latin typeface="Arial"/>
                          <a:cs typeface="Arial"/>
                        </a:rPr>
                        <a:t>Slide</a:t>
                      </a:r>
                      <a:endParaRPr lang="en-US" sz="1000" dirty="0">
                        <a:solidFill>
                          <a:schemeClr val="bg1"/>
                        </a:solidFill>
                        <a:latin typeface="Arial"/>
                        <a:cs typeface="Arial"/>
                      </a:endParaRPr>
                    </a:p>
                  </a:txBody>
                  <a:tcP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solidFill>
                      <a:schemeClr val="tx1"/>
                    </a:solidFill>
                  </a:tcPr>
                </a:tc>
                <a:tc>
                  <a:txBody>
                    <a:bodyPr/>
                    <a:lstStyle/>
                    <a:p>
                      <a:r>
                        <a:rPr lang="en-US" sz="1000" dirty="0" smtClean="0">
                          <a:solidFill>
                            <a:srgbClr val="FFFFFF"/>
                          </a:solidFill>
                          <a:latin typeface="Arial"/>
                          <a:cs typeface="Arial"/>
                        </a:rPr>
                        <a:t>Credit</a:t>
                      </a:r>
                      <a:endParaRPr lang="en-US" sz="1000" dirty="0">
                        <a:solidFill>
                          <a:srgbClr val="FFFFFF"/>
                        </a:solidFill>
                        <a:latin typeface="Arial"/>
                        <a:cs typeface="Arial"/>
                      </a:endParaRPr>
                    </a:p>
                  </a:txBody>
                  <a:tcP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solidFill>
                      <a:schemeClr val="tx1"/>
                    </a:solidFill>
                  </a:tcPr>
                </a:tc>
              </a:tr>
              <a:tr h="256032">
                <a:tc>
                  <a:txBody>
                    <a:bodyPr/>
                    <a:lstStyle/>
                    <a:p>
                      <a:pPr algn="l" fontAlgn="b"/>
                      <a:r>
                        <a:rPr lang="en-US" sz="1200" b="0" i="0" u="none" strike="noStrike" dirty="0">
                          <a:solidFill>
                            <a:srgbClr val="000000"/>
                          </a:solidFill>
                          <a:effectLst/>
                          <a:latin typeface="Arial"/>
                          <a:cs typeface="Arial"/>
                        </a:rPr>
                        <a:t>Slide 42</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c>
                  <a:txBody>
                    <a:bodyPr/>
                    <a:lstStyle/>
                    <a:p>
                      <a:pPr algn="l" fontAlgn="ctr"/>
                      <a:r>
                        <a:rPr lang="en-US" sz="1200" b="0" i="0" u="none" strike="noStrike">
                          <a:solidFill>
                            <a:srgbClr val="000000"/>
                          </a:solidFill>
                          <a:effectLst/>
                          <a:latin typeface="Arial"/>
                          <a:cs typeface="Arial"/>
                        </a:rPr>
                        <a:t>Coleman Yuen. Pearson Education Asia Ltd</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r>
              <a:tr h="256032">
                <a:tc>
                  <a:txBody>
                    <a:bodyPr/>
                    <a:lstStyle/>
                    <a:p>
                      <a:pPr algn="l" fontAlgn="b"/>
                      <a:r>
                        <a:rPr lang="en-US" sz="1200" b="0" i="0" u="none" strike="noStrike">
                          <a:solidFill>
                            <a:srgbClr val="000000"/>
                          </a:solidFill>
                          <a:effectLst/>
                          <a:latin typeface="Arial"/>
                          <a:cs typeface="Arial"/>
                        </a:rPr>
                        <a:t>Slide 42</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c>
                  <a:txBody>
                    <a:bodyPr/>
                    <a:lstStyle/>
                    <a:p>
                      <a:pPr algn="l" fontAlgn="b"/>
                      <a:r>
                        <a:rPr lang="en-US" sz="1200" b="0" i="0" u="none" strike="noStrike">
                          <a:solidFill>
                            <a:srgbClr val="000000"/>
                          </a:solidFill>
                          <a:effectLst/>
                          <a:latin typeface="Arial"/>
                          <a:cs typeface="Arial"/>
                        </a:rPr>
                        <a:t>Vasiliy Koval. Shutterstock</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r>
              <a:tr h="256032">
                <a:tc>
                  <a:txBody>
                    <a:bodyPr/>
                    <a:lstStyle/>
                    <a:p>
                      <a:pPr algn="l" fontAlgn="b"/>
                      <a:r>
                        <a:rPr lang="en-US" sz="1200" b="0" i="0" u="none" strike="noStrike">
                          <a:solidFill>
                            <a:srgbClr val="000000"/>
                          </a:solidFill>
                          <a:effectLst/>
                          <a:latin typeface="Arial"/>
                          <a:cs typeface="Arial"/>
                        </a:rPr>
                        <a:t>Slide 45</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c>
                  <a:txBody>
                    <a:bodyPr/>
                    <a:lstStyle/>
                    <a:p>
                      <a:pPr algn="l" fontAlgn="ctr"/>
                      <a:r>
                        <a:rPr lang="en-US" sz="1200" b="0" i="0" u="none" strike="noStrike">
                          <a:solidFill>
                            <a:srgbClr val="000000"/>
                          </a:solidFill>
                          <a:effectLst/>
                          <a:latin typeface="Arial"/>
                          <a:cs typeface="Arial"/>
                        </a:rPr>
                        <a:t>Lord and Leverett. Pearson Education Ltd</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r>
              <a:tr h="256032">
                <a:tc>
                  <a:txBody>
                    <a:bodyPr/>
                    <a:lstStyle/>
                    <a:p>
                      <a:pPr algn="l" fontAlgn="b"/>
                      <a:r>
                        <a:rPr lang="en-US" sz="1200" b="0" i="0" u="none" strike="noStrike">
                          <a:solidFill>
                            <a:srgbClr val="000000"/>
                          </a:solidFill>
                          <a:effectLst/>
                          <a:latin typeface="Arial"/>
                          <a:cs typeface="Arial"/>
                        </a:rPr>
                        <a:t>Slide 48</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c>
                  <a:txBody>
                    <a:bodyPr/>
                    <a:lstStyle/>
                    <a:p>
                      <a:pPr algn="l" fontAlgn="b"/>
                      <a:r>
                        <a:rPr lang="en-US" sz="1200" b="0" i="0" u="none" strike="noStrike">
                          <a:solidFill>
                            <a:srgbClr val="000000"/>
                          </a:solidFill>
                          <a:effectLst/>
                          <a:latin typeface="Arial"/>
                          <a:cs typeface="Arial"/>
                        </a:rPr>
                        <a:t>Andrei Shumskiy. Shutterstock</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r>
              <a:tr h="256032">
                <a:tc>
                  <a:txBody>
                    <a:bodyPr/>
                    <a:lstStyle/>
                    <a:p>
                      <a:pPr algn="l" fontAlgn="b"/>
                      <a:r>
                        <a:rPr lang="en-US" sz="1200" b="0" i="0" u="none" strike="noStrike">
                          <a:solidFill>
                            <a:srgbClr val="000000"/>
                          </a:solidFill>
                          <a:effectLst/>
                          <a:latin typeface="Arial"/>
                          <a:cs typeface="Arial"/>
                        </a:rPr>
                        <a:t>Slide 49</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c>
                  <a:txBody>
                    <a:bodyPr/>
                    <a:lstStyle/>
                    <a:p>
                      <a:pPr algn="l" fontAlgn="ctr"/>
                      <a:r>
                        <a:rPr lang="en-US" sz="1200" b="0" i="0" u="none" strike="noStrike">
                          <a:solidFill>
                            <a:srgbClr val="000000"/>
                          </a:solidFill>
                          <a:effectLst/>
                          <a:latin typeface="Arial"/>
                          <a:cs typeface="Arial"/>
                        </a:rPr>
                        <a:t>Pradeep Rawat. Pearson India Education Services Pvt. Ltd</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r>
              <a:tr h="256032">
                <a:tc>
                  <a:txBody>
                    <a:bodyPr/>
                    <a:lstStyle/>
                    <a:p>
                      <a:pPr algn="l" fontAlgn="b"/>
                      <a:r>
                        <a:rPr lang="en-US" sz="1200" b="0" i="0" u="none" strike="noStrike">
                          <a:solidFill>
                            <a:srgbClr val="000000"/>
                          </a:solidFill>
                          <a:effectLst/>
                          <a:latin typeface="Arial"/>
                          <a:cs typeface="Arial"/>
                        </a:rPr>
                        <a:t>Slide 49</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c>
                  <a:txBody>
                    <a:bodyPr/>
                    <a:lstStyle/>
                    <a:p>
                      <a:pPr algn="l" fontAlgn="ctr"/>
                      <a:r>
                        <a:rPr lang="en-US" sz="1200" b="0" i="0" u="none" strike="noStrike">
                          <a:solidFill>
                            <a:srgbClr val="000000"/>
                          </a:solidFill>
                          <a:effectLst/>
                          <a:latin typeface="Arial"/>
                          <a:cs typeface="Arial"/>
                        </a:rPr>
                        <a:t>eurobanks. Shutterstock</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r>
              <a:tr h="256032">
                <a:tc>
                  <a:txBody>
                    <a:bodyPr/>
                    <a:lstStyle/>
                    <a:p>
                      <a:pPr algn="l" fontAlgn="b"/>
                      <a:r>
                        <a:rPr lang="en-US" sz="1200" b="0" i="0" u="none" strike="noStrike">
                          <a:solidFill>
                            <a:srgbClr val="000000"/>
                          </a:solidFill>
                          <a:effectLst/>
                          <a:latin typeface="Arial"/>
                          <a:cs typeface="Arial"/>
                        </a:rPr>
                        <a:t>Slide 54</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c>
                  <a:txBody>
                    <a:bodyPr/>
                    <a:lstStyle/>
                    <a:p>
                      <a:pPr algn="l" fontAlgn="b"/>
                      <a:r>
                        <a:rPr lang="en-US" sz="1200" b="0" i="0" u="none" strike="noStrike">
                          <a:solidFill>
                            <a:srgbClr val="000000"/>
                          </a:solidFill>
                          <a:effectLst/>
                          <a:latin typeface="Arial"/>
                          <a:cs typeface="Arial"/>
                        </a:rPr>
                        <a:t>Seleznev Oleg. Shutterstock</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r>
              <a:tr h="256032">
                <a:tc>
                  <a:txBody>
                    <a:bodyPr/>
                    <a:lstStyle/>
                    <a:p>
                      <a:pPr algn="l" fontAlgn="b"/>
                      <a:r>
                        <a:rPr lang="en-US" sz="1200" b="0" i="0" u="none" strike="noStrike">
                          <a:solidFill>
                            <a:srgbClr val="000000"/>
                          </a:solidFill>
                          <a:effectLst/>
                          <a:latin typeface="Arial"/>
                          <a:cs typeface="Arial"/>
                        </a:rPr>
                        <a:t>Slide 55</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c>
                  <a:txBody>
                    <a:bodyPr/>
                    <a:lstStyle/>
                    <a:p>
                      <a:pPr algn="l" fontAlgn="b"/>
                      <a:r>
                        <a:rPr lang="en-US" sz="1200" b="0" i="0" u="none" strike="noStrike">
                          <a:solidFill>
                            <a:srgbClr val="000000"/>
                          </a:solidFill>
                          <a:effectLst/>
                          <a:latin typeface="Arial"/>
                          <a:cs typeface="Arial"/>
                        </a:rPr>
                        <a:t>Pavel Burchenko. Shutterstock</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r>
              <a:tr h="256032">
                <a:tc>
                  <a:txBody>
                    <a:bodyPr/>
                    <a:lstStyle/>
                    <a:p>
                      <a:pPr algn="l" fontAlgn="b"/>
                      <a:r>
                        <a:rPr lang="en-US" sz="1200" b="0" i="0" u="none" strike="noStrike">
                          <a:solidFill>
                            <a:srgbClr val="000000"/>
                          </a:solidFill>
                          <a:effectLst/>
                          <a:latin typeface="Arial"/>
                          <a:cs typeface="Arial"/>
                        </a:rPr>
                        <a:t>Slide 56</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c>
                  <a:txBody>
                    <a:bodyPr/>
                    <a:lstStyle/>
                    <a:p>
                      <a:pPr algn="l" fontAlgn="b"/>
                      <a:r>
                        <a:rPr lang="en-US" sz="1200" b="0" i="0" u="none" strike="noStrike">
                          <a:solidFill>
                            <a:srgbClr val="000000"/>
                          </a:solidFill>
                          <a:effectLst/>
                          <a:latin typeface="Arial"/>
                          <a:cs typeface="Arial"/>
                        </a:rPr>
                        <a:t>Happy person. Shutterstock</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r>
              <a:tr h="256032">
                <a:tc>
                  <a:txBody>
                    <a:bodyPr/>
                    <a:lstStyle/>
                    <a:p>
                      <a:pPr algn="l" fontAlgn="b"/>
                      <a:r>
                        <a:rPr lang="en-US" sz="1200" b="0" i="0" u="none" strike="noStrike">
                          <a:solidFill>
                            <a:srgbClr val="000000"/>
                          </a:solidFill>
                          <a:effectLst/>
                          <a:latin typeface="Arial"/>
                          <a:cs typeface="Arial"/>
                        </a:rPr>
                        <a:t>Slide 56</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c>
                  <a:txBody>
                    <a:bodyPr/>
                    <a:lstStyle/>
                    <a:p>
                      <a:pPr algn="l" fontAlgn="b"/>
                      <a:r>
                        <a:rPr lang="en-US" sz="1200" b="0" i="0" u="none" strike="noStrike">
                          <a:solidFill>
                            <a:srgbClr val="000000"/>
                          </a:solidFill>
                          <a:effectLst/>
                          <a:latin typeface="Arial"/>
                          <a:cs typeface="Arial"/>
                        </a:rPr>
                        <a:t>Tom Wang. Shutterstock</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r>
              <a:tr h="256032">
                <a:tc>
                  <a:txBody>
                    <a:bodyPr/>
                    <a:lstStyle/>
                    <a:p>
                      <a:pPr algn="l" fontAlgn="b"/>
                      <a:r>
                        <a:rPr lang="en-US" sz="1200" b="0" i="0" u="none" strike="noStrike">
                          <a:solidFill>
                            <a:srgbClr val="000000"/>
                          </a:solidFill>
                          <a:effectLst/>
                          <a:latin typeface="Arial"/>
                          <a:cs typeface="Arial"/>
                        </a:rPr>
                        <a:t>Slide 56</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c>
                  <a:txBody>
                    <a:bodyPr/>
                    <a:lstStyle/>
                    <a:p>
                      <a:pPr algn="l" fontAlgn="b"/>
                      <a:r>
                        <a:rPr lang="en-US" sz="1200" b="0" i="0" u="none" strike="noStrike">
                          <a:solidFill>
                            <a:srgbClr val="000000"/>
                          </a:solidFill>
                          <a:effectLst/>
                          <a:latin typeface="Arial"/>
                          <a:cs typeface="Arial"/>
                        </a:rPr>
                        <a:t>R. Gino Santa Maria. Shutterstock</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r>
              <a:tr h="256032">
                <a:tc>
                  <a:txBody>
                    <a:bodyPr/>
                    <a:lstStyle/>
                    <a:p>
                      <a:pPr algn="l" fontAlgn="b"/>
                      <a:r>
                        <a:rPr lang="en-US" sz="1200" b="0" i="0" u="none" strike="noStrike">
                          <a:solidFill>
                            <a:srgbClr val="000000"/>
                          </a:solidFill>
                          <a:effectLst/>
                          <a:latin typeface="Arial"/>
                          <a:cs typeface="Arial"/>
                        </a:rPr>
                        <a:t>Slide 58</a:t>
                      </a: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c>
                  <a:txBody>
                    <a:bodyPr/>
                    <a:lstStyle/>
                    <a:p>
                      <a:pPr algn="l" fontAlgn="ctr"/>
                      <a:r>
                        <a:rPr lang="en-US" sz="1200" b="0" i="0" u="none" strike="noStrike" dirty="0" err="1">
                          <a:solidFill>
                            <a:srgbClr val="000000"/>
                          </a:solidFill>
                          <a:effectLst/>
                          <a:latin typeface="Arial"/>
                          <a:cs typeface="Arial"/>
                        </a:rPr>
                        <a:t>quetton</a:t>
                      </a:r>
                      <a:r>
                        <a:rPr lang="en-US" sz="1200" b="0" i="0" u="none" strike="noStrike" dirty="0">
                          <a:solidFill>
                            <a:srgbClr val="000000"/>
                          </a:solidFill>
                          <a:effectLst/>
                          <a:latin typeface="Arial"/>
                          <a:cs typeface="Arial"/>
                        </a:rPr>
                        <a:t>. </a:t>
                      </a:r>
                      <a:r>
                        <a:rPr lang="en-US" sz="1200" b="0" i="0" u="none" strike="noStrike" dirty="0" err="1">
                          <a:solidFill>
                            <a:srgbClr val="000000"/>
                          </a:solidFill>
                          <a:effectLst/>
                          <a:latin typeface="Arial"/>
                          <a:cs typeface="Arial"/>
                        </a:rPr>
                        <a:t>Shutterstock</a:t>
                      </a:r>
                      <a:endParaRPr lang="en-US" sz="1200" b="0" i="0" u="none" strike="noStrike" dirty="0">
                        <a:solidFill>
                          <a:srgbClr val="000000"/>
                        </a:solidFill>
                        <a:effectLst/>
                        <a:latin typeface="Arial"/>
                        <a:cs typeface="Arial"/>
                      </a:endParaRPr>
                    </a:p>
                  </a:txBody>
                  <a:tcPr marL="12700" marR="12700" marT="12700" marB="0" anchor="ctr">
                    <a:lnL w="3175" cap="flat" cmpd="sng" algn="ctr">
                      <a:solidFill>
                        <a:prstClr val="black"/>
                      </a:solidFill>
                      <a:prstDash val="solid"/>
                      <a:round/>
                      <a:headEnd type="none" w="med" len="med"/>
                      <a:tailEnd type="none" w="med" len="med"/>
                    </a:lnL>
                    <a:lnR w="3175" cap="flat" cmpd="sng" algn="ctr">
                      <a:solidFill>
                        <a:prstClr val="black"/>
                      </a:solidFill>
                      <a:prstDash val="solid"/>
                      <a:round/>
                      <a:headEnd type="none" w="med" len="med"/>
                      <a:tailEnd type="none" w="med" len="med"/>
                    </a:lnR>
                    <a:lnT w="3175" cap="flat" cmpd="sng" algn="ctr">
                      <a:solidFill>
                        <a:prstClr val="black"/>
                      </a:solidFill>
                      <a:prstDash val="solid"/>
                      <a:round/>
                      <a:headEnd type="none" w="med" len="med"/>
                      <a:tailEnd type="none" w="med" len="med"/>
                    </a:lnT>
                    <a:lnB w="3175" cap="flat" cmpd="sng" algn="ctr">
                      <a:solidFill>
                        <a:prstClr val="black"/>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2572092646"/>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927</TotalTime>
  <Words>3716</Words>
  <Application>Microsoft Macintosh PowerPoint</Application>
  <PresentationFormat>On-screen Show (4:3)</PresentationFormat>
  <Paragraphs>463</Paragraphs>
  <Slides>68</Slides>
  <Notes>43</Notes>
  <HiddenSlides>0</HiddenSlides>
  <MMClips>0</MMClips>
  <ScaleCrop>false</ScaleCrop>
  <HeadingPairs>
    <vt:vector size="4" baseType="variant">
      <vt:variant>
        <vt:lpstr>Theme</vt:lpstr>
      </vt:variant>
      <vt:variant>
        <vt:i4>2</vt:i4>
      </vt:variant>
      <vt:variant>
        <vt:lpstr>Slide Titles</vt:lpstr>
      </vt:variant>
      <vt:variant>
        <vt:i4>68</vt:i4>
      </vt:variant>
    </vt:vector>
  </HeadingPairs>
  <TitlesOfParts>
    <vt:vector size="70" baseType="lpstr">
      <vt:lpstr>1_Office Theme</vt:lpstr>
      <vt:lpstr>Custom Design</vt:lpstr>
      <vt:lpstr>PowerPoint Presentation</vt:lpstr>
      <vt:lpstr>PowerPoint Presentation</vt:lpstr>
      <vt:lpstr>PowerPoint Presentation</vt:lpstr>
      <vt:lpstr>New Reflexes from Old</vt:lpstr>
      <vt:lpstr>Figure 7.1: Pavlov’s Method</vt:lpstr>
      <vt:lpstr>PowerPoint Presentation</vt:lpstr>
      <vt:lpstr>PowerPoint Presentation</vt:lpstr>
      <vt:lpstr>New Reflexes from Old</vt:lpstr>
      <vt:lpstr>New Reflexes from Old</vt:lpstr>
      <vt:lpstr>New Reflexes from Old</vt:lpstr>
      <vt:lpstr>Principles of Classical Conditioning</vt:lpstr>
      <vt:lpstr>Figure 7.2: Acquisition and Extinction of a Salivary Response</vt:lpstr>
      <vt:lpstr>Figure 7.3: Higher-Order Conditioning</vt:lpstr>
      <vt:lpstr>Stimulus Generalization and Discrimination</vt:lpstr>
      <vt:lpstr>Stimulus Generalization and Discrimination</vt:lpstr>
      <vt:lpstr>What Is Actually Learned in Classical Conditioning?</vt:lpstr>
      <vt:lpstr>PowerPoint Presentation</vt:lpstr>
      <vt:lpstr>PowerPoint Presentation</vt:lpstr>
      <vt:lpstr>PowerPoint Presentation</vt:lpstr>
      <vt:lpstr>Learning to Like</vt:lpstr>
      <vt:lpstr>Learning to Fear</vt:lpstr>
      <vt:lpstr>Learning to Fear</vt:lpstr>
      <vt:lpstr>Accounting for Taste</vt:lpstr>
      <vt:lpstr>Reacting to Medical Treatments</vt:lpstr>
      <vt:lpstr>PowerPoint Presentation</vt:lpstr>
      <vt:lpstr>PowerPoint Presentation</vt:lpstr>
      <vt:lpstr>The Birth of Radical Behaviorism</vt:lpstr>
      <vt:lpstr>Consequences of Behavior</vt:lpstr>
      <vt:lpstr>PowerPoint Presentation</vt:lpstr>
      <vt:lpstr>PowerPoint Presentation</vt:lpstr>
      <vt:lpstr>Primary and Secondary Reinforcers and Punishers</vt:lpstr>
      <vt:lpstr>Primary and Secondary Reinforcers and Punishers</vt:lpstr>
      <vt:lpstr>Positive and Negative Reinforcers and Punishers</vt:lpstr>
      <vt:lpstr>Positive and Negative Reinforcers and Punishers</vt:lpstr>
      <vt:lpstr>PowerPoint Presentation</vt:lpstr>
      <vt:lpstr>PowerPoint Presentation</vt:lpstr>
      <vt:lpstr>Figure 7.4: The Skinner Box</vt:lpstr>
      <vt:lpstr>The Importance of Responses</vt:lpstr>
      <vt:lpstr>Learning on Schedule</vt:lpstr>
      <vt:lpstr>Shaping</vt:lpstr>
      <vt:lpstr>Biological Limits on Learning</vt:lpstr>
      <vt:lpstr>Skinner: The Man and the Myth</vt:lpstr>
      <vt:lpstr>PowerPoint Presentation</vt:lpstr>
      <vt:lpstr>PowerPoint Presentation</vt:lpstr>
      <vt:lpstr>PowerPoint Presentation</vt:lpstr>
      <vt:lpstr>When Punishment Works</vt:lpstr>
      <vt:lpstr>When Punishment Fails</vt:lpstr>
      <vt:lpstr>The Pros and Cons of Punishment</vt:lpstr>
      <vt:lpstr>The Problems with Reward</vt:lpstr>
      <vt:lpstr>Why Rewards Can Backfire</vt:lpstr>
      <vt:lpstr>PowerPoint Presentation</vt:lpstr>
      <vt:lpstr>PowerPoint Presentation</vt:lpstr>
      <vt:lpstr>Latent Learning</vt:lpstr>
      <vt:lpstr>Social-Cognitive Learning Theories</vt:lpstr>
      <vt:lpstr>PowerPoint Presentation</vt:lpstr>
      <vt:lpstr>Learning by Observing</vt:lpstr>
      <vt:lpstr>Bandura’s Classic Research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Rocky Buckley</dc:creator>
  <cp:lastModifiedBy>Rocky Buckley</cp:lastModifiedBy>
  <cp:revision>66</cp:revision>
  <dcterms:created xsi:type="dcterms:W3CDTF">2016-02-12T17:13:06Z</dcterms:created>
  <dcterms:modified xsi:type="dcterms:W3CDTF">2016-03-29T18:48:34Z</dcterms:modified>
</cp:coreProperties>
</file>