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1" r:id="rId2"/>
  </p:sldMasterIdLst>
  <p:notesMasterIdLst>
    <p:notesMasterId r:id="rId73"/>
  </p:notesMasterIdLst>
  <p:sldIdLst>
    <p:sldId id="256" r:id="rId3"/>
    <p:sldId id="257" r:id="rId4"/>
    <p:sldId id="258" r:id="rId5"/>
    <p:sldId id="274" r:id="rId6"/>
    <p:sldId id="275" r:id="rId7"/>
    <p:sldId id="276" r:id="rId8"/>
    <p:sldId id="277" r:id="rId9"/>
    <p:sldId id="325" r:id="rId10"/>
    <p:sldId id="326" r:id="rId11"/>
    <p:sldId id="327"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328" r:id="rId30"/>
    <p:sldId id="329" r:id="rId31"/>
    <p:sldId id="297" r:id="rId32"/>
    <p:sldId id="298" r:id="rId33"/>
    <p:sldId id="299" r:id="rId34"/>
    <p:sldId id="300" r:id="rId35"/>
    <p:sldId id="301" r:id="rId36"/>
    <p:sldId id="302" r:id="rId37"/>
    <p:sldId id="331" r:id="rId38"/>
    <p:sldId id="332" r:id="rId39"/>
    <p:sldId id="333" r:id="rId40"/>
    <p:sldId id="304" r:id="rId41"/>
    <p:sldId id="305" r:id="rId42"/>
    <p:sldId id="306" r:id="rId43"/>
    <p:sldId id="307" r:id="rId44"/>
    <p:sldId id="308" r:id="rId45"/>
    <p:sldId id="309" r:id="rId46"/>
    <p:sldId id="310" r:id="rId47"/>
    <p:sldId id="311" r:id="rId48"/>
    <p:sldId id="312" r:id="rId49"/>
    <p:sldId id="334" r:id="rId50"/>
    <p:sldId id="335" r:id="rId51"/>
    <p:sldId id="314" r:id="rId52"/>
    <p:sldId id="315" r:id="rId53"/>
    <p:sldId id="316" r:id="rId54"/>
    <p:sldId id="317" r:id="rId55"/>
    <p:sldId id="318" r:id="rId56"/>
    <p:sldId id="337" r:id="rId57"/>
    <p:sldId id="338" r:id="rId58"/>
    <p:sldId id="320" r:id="rId59"/>
    <p:sldId id="321" r:id="rId60"/>
    <p:sldId id="322" r:id="rId61"/>
    <p:sldId id="323" r:id="rId62"/>
    <p:sldId id="271" r:id="rId63"/>
    <p:sldId id="339" r:id="rId64"/>
    <p:sldId id="340" r:id="rId65"/>
    <p:sldId id="343" r:id="rId66"/>
    <p:sldId id="344" r:id="rId67"/>
    <p:sldId id="345" r:id="rId68"/>
    <p:sldId id="346" r:id="rId69"/>
    <p:sldId id="347" r:id="rId70"/>
    <p:sldId id="348" r:id="rId71"/>
    <p:sldId id="34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8BC4"/>
    <a:srgbClr val="9F1627"/>
    <a:srgbClr val="6DFF59"/>
    <a:srgbClr val="CDBF75"/>
    <a:srgbClr val="132F53"/>
    <a:srgbClr val="FF994F"/>
    <a:srgbClr val="9BAEF6"/>
    <a:srgbClr val="88FF9E"/>
    <a:srgbClr val="1FB936"/>
    <a:srgbClr val="B29A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52" autoAdjust="0"/>
  </p:normalViewPr>
  <p:slideViewPr>
    <p:cSldViewPr snapToGrid="0" snapToObjects="1">
      <p:cViewPr varScale="1">
        <p:scale>
          <a:sx n="139" d="100"/>
          <a:sy n="139" d="100"/>
        </p:scale>
        <p:origin x="-1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1D7FF4-085C-654D-8FE6-9D34D4AD60AB}" type="datetimeFigureOut">
              <a:rPr lang="en-US" smtClean="0"/>
              <a:t>3/29/16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96891-6C1E-464D-AAB8-EFEDE2CC1F6D}" type="slidenum">
              <a:rPr lang="en-US" smtClean="0"/>
              <a:t>‹#›</a:t>
            </a:fld>
            <a:endParaRPr lang="en-US"/>
          </a:p>
        </p:txBody>
      </p:sp>
    </p:spTree>
    <p:extLst>
      <p:ext uri="{BB962C8B-B14F-4D97-AF65-F5344CB8AC3E}">
        <p14:creationId xmlns:p14="http://schemas.microsoft.com/office/powerpoint/2010/main" val="13023577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Arial" charset="0"/>
                <a:ea typeface="ＭＳ Ｐゴシック" charset="0"/>
                <a:cs typeface="ＭＳ Ｐゴシック" charset="0"/>
              </a:rPr>
              <a:t>Neuroscientists</a:t>
            </a:r>
            <a:r>
              <a:rPr lang="en-US">
                <a:latin typeface="Arial" charset="0"/>
                <a:ea typeface="ＭＳ Ｐゴシック" charset="0"/>
                <a:cs typeface="ＭＳ Ｐゴシック" charset="0"/>
              </a:rPr>
              <a:t> in psychology and other disciplines study the brain and the rest of the nervous system in hopes of gaining a better understanding of normal behavior and of the outer reaches of what is possible for this organ.</a:t>
            </a:r>
          </a:p>
          <a:p>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Cognitive neuroscientists </a:t>
            </a:r>
            <a:r>
              <a:rPr lang="en-US">
                <a:latin typeface="Arial" charset="0"/>
                <a:ea typeface="ＭＳ Ｐゴシック" charset="0"/>
                <a:cs typeface="ＭＳ Ｐゴシック" charset="0"/>
              </a:rPr>
              <a:t>explore the biological foundations of consciousness, perception, memory, and language; </a:t>
            </a:r>
            <a:r>
              <a:rPr lang="en-US" i="1">
                <a:latin typeface="Arial" charset="0"/>
                <a:ea typeface="ＭＳ Ｐゴシック" charset="0"/>
                <a:cs typeface="ＭＳ Ｐゴシック" charset="0"/>
              </a:rPr>
              <a:t>social neuroscientists </a:t>
            </a:r>
            <a:r>
              <a:rPr lang="en-US">
                <a:latin typeface="Arial" charset="0"/>
                <a:ea typeface="ＭＳ Ｐゴシック" charset="0"/>
                <a:cs typeface="ＭＳ Ｐゴシック" charset="0"/>
              </a:rPr>
              <a:t>focus on processes such as attachment and attitudes; </a:t>
            </a:r>
            <a:r>
              <a:rPr lang="en-US" i="1">
                <a:latin typeface="Arial" charset="0"/>
                <a:ea typeface="ＭＳ Ｐゴシック" charset="0"/>
                <a:cs typeface="ＭＳ Ｐゴシック" charset="0"/>
              </a:rPr>
              <a:t>affective neuroscientists </a:t>
            </a:r>
            <a:r>
              <a:rPr lang="en-US">
                <a:latin typeface="Arial" charset="0"/>
                <a:ea typeface="ＭＳ Ｐゴシック" charset="0"/>
                <a:cs typeface="ＭＳ Ｐゴシック" charset="0"/>
              </a:rPr>
              <a:t>study the nervous system’s involvement in emotion, motivation, and stress; and </a:t>
            </a:r>
            <a:r>
              <a:rPr lang="en-US" i="1">
                <a:latin typeface="Arial" charset="0"/>
                <a:ea typeface="ＭＳ Ｐゴシック" charset="0"/>
                <a:cs typeface="ＭＳ Ｐゴシック" charset="0"/>
              </a:rPr>
              <a:t>behavioral neuroscientists </a:t>
            </a:r>
            <a:r>
              <a:rPr lang="en-US">
                <a:latin typeface="Arial" charset="0"/>
                <a:ea typeface="ＭＳ Ｐゴシック" charset="0"/>
                <a:cs typeface="ＭＳ Ｐゴシック" charset="0"/>
              </a:rPr>
              <a:t>study the biology of such basic processes as learning, conditioning, eating, and sex.</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These tiny embryonic stem cells, here greatly magnified, are </a:t>
            </a:r>
            <a:r>
              <a:rPr lang="en-US" i="1">
                <a:latin typeface="Arial" charset="0"/>
                <a:ea typeface="ＭＳ Ｐゴシック" charset="0"/>
                <a:cs typeface="ＭＳ Ｐゴシック" charset="0"/>
              </a:rPr>
              <a:t>pluripotent</a:t>
            </a:r>
            <a:r>
              <a:rPr lang="en-US">
                <a:latin typeface="Arial" charset="0"/>
                <a:ea typeface="ＭＳ Ｐゴシック" charset="0"/>
                <a:cs typeface="ＭＳ Ｐゴシック" charset="0"/>
              </a:rPr>
              <a:t>, meaning that they can generate many different kinds of cells in the body.</a:t>
            </a: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D4FD55-CE5C-4C4B-945F-69D91B1204E7}" type="slidenum">
              <a:rPr lang="en-US" sz="1200"/>
              <a:pPr eaLnBrk="1" hangingPunct="1"/>
              <a:t>17</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4.6 Neurotransmitter Crossing a Synapse</a:t>
            </a:r>
          </a:p>
          <a:p>
            <a:r>
              <a:rPr lang="en-US">
                <a:latin typeface="Arial" charset="0"/>
                <a:ea typeface="ＭＳ Ｐゴシック" charset="0"/>
                <a:cs typeface="ＭＳ Ｐゴシック" charset="0"/>
              </a:rPr>
              <a:t>Neurotransmitter molecules are released into the synaptic cleft between two neurons from vesicles (chambers) in the transmitting neuron’s axon terminal. The molecules then bind to receptor sites on the receiving neuron. As a result, the electrical state of the receiving neuron changes and the neuron becomes either more likely to fire an impulse or less so, depending on the type of neurotransmitter.</a:t>
            </a:r>
            <a:endParaRPr lang="en-US" sz="800" b="1">
              <a:latin typeface="Arial" charset="0"/>
              <a:ea typeface="ＭＳ Ｐゴシック" charset="0"/>
              <a:cs typeface="ＭＳ Ｐゴシック" charset="0"/>
            </a:endParaRPr>
          </a:p>
          <a:p>
            <a:pPr>
              <a:spcBef>
                <a:spcPct val="0"/>
              </a:spcBef>
            </a:pPr>
            <a:endParaRPr lang="en-US" sz="800" b="1">
              <a:latin typeface="Arial" charset="0"/>
              <a:ea typeface="ＭＳ Ｐゴシック" charset="0"/>
              <a:cs typeface="ＭＳ Ｐゴシック" charset="0"/>
            </a:endParaRPr>
          </a:p>
          <a:p>
            <a:pPr>
              <a:spcBef>
                <a:spcPct val="0"/>
              </a:spcBef>
            </a:pPr>
            <a:r>
              <a:rPr lang="en-US" sz="800" b="1">
                <a:latin typeface="Arial" charset="0"/>
                <a:ea typeface="ＭＳ Ｐゴシック" charset="0"/>
                <a:cs typeface="ＭＳ Ｐゴシック" charset="0"/>
              </a:rPr>
              <a:t>Synapse:</a:t>
            </a:r>
            <a:r>
              <a:rPr lang="en-US" sz="800">
                <a:latin typeface="Arial" charset="0"/>
                <a:ea typeface="ＭＳ Ｐゴシック" charset="0"/>
                <a:cs typeface="ＭＳ Ｐゴシック" charset="0"/>
              </a:rPr>
              <a:t> The site where transmission of a nerve impulse from one nerve cell to another occurs; it includes the axon terminal, the synaptic cleft, and receptor sites in the membrane of the receiving cell.</a:t>
            </a:r>
          </a:p>
          <a:p>
            <a:pPr>
              <a:spcBef>
                <a:spcPct val="0"/>
              </a:spcBef>
            </a:pPr>
            <a:endParaRPr lang="en-US" sz="800">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Action potential: </a:t>
            </a:r>
            <a:r>
              <a:rPr lang="en-US">
                <a:latin typeface="Arial" charset="0"/>
                <a:ea typeface="ＭＳ Ｐゴシック" charset="0"/>
                <a:cs typeface="ＭＳ Ｐゴシック" charset="0"/>
              </a:rPr>
              <a:t>A brief change in electrical voltage that occurs between the inside and the outside of an axon when a neuron is stimulated; it serves to produce an electrical impulse.</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Neurotransmitter: </a:t>
            </a:r>
            <a:r>
              <a:rPr lang="en-US">
                <a:latin typeface="Arial" charset="0"/>
                <a:ea typeface="ＭＳ Ｐゴシック" charset="0"/>
                <a:cs typeface="ＭＳ Ｐゴシック" charset="0"/>
              </a:rPr>
              <a:t>A chemical substance that is released by a transmitting neuron at the synapse and that alters the activity of a receiving neuron.</a:t>
            </a:r>
            <a:endParaRPr lang="en-US" sz="80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latin typeface="Arial" charset="0"/>
                <a:ea typeface="ＭＳ Ｐゴシック" charset="0"/>
                <a:cs typeface="ＭＳ Ｐゴシック" charset="0"/>
              </a:rPr>
              <a:t>Neurotransmitter: </a:t>
            </a:r>
            <a:r>
              <a:rPr lang="en-US">
                <a:latin typeface="Arial" charset="0"/>
                <a:ea typeface="ＭＳ Ｐゴシック" charset="0"/>
                <a:cs typeface="ＭＳ Ｐゴシック" charset="0"/>
              </a:rPr>
              <a:t>A chemical substance that is released by a transmitting neuron at the synapse and that alters the activity of a receiving neuron.</a:t>
            </a:r>
            <a:endParaRPr lang="en-US" sz="800">
              <a:latin typeface="Arial" charset="0"/>
              <a:ea typeface="ＭＳ Ｐゴシック" charset="0"/>
              <a:cs typeface="ＭＳ Ｐゴシック" charset="0"/>
            </a:endParaRPr>
          </a:p>
          <a:p>
            <a:pPr eaLnBrk="1" hangingPunct="1">
              <a:spcBef>
                <a:spcPct val="0"/>
              </a:spcBef>
            </a:pPr>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Hormones: </a:t>
            </a:r>
            <a:r>
              <a:rPr lang="en-US">
                <a:latin typeface="Arial" charset="0"/>
                <a:ea typeface="ＭＳ Ｐゴシック" charset="0"/>
                <a:cs typeface="ＭＳ Ｐゴシック" charset="0"/>
              </a:rPr>
              <a:t>Chemical substances, secreted by organs called glands, that affect the functioning of other organs.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Neuromodulators: </a:t>
            </a:r>
            <a:r>
              <a:rPr lang="en-US">
                <a:latin typeface="Arial" charset="0"/>
                <a:ea typeface="ＭＳ Ｐゴシック" charset="0"/>
                <a:cs typeface="ＭＳ Ｐゴシック" charset="0"/>
              </a:rPr>
              <a:t>Neurochemicals that modulate the functioning of neurons and neurotransmitters.</a:t>
            </a:r>
          </a:p>
        </p:txBody>
      </p:sp>
      <p:sp>
        <p:nvSpPr>
          <p:cNvPr id="4403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26B11A1-F44C-DA41-9D54-FE56F3CC139C}" type="slidenum">
              <a:rPr lang="en-US" sz="1200"/>
              <a:pPr algn="r" eaLnBrk="1" hangingPunct="1"/>
              <a:t>19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a:ln/>
        </p:spPr>
      </p:sp>
      <p:sp>
        <p:nvSpPr>
          <p:cNvPr id="4608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B534166-9801-9447-97AF-122884DACF66}" type="slidenum">
              <a:rPr lang="en-US" sz="1200">
                <a:cs typeface="Arial" charset="0"/>
              </a:rPr>
              <a:pPr algn="r" eaLnBrk="1" hangingPunct="1"/>
              <a:t>21</a:t>
            </a:fld>
            <a:endParaRPr lang="en-US" sz="1200">
              <a:cs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Harmful effects can occur when neurotransmitters levels are too high or too low.</a:t>
            </a:r>
          </a:p>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Hormones: </a:t>
            </a:r>
            <a:r>
              <a:rPr lang="en-US">
                <a:latin typeface="Arial" charset="0"/>
                <a:ea typeface="ＭＳ Ｐゴシック" charset="0"/>
                <a:cs typeface="ＭＳ Ｐゴシック" charset="0"/>
              </a:rPr>
              <a:t>Chemical substances, secreted by organs called glands, that affect the functioning of other organs.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Endocrine glands: </a:t>
            </a:r>
            <a:r>
              <a:rPr lang="en-US">
                <a:latin typeface="Arial" charset="0"/>
                <a:ea typeface="ＭＳ Ｐゴシック" charset="0"/>
                <a:cs typeface="ＭＳ Ｐゴシック" charset="0"/>
              </a:rPr>
              <a:t>Internal organs that produce hormones and release them into the bloodstream.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r>
              <a:rPr lang="en-US" dirty="0">
                <a:latin typeface="Arial" charset="0"/>
                <a:ea typeface="ＭＳ Ｐゴシック" charset="0"/>
                <a:cs typeface="ＭＳ Ｐゴシック" charset="0"/>
              </a:rPr>
              <a:t>Along with another hormone, </a:t>
            </a:r>
            <a:r>
              <a:rPr lang="en-US" i="1" dirty="0">
                <a:latin typeface="Arial" charset="0"/>
                <a:ea typeface="ＭＳ Ｐゴシック" charset="0"/>
                <a:cs typeface="ＭＳ Ｐゴシック" charset="0"/>
              </a:rPr>
              <a:t>vasopressin</a:t>
            </a:r>
            <a:r>
              <a:rPr lang="en-US" dirty="0">
                <a:latin typeface="Arial" charset="0"/>
                <a:ea typeface="ＭＳ Ｐゴシック" charset="0"/>
                <a:cs typeface="ＭＳ Ｐゴシック" charset="0"/>
              </a:rPr>
              <a:t>, it</a:t>
            </a:r>
            <a:r>
              <a:rPr lang="en-US" b="1"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contributes to relationships in both sexes by promoting attachment and trust.</a:t>
            </a:r>
          </a:p>
          <a:p>
            <a:pPr marL="228600" indent="-228600">
              <a:defRPr/>
            </a:pPr>
            <a:endParaRPr lang="en-US" dirty="0" smtClean="0">
              <a:latin typeface="Arial" charset="0"/>
              <a:ea typeface="ＭＳ Ｐゴシック" charset="0"/>
              <a:cs typeface="ＭＳ Ｐゴシック" charset="0"/>
            </a:endParaRPr>
          </a:p>
          <a:p>
            <a:pPr>
              <a:defRPr/>
            </a:pPr>
            <a:r>
              <a:rPr lang="en-US" b="1" dirty="0" smtClean="0"/>
              <a:t>Oxytocin: </a:t>
            </a:r>
            <a:r>
              <a:rPr lang="en-US" dirty="0" smtClean="0"/>
              <a:t>A hormone, secreted by the pituitary gland, that stimulates uterine contractions during childbirth, facilitates the ejection of milk during nursing, and seems to promote, in both sexes, attachment and trust in relationships.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Char char="•"/>
            </a:pPr>
            <a:r>
              <a:rPr lang="en-US">
                <a:latin typeface="Arial" charset="0"/>
                <a:ea typeface="ＭＳ Ｐゴシック" charset="0"/>
                <a:cs typeface="ＭＳ Ｐゴシック" charset="0"/>
              </a:rPr>
              <a:t>The outer part of each adrenal gland produces </a:t>
            </a:r>
            <a:r>
              <a:rPr lang="en-US" i="1">
                <a:latin typeface="Arial" charset="0"/>
                <a:ea typeface="ＭＳ Ｐゴシック" charset="0"/>
                <a:cs typeface="ＭＳ Ｐゴシック" charset="0"/>
              </a:rPr>
              <a:t>cortisol</a:t>
            </a:r>
            <a:r>
              <a:rPr lang="en-US">
                <a:latin typeface="Arial" charset="0"/>
                <a:ea typeface="ＭＳ Ｐゴシック" charset="0"/>
                <a:cs typeface="ＭＳ Ｐゴシック" charset="0"/>
              </a:rPr>
              <a:t>, which increases blood-sugar levels and boosts energy.</a:t>
            </a:r>
          </a:p>
          <a:p>
            <a:pPr marL="228600" indent="-228600">
              <a:buFontTx/>
              <a:buChar char="•"/>
            </a:pPr>
            <a:r>
              <a:rPr lang="en-US">
                <a:latin typeface="Arial" charset="0"/>
                <a:ea typeface="ＭＳ Ｐゴシック" charset="0"/>
                <a:cs typeface="ＭＳ Ｐゴシック" charset="0"/>
              </a:rPr>
              <a:t>The inner part produces </a:t>
            </a:r>
            <a:r>
              <a:rPr lang="en-US" i="1">
                <a:latin typeface="Arial" charset="0"/>
                <a:ea typeface="ＭＳ Ｐゴシック" charset="0"/>
                <a:cs typeface="ＭＳ Ｐゴシック" charset="0"/>
              </a:rPr>
              <a:t>epinephrine </a:t>
            </a:r>
            <a:r>
              <a:rPr lang="en-US">
                <a:latin typeface="Arial" charset="0"/>
                <a:ea typeface="ＭＳ Ｐゴシック" charset="0"/>
                <a:cs typeface="ＭＳ Ｐゴシック" charset="0"/>
              </a:rPr>
              <a:t>(commonly known as adrenaline) and </a:t>
            </a:r>
            <a:r>
              <a:rPr lang="en-US" i="1">
                <a:latin typeface="Arial" charset="0"/>
                <a:ea typeface="ＭＳ Ｐゴシック" charset="0"/>
                <a:cs typeface="ＭＳ Ｐゴシック" charset="0"/>
              </a:rPr>
              <a:t>norepinephrine</a:t>
            </a:r>
            <a:r>
              <a:rPr lang="en-US">
                <a:latin typeface="Arial" charset="0"/>
                <a:ea typeface="ＭＳ Ｐゴシック" charset="0"/>
                <a:cs typeface="ＭＳ Ｐゴシック" charset="0"/>
              </a:rPr>
              <a:t>. </a:t>
            </a:r>
          </a:p>
          <a:p>
            <a:pPr marL="228600" indent="-228600">
              <a:buFontTx/>
              <a:buChar char="•"/>
            </a:pPr>
            <a:r>
              <a:rPr lang="en-US">
                <a:latin typeface="Arial" charset="0"/>
                <a:ea typeface="ＭＳ Ｐゴシック" charset="0"/>
                <a:cs typeface="ＭＳ Ｐゴシック" charset="0"/>
              </a:rPr>
              <a:t>When adrenal hormones are released in your body, activated by the sympathetic nervous system, they increase your arousal level and prepare you for action. </a:t>
            </a:r>
          </a:p>
          <a:p>
            <a:pPr marL="228600" indent="-228600">
              <a:buFontTx/>
              <a:buChar char="•"/>
            </a:pPr>
            <a:r>
              <a:rPr lang="en-US">
                <a:latin typeface="Arial" charset="0"/>
                <a:ea typeface="ＭＳ Ｐゴシック" charset="0"/>
                <a:cs typeface="ＭＳ Ｐゴシック" charset="0"/>
              </a:rPr>
              <a:t>Adrenal hormones also enhance memory.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i="1">
                <a:latin typeface="Arial" charset="0"/>
                <a:ea typeface="ＭＳ Ｐゴシック" charset="0"/>
                <a:cs typeface="ＭＳ Ｐゴシック" charset="0"/>
              </a:rPr>
              <a:t>Androgens</a:t>
            </a:r>
            <a:r>
              <a:rPr lang="en-US">
                <a:latin typeface="Arial" charset="0"/>
                <a:ea typeface="ＭＳ Ｐゴシック" charset="0"/>
                <a:cs typeface="ＭＳ Ｐゴシック" charset="0"/>
              </a:rPr>
              <a:t> (e.g., testosterone): </a:t>
            </a:r>
          </a:p>
          <a:p>
            <a:pPr marL="228600" indent="-228600">
              <a:buFontTx/>
              <a:buChar char="•"/>
            </a:pPr>
            <a:r>
              <a:rPr lang="en-US">
                <a:latin typeface="Arial" charset="0"/>
                <a:ea typeface="ＭＳ Ｐゴシック" charset="0"/>
                <a:cs typeface="ＭＳ Ｐゴシック" charset="0"/>
              </a:rPr>
              <a:t>Masculinizing hormones</a:t>
            </a:r>
          </a:p>
          <a:p>
            <a:pPr marL="228600" indent="-228600">
              <a:buFontTx/>
              <a:buChar char="•"/>
            </a:pPr>
            <a:r>
              <a:rPr lang="en-US">
                <a:latin typeface="Arial" charset="0"/>
                <a:ea typeface="ＭＳ Ｐゴシック" charset="0"/>
                <a:cs typeface="ＭＳ Ｐゴシック" charset="0"/>
              </a:rPr>
              <a:t>Set in motion the physical changes males experience at puberty—for example, a deepened voice and facial and chest hair—and cause pubic and underarm hair to develop in both sexes</a:t>
            </a:r>
          </a:p>
          <a:p>
            <a:pPr marL="228600" indent="-228600">
              <a:buFontTx/>
              <a:buChar char="•"/>
            </a:pPr>
            <a:r>
              <a:rPr lang="en-US">
                <a:latin typeface="Arial" charset="0"/>
                <a:ea typeface="ＭＳ Ｐゴシック" charset="0"/>
                <a:cs typeface="ＭＳ Ｐゴシック" charset="0"/>
              </a:rPr>
              <a:t>Testosterone influences sexual arousal in both sexes. </a:t>
            </a:r>
          </a:p>
          <a:p>
            <a:pPr marL="228600" indent="-228600"/>
            <a:endParaRPr lang="en-US">
              <a:latin typeface="Arial" charset="0"/>
              <a:ea typeface="ＭＳ Ｐゴシック" charset="0"/>
              <a:cs typeface="ＭＳ Ｐゴシック" charset="0"/>
            </a:endParaRPr>
          </a:p>
          <a:p>
            <a:pPr marL="228600" indent="-228600"/>
            <a:r>
              <a:rPr lang="en-US" i="1">
                <a:latin typeface="Arial" charset="0"/>
                <a:ea typeface="ＭＳ Ｐゴシック" charset="0"/>
                <a:cs typeface="ＭＳ Ｐゴシック" charset="0"/>
              </a:rPr>
              <a:t>Estrogens: </a:t>
            </a:r>
          </a:p>
          <a:p>
            <a:pPr marL="228600" indent="-228600">
              <a:buFontTx/>
              <a:buChar char="•"/>
            </a:pPr>
            <a:r>
              <a:rPr lang="en-US">
                <a:latin typeface="Arial" charset="0"/>
                <a:ea typeface="ＭＳ Ｐゴシック" charset="0"/>
                <a:cs typeface="ＭＳ Ｐゴシック" charset="0"/>
              </a:rPr>
              <a:t>Feminizing hormones</a:t>
            </a:r>
          </a:p>
          <a:p>
            <a:pPr marL="228600" indent="-228600">
              <a:buFontTx/>
              <a:buChar char="•"/>
            </a:pPr>
            <a:r>
              <a:rPr lang="en-US">
                <a:latin typeface="Arial" charset="0"/>
                <a:ea typeface="ＭＳ Ｐゴシック" charset="0"/>
                <a:cs typeface="ＭＳ Ｐゴシック" charset="0"/>
              </a:rPr>
              <a:t>Bring on physical changes in females at puberty, such as breast development and the onset of menstruation</a:t>
            </a:r>
          </a:p>
          <a:p>
            <a:pPr marL="228600" indent="-228600">
              <a:buFontTx/>
              <a:buChar char="•"/>
            </a:pPr>
            <a:r>
              <a:rPr lang="en-US">
                <a:latin typeface="Arial" charset="0"/>
                <a:ea typeface="ＭＳ Ｐゴシック" charset="0"/>
                <a:cs typeface="ＭＳ Ｐゴシック" charset="0"/>
              </a:rPr>
              <a:t>Influence the course of the menstrual cycle </a:t>
            </a:r>
          </a:p>
          <a:p>
            <a:pPr marL="228600" indent="-228600"/>
            <a:endParaRPr lang="en-US">
              <a:latin typeface="Arial" charset="0"/>
              <a:ea typeface="ＭＳ Ｐゴシック" charset="0"/>
              <a:cs typeface="ＭＳ Ｐゴシック" charset="0"/>
            </a:endParaRPr>
          </a:p>
          <a:p>
            <a:pPr marL="228600" indent="-228600"/>
            <a:r>
              <a:rPr lang="en-US" i="1">
                <a:latin typeface="Arial" charset="0"/>
                <a:ea typeface="ＭＳ Ｐゴシック" charset="0"/>
                <a:cs typeface="ＭＳ Ｐゴシック" charset="0"/>
              </a:rPr>
              <a:t>Progesterone: </a:t>
            </a:r>
            <a:r>
              <a:rPr lang="en-US">
                <a:latin typeface="Arial" charset="0"/>
                <a:ea typeface="ＭＳ Ｐゴシック" charset="0"/>
                <a:cs typeface="ＭＳ Ｐゴシック" charset="0"/>
              </a:rPr>
              <a:t>Contributes to the growth and maintenance of the uterine lining in preparation for a fertilized egg, among other functions.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Neuromodulators: </a:t>
            </a:r>
            <a:r>
              <a:rPr lang="en-US">
                <a:latin typeface="Arial" charset="0"/>
                <a:ea typeface="ＭＳ Ｐゴシック" charset="0"/>
                <a:cs typeface="ＭＳ Ｐゴシック" charset="0"/>
              </a:rPr>
              <a:t>Neurochemicals that modulate the functioning of neurons and neurotransmitters.</a:t>
            </a:r>
            <a:endParaRPr lang="en-US" b="1">
              <a:latin typeface="Arial" charset="0"/>
              <a:ea typeface="ＭＳ Ｐゴシック" charset="0"/>
              <a:cs typeface="ＭＳ Ｐゴシック" charset="0"/>
            </a:endParaRPr>
          </a:p>
        </p:txBody>
      </p:sp>
      <p:sp>
        <p:nvSpPr>
          <p:cNvPr id="5837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D888DBC-5753-6F47-BA06-DD7217FF46CA}" type="slidenum">
              <a:rPr lang="en-US" sz="1200"/>
              <a:pPr algn="r" eaLnBrk="1" hangingPunct="1"/>
              <a:t>26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4.1 The Central and Peripheral Nervous Systems</a:t>
            </a:r>
          </a:p>
          <a:p>
            <a:r>
              <a:rPr lang="en-US">
                <a:latin typeface="Arial" charset="0"/>
                <a:ea typeface="ＭＳ Ｐゴシック" charset="0"/>
                <a:cs typeface="ＭＳ Ｐゴシック" charset="0"/>
              </a:rPr>
              <a:t>The central nervous system includes the brain and the spinal cord. The peripheral nervous system consists of 43 pairs of nerves that transmit information to and from the central nervous system. Twelve pairs of cranial nerves in the head enter the brain directly; 31 pairs of spinal nerves enter the spinal cord at the spaces between the vertebrae.</a:t>
            </a:r>
            <a:endParaRPr lang="en-US" sz="1000" b="1">
              <a:latin typeface="Arial" charset="0"/>
              <a:ea typeface="ＭＳ Ｐゴシック" charset="0"/>
              <a:cs typeface="ＭＳ Ｐゴシック" charset="0"/>
            </a:endParaRPr>
          </a:p>
          <a:p>
            <a:endParaRPr lang="en-US" sz="1000" b="1">
              <a:latin typeface="Arial" charset="0"/>
              <a:ea typeface="ＭＳ Ｐゴシック" charset="0"/>
              <a:cs typeface="ＭＳ Ｐゴシック" charset="0"/>
            </a:endParaRPr>
          </a:p>
          <a:p>
            <a:r>
              <a:rPr lang="en-US" sz="1000" b="1">
                <a:latin typeface="Arial" charset="0"/>
                <a:ea typeface="ＭＳ Ｐゴシック" charset="0"/>
                <a:cs typeface="ＭＳ Ｐゴシック" charset="0"/>
              </a:rPr>
              <a:t>Central nervous system: </a:t>
            </a:r>
            <a:r>
              <a:rPr lang="en-US" sz="1000">
                <a:latin typeface="Arial" charset="0"/>
                <a:ea typeface="ＭＳ Ｐゴシック" charset="0"/>
                <a:cs typeface="ＭＳ Ｐゴシック" charset="0"/>
              </a:rPr>
              <a:t>The portion of the nervous system consisting of the brain and spinal cord.</a:t>
            </a:r>
            <a:endParaRPr lang="en-US" sz="1000" b="1">
              <a:latin typeface="Arial" charset="0"/>
              <a:ea typeface="ＭＳ Ｐゴシック" charset="0"/>
              <a:cs typeface="ＭＳ Ｐゴシック" charset="0"/>
            </a:endParaRPr>
          </a:p>
          <a:p>
            <a:endParaRPr lang="en-US" sz="1000" b="1">
              <a:latin typeface="Arial" charset="0"/>
              <a:ea typeface="ＭＳ Ｐゴシック" charset="0"/>
              <a:cs typeface="ＭＳ Ｐゴシック" charset="0"/>
            </a:endParaRPr>
          </a:p>
          <a:p>
            <a:r>
              <a:rPr lang="en-US" sz="1000" b="1">
                <a:latin typeface="Arial" charset="0"/>
                <a:ea typeface="ＭＳ Ｐゴシック" charset="0"/>
                <a:cs typeface="ＭＳ Ｐゴシック" charset="0"/>
              </a:rPr>
              <a:t>Peripheral nervous system: </a:t>
            </a:r>
            <a:r>
              <a:rPr lang="en-US" sz="1000">
                <a:latin typeface="Arial" charset="0"/>
                <a:ea typeface="ＭＳ Ｐゴシック" charset="0"/>
                <a:cs typeface="ＭＳ Ｐゴシック" charset="0"/>
              </a:rPr>
              <a:t>All portions of the nervous system outside brain and spinal cord; includes sensory and motor nerves.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latin typeface="Arial" charset="0"/>
                <a:ea typeface="ＭＳ Ｐゴシック" charset="0"/>
                <a:cs typeface="ＭＳ Ｐゴシック" charset="0"/>
              </a:rPr>
              <a:t>Endorphins</a:t>
            </a:r>
            <a:r>
              <a:rPr lang="en-US" b="1"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Chemical substances in the nervous system that are similar in structure and action to opiates; they are involved in pain reduction, pleasure, and memory and are known technically as </a:t>
            </a:r>
            <a:r>
              <a:rPr lang="en-US" i="1" dirty="0">
                <a:latin typeface="Arial" charset="0"/>
                <a:ea typeface="ＭＳ Ｐゴシック" charset="0"/>
                <a:cs typeface="ＭＳ Ｐゴシック" charset="0"/>
              </a:rPr>
              <a:t>endogenous opioid peptides</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marL="171450" indent="-171450">
              <a:buFont typeface="Arial"/>
              <a:buChar char="•"/>
              <a:defRPr/>
            </a:pPr>
            <a:r>
              <a:rPr lang="en-US" dirty="0">
                <a:latin typeface="Arial" charset="0"/>
                <a:ea typeface="ＭＳ Ｐゴシック" charset="0"/>
                <a:cs typeface="ＭＳ Ｐゴシック" charset="0"/>
              </a:rPr>
              <a:t>Most act by altering the effects </a:t>
            </a:r>
            <a:r>
              <a:rPr lang="en-US" dirty="0" smtClean="0">
                <a:latin typeface="Arial" charset="0"/>
                <a:ea typeface="ＭＳ Ｐゴシック" charset="0"/>
                <a:cs typeface="ＭＳ Ｐゴシック" charset="0"/>
              </a:rPr>
              <a:t>of neurotransmitters </a:t>
            </a:r>
            <a:endParaRPr lang="en-US" dirty="0">
              <a:latin typeface="Arial" charset="0"/>
              <a:ea typeface="ＭＳ Ｐゴシック" charset="0"/>
              <a:cs typeface="ＭＳ Ｐゴシック" charset="0"/>
            </a:endParaRPr>
          </a:p>
          <a:p>
            <a:pPr marL="171450" indent="-171450">
              <a:buFont typeface="Arial"/>
              <a:buChar char="•"/>
              <a:defRPr/>
            </a:pPr>
            <a:r>
              <a:rPr lang="en-US" dirty="0">
                <a:latin typeface="Arial" charset="0"/>
                <a:ea typeface="ＭＳ Ｐゴシック" charset="0"/>
                <a:cs typeface="ＭＳ Ｐゴシック" charset="0"/>
              </a:rPr>
              <a:t>Levels increase </a:t>
            </a:r>
            <a:r>
              <a:rPr lang="en-US" dirty="0" smtClean="0">
                <a:latin typeface="Arial" charset="0"/>
                <a:ea typeface="ＭＳ Ｐゴシック" charset="0"/>
                <a:cs typeface="ＭＳ Ｐゴシック" charset="0"/>
              </a:rPr>
              <a:t>when an animal or person is afraid or under stress</a:t>
            </a:r>
            <a:endParaRPr lang="en-US" dirty="0">
              <a:latin typeface="Arial" charset="0"/>
              <a:ea typeface="ＭＳ Ｐゴシック" charset="0"/>
              <a:cs typeface="ＭＳ Ｐゴシック" charset="0"/>
            </a:endParaRPr>
          </a:p>
        </p:txBody>
      </p:sp>
      <p:sp>
        <p:nvSpPr>
          <p:cNvPr id="6041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32EFC47-9F54-A64C-A88A-3C5A1F473EB5}" type="slidenum">
              <a:rPr lang="en-US" sz="1200"/>
              <a:pPr algn="r" eaLnBrk="1" hangingPunct="1"/>
              <a:t>27</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Electrodes on the scalp (left) are used to produce an overall picture of electrical activity in different areas of the brain. Transcranial magnetic stimulation, or TMS (center), delivers a large current through a coil on a person’s head, causing neurons under the coil to fire. It can be used to temporarily inactivate certain brain regions. Transcranial direct current stimulation, or tDCS (right), applies direct current to a specific area of the cortex, which either stimulates or suppresses activity in that area depending on the direction of the current.</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623C05-B4B6-834C-AC33-AE8DBA4C7E62}" type="slidenum">
              <a:rPr lang="en-US" sz="1200"/>
              <a:pPr eaLnBrk="1" hangingPunct="1"/>
              <a:t>30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Electroencephalogram (EEG)</a:t>
            </a:r>
          </a:p>
          <a:p>
            <a:r>
              <a:rPr lang="en-US">
                <a:latin typeface="Arial" charset="0"/>
                <a:ea typeface="ＭＳ Ｐゴシック" charset="0"/>
                <a:cs typeface="ＭＳ Ｐゴシック" charset="0"/>
              </a:rPr>
              <a:t>A recording of neural activity detected by electrodes.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Event-related potentials (ERP)</a:t>
            </a:r>
          </a:p>
          <a:p>
            <a:r>
              <a:rPr lang="en-US">
                <a:latin typeface="Arial" charset="0"/>
                <a:ea typeface="ＭＳ Ｐゴシック" charset="0"/>
                <a:cs typeface="ＭＳ Ｐゴシック" charset="0"/>
              </a:rPr>
              <a:t>A technique that isolates the neural activity associated with a specific stimulus (“event”).</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PET scan (positron-emission tomography)</a:t>
            </a:r>
          </a:p>
          <a:p>
            <a:r>
              <a:rPr lang="en-US">
                <a:latin typeface="Arial" charset="0"/>
                <a:ea typeface="ＭＳ Ｐゴシック" charset="0"/>
                <a:cs typeface="ＭＳ Ｐゴシック" charset="0"/>
              </a:rPr>
              <a:t>A method for analyzing biochemical activity in the brain, for example by using injections of a glucose-like substance containing a radioactive element.</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MRI (magnetic resonance imaging)</a:t>
            </a:r>
          </a:p>
          <a:p>
            <a:r>
              <a:rPr lang="en-US">
                <a:latin typeface="Arial" charset="0"/>
                <a:ea typeface="ＭＳ Ｐゴシック" charset="0"/>
                <a:cs typeface="ＭＳ Ｐゴシック" charset="0"/>
              </a:rPr>
              <a:t>A method for studying body and brain tissue, using magnetic fields and special radio receivers.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fMRI (functional magnetic resonance imaging)</a:t>
            </a:r>
          </a:p>
          <a:p>
            <a:r>
              <a:rPr lang="en-US">
                <a:latin typeface="Arial" charset="0"/>
                <a:ea typeface="ＭＳ Ｐゴシック" charset="0"/>
                <a:cs typeface="ＭＳ Ｐゴシック" charset="0"/>
              </a:rPr>
              <a:t>A type of magnetic resonance imaging used to study brain activity associated with specific thoughts and behaviors.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4.7 An Event-Related Potential</a:t>
            </a:r>
          </a:p>
          <a:p>
            <a:r>
              <a:rPr lang="en-US">
                <a:latin typeface="Arial" charset="0"/>
                <a:ea typeface="ＭＳ Ｐゴシック" charset="0"/>
                <a:cs typeface="ＭＳ Ｐゴシック" charset="0"/>
              </a:rPr>
              <a:t>An ERP is the brain’s response to a specific event—a wave of electrical activity detected on the scalp after a person encounters a stimulus, such as a picture or a word. The first parts of the wave show brain activity associated with encountering the stimulus; later parts show activity associated with understanding it.</a:t>
            </a: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4CEA98-C7F5-2E4F-B142-FD7B1F32E660}" type="slidenum">
              <a:rPr lang="en-US" sz="1200"/>
              <a:pPr eaLnBrk="1" hangingPunct="1"/>
              <a:t>32</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F0842A-506E-014C-BBC0-B25DA26F43AB}" type="slidenum">
              <a:rPr lang="en-US" sz="1200"/>
              <a:pPr algn="r" eaLnBrk="1" hangingPunct="1"/>
              <a:t>33</a:t>
            </a:fld>
            <a:endParaRPr lang="en-US" sz="1200"/>
          </a:p>
        </p:txBody>
      </p:sp>
      <p:sp>
        <p:nvSpPr>
          <p:cNvPr id="66562" name="Rectangle 1026"/>
          <p:cNvSpPr>
            <a:spLocks noGrp="1" noRot="1" noChangeAspect="1" noChangeArrowheads="1" noTextEdit="1"/>
          </p:cNvSpPr>
          <p:nvPr>
            <p:ph type="sldImg"/>
          </p:nvPr>
        </p:nvSpPr>
        <p:spPr>
          <a:solidFill>
            <a:srgbClr val="FFFFFF"/>
          </a:solidFill>
          <a:ln/>
        </p:spPr>
      </p:sp>
      <p:sp>
        <p:nvSpPr>
          <p:cNvPr id="66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4.8 Scanning the Brain</a:t>
            </a:r>
          </a:p>
          <a:p>
            <a:r>
              <a:rPr lang="en-US">
                <a:latin typeface="Arial" charset="0"/>
                <a:ea typeface="ＭＳ Ｐゴシック" charset="0"/>
                <a:cs typeface="ＭＳ Ｐゴシック" charset="0"/>
              </a:rPr>
              <a:t>(a) The PET scan shows the brain of a healthy 20-year-old. The colors indicate different levels of activity, where red reveals the highest level. (b) An MRI scan shows a child’s brain and the bottle he was drinking from while the image was obtained. (c) This fMRI image shows how a person’s visual cortex is activated while he or she views a red hibiscus flower.</a:t>
            </a: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4453AD-060B-6048-BC88-6927CF36F209}" type="slidenum">
              <a:rPr lang="en-US" sz="1200"/>
              <a:pPr eaLnBrk="1" hangingPunct="1"/>
              <a:t>34</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4.9 Coloring the Brain</a:t>
            </a:r>
          </a:p>
          <a:p>
            <a:r>
              <a:rPr lang="en-US">
                <a:latin typeface="Arial" charset="0"/>
                <a:ea typeface="ＭＳ Ｐゴシック" charset="0"/>
                <a:cs typeface="ＭＳ Ｐゴシック" charset="0"/>
              </a:rPr>
              <a:t>By altering the colors used in brain images, such as in this PET scan, researchers can create the appearance of dramatic brain differences. These scans are actually images of the same brain.</a:t>
            </a:r>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194DE7-6000-B248-A9AE-257C849C3B62}" type="slidenum">
              <a:rPr lang="en-US" sz="1200"/>
              <a:pPr eaLnBrk="1" hangingPunct="1"/>
              <a:t>35</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4.10 Major Structures of the Human Brain</a:t>
            </a:r>
          </a:p>
          <a:p>
            <a:r>
              <a:rPr lang="en-US">
                <a:latin typeface="Arial" charset="0"/>
                <a:ea typeface="ＭＳ Ｐゴシック" charset="0"/>
                <a:cs typeface="ＭＳ Ｐゴシック" charset="0"/>
              </a:rPr>
              <a:t>This cross section depicts the brain as if it were split down the middle and shows the structures described in the text.</a:t>
            </a: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4FDB3C-5B2E-8841-BD8B-5F3C2B75ABF0}" type="slidenum">
              <a:rPr lang="en-US" sz="1200"/>
              <a:pPr eaLnBrk="1" hangingPunct="1"/>
              <a:t>39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Brain stem</a:t>
            </a:r>
          </a:p>
          <a:p>
            <a:r>
              <a:rPr lang="en-US">
                <a:latin typeface="Arial" charset="0"/>
                <a:ea typeface="ＭＳ Ｐゴシック" charset="0"/>
                <a:cs typeface="ＭＳ Ｐゴシック" charset="0"/>
              </a:rPr>
              <a:t>The part of the brain at the top of the spinal cord, consisting of the medulla and the pons.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Pons</a:t>
            </a:r>
          </a:p>
          <a:p>
            <a:r>
              <a:rPr lang="en-US">
                <a:latin typeface="Arial" charset="0"/>
                <a:ea typeface="ＭＳ Ｐゴシック" charset="0"/>
                <a:cs typeface="ＭＳ Ｐゴシック" charset="0"/>
              </a:rPr>
              <a:t>A structure in the brain stem involved in, among other things, sleeping, waking, and dreaming.</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Medulla [muh-DUL-uh]</a:t>
            </a:r>
          </a:p>
          <a:p>
            <a:r>
              <a:rPr lang="en-US">
                <a:latin typeface="Arial" charset="0"/>
                <a:ea typeface="ＭＳ Ｐゴシック" charset="0"/>
                <a:cs typeface="ＭＳ Ｐゴシック" charset="0"/>
              </a:rPr>
              <a:t>A structure in the brain stem responsible for certain automatic functions, such as breathing and heart rate.</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Reticular activating system (RAS)</a:t>
            </a:r>
          </a:p>
          <a:p>
            <a:r>
              <a:rPr lang="en-US">
                <a:latin typeface="Arial" charset="0"/>
                <a:ea typeface="ＭＳ Ｐゴシック" charset="0"/>
                <a:cs typeface="ＭＳ Ｐゴシック" charset="0"/>
              </a:rPr>
              <a:t>A dense network of neurons found in the core of the brain stem; it arouses the cortex and screens incoming information.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Cerebellum</a:t>
            </a:r>
          </a:p>
          <a:p>
            <a:r>
              <a:rPr lang="en-US">
                <a:latin typeface="Arial" charset="0"/>
                <a:ea typeface="ＭＳ Ｐゴシック" charset="0"/>
                <a:cs typeface="ＭＳ Ｐゴシック" charset="0"/>
              </a:rPr>
              <a:t>A brain structure that regulates movement and balance, is involved in remembering simple skills and acquired reflexes, and plays a role in cognitive and emotional learning.</a:t>
            </a: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A41F9B-7C10-764C-86AC-30D6D235DE7B}" type="slidenum">
              <a:rPr lang="en-US" sz="1200"/>
              <a:pPr eaLnBrk="1" hangingPunct="1"/>
              <a:t>40</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Thalamus: </a:t>
            </a:r>
            <a:r>
              <a:rPr lang="en-US">
                <a:latin typeface="Arial" charset="0"/>
                <a:ea typeface="ＭＳ Ｐゴシック" charset="0"/>
                <a:cs typeface="ＭＳ Ｐゴシック" charset="0"/>
              </a:rPr>
              <a:t>brain structure that relays sensory messages to the cerebral cortex.</a:t>
            </a: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B6D950-BF78-794E-81C1-CD6E7CAEAD38}" type="slidenum">
              <a:rPr lang="en-US" sz="1200"/>
              <a:pPr eaLnBrk="1" hangingPunct="1"/>
              <a:t>41</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4.2 The Autonomic Nervous System</a:t>
            </a:r>
          </a:p>
          <a:p>
            <a:r>
              <a:rPr lang="en-US">
                <a:latin typeface="Arial" charset="0"/>
                <a:ea typeface="ＭＳ Ｐゴシック" charset="0"/>
                <a:cs typeface="ＭＳ Ｐゴシック" charset="0"/>
              </a:rPr>
              <a:t>In general, the sympathetic division of the autonomic nervous system prepares the body to expend energy, and the parasympathetic division restores and conserves energy. Sympathetic nerve fibers exit from areas of the spinal cord shown in orange in this illustration; parasympathetic fibers exit from the base of the brain and from spinal-cord areas shown in blue.</a:t>
            </a:r>
          </a:p>
          <a:p>
            <a:endParaRPr lang="en-US">
              <a:latin typeface="Arial" charset="0"/>
              <a:ea typeface="ＭＳ Ｐゴシック" charset="0"/>
              <a:cs typeface="ＭＳ Ｐゴシック" charset="0"/>
            </a:endParaRPr>
          </a:p>
          <a:p>
            <a:r>
              <a:rPr lang="en-US" sz="800" b="1">
                <a:latin typeface="Arial" charset="0"/>
                <a:ea typeface="ＭＳ Ｐゴシック" charset="0"/>
                <a:cs typeface="ＭＳ Ｐゴシック" charset="0"/>
              </a:rPr>
              <a:t>Sympathetic nervous system: </a:t>
            </a:r>
            <a:r>
              <a:rPr lang="en-US" sz="800">
                <a:latin typeface="Arial" charset="0"/>
                <a:ea typeface="ＭＳ Ｐゴシック" charset="0"/>
                <a:cs typeface="ＭＳ Ｐゴシック" charset="0"/>
              </a:rPr>
              <a:t>The subdivision of the autonomic nervous system that mobilizes bodily resources and increases the output of energy during emotion and stress.</a:t>
            </a:r>
          </a:p>
          <a:p>
            <a:endParaRPr lang="en-US" sz="800">
              <a:latin typeface="Arial" charset="0"/>
              <a:ea typeface="ＭＳ Ｐゴシック" charset="0"/>
              <a:cs typeface="ＭＳ Ｐゴシック" charset="0"/>
            </a:endParaRPr>
          </a:p>
          <a:p>
            <a:r>
              <a:rPr lang="en-US" sz="800" b="1">
                <a:latin typeface="Arial" charset="0"/>
                <a:ea typeface="ＭＳ Ｐゴシック" charset="0"/>
                <a:cs typeface="ＭＳ Ｐゴシック" charset="0"/>
              </a:rPr>
              <a:t>Parasympathetic nervous system: </a:t>
            </a:r>
            <a:r>
              <a:rPr lang="en-US" sz="800">
                <a:latin typeface="Arial" charset="0"/>
                <a:ea typeface="ＭＳ Ｐゴシック" charset="0"/>
                <a:cs typeface="ＭＳ Ｐゴシック" charset="0"/>
              </a:rPr>
              <a:t>The subdivision of the autonomic nervous system that operates during relaxed states and that conserves energy.</a:t>
            </a:r>
            <a:endParaRPr lang="en-US" sz="80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Hypothalamus: </a:t>
            </a:r>
            <a:r>
              <a:rPr lang="en-US">
                <a:latin typeface="Arial" charset="0"/>
                <a:ea typeface="ＭＳ Ｐゴシック" charset="0"/>
                <a:cs typeface="ＭＳ Ｐゴシック" charset="0"/>
              </a:rPr>
              <a:t>A brain structure involved in emotions and drives vital to survival; it regulates the autonomic nervous system.</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Pituitary gland: </a:t>
            </a:r>
            <a:r>
              <a:rPr lang="en-US">
                <a:latin typeface="Arial" charset="0"/>
                <a:ea typeface="ＭＳ Ｐゴシック" charset="0"/>
                <a:cs typeface="ＭＳ Ｐゴシック" charset="0"/>
              </a:rPr>
              <a:t>A small endocrine gland at the base of the brain that releases many hormones and regulates other endocrine glands.</a:t>
            </a: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F443CB-785B-764A-B638-1D50F512D20D}" type="slidenum">
              <a:rPr lang="en-US" sz="1200"/>
              <a:pPr eaLnBrk="1" hangingPunct="1"/>
              <a:t>42</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Amygdala [uh-MIG-dul-uh]: </a:t>
            </a:r>
            <a:r>
              <a:rPr lang="en-US">
                <a:latin typeface="Arial" charset="0"/>
                <a:ea typeface="ＭＳ Ｐゴシック" charset="0"/>
                <a:cs typeface="ＭＳ Ｐゴシック" charset="0"/>
              </a:rPr>
              <a:t>A brain structure involved in the arousal and regulation of emotion and the initial emotional response to sensory information.</a:t>
            </a: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8C1844-3C1C-9C48-83C1-9F48839AB141}" type="slidenum">
              <a:rPr lang="en-US" sz="1200"/>
              <a:pPr eaLnBrk="1" hangingPunct="1"/>
              <a:t>43</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hippocampus is the brain’s primary memory structure, and indeed has often been called the “gateway to memory.” It enables us to take in and combine different components of experiences—sights, sounds, and feelings—and bind them together into one “memory.”</a:t>
            </a: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73667B-7B59-BC4D-A523-DCB80C5F1A28}" type="slidenum">
              <a:rPr lang="en-US" sz="1200"/>
              <a:pPr eaLnBrk="1" hangingPunct="1"/>
              <a:t>44</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Cerebrum [suh-REE-brum]: </a:t>
            </a:r>
            <a:r>
              <a:rPr lang="en-US">
                <a:latin typeface="Arial" charset="0"/>
                <a:ea typeface="ＭＳ Ｐゴシック" charset="0"/>
                <a:cs typeface="ＭＳ Ｐゴシック" charset="0"/>
              </a:rPr>
              <a:t>The largest brain structure, consisting of the upper part of the brain; divided into two hemispheres, it is in charge of most sensory, motor, and cognitive processes. From the Latin for “brain.”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Cerebral hemispheres: </a:t>
            </a:r>
            <a:r>
              <a:rPr lang="en-US">
                <a:latin typeface="Arial" charset="0"/>
                <a:ea typeface="ＭＳ Ｐゴシック" charset="0"/>
                <a:cs typeface="ＭＳ Ｐゴシック" charset="0"/>
              </a:rPr>
              <a:t>The two halves of the cerebrum.</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Corpus callosum: </a:t>
            </a:r>
            <a:r>
              <a:rPr lang="en-US">
                <a:latin typeface="Arial" charset="0"/>
                <a:ea typeface="ＭＳ Ｐゴシック" charset="0"/>
                <a:cs typeface="ＭＳ Ｐゴシック" charset="0"/>
              </a:rPr>
              <a:t>The bundle of nerve fibers connecting the two cerebral hemispheres.</a:t>
            </a: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98E285-8AAF-4C41-BBBA-FACCF563CED9}" type="slidenum">
              <a:rPr lang="en-US" sz="1200"/>
              <a:pPr eaLnBrk="1" hangingPunct="1"/>
              <a:t>45</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ln/>
        </p:spPr>
      </p:sp>
      <p:sp>
        <p:nvSpPr>
          <p:cNvPr id="1259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Occipital [ahk-SIP-uh-tuhl] lobes: </a:t>
            </a:r>
            <a:r>
              <a:rPr lang="en-US">
                <a:latin typeface="Arial" charset="0"/>
                <a:ea typeface="ＭＳ Ｐゴシック" charset="0"/>
                <a:cs typeface="ＭＳ Ｐゴシック" charset="0"/>
              </a:rPr>
              <a:t>Lobes at the lower back part of the brain’s cerebral cortex; they contain areas that receive visual information.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Parietal [puh-RYE-uh-tuhl] lobes: </a:t>
            </a:r>
            <a:r>
              <a:rPr lang="en-US">
                <a:latin typeface="Arial" charset="0"/>
                <a:ea typeface="ＭＳ Ｐゴシック" charset="0"/>
                <a:cs typeface="ＭＳ Ｐゴシック" charset="0"/>
              </a:rPr>
              <a:t>Lobes at the top of the brain’s cerebral cortex; they contain areas that receive information on pressure, pain, touch, and temperature as well as handle attention and awareness of spatial relationships. </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Temporal lobes: </a:t>
            </a:r>
            <a:r>
              <a:rPr lang="en-US">
                <a:latin typeface="Arial" charset="0"/>
                <a:ea typeface="ＭＳ Ｐゴシック" charset="0"/>
                <a:cs typeface="ＭＳ Ｐゴシック" charset="0"/>
              </a:rPr>
              <a:t>Lobes at the sides of the brain’s cerebral cortex; they contain areas involved in hearing, memory, perception, emotion, and (in the left lobe, typically) language comprehension.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Frontal lobes: </a:t>
            </a:r>
            <a:r>
              <a:rPr lang="en-US">
                <a:latin typeface="Arial" charset="0"/>
                <a:ea typeface="ＭＳ Ｐゴシック" charset="0"/>
                <a:cs typeface="ＭＳ Ｐゴシック" charset="0"/>
              </a:rPr>
              <a:t>Lobes at the front of the brain’s cerebral cortex; they contain areas involved in short-term memory, higher-order thinking, initiative, social judgment, and (in the left lobe, typically) speech production.</a:t>
            </a:r>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12B539-7B19-2D49-BAB1-F59AF5550CF1}" type="slidenum">
              <a:rPr lang="en-US" sz="1200"/>
              <a:pPr eaLnBrk="1" hangingPunct="1"/>
              <a:t>46</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Some of the most interesting findings about hemispheric specialization come from people known as “split-brain patients.”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a normal brain, the two hemispheres of the cortex communicate with one another across the corpus callosum, the bundle of fibers that connects them.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Whatever happens in one side of the brain is instantly transferred to the other side. What would happen, though, if the two sides were cut off from one another?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ln/>
        </p:spPr>
      </p:sp>
      <p:sp>
        <p:nvSpPr>
          <p:cNvPr id="747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4.12 Visual Pathways</a:t>
            </a:r>
          </a:p>
          <a:p>
            <a:r>
              <a:rPr lang="en-US">
                <a:latin typeface="Arial" charset="0"/>
                <a:ea typeface="ＭＳ Ｐゴシック" charset="0"/>
                <a:cs typeface="ＭＳ Ｐゴシック" charset="0"/>
              </a:rPr>
              <a:t>Each cerebral hemisphere receives information from the eyes about the opposite side of the visual field. Thus, if you stare directly at the corner of a room, everything to the left of the juncture is represented in your right hemisphere, and vice versa. This is so because half the axons in each optic nerve cross over (at the optic chiasm) to the opposite side of the brain. Normally, each hemisphere immediately shares its information with the other one, but in split-brain patients, severing the corpus callosum prevents such communication.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Arial" charset="0"/>
                <a:ea typeface="ＭＳ Ｐゴシック" charset="0"/>
                <a:cs typeface="ＭＳ Ｐゴシック" charset="0"/>
              </a:rPr>
              <a:t>Figure 4.13 A Divided View</a:t>
            </a:r>
          </a:p>
          <a:p>
            <a:r>
              <a:rPr lang="en-US" dirty="0" smtClean="0">
                <a:latin typeface="Arial" charset="0"/>
                <a:ea typeface="ＭＳ Ｐゴシック" charset="0"/>
                <a:cs typeface="ＭＳ Ｐゴシック" charset="0"/>
              </a:rPr>
              <a:t>Split</a:t>
            </a:r>
            <a:r>
              <a:rPr lang="en-US" dirty="0">
                <a:latin typeface="Arial" charset="0"/>
                <a:ea typeface="ＭＳ Ｐゴシック" charset="0"/>
                <a:cs typeface="ＭＳ Ｐゴシック" charset="0"/>
              </a:rPr>
              <a:t>-brain patients were shown composite photographs (a) and were then asked to pick out the face they had seen from a series of intact photographs (b). They said they had seen the face on the right side of the composite, yet they pointed with their left hands to the face that had been on the left. Because the two cerebral hemispheres could not communicate, the verbal left hemisphere was aware of only the right half of the picture, and the relatively mute right hemisphere was aware of only the left half (c).</a:t>
            </a: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D0ABA3-1F9F-D64F-A21B-EEDDAC947E5D}" type="slidenum">
              <a:rPr lang="en-US" sz="1200"/>
              <a:pPr eaLnBrk="1" hangingPunct="1"/>
              <a:t>52</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Have a righthanded friend tap on a sheet of paper with a pencil held in the right hand for 1 minute. Then have the person do the same with the left hand, using a fresh sheet of paper. Finally, repeat the procedure, having the person talk at the same time as tapping. For most people, talking will decrease the rate of tapping—but more for the right hand than for the left, probably because both activities involve the same hemisphere (the left one), and there is competition between them. (Lefthanded people vary more in terms of which hemisphere is dominant for language, so the results for them will be more variable.)</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952A86-7BC4-CA4D-AA86-6B377F84C1AA}" type="slidenum">
              <a:rPr lang="en-US" sz="1200"/>
              <a:pPr eaLnBrk="1" hangingPunct="1"/>
              <a:t>54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FA9AE46-6C6F-C948-8731-164EFCD8DE6E}" type="slidenum">
              <a:rPr lang="en-US" sz="1200"/>
              <a:pPr algn="r" eaLnBrk="1" hangingPunct="1"/>
              <a:t>11</a:t>
            </a:fld>
            <a:endParaRPr lang="en-US" sz="1200"/>
          </a:p>
        </p:txBody>
      </p:sp>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4.14 Getting Connected</a:t>
            </a:r>
          </a:p>
          <a:p>
            <a:r>
              <a:rPr lang="en-US">
                <a:latin typeface="Arial" charset="0"/>
                <a:ea typeface="ＭＳ Ｐゴシック" charset="0"/>
                <a:cs typeface="ＭＳ Ｐゴシック" charset="0"/>
              </a:rPr>
              <a:t>Neurons in a newborn’s brain are widely spaced, but they immediately begin to form new connections. These drawings show the marked increase in the number of connections from birth to age 15 months.</a:t>
            </a:r>
          </a:p>
        </p:txBody>
      </p:sp>
      <p:sp>
        <p:nvSpPr>
          <p:cNvPr id="8089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EE55CB1-C392-534D-A38F-2AEE171B0513}" type="slidenum">
              <a:rPr lang="en-US" sz="1200">
                <a:cs typeface="Arial" charset="0"/>
              </a:rPr>
              <a:pPr algn="r" eaLnBrk="1" hangingPunct="1"/>
              <a:t>57</a:t>
            </a:fld>
            <a:endParaRPr lang="en-US" sz="120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4.15 Adapting to Blindness</a:t>
            </a:r>
          </a:p>
          <a:p>
            <a:r>
              <a:rPr lang="en-US">
                <a:latin typeface="Arial" charset="0"/>
                <a:ea typeface="ＭＳ Ｐゴシック" charset="0"/>
                <a:cs typeface="ＭＳ Ｐゴシック" charset="0"/>
              </a:rPr>
              <a:t>In some blind people, brain areas usually associated with vision may become active in tasks requiring hearing. The purple circles to the left of the dotted line represent blind individuals with low error rates in a sound-localization task; those to the right represent blind individuals with high error rates. The graph shows that error rates for blind people—but not sighted ones—were correlated with changes in cerebral blood flow (CBF), and thus neural activity, in a visual area of the brain. The more accurate blind people were, the greater the activity in this region. (Adapted from Gougoux et al., 2005.)</a:t>
            </a: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2CB249-E3B0-8A4F-AB78-A6A2A3614D5C}" type="slidenum">
              <a:rPr lang="en-US" sz="1200"/>
              <a:pPr eaLnBrk="1" hangingPunct="1"/>
              <a:t>58</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sz="2000">
              <a:latin typeface="Times New Roman" charset="0"/>
              <a:ea typeface="ＭＳ Ｐゴシック" charset="0"/>
              <a:cs typeface="ＭＳ Ｐゴシック" charset="0"/>
            </a:endParaRPr>
          </a:p>
        </p:txBody>
      </p:sp>
      <p:sp>
        <p:nvSpPr>
          <p:cNvPr id="82947"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9274DA3-644F-F64A-B289-DD45221CFC4E}" type="slidenum">
              <a:rPr lang="en-US" sz="1200"/>
              <a:pPr algn="r" eaLnBrk="1" hangingPunct="1"/>
              <a:t>59</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499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E21B6A1-E8C1-8A46-B46A-9AF42851F642}" type="slidenum">
              <a:rPr lang="en-US" sz="1200">
                <a:cs typeface="Arial" charset="0"/>
              </a:rPr>
              <a:pPr algn="r" eaLnBrk="1" hangingPunct="1"/>
              <a:t>60</a:t>
            </a:fld>
            <a:endParaRPr lang="en-US"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Neurons in the outer layers of the brain.</a:t>
            </a: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495DC9-C65B-7542-BBC8-2FC941AF1EB4}" type="slidenum">
              <a:rPr lang="en-US" sz="1200"/>
              <a:pPr eaLnBrk="1" hangingPunct="1"/>
              <a:t>12</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4.3 Different Kinds of Neurons</a:t>
            </a:r>
          </a:p>
          <a:p>
            <a:r>
              <a:rPr lang="en-US">
                <a:latin typeface="Arial" charset="0"/>
                <a:ea typeface="ＭＳ Ｐゴシック" charset="0"/>
                <a:cs typeface="ＭＳ Ｐゴシック" charset="0"/>
              </a:rPr>
              <a:t>Neurons vary in size and shape, depending on their location and function. More than 200 types of neurons have been identified in mammals.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4.4 The Structure of a Neuron</a:t>
            </a:r>
          </a:p>
          <a:p>
            <a:r>
              <a:rPr lang="en-US">
                <a:latin typeface="Arial" charset="0"/>
                <a:ea typeface="ＭＳ Ｐゴシック" charset="0"/>
                <a:cs typeface="ＭＳ Ｐゴシック" charset="0"/>
              </a:rPr>
              <a:t>Incoming neural impulses are received by the dendrites of a neuron and are transmitted to the cell body. Outgoing signals pass along the axon to terminal branches.</a:t>
            </a:r>
            <a:endParaRPr lang="en-US" b="1">
              <a:solidFill>
                <a:srgbClr val="008FD4"/>
              </a:solidFill>
              <a:latin typeface="Arial" charset="0"/>
              <a:ea typeface="ＭＳ Ｐゴシック" charset="0"/>
              <a:cs typeface="ＭＳ Ｐゴシック" charset="0"/>
            </a:endParaRPr>
          </a:p>
          <a:p>
            <a:endParaRPr lang="en-US" b="1">
              <a:solidFill>
                <a:srgbClr val="008FD4"/>
              </a:solidFill>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Dendrites: </a:t>
            </a:r>
            <a:r>
              <a:rPr lang="en-US">
                <a:latin typeface="Arial" charset="0"/>
                <a:ea typeface="ＭＳ Ｐゴシック" charset="0"/>
                <a:cs typeface="ＭＳ Ｐゴシック" charset="0"/>
              </a:rPr>
              <a:t>A neuron’s branches that receive information from other neurons and transmit it toward the cell body.</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Cell body: </a:t>
            </a:r>
            <a:r>
              <a:rPr lang="en-US">
                <a:latin typeface="Arial" charset="0"/>
                <a:ea typeface="ＭＳ Ｐゴシック" charset="0"/>
                <a:cs typeface="ＭＳ Ｐゴシック" charset="0"/>
              </a:rPr>
              <a:t>The part of the neuron that keeps it alive and determines whether or not it will fire.</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Axon:</a:t>
            </a:r>
            <a:r>
              <a:rPr lang="en-US">
                <a:latin typeface="Arial" charset="0"/>
                <a:ea typeface="ＭＳ Ｐゴシック" charset="0"/>
                <a:cs typeface="ＭＳ Ｐゴシック" charset="0"/>
              </a:rPr>
              <a:t> A neuron’s extending fiber that conducts impulses away from the cell body and transmits them to other neurons.</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Myelin sheath: </a:t>
            </a:r>
            <a:r>
              <a:rPr lang="en-US">
                <a:latin typeface="Arial" charset="0"/>
                <a:ea typeface="ＭＳ Ｐゴシック" charset="0"/>
                <a:cs typeface="ＭＳ Ｐゴシック" charset="0"/>
              </a:rPr>
              <a:t>A fatty insulation that may surround the axon of a neuron.</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Nerve: </a:t>
            </a:r>
            <a:r>
              <a:rPr lang="en-US">
                <a:latin typeface="Arial" charset="0"/>
                <a:ea typeface="ＭＳ Ｐゴシック" charset="0"/>
                <a:cs typeface="ＭＳ Ｐゴシック" charset="0"/>
              </a:rPr>
              <a:t>A bundle of nerve fibers (axons and sometimes dendrites) in the peripheral nervous system.</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DA4B628-FC8E-0E49-9FE7-3E460051867D}" type="slidenum">
              <a:rPr lang="en-US" sz="1200"/>
              <a:pPr algn="r" eaLnBrk="1" hangingPunct="1"/>
              <a:t>15</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atin typeface="Arial" charset="0"/>
                <a:ea typeface="ＭＳ Ｐゴシック" charset="0"/>
                <a:cs typeface="ＭＳ Ｐゴシック" charset="0"/>
              </a:rPr>
              <a:t>Discovery of neurogenesis has reshaped the thinking of many brain scientists.</a:t>
            </a:r>
          </a:p>
          <a:p>
            <a:pPr marL="171450" indent="-171450">
              <a:buFontTx/>
              <a:buChar char="•"/>
            </a:pPr>
            <a:r>
              <a:rPr lang="en-US">
                <a:latin typeface="Arial" charset="0"/>
                <a:ea typeface="ＭＳ Ｐゴシック" charset="0"/>
                <a:cs typeface="ＭＳ Ｐゴシック" charset="0"/>
              </a:rPr>
              <a:t>Stem cell research offers an abundance of promising avenues. </a:t>
            </a:r>
          </a:p>
          <a:p>
            <a:pPr marL="171450" indent="-171450">
              <a:buFontTx/>
              <a:buChar char="•"/>
            </a:pPr>
            <a:r>
              <a:rPr lang="en-US" sz="900">
                <a:solidFill>
                  <a:srgbClr val="008FD4"/>
                </a:solidFill>
                <a:latin typeface="Arial" charset="0"/>
                <a:ea typeface="ＭＳ Ｐゴシック" charset="0"/>
                <a:cs typeface="ＭＳ Ｐゴシック" charset="0"/>
              </a:rPr>
              <a:t>Embryonic stem cells hold the promise of medical advances, yet federal funding faces resistance from some advocates.</a:t>
            </a:r>
          </a:p>
          <a:p>
            <a:pPr marL="171450" indent="-171450">
              <a:buFontTx/>
              <a:buChar char="•"/>
            </a:pPr>
            <a:r>
              <a:rPr lang="en-US" sz="900">
                <a:solidFill>
                  <a:srgbClr val="008FD4"/>
                </a:solidFill>
                <a:latin typeface="Arial" charset="0"/>
                <a:ea typeface="ＭＳ Ｐゴシック" charset="0"/>
                <a:cs typeface="ＭＳ Ｐゴシック" charset="0"/>
              </a:rPr>
              <a:t>An alternative to the use of ES cells is to reprogram adult cells from certain organs to become stem cells.</a:t>
            </a:r>
          </a:p>
          <a:p>
            <a:pPr marL="171450" indent="-171450">
              <a:buFontTx/>
              <a:buChar char="•"/>
            </a:pPr>
            <a:r>
              <a:rPr lang="en-US" sz="900">
                <a:solidFill>
                  <a:srgbClr val="008FD4"/>
                </a:solidFill>
                <a:latin typeface="Arial" charset="0"/>
                <a:ea typeface="ＭＳ Ｐゴシック" charset="0"/>
                <a:cs typeface="ＭＳ Ｐゴシック" charset="0"/>
              </a:rPr>
              <a:t>Patient-advocacy groups hope that transplanted stem cells will eventually help people recover from diseases of the brain (such as Parkinson</a:t>
            </a:r>
            <a:r>
              <a:rPr lang="ja-JP" altLang="en-US" sz="900">
                <a:solidFill>
                  <a:srgbClr val="008FD4"/>
                </a:solidFill>
                <a:latin typeface="Arial" charset="0"/>
                <a:ea typeface="ＭＳ Ｐゴシック" charset="0"/>
                <a:cs typeface="ＭＳ Ｐゴシック" charset="0"/>
              </a:rPr>
              <a:t>’</a:t>
            </a:r>
            <a:r>
              <a:rPr lang="en-US" altLang="ja-JP" sz="900">
                <a:solidFill>
                  <a:srgbClr val="008FD4"/>
                </a:solidFill>
                <a:latin typeface="Arial" charset="0"/>
                <a:ea typeface="ＭＳ Ｐゴシック" charset="0"/>
                <a:cs typeface="ＭＳ Ｐゴシック" charset="0"/>
              </a:rPr>
              <a:t>s) and from damage to the spinal cord and other parts of the body</a:t>
            </a:r>
            <a:r>
              <a:rPr lang="en-US" altLang="ja-JP" sz="900">
                <a:latin typeface="Arial" charset="0"/>
                <a:ea typeface="ＭＳ Ｐゴシック" charset="0"/>
                <a:cs typeface="ＭＳ Ｐゴシック" charset="0"/>
              </a:rPr>
              <a:t>.</a:t>
            </a:r>
          </a:p>
          <a:p>
            <a:pPr marL="171450" indent="-171450">
              <a:buFontTx/>
              <a:buChar char="•"/>
            </a:pP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Figure 4.5 Stem Cell Production</a:t>
            </a:r>
          </a:p>
          <a:p>
            <a:r>
              <a:rPr lang="en-US">
                <a:latin typeface="Arial" charset="0"/>
                <a:ea typeface="ＭＳ Ｐゴシック" charset="0"/>
                <a:cs typeface="ＭＳ Ｐゴシック" charset="0"/>
              </a:rPr>
              <a:t>Embryonic stem cells (ES) exhibit </a:t>
            </a:r>
            <a:r>
              <a:rPr lang="en-US" i="1">
                <a:latin typeface="Arial" charset="0"/>
                <a:ea typeface="ＭＳ Ｐゴシック" charset="0"/>
                <a:cs typeface="ＭＳ Ｐゴシック" charset="0"/>
              </a:rPr>
              <a:t>pluripotency</a:t>
            </a:r>
            <a:r>
              <a:rPr lang="en-US">
                <a:latin typeface="Arial" charset="0"/>
                <a:ea typeface="ＭＳ Ｐゴシック" charset="0"/>
                <a:cs typeface="ＭＳ Ｐゴシック" charset="0"/>
              </a:rPr>
              <a:t>, the capacity to develop into many types of mature cells. ES cells appear when an embryo is just a few days old, consisting of a cluster of approximately </a:t>
            </a:r>
            <a:r>
              <a:rPr lang="da-DK">
                <a:latin typeface="Arial" charset="0"/>
                <a:ea typeface="ＭＳ Ｐゴシック" charset="0"/>
                <a:cs typeface="ＭＳ Ｐゴシック" charset="0"/>
              </a:rPr>
              <a:t>100 cells.</a:t>
            </a:r>
            <a:endParaRPr lang="en-US">
              <a:latin typeface="Arial" charset="0"/>
              <a:ea typeface="ＭＳ Ｐゴシック" charset="0"/>
              <a:cs typeface="ＭＳ Ｐゴシック" charset="0"/>
            </a:endParaRP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21E8D5-70D2-8542-AB0B-163DA2F80CF5}"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952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3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Turquoise) 2L">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242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Title No Icon (Turquoise)">
    <p:bg>
      <p:bgPr>
        <a:gradFill>
          <a:gsLst>
            <a:gs pos="0">
              <a:schemeClr val="bg1"/>
            </a:gs>
            <a:gs pos="100000">
              <a:srgbClr val="7C8BC4"/>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5446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chemeClr val="bg1"/>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893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Green) 2L">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E7C8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512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Title No Icon (Green)">
    <p:bg>
      <p:bgPr>
        <a:gradFill>
          <a:gsLst>
            <a:gs pos="0">
              <a:schemeClr val="bg1"/>
            </a:gs>
            <a:gs pos="100000">
              <a:srgbClr val="4F3967"/>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25345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75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2L">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solidFill>
                  <a:srgbClr val="FFFFFF"/>
                </a:solidFill>
              </a:defRPr>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9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No Icon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2903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30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White) 2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75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pic>
        <p:nvPicPr>
          <p:cNvPr id="2" name="Picture 19" descr="title_img_0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3" descr="title_colorB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insideBtn_ch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2588" y="654050"/>
            <a:ext cx="12065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p:cNvSpPr>
          <p:nvPr/>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r>
              <a:rPr lang="en-US" sz="1000" dirty="0">
                <a:solidFill>
                  <a:srgbClr val="FFFFFF">
                    <a:alpha val="41000"/>
                  </a:srgbClr>
                </a:solidFill>
                <a:latin typeface="Arial"/>
                <a:ea typeface="Helvetica" pitchFamily="-110" charset="0"/>
                <a:cs typeface="Arial"/>
                <a:sym typeface="Helvetica" pitchFamily="-110" charset="0"/>
              </a:rPr>
              <a:t>Copyright © </a:t>
            </a:r>
          </a:p>
          <a:p>
            <a:pPr marL="39688" algn="r">
              <a:defRPr/>
            </a:pPr>
            <a:r>
              <a:rPr lang="en-US" sz="1000" dirty="0">
                <a:solidFill>
                  <a:srgbClr val="FFFFFF">
                    <a:alpha val="41000"/>
                  </a:srgbClr>
                </a:solidFill>
                <a:latin typeface="Arial"/>
                <a:ea typeface="Helvetica" pitchFamily="-110" charset="0"/>
                <a:cs typeface="Arial"/>
                <a:sym typeface="Helvetica" pitchFamily="-110" charset="0"/>
              </a:rPr>
              <a:t>2014, 2011, 2008 Pearson Education</a:t>
            </a:r>
          </a:p>
        </p:txBody>
      </p:sp>
      <p:sp>
        <p:nvSpPr>
          <p:cNvPr id="6" name="Rectangle 1"/>
          <p:cNvSpPr>
            <a:spLocks/>
          </p:cNvSpPr>
          <p:nvPr/>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11/e</a:t>
            </a:r>
          </a:p>
          <a:p>
            <a:pPr marL="39688">
              <a:defRPr/>
            </a:pPr>
            <a:r>
              <a:rPr lang="en-US" sz="1000" dirty="0">
                <a:solidFill>
                  <a:srgbClr val="FFFFFF">
                    <a:alpha val="41000"/>
                  </a:srgbClr>
                </a:solidFill>
                <a:latin typeface="Arial"/>
                <a:ea typeface="Helvetica" pitchFamily="-110" charset="0"/>
                <a:cs typeface="Arial"/>
                <a:sym typeface="Helvetica" pitchFamily="-110" charset="0"/>
              </a:rPr>
              <a:t>Carole Wade, Carol Tavris, and Maryanne Garry</a:t>
            </a:r>
          </a:p>
        </p:txBody>
      </p:sp>
      <p:sp>
        <p:nvSpPr>
          <p:cNvPr id="7" name="Rectangle 1"/>
          <p:cNvSpPr>
            <a:spLocks/>
          </p:cNvSpPr>
          <p:nvPr userDrawn="1"/>
        </p:nvSpPr>
        <p:spPr bwMode="auto">
          <a:xfrm>
            <a:off x="7467600" y="6400800"/>
            <a:ext cx="1473200" cy="304800"/>
          </a:xfrm>
          <a:prstGeom prst="rect">
            <a:avLst/>
          </a:prstGeom>
          <a:noFill/>
          <a:ln w="12700">
            <a:noFill/>
            <a:miter lim="800000"/>
            <a:headEnd/>
            <a:tailEnd/>
          </a:ln>
        </p:spPr>
        <p:txBody>
          <a:bodyPr lIns="0" tIns="0" rIns="40639" bIns="0" anchor="b"/>
          <a:lstStyle/>
          <a:p>
            <a:pPr marL="39688" algn="r">
              <a:defRPr/>
            </a:pPr>
            <a:endParaRPr lang="en-US" sz="1000" dirty="0">
              <a:solidFill>
                <a:srgbClr val="FFFFFF">
                  <a:alpha val="41000"/>
                </a:srgbClr>
              </a:solidFill>
              <a:latin typeface="Arial"/>
              <a:ea typeface="Helvetica" pitchFamily="-110" charset="0"/>
              <a:cs typeface="Arial"/>
              <a:sym typeface="Helvetica" pitchFamily="-110" charset="0"/>
            </a:endParaRPr>
          </a:p>
        </p:txBody>
      </p:sp>
      <p:sp>
        <p:nvSpPr>
          <p:cNvPr id="8" name="Rectangle 1"/>
          <p:cNvSpPr>
            <a:spLocks/>
          </p:cNvSpPr>
          <p:nvPr userDrawn="1"/>
        </p:nvSpPr>
        <p:spPr bwMode="auto">
          <a:xfrm>
            <a:off x="189472" y="6400800"/>
            <a:ext cx="2934561" cy="457200"/>
          </a:xfrm>
          <a:prstGeom prst="rect">
            <a:avLst/>
          </a:prstGeom>
          <a:noFill/>
          <a:ln w="12700">
            <a:noFill/>
            <a:miter lim="800000"/>
            <a:headEnd/>
            <a:tailEnd/>
          </a:ln>
        </p:spPr>
        <p:txBody>
          <a:bodyPr lIns="0" tIns="0" rIns="40639" bIns="0"/>
          <a:lstStyle/>
          <a:p>
            <a:pPr marL="39688">
              <a:defRPr/>
            </a:pPr>
            <a:r>
              <a:rPr lang="en-US" sz="1000" b="1" dirty="0">
                <a:solidFill>
                  <a:srgbClr val="FFFFFF">
                    <a:alpha val="41000"/>
                  </a:srgbClr>
                </a:solidFill>
                <a:latin typeface="Arial"/>
                <a:ea typeface="Helvetica" pitchFamily="-110" charset="0"/>
                <a:cs typeface="Arial"/>
                <a:sym typeface="Helvetica" pitchFamily="-110" charset="0"/>
              </a:rPr>
              <a:t>PSYCHOLOGY </a:t>
            </a:r>
            <a:endParaRPr lang="en-US" sz="1000" dirty="0">
              <a:solidFill>
                <a:srgbClr val="FFFFFF">
                  <a:alpha val="41000"/>
                </a:srgbClr>
              </a:solidFill>
              <a:latin typeface="Arial"/>
              <a:ea typeface="Helvetica" pitchFamily="-110" charset="0"/>
              <a:cs typeface="Arial"/>
              <a:sym typeface="Helvetica" pitchFamily="-110" charset="0"/>
            </a:endParaRPr>
          </a:p>
        </p:txBody>
      </p:sp>
      <p:pic>
        <p:nvPicPr>
          <p:cNvPr id="9" name="Picture 18"/>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989138" y="641350"/>
            <a:ext cx="56483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240257"/>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Rectangle 11"/>
          <p:cNvSpPr>
            <a:spLocks noChangeArrowheads="1"/>
          </p:cNvSpPr>
          <p:nvPr userDrawn="1"/>
        </p:nvSpPr>
        <p:spPr bwMode="auto">
          <a:xfrm>
            <a:off x="3319463" y="0"/>
            <a:ext cx="5824537"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4" name="Rectangle 12"/>
          <p:cNvSpPr>
            <a:spLocks noChangeArrowheads="1"/>
          </p:cNvSpPr>
          <p:nvPr/>
        </p:nvSpPr>
        <p:spPr bwMode="auto">
          <a:xfrm rot="5400000" flipH="1" flipV="1">
            <a:off x="4454525" y="2168525"/>
            <a:ext cx="234950" cy="9144000"/>
          </a:xfrm>
          <a:prstGeom prst="rect">
            <a:avLst/>
          </a:prstGeom>
          <a:solidFill>
            <a:srgbClr val="94CD22"/>
          </a:solidFill>
          <a:ln w="9525">
            <a:solidFill>
              <a:srgbClr val="99CC38"/>
            </a:solidFill>
            <a:round/>
            <a:headEnd/>
            <a:tailEnd/>
          </a:ln>
        </p:spPr>
        <p:txBody>
          <a:bodyPr wrap="none" anchor="ctr"/>
          <a:lstStyle/>
          <a:p>
            <a:pPr algn="ctr"/>
            <a:endParaRPr lang="en-US" sz="1800">
              <a:solidFill>
                <a:schemeClr val="accent1"/>
              </a:solidFill>
            </a:endParaRPr>
          </a:p>
        </p:txBody>
      </p:sp>
      <p:pic>
        <p:nvPicPr>
          <p:cNvPr id="5" name="Picture 18" descr="section_imgShadow.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ectionImg_ch07.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371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section_imgShadow.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703638" y="0"/>
            <a:ext cx="201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section_colorBar.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1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4026319" y="1841138"/>
            <a:ext cx="4516982" cy="1867452"/>
          </a:xfrm>
          <a:prstGeom prst="rect">
            <a:avLst/>
          </a:prstGeom>
        </p:spPr>
        <p:txBody>
          <a:bodyPr/>
          <a:lstStyle>
            <a:lvl1pPr>
              <a:defRPr sz="3200" b="1">
                <a:solidFill>
                  <a:schemeClr val="accent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73039111"/>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854709"/>
            <a:ext cx="4343400" cy="4648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8901578"/>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2400" y="1143000"/>
            <a:ext cx="4343400" cy="4648200"/>
          </a:xfrm>
          <a:prstGeom prst="rect">
            <a:avLst/>
          </a:prstGeo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p:nvPr>
        </p:nvSpPr>
        <p:spPr>
          <a:xfrm>
            <a:off x="152400" y="678910"/>
            <a:ext cx="7467600" cy="381000"/>
          </a:xfrm>
          <a:prstGeom prst="rect">
            <a:avLst/>
          </a:prstGeom>
        </p:spPr>
        <p:txBody>
          <a:bodyPr/>
          <a:lstStyle>
            <a:lvl1pPr marL="0" indent="0">
              <a:lnSpc>
                <a:spcPct val="100000"/>
              </a:lnSpc>
              <a:defRPr lang="en-US" sz="1400" b="1" kern="1200" dirty="0">
                <a:solidFill>
                  <a:schemeClr val="tx1">
                    <a:lumMod val="65000"/>
                    <a:lumOff val="35000"/>
                  </a:schemeClr>
                </a:solidFill>
                <a:latin typeface="Arial" pitchFamily="-106" charset="0"/>
                <a:ea typeface="+mn-ea"/>
                <a:cs typeface="+mn-cs"/>
              </a:defRPr>
            </a:lvl1pPr>
            <a:lvl2pPr>
              <a:defRPr sz="1200" b="0"/>
            </a:lvl2pPr>
            <a:lvl3pPr>
              <a:defRPr sz="1200" b="0"/>
            </a:lvl3pPr>
            <a:lvl4pPr>
              <a:defRPr sz="1200" b="0"/>
            </a:lvl4pPr>
            <a:lvl5pPr>
              <a:defRPr sz="1200" b="0"/>
            </a:lvl5pPr>
          </a:lstStyle>
          <a:p>
            <a:pPr lvl="0"/>
            <a:r>
              <a:rPr lang="en-US" smtClean="0"/>
              <a:t>Click to edit Master text styles</a:t>
            </a:r>
          </a:p>
        </p:txBody>
      </p:sp>
    </p:spTree>
    <p:extLst>
      <p:ext uri="{BB962C8B-B14F-4D97-AF65-F5344CB8AC3E}">
        <p14:creationId xmlns:p14="http://schemas.microsoft.com/office/powerpoint/2010/main" val="1385387538"/>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26988"/>
            <a:ext cx="7467600" cy="609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4105910"/>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730397"/>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444625" y="1998663"/>
            <a:ext cx="6221413" cy="554037"/>
          </a:xfrm>
          <a:prstGeom prst="rect">
            <a:avLst/>
          </a:prstGeom>
        </p:spPr>
        <p:txBody>
          <a:bodyPr/>
          <a:lstStyle>
            <a:lvl1pPr>
              <a:defRPr>
                <a:solidFill>
                  <a:srgbClr val="FFE28C"/>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1450975" y="2884488"/>
            <a:ext cx="6229350" cy="49371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58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No Icon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088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528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Grey) 2L">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41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Title No Icon (Grey)">
    <p:bg>
      <p:bgPr>
        <a:gradFill>
          <a:gsLst>
            <a:gs pos="0">
              <a:schemeClr val="bg1"/>
            </a:gs>
            <a:gs pos="100000">
              <a:schemeClr val="bg1">
                <a:lumMod val="75000"/>
              </a:schemeClr>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2315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165" y="191352"/>
            <a:ext cx="7772400" cy="539673"/>
          </a:xfrm>
        </p:spPr>
        <p:txBody>
          <a:bodyPr>
            <a:normAutofit/>
          </a:bodyPr>
          <a:lstStyle>
            <a:lvl1pPr algn="l">
              <a:defRPr sz="2400"/>
            </a:lvl1pPr>
          </a:lstStyle>
          <a:p>
            <a:r>
              <a:rPr lang="en-US" dirty="0" smtClean="0"/>
              <a:t>Click to edit Master title style</a:t>
            </a:r>
            <a:endParaRPr lang="en-US" dirty="0"/>
          </a:p>
        </p:txBody>
      </p:sp>
      <p:sp>
        <p:nvSpPr>
          <p:cNvPr id="7" name="Rectangle 6"/>
          <p:cNvSpPr/>
          <p:nvPr userDrawn="1"/>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793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Grey) 2L">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21165" y="191352"/>
            <a:ext cx="7772400" cy="539673"/>
          </a:xfrm>
        </p:spPr>
        <p:txBody>
          <a:bodyPr>
            <a:normAutofit/>
          </a:bodyPr>
          <a:lstStyle>
            <a:lvl1pPr algn="l">
              <a:defRPr sz="2400"/>
            </a:lvl1pPr>
          </a:lstStyle>
          <a:p>
            <a:r>
              <a:rPr lang="en-US" dirty="0" smtClean="0"/>
              <a:t>Click to edit Master title style</a:t>
            </a:r>
            <a:br>
              <a:rPr lang="en-US" dirty="0" smtClean="0"/>
            </a:br>
            <a:r>
              <a:rPr lang="en-US" dirty="0" smtClean="0"/>
              <a:t>Click to edit Master title style</a:t>
            </a:r>
            <a:endParaRPr lang="en-US" dirty="0"/>
          </a:p>
        </p:txBody>
      </p:sp>
      <p:sp>
        <p:nvSpPr>
          <p:cNvPr id="5" name="Rectangle 4"/>
          <p:cNvSpPr/>
          <p:nvPr userDrawn="1"/>
        </p:nvSpPr>
        <p:spPr>
          <a:xfrm>
            <a:off x="-173463" y="90665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1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Title No Icon (Grey)">
    <p:bg>
      <p:bgPr>
        <a:gradFill>
          <a:gsLst>
            <a:gs pos="0">
              <a:schemeClr val="bg1"/>
            </a:gs>
            <a:gs pos="100000">
              <a:srgbClr val="E7C8B3"/>
            </a:gs>
            <a:gs pos="50000">
              <a:schemeClr val="bg1"/>
            </a:gs>
          </a:gsLst>
          <a:lin ang="162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74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emf"/><Relationship Id="rId21"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1094" y="6469446"/>
            <a:ext cx="9147508" cy="411480"/>
          </a:xfrm>
          <a:prstGeom prst="rect">
            <a:avLst/>
          </a:prstGeom>
          <a:gradFill flip="none" rotWithShape="1">
            <a:gsLst>
              <a:gs pos="0">
                <a:srgbClr val="4F3967"/>
              </a:gs>
              <a:gs pos="100000">
                <a:srgbClr val="7C8BC4"/>
              </a:gs>
            </a:gsLst>
            <a:lin ang="21360000" scaled="0"/>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1094" y="6465502"/>
            <a:ext cx="9185356" cy="45720"/>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TextBox 15"/>
          <p:cNvSpPr txBox="1"/>
          <p:nvPr userDrawn="1"/>
        </p:nvSpPr>
        <p:spPr>
          <a:xfrm>
            <a:off x="2363" y="6563205"/>
            <a:ext cx="9142906" cy="246221"/>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FF"/>
                </a:solidFill>
                <a:latin typeface="Arial"/>
                <a:cs typeface="Arial"/>
              </a:rPr>
              <a:t>Copyright © 2017, 2014, 2011 Pearson Education Inc. All rights reserved.</a:t>
            </a:r>
            <a:endParaRPr lang="en-US" sz="1000" dirty="0">
              <a:solidFill>
                <a:srgbClr val="FFFFFF"/>
              </a:solidFill>
              <a:latin typeface="Arial"/>
              <a:cs typeface="Arial"/>
            </a:endParaRPr>
          </a:p>
        </p:txBody>
      </p:sp>
      <p:pic>
        <p:nvPicPr>
          <p:cNvPr id="9" name="Pearson Logo"/>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black">
          <a:xfrm>
            <a:off x="7748588" y="6473050"/>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lways Learning Logo" descr="Pearson: Always Learning Logo"/>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black">
          <a:xfrm>
            <a:off x="-47197" y="6487028"/>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2853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70" r:id="rId4"/>
    <p:sldLayoutId id="2147483671" r:id="rId5"/>
    <p:sldLayoutId id="2147483672" r:id="rId6"/>
    <p:sldLayoutId id="2147483693" r:id="rId7"/>
    <p:sldLayoutId id="2147483694" r:id="rId8"/>
    <p:sldLayoutId id="2147483695" r:id="rId9"/>
    <p:sldLayoutId id="2147483676" r:id="rId10"/>
    <p:sldLayoutId id="2147483677" r:id="rId11"/>
    <p:sldLayoutId id="2147483678" r:id="rId12"/>
    <p:sldLayoutId id="2147483682" r:id="rId13"/>
    <p:sldLayoutId id="2147483683" r:id="rId14"/>
    <p:sldLayoutId id="2147483684" r:id="rId15"/>
    <p:sldLayoutId id="2147483688" r:id="rId16"/>
    <p:sldLayoutId id="2147483689" r:id="rId17"/>
    <p:sldLayoutId id="2147483690" r:id="rId1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818868"/>
      </p:ext>
    </p:extLst>
  </p:cSld>
  <p:clrMap bg1="lt1" tx1="dk1" bg2="lt2" tx2="dk2" accent1="accent1" accent2="accent2" accent3="accent3" accent4="accent4" accent5="accent5" accent6="accent6" hlink="hlink" folHlink="folHlink"/>
  <p:sldLayoutIdLst>
    <p:sldLayoutId id="2147483692" r:id="rId1"/>
    <p:sldLayoutId id="2147483696" r:id="rId2"/>
    <p:sldLayoutId id="2147483697" r:id="rId3"/>
    <p:sldLayoutId id="2147483698" r:id="rId4"/>
    <p:sldLayoutId id="2147483699" r:id="rId5"/>
    <p:sldLayoutId id="2147483700" r:id="rId6"/>
    <p:sldLayoutId id="2147483701" r:id="rId7"/>
    <p:sldLayoutId id="2147483702"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2.wdp"/><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3.wdp"/><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microsoft.com/office/2007/relationships/hdphoto" Target="../media/hdphoto1.wdp"/><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2-discovery-spinal/embed.htm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2-sympathetic/embed.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2-imagedrag-brain/embed.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2-imagedrag-limbic/embed.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media.pearsoncmg.com/ph/hss/hss_ciccarelli_psychology_4e/interactives/source_files/ch11-general-adaptation/embed.html" TargetMode="External"/><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hyperlink" Target="https://media.pearsoncmg.com/ph/hss/hss_ciccarelli_psychology_4e/interactives/source_files/ch02-exper-hemispheric/embed.htm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5080"/>
            <a:ext cx="9144001" cy="6863080"/>
          </a:xfrm>
          <a:prstGeom prst="rect">
            <a:avLst/>
          </a:prstGeom>
        </p:spPr>
      </p:pic>
      <p:sp>
        <p:nvSpPr>
          <p:cNvPr id="4" name="Rectangle 3"/>
          <p:cNvSpPr/>
          <p:nvPr/>
        </p:nvSpPr>
        <p:spPr>
          <a:xfrm>
            <a:off x="-60158" y="6415431"/>
            <a:ext cx="9231183" cy="510119"/>
          </a:xfrm>
          <a:prstGeom prst="rect">
            <a:avLst/>
          </a:prstGeom>
          <a:solidFill>
            <a:schemeClr val="accent3">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489008"/>
            <a:ext cx="9198049" cy="645219"/>
          </a:xfrm>
          <a:prstGeom prst="rect">
            <a:avLst/>
          </a:prstGeom>
          <a:solidFill>
            <a:schemeClr val="accent3">
              <a:lumMod val="5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93878" y="2535361"/>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Nervous System: A Basic </a:t>
            </a:r>
            <a:r>
              <a:rPr lang="en-US" dirty="0" smtClean="0">
                <a:solidFill>
                  <a:schemeClr val="bg1"/>
                </a:solidFill>
                <a:latin typeface="Arial"/>
                <a:cs typeface="Arial"/>
              </a:rPr>
              <a:t>Blueprint</a:t>
            </a:r>
            <a:endParaRPr lang="en-US" dirty="0">
              <a:solidFill>
                <a:schemeClr val="bg1"/>
              </a:solidFill>
              <a:latin typeface="Arial"/>
              <a:cs typeface="Arial"/>
            </a:endParaRPr>
          </a:p>
        </p:txBody>
      </p:sp>
      <p:sp>
        <p:nvSpPr>
          <p:cNvPr id="7" name="Oval 6"/>
          <p:cNvSpPr/>
          <p:nvPr/>
        </p:nvSpPr>
        <p:spPr>
          <a:xfrm>
            <a:off x="331348" y="245782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31349" y="2607318"/>
            <a:ext cx="801405" cy="461665"/>
          </a:xfrm>
          <a:prstGeom prst="rect">
            <a:avLst/>
          </a:prstGeom>
          <a:noFill/>
        </p:spPr>
        <p:txBody>
          <a:bodyPr wrap="square" rtlCol="0">
            <a:spAutoFit/>
          </a:bodyPr>
          <a:lstStyle/>
          <a:p>
            <a:pPr algn="ctr"/>
            <a:r>
              <a:rPr lang="en-US" sz="2400" b="1" dirty="0" smtClean="0">
                <a:solidFill>
                  <a:schemeClr val="accent3">
                    <a:lumMod val="60000"/>
                    <a:lumOff val="40000"/>
                  </a:schemeClr>
                </a:solidFill>
                <a:latin typeface="Arial"/>
                <a:cs typeface="Arial"/>
              </a:rPr>
              <a:t>4.1</a:t>
            </a:r>
            <a:endParaRPr lang="en-US" sz="2400" b="1" dirty="0">
              <a:solidFill>
                <a:schemeClr val="accent3">
                  <a:lumMod val="60000"/>
                  <a:lumOff val="40000"/>
                </a:schemeClr>
              </a:solidFill>
              <a:latin typeface="Arial"/>
              <a:cs typeface="Arial"/>
            </a:endParaRPr>
          </a:p>
        </p:txBody>
      </p:sp>
      <p:sp>
        <p:nvSpPr>
          <p:cNvPr id="9" name="TextBox 8"/>
          <p:cNvSpPr txBox="1"/>
          <p:nvPr/>
        </p:nvSpPr>
        <p:spPr>
          <a:xfrm>
            <a:off x="0" y="567933"/>
            <a:ext cx="9144000" cy="461665"/>
          </a:xfrm>
          <a:prstGeom prst="rect">
            <a:avLst/>
          </a:prstGeom>
          <a:noFill/>
        </p:spPr>
        <p:txBody>
          <a:bodyPr wrap="square" rtlCol="0">
            <a:spAutoFit/>
          </a:bodyPr>
          <a:lstStyle/>
          <a:p>
            <a:pPr algn="ctr"/>
            <a:r>
              <a:rPr lang="en-US" sz="2400" b="1" dirty="0" smtClean="0">
                <a:latin typeface="Arial"/>
                <a:cs typeface="Arial"/>
              </a:rPr>
              <a:t>4     </a:t>
            </a:r>
            <a:r>
              <a:rPr lang="en-US" sz="2400" cap="all" dirty="0" smtClean="0">
                <a:latin typeface="Arial"/>
                <a:cs typeface="Arial"/>
              </a:rPr>
              <a:t>THE BRAIN AND NERVOUS SYSTEM</a:t>
            </a:r>
            <a:endParaRPr lang="en-US" sz="2400" cap="all" dirty="0">
              <a:latin typeface="Arial"/>
              <a:cs typeface="Arial"/>
            </a:endParaRPr>
          </a:p>
        </p:txBody>
      </p:sp>
      <p:sp>
        <p:nvSpPr>
          <p:cNvPr id="10" name="TextBox 9"/>
          <p:cNvSpPr txBox="1"/>
          <p:nvPr/>
        </p:nvSpPr>
        <p:spPr>
          <a:xfrm>
            <a:off x="1193879" y="3414281"/>
            <a:ext cx="2753667"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Communication in the Nervous </a:t>
            </a:r>
            <a:r>
              <a:rPr lang="en-US" dirty="0" smtClean="0">
                <a:solidFill>
                  <a:schemeClr val="bg1"/>
                </a:solidFill>
                <a:latin typeface="Arial"/>
                <a:cs typeface="Arial"/>
              </a:rPr>
              <a:t>System</a:t>
            </a:r>
            <a:endParaRPr lang="en-US" dirty="0">
              <a:solidFill>
                <a:schemeClr val="bg1"/>
              </a:solidFill>
              <a:latin typeface="Arial"/>
              <a:cs typeface="Arial"/>
            </a:endParaRPr>
          </a:p>
        </p:txBody>
      </p:sp>
      <p:sp>
        <p:nvSpPr>
          <p:cNvPr id="11" name="Oval 10"/>
          <p:cNvSpPr/>
          <p:nvPr/>
        </p:nvSpPr>
        <p:spPr>
          <a:xfrm>
            <a:off x="331348" y="333674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31349" y="3486238"/>
            <a:ext cx="801405" cy="461665"/>
          </a:xfrm>
          <a:prstGeom prst="rect">
            <a:avLst/>
          </a:prstGeom>
          <a:noFill/>
        </p:spPr>
        <p:txBody>
          <a:bodyPr wrap="square" rtlCol="0">
            <a:spAutoFit/>
          </a:bodyPr>
          <a:lstStyle/>
          <a:p>
            <a:pPr algn="ctr"/>
            <a:r>
              <a:rPr lang="en-US" sz="2400" b="1" dirty="0" smtClean="0">
                <a:solidFill>
                  <a:srgbClr val="C3D69B"/>
                </a:solidFill>
                <a:latin typeface="Arial"/>
                <a:cs typeface="Arial"/>
              </a:rPr>
              <a:t>4.2</a:t>
            </a:r>
            <a:endParaRPr lang="en-US" sz="2400" b="1" dirty="0">
              <a:solidFill>
                <a:srgbClr val="C3D69B"/>
              </a:solidFill>
              <a:latin typeface="Arial"/>
              <a:cs typeface="Arial"/>
            </a:endParaRPr>
          </a:p>
        </p:txBody>
      </p:sp>
      <p:sp>
        <p:nvSpPr>
          <p:cNvPr id="13" name="TextBox 12"/>
          <p:cNvSpPr txBox="1"/>
          <p:nvPr/>
        </p:nvSpPr>
        <p:spPr>
          <a:xfrm>
            <a:off x="1193879" y="4413366"/>
            <a:ext cx="2753667"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Mapping the </a:t>
            </a:r>
            <a:r>
              <a:rPr lang="en-US" dirty="0" smtClean="0">
                <a:solidFill>
                  <a:schemeClr val="bg1"/>
                </a:solidFill>
                <a:latin typeface="Arial"/>
                <a:cs typeface="Arial"/>
              </a:rPr>
              <a:t>Brain</a:t>
            </a:r>
            <a:endParaRPr lang="en-US" dirty="0">
              <a:solidFill>
                <a:schemeClr val="bg1"/>
              </a:solidFill>
              <a:latin typeface="Arial"/>
              <a:cs typeface="Arial"/>
            </a:endParaRPr>
          </a:p>
        </p:txBody>
      </p:sp>
      <p:sp>
        <p:nvSpPr>
          <p:cNvPr id="14" name="Oval 13"/>
          <p:cNvSpPr/>
          <p:nvPr/>
        </p:nvSpPr>
        <p:spPr>
          <a:xfrm>
            <a:off x="331348" y="421566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1349" y="4365158"/>
            <a:ext cx="801405" cy="461665"/>
          </a:xfrm>
          <a:prstGeom prst="rect">
            <a:avLst/>
          </a:prstGeom>
          <a:noFill/>
        </p:spPr>
        <p:txBody>
          <a:bodyPr wrap="square" rtlCol="0">
            <a:spAutoFit/>
          </a:bodyPr>
          <a:lstStyle/>
          <a:p>
            <a:pPr algn="ctr"/>
            <a:r>
              <a:rPr lang="en-US" sz="2400" b="1" dirty="0" smtClean="0">
                <a:solidFill>
                  <a:srgbClr val="C3D69B"/>
                </a:solidFill>
                <a:latin typeface="Arial"/>
                <a:cs typeface="Arial"/>
              </a:rPr>
              <a:t>4.3</a:t>
            </a:r>
            <a:endParaRPr lang="en-US" sz="2400" b="1" dirty="0">
              <a:solidFill>
                <a:srgbClr val="C3D69B"/>
              </a:solidFill>
              <a:latin typeface="Arial"/>
              <a:cs typeface="Arial"/>
            </a:endParaRPr>
          </a:p>
        </p:txBody>
      </p:sp>
      <p:sp>
        <p:nvSpPr>
          <p:cNvPr id="19" name="Rectangle 1"/>
          <p:cNvSpPr>
            <a:spLocks/>
          </p:cNvSpPr>
          <p:nvPr/>
        </p:nvSpPr>
        <p:spPr bwMode="auto">
          <a:xfrm>
            <a:off x="-60159" y="6448261"/>
            <a:ext cx="9258207" cy="477289"/>
          </a:xfrm>
          <a:prstGeom prst="rect">
            <a:avLst/>
          </a:prstGeom>
          <a:noFill/>
          <a:ln>
            <a:noFill/>
          </a:ln>
          <a:extLst/>
        </p:spPr>
        <p:txBody>
          <a:bodyPr lIns="0" tIns="0" rIns="40639" bIns="0" anchor="b"/>
          <a:lstStyle/>
          <a:p>
            <a:pPr marL="39688" algn="ctr" defTabSz="914400">
              <a:defRPr/>
            </a:pPr>
            <a:r>
              <a:rPr lang="en-US" sz="1000" b="1" dirty="0" smtClean="0">
                <a:solidFill>
                  <a:schemeClr val="tx1"/>
                </a:solidFill>
                <a:latin typeface="Arial" charset="0"/>
                <a:ea typeface="ＭＳ Ｐゴシック" charset="0"/>
                <a:cs typeface="Helvetica" charset="0"/>
                <a:sym typeface="Helvetica" charset="0"/>
              </a:rPr>
              <a:t>PSYCHOLOGY</a:t>
            </a:r>
            <a:r>
              <a:rPr lang="en-US" sz="1000" b="0" dirty="0" smtClean="0">
                <a:solidFill>
                  <a:schemeClr val="tx1"/>
                </a:solidFill>
                <a:latin typeface="Arial" charset="0"/>
                <a:ea typeface="ＭＳ Ｐゴシック" charset="0"/>
                <a:cs typeface="Helvetica" charset="0"/>
                <a:sym typeface="Helvetica" charset="0"/>
              </a:rPr>
              <a:t>, Twelfth Edition  </a:t>
            </a:r>
            <a:r>
              <a:rPr lang="en-US" sz="1000" b="0" dirty="0">
                <a:solidFill>
                  <a:schemeClr val="tx1"/>
                </a:solidFill>
                <a:latin typeface="Arial" charset="0"/>
                <a:ea typeface="ＭＳ Ｐゴシック" charset="0"/>
                <a:cs typeface="Helvetica" charset="0"/>
                <a:sym typeface="Helvetica" charset="0"/>
              </a:rPr>
              <a:t>|  </a:t>
            </a:r>
            <a:r>
              <a:rPr lang="en-US" sz="1000" b="0" dirty="0" smtClean="0">
                <a:solidFill>
                  <a:schemeClr val="tx1"/>
                </a:solidFill>
                <a:latin typeface="Arial" charset="0"/>
                <a:ea typeface="ＭＳ Ｐゴシック" charset="0"/>
                <a:cs typeface="Helvetica" charset="0"/>
                <a:sym typeface="Helvetica" charset="0"/>
              </a:rPr>
              <a:t>Carole Wade • Carol Tavris</a:t>
            </a:r>
            <a:endParaRPr lang="en-US" sz="1000" b="0" dirty="0">
              <a:solidFill>
                <a:schemeClr val="tx1"/>
              </a:solidFill>
              <a:latin typeface="Arial" charset="0"/>
              <a:ea typeface="ＭＳ Ｐゴシック" charset="0"/>
              <a:cs typeface="Helvetica" charset="0"/>
              <a:sym typeface="Helvetica" charset="0"/>
            </a:endParaRPr>
          </a:p>
          <a:p>
            <a:pPr marL="39688" algn="ctr" defTabSz="914400">
              <a:defRPr/>
            </a:pPr>
            <a:r>
              <a:rPr lang="en-US" sz="1000" b="0" dirty="0" smtClean="0">
                <a:solidFill>
                  <a:schemeClr val="tx1"/>
                </a:solidFill>
                <a:latin typeface="Arial" charset="0"/>
                <a:ea typeface="ＭＳ Ｐゴシック" charset="0"/>
                <a:cs typeface="Helvetica" charset="0"/>
                <a:sym typeface="Helvetica" charset="0"/>
              </a:rPr>
              <a:t>Copyright </a:t>
            </a:r>
            <a:r>
              <a:rPr lang="en-US" sz="1000" b="0" dirty="0">
                <a:solidFill>
                  <a:schemeClr val="tx1"/>
                </a:solidFill>
                <a:latin typeface="Arial" charset="0"/>
                <a:ea typeface="ＭＳ Ｐゴシック" charset="0"/>
                <a:cs typeface="Helvetica" charset="0"/>
                <a:sym typeface="Helvetica" charset="0"/>
              </a:rPr>
              <a:t>© </a:t>
            </a:r>
            <a:r>
              <a:rPr lang="en-US" sz="1000" dirty="0" smtClean="0">
                <a:latin typeface="Arial" charset="0"/>
                <a:ea typeface="ＭＳ Ｐゴシック" charset="0"/>
                <a:cs typeface="Helvetica" charset="0"/>
                <a:sym typeface="Helvetica" charset="0"/>
              </a:rPr>
              <a:t>2017, </a:t>
            </a:r>
            <a:r>
              <a:rPr lang="en-US" sz="1000" dirty="0">
                <a:latin typeface="Arial" charset="0"/>
                <a:ea typeface="ＭＳ Ｐゴシック" charset="0"/>
                <a:cs typeface="Helvetica" charset="0"/>
                <a:sym typeface="Helvetica" charset="0"/>
              </a:rPr>
              <a:t>2014, </a:t>
            </a:r>
            <a:r>
              <a:rPr lang="en-US" sz="1000" dirty="0" smtClean="0">
                <a:latin typeface="Arial" charset="0"/>
                <a:ea typeface="ＭＳ Ｐゴシック" charset="0"/>
                <a:cs typeface="Helvetica" charset="0"/>
                <a:sym typeface="Helvetica" charset="0"/>
              </a:rPr>
              <a:t>2011 Pearson </a:t>
            </a:r>
            <a:r>
              <a:rPr lang="en-US" sz="1000" b="0" dirty="0" smtClean="0">
                <a:solidFill>
                  <a:schemeClr val="tx1"/>
                </a:solidFill>
                <a:latin typeface="Arial" charset="0"/>
                <a:ea typeface="ＭＳ Ｐゴシック" charset="0"/>
                <a:cs typeface="Helvetica" charset="0"/>
                <a:sym typeface="Helvetica" charset="0"/>
              </a:rPr>
              <a:t>Education Inc. All rights reserved.</a:t>
            </a:r>
            <a:endParaRPr lang="en-US" sz="1000" b="0" dirty="0">
              <a:solidFill>
                <a:schemeClr val="tx1"/>
              </a:solidFill>
              <a:latin typeface="Arial" charset="0"/>
              <a:ea typeface="ＭＳ Ｐゴシック" charset="0"/>
              <a:cs typeface="Helvetica" charset="0"/>
              <a:sym typeface="Helvetica" charset="0"/>
            </a:endParaRPr>
          </a:p>
          <a:p>
            <a:pPr marL="39688" defTabSz="914400">
              <a:defRPr/>
            </a:pPr>
            <a:endParaRPr lang="en-US" sz="1000" b="0" dirty="0">
              <a:solidFill>
                <a:schemeClr val="tx1"/>
              </a:solidFill>
              <a:latin typeface="Arial" charset="0"/>
              <a:ea typeface="ＭＳ Ｐゴシック" charset="0"/>
              <a:cs typeface="Helvetica" charset="0"/>
              <a:sym typeface="Helvetica" charset="0"/>
            </a:endParaRPr>
          </a:p>
        </p:txBody>
      </p:sp>
      <p:sp>
        <p:nvSpPr>
          <p:cNvPr id="24" name="TextBox 23"/>
          <p:cNvSpPr txBox="1"/>
          <p:nvPr/>
        </p:nvSpPr>
        <p:spPr>
          <a:xfrm>
            <a:off x="4980767" y="2660916"/>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A Tour Through the </a:t>
            </a:r>
            <a:r>
              <a:rPr lang="en-US" dirty="0" smtClean="0">
                <a:solidFill>
                  <a:schemeClr val="bg1"/>
                </a:solidFill>
                <a:latin typeface="Arial"/>
                <a:cs typeface="Arial"/>
              </a:rPr>
              <a:t>Brain</a:t>
            </a:r>
            <a:endParaRPr lang="en-US" dirty="0">
              <a:solidFill>
                <a:schemeClr val="bg1"/>
              </a:solidFill>
              <a:latin typeface="Arial"/>
              <a:cs typeface="Arial"/>
            </a:endParaRPr>
          </a:p>
        </p:txBody>
      </p:sp>
      <p:sp>
        <p:nvSpPr>
          <p:cNvPr id="25" name="Oval 24"/>
          <p:cNvSpPr/>
          <p:nvPr/>
        </p:nvSpPr>
        <p:spPr>
          <a:xfrm>
            <a:off x="4118237" y="245782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4118238" y="2607318"/>
            <a:ext cx="801405" cy="461665"/>
          </a:xfrm>
          <a:prstGeom prst="rect">
            <a:avLst/>
          </a:prstGeom>
          <a:noFill/>
        </p:spPr>
        <p:txBody>
          <a:bodyPr wrap="square" rtlCol="0">
            <a:spAutoFit/>
          </a:bodyPr>
          <a:lstStyle/>
          <a:p>
            <a:pPr algn="ctr"/>
            <a:r>
              <a:rPr lang="en-US" sz="2400" b="1" dirty="0" smtClean="0">
                <a:solidFill>
                  <a:srgbClr val="C3D69B"/>
                </a:solidFill>
                <a:latin typeface="Arial"/>
                <a:cs typeface="Arial"/>
              </a:rPr>
              <a:t>4.4</a:t>
            </a:r>
            <a:endParaRPr lang="en-US" sz="2400" b="1" dirty="0">
              <a:solidFill>
                <a:srgbClr val="C3D69B"/>
              </a:solidFill>
              <a:latin typeface="Arial"/>
              <a:cs typeface="Arial"/>
            </a:endParaRPr>
          </a:p>
        </p:txBody>
      </p:sp>
      <p:sp>
        <p:nvSpPr>
          <p:cNvPr id="27" name="TextBox 26"/>
          <p:cNvSpPr txBox="1"/>
          <p:nvPr/>
        </p:nvSpPr>
        <p:spPr>
          <a:xfrm>
            <a:off x="4980768" y="3414281"/>
            <a:ext cx="3403942" cy="646331"/>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Two Hemispheres of the </a:t>
            </a:r>
            <a:r>
              <a:rPr lang="en-US" dirty="0" smtClean="0">
                <a:solidFill>
                  <a:schemeClr val="bg1"/>
                </a:solidFill>
                <a:latin typeface="Arial"/>
                <a:cs typeface="Arial"/>
              </a:rPr>
              <a:t>Brain</a:t>
            </a:r>
            <a:endParaRPr lang="en-US" dirty="0">
              <a:solidFill>
                <a:schemeClr val="bg1"/>
              </a:solidFill>
              <a:latin typeface="Arial"/>
              <a:cs typeface="Arial"/>
            </a:endParaRPr>
          </a:p>
        </p:txBody>
      </p:sp>
      <p:sp>
        <p:nvSpPr>
          <p:cNvPr id="28" name="Oval 27"/>
          <p:cNvSpPr/>
          <p:nvPr/>
        </p:nvSpPr>
        <p:spPr>
          <a:xfrm>
            <a:off x="4118237" y="333674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118238" y="3486238"/>
            <a:ext cx="801405" cy="461665"/>
          </a:xfrm>
          <a:prstGeom prst="rect">
            <a:avLst/>
          </a:prstGeom>
          <a:noFill/>
        </p:spPr>
        <p:txBody>
          <a:bodyPr wrap="square" rtlCol="0">
            <a:spAutoFit/>
          </a:bodyPr>
          <a:lstStyle/>
          <a:p>
            <a:pPr algn="ctr"/>
            <a:r>
              <a:rPr lang="en-US" sz="2400" b="1" dirty="0" smtClean="0">
                <a:solidFill>
                  <a:srgbClr val="C3D69B"/>
                </a:solidFill>
                <a:latin typeface="Arial"/>
                <a:cs typeface="Arial"/>
              </a:rPr>
              <a:t>4.5</a:t>
            </a:r>
            <a:endParaRPr lang="en-US" sz="2400" b="1" dirty="0">
              <a:solidFill>
                <a:srgbClr val="C3D69B"/>
              </a:solidFill>
              <a:latin typeface="Arial"/>
              <a:cs typeface="Arial"/>
            </a:endParaRPr>
          </a:p>
        </p:txBody>
      </p:sp>
      <p:sp>
        <p:nvSpPr>
          <p:cNvPr id="30" name="TextBox 29"/>
          <p:cNvSpPr txBox="1"/>
          <p:nvPr/>
        </p:nvSpPr>
        <p:spPr>
          <a:xfrm>
            <a:off x="4980768" y="4413366"/>
            <a:ext cx="3403942" cy="369332"/>
          </a:xfrm>
          <a:prstGeom prst="rect">
            <a:avLst/>
          </a:prstGeom>
          <a:noFill/>
          <a:effectLst>
            <a:outerShdw blurRad="25400" dist="25400" dir="2700000" algn="tl" rotWithShape="0">
              <a:srgbClr val="000000"/>
            </a:outerShdw>
          </a:effectLst>
        </p:spPr>
        <p:txBody>
          <a:bodyPr wrap="square" rtlCol="0">
            <a:spAutoFit/>
          </a:bodyPr>
          <a:lstStyle/>
          <a:p>
            <a:r>
              <a:rPr lang="en-US" dirty="0">
                <a:solidFill>
                  <a:schemeClr val="bg1"/>
                </a:solidFill>
                <a:latin typeface="Arial"/>
                <a:cs typeface="Arial"/>
              </a:rPr>
              <a:t>The Flexible </a:t>
            </a:r>
            <a:r>
              <a:rPr lang="en-US" dirty="0" smtClean="0">
                <a:solidFill>
                  <a:schemeClr val="bg1"/>
                </a:solidFill>
                <a:latin typeface="Arial"/>
                <a:cs typeface="Arial"/>
              </a:rPr>
              <a:t>Brain</a:t>
            </a:r>
            <a:endParaRPr lang="en-US" dirty="0">
              <a:solidFill>
                <a:schemeClr val="bg1"/>
              </a:solidFill>
              <a:latin typeface="Arial"/>
              <a:cs typeface="Arial"/>
            </a:endParaRPr>
          </a:p>
        </p:txBody>
      </p:sp>
      <p:sp>
        <p:nvSpPr>
          <p:cNvPr id="31" name="Oval 30"/>
          <p:cNvSpPr/>
          <p:nvPr/>
        </p:nvSpPr>
        <p:spPr>
          <a:xfrm>
            <a:off x="4118237" y="4215663"/>
            <a:ext cx="801406" cy="80140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18238" y="4365158"/>
            <a:ext cx="801405" cy="461665"/>
          </a:xfrm>
          <a:prstGeom prst="rect">
            <a:avLst/>
          </a:prstGeom>
          <a:noFill/>
        </p:spPr>
        <p:txBody>
          <a:bodyPr wrap="square" rtlCol="0">
            <a:spAutoFit/>
          </a:bodyPr>
          <a:lstStyle/>
          <a:p>
            <a:pPr algn="ctr"/>
            <a:r>
              <a:rPr lang="en-US" sz="2400" b="1" dirty="0" smtClean="0">
                <a:solidFill>
                  <a:srgbClr val="C3D69B"/>
                </a:solidFill>
                <a:latin typeface="Arial"/>
                <a:cs typeface="Arial"/>
              </a:rPr>
              <a:t>4.6</a:t>
            </a:r>
            <a:endParaRPr lang="en-US" sz="2400" b="1" dirty="0">
              <a:solidFill>
                <a:srgbClr val="C3D69B"/>
              </a:solidFill>
              <a:latin typeface="Arial"/>
              <a:cs typeface="Arial"/>
            </a:endParaRPr>
          </a:p>
        </p:txBody>
      </p:sp>
    </p:spTree>
    <p:extLst>
      <p:ext uri="{BB962C8B-B14F-4D97-AF65-F5344CB8AC3E}">
        <p14:creationId xmlns:p14="http://schemas.microsoft.com/office/powerpoint/2010/main" val="1607405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par>
                                <p:cTn id="22" presetID="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500"/>
                            </p:stCondLst>
                            <p:childTnLst>
                              <p:par>
                                <p:cTn id="27" presetID="2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0-#ppt_h/2"/>
                                          </p:val>
                                        </p:tav>
                                        <p:tav tm="100000">
                                          <p:val>
                                            <p:strVal val="#ppt_y"/>
                                          </p:val>
                                        </p:tav>
                                      </p:tavLst>
                                    </p:anim>
                                  </p:childTnLst>
                                </p:cTn>
                              </p:par>
                            </p:childTnLst>
                          </p:cTn>
                        </p:par>
                        <p:par>
                          <p:cTn id="52" fill="hold">
                            <p:stCondLst>
                              <p:cond delay="2500"/>
                            </p:stCondLst>
                            <p:childTnLst>
                              <p:par>
                                <p:cTn id="53" presetID="2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0-#ppt_h/2"/>
                                          </p:val>
                                        </p:tav>
                                        <p:tav tm="100000">
                                          <p:val>
                                            <p:strVal val="#ppt_y"/>
                                          </p:val>
                                        </p:tav>
                                      </p:tavLst>
                                    </p:anim>
                                  </p:childTnLst>
                                </p:cTn>
                              </p:par>
                            </p:childTnLst>
                          </p:cTn>
                        </p:par>
                        <p:par>
                          <p:cTn id="65" fill="hold">
                            <p:stCondLst>
                              <p:cond delay="3000"/>
                            </p:stCondLst>
                            <p:childTnLst>
                              <p:par>
                                <p:cTn id="66" presetID="23" presetClass="entr" presetSubtype="16"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 calcmode="lin" valueType="num">
                                      <p:cBhvr additive="base">
                                        <p:cTn id="76" dur="500" fill="hold"/>
                                        <p:tgtEl>
                                          <p:spTgt spid="27"/>
                                        </p:tgtEl>
                                        <p:attrNameLst>
                                          <p:attrName>ppt_x</p:attrName>
                                        </p:attrNameLst>
                                      </p:cBhvr>
                                      <p:tavLst>
                                        <p:tav tm="0">
                                          <p:val>
                                            <p:strVal val="#ppt_x"/>
                                          </p:val>
                                        </p:tav>
                                        <p:tav tm="100000">
                                          <p:val>
                                            <p:strVal val="#ppt_x"/>
                                          </p:val>
                                        </p:tav>
                                      </p:tavLst>
                                    </p:anim>
                                    <p:anim calcmode="lin" valueType="num">
                                      <p:cBhvr additive="base">
                                        <p:cTn id="77" dur="500" fill="hold"/>
                                        <p:tgtEl>
                                          <p:spTgt spid="27"/>
                                        </p:tgtEl>
                                        <p:attrNameLst>
                                          <p:attrName>ppt_y</p:attrName>
                                        </p:attrNameLst>
                                      </p:cBhvr>
                                      <p:tavLst>
                                        <p:tav tm="0">
                                          <p:val>
                                            <p:strVal val="0-#ppt_h/2"/>
                                          </p:val>
                                        </p:tav>
                                        <p:tav tm="100000">
                                          <p:val>
                                            <p:strVal val="#ppt_y"/>
                                          </p:val>
                                        </p:tav>
                                      </p:tavLst>
                                    </p:anim>
                                  </p:childTnLst>
                                </p:cTn>
                              </p:par>
                            </p:childTnLst>
                          </p:cTn>
                        </p:par>
                        <p:par>
                          <p:cTn id="78" fill="hold">
                            <p:stCondLst>
                              <p:cond delay="3500"/>
                            </p:stCondLst>
                            <p:childTnLst>
                              <p:par>
                                <p:cTn id="79" presetID="2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p:cTn id="85" dur="500" fill="hold"/>
                                        <p:tgtEl>
                                          <p:spTgt spid="32"/>
                                        </p:tgtEl>
                                        <p:attrNameLst>
                                          <p:attrName>ppt_w</p:attrName>
                                        </p:attrNameLst>
                                      </p:cBhvr>
                                      <p:tavLst>
                                        <p:tav tm="0">
                                          <p:val>
                                            <p:fltVal val="0"/>
                                          </p:val>
                                        </p:tav>
                                        <p:tav tm="100000">
                                          <p:val>
                                            <p:strVal val="#ppt_w"/>
                                          </p:val>
                                        </p:tav>
                                      </p:tavLst>
                                    </p:anim>
                                    <p:anim calcmode="lin" valueType="num">
                                      <p:cBhvr>
                                        <p:cTn id="86" dur="500" fill="hold"/>
                                        <p:tgtEl>
                                          <p:spTgt spid="32"/>
                                        </p:tgtEl>
                                        <p:attrNameLst>
                                          <p:attrName>ppt_h</p:attrName>
                                        </p:attrNameLst>
                                      </p:cBhvr>
                                      <p:tavLst>
                                        <p:tav tm="0">
                                          <p:val>
                                            <p:fltVal val="0"/>
                                          </p:val>
                                        </p:tav>
                                        <p:tav tm="100000">
                                          <p:val>
                                            <p:strVal val="#ppt_h"/>
                                          </p:val>
                                        </p:tav>
                                      </p:tavLst>
                                    </p:anim>
                                  </p:childTnLst>
                                </p:cTn>
                              </p:par>
                              <p:par>
                                <p:cTn id="87" presetID="2" presetClass="entr" presetSubtype="1" fill="hold" grpId="0"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0-#ppt_h/2"/>
                                          </p:val>
                                        </p:tav>
                                        <p:tav tm="100000">
                                          <p:val>
                                            <p:strVal val="#ppt_y"/>
                                          </p:val>
                                        </p:tav>
                                      </p:tavLst>
                                    </p:anim>
                                  </p:childTnLst>
                                </p:cTn>
                              </p:par>
                            </p:childTnLst>
                          </p:cTn>
                        </p:par>
                        <p:par>
                          <p:cTn id="91" fill="hold">
                            <p:stCondLst>
                              <p:cond delay="4000"/>
                            </p:stCondLst>
                            <p:childTnLst>
                              <p:par>
                                <p:cTn id="92" presetID="16" presetClass="entr" presetSubtype="37" fill="hold" grpId="0" nodeType="after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barn(outVertical)">
                                      <p:cBhvr>
                                        <p:cTn id="9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animBg="1"/>
      <p:bldP spid="12" grpId="0"/>
      <p:bldP spid="13" grpId="0"/>
      <p:bldP spid="14" grpId="0" animBg="1"/>
      <p:bldP spid="15" grpId="0"/>
      <p:bldP spid="24" grpId="0"/>
      <p:bldP spid="25" grpId="0" animBg="1"/>
      <p:bldP spid="26" grpId="0"/>
      <p:bldP spid="27" grpId="0"/>
      <p:bldP spid="28" grpId="0" animBg="1"/>
      <p:bldP spid="29" grpId="0"/>
      <p:bldP spid="30"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4.2.E</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Summarize the effects of some of the main neurotransmitters in the brain, and list four hormones that influence behavior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145519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iStock_000008838835Small.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00" y="1501775"/>
            <a:ext cx="645160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Types of Cells</a:t>
            </a:r>
          </a:p>
        </p:txBody>
      </p:sp>
      <p:sp>
        <p:nvSpPr>
          <p:cNvPr id="8" name="Content Placeholder 7"/>
          <p:cNvSpPr>
            <a:spLocks noGrp="1"/>
          </p:cNvSpPr>
          <p:nvPr>
            <p:ph idx="4294967295"/>
          </p:nvPr>
        </p:nvSpPr>
        <p:spPr>
          <a:xfrm>
            <a:off x="251790" y="876791"/>
            <a:ext cx="3656505" cy="4225925"/>
          </a:xfrm>
        </p:spPr>
        <p:txBody>
          <a:bodyPr>
            <a:noAutofit/>
          </a:bodyPr>
          <a:lstStyle/>
          <a:p>
            <a:pPr marL="0" indent="0">
              <a:buNone/>
              <a:defRPr/>
            </a:pPr>
            <a:r>
              <a:rPr lang="en-US" sz="2000" b="1" dirty="0">
                <a:solidFill>
                  <a:srgbClr val="E73739"/>
                </a:solidFill>
                <a:latin typeface="Arial" charset="0"/>
                <a:ea typeface="ＭＳ Ｐゴシック" charset="0"/>
                <a:cs typeface="ＭＳ Ｐゴシック" charset="0"/>
              </a:rPr>
              <a:t>Neurons:</a:t>
            </a:r>
          </a:p>
          <a:p>
            <a:pPr>
              <a:defRPr/>
            </a:pPr>
            <a:r>
              <a:rPr lang="en-US" sz="2000" b="1" dirty="0" smtClean="0">
                <a:latin typeface="Arial" charset="0"/>
                <a:ea typeface="ＭＳ Ｐゴシック" charset="0"/>
              </a:rPr>
              <a:t>A cell that conducts electrochemical signals</a:t>
            </a:r>
          </a:p>
          <a:p>
            <a:pPr>
              <a:defRPr/>
            </a:pPr>
            <a:r>
              <a:rPr lang="en-US" sz="2000" b="1" dirty="0" smtClean="0">
                <a:latin typeface="Arial" charset="0"/>
                <a:ea typeface="ＭＳ Ｐゴシック" charset="0"/>
              </a:rPr>
              <a:t>The basic unit of the nervous system</a:t>
            </a:r>
          </a:p>
          <a:p>
            <a:pPr>
              <a:defRPr/>
            </a:pPr>
            <a:r>
              <a:rPr lang="en-US" sz="2000" b="1" dirty="0">
                <a:latin typeface="Arial" charset="0"/>
                <a:ea typeface="ＭＳ Ｐゴシック" charset="0"/>
              </a:rPr>
              <a:t>A</a:t>
            </a:r>
            <a:r>
              <a:rPr lang="en-US" sz="2000" b="1" dirty="0" smtClean="0">
                <a:latin typeface="Arial" charset="0"/>
                <a:ea typeface="ＭＳ Ｐゴシック" charset="0"/>
              </a:rPr>
              <a:t>lso called a nerve cell</a:t>
            </a:r>
          </a:p>
          <a:p>
            <a:pPr marL="0" indent="0">
              <a:buNone/>
              <a:defRPr/>
            </a:pPr>
            <a:r>
              <a:rPr lang="en-US" sz="2000" b="1" dirty="0" smtClean="0">
                <a:solidFill>
                  <a:srgbClr val="4777EA"/>
                </a:solidFill>
                <a:latin typeface="Arial" charset="0"/>
                <a:ea typeface="ＭＳ Ｐゴシック" charset="0"/>
                <a:cs typeface="ＭＳ Ｐゴシック" charset="0"/>
              </a:rPr>
              <a:t>Glia:</a:t>
            </a:r>
            <a:endParaRPr lang="en-US" sz="2000" b="1" dirty="0">
              <a:solidFill>
                <a:srgbClr val="4777EA"/>
              </a:solidFill>
              <a:latin typeface="Arial" charset="0"/>
              <a:ea typeface="ＭＳ Ｐゴシック" charset="0"/>
              <a:cs typeface="ＭＳ Ｐゴシック" charset="0"/>
            </a:endParaRPr>
          </a:p>
          <a:p>
            <a:pPr>
              <a:defRPr/>
            </a:pPr>
            <a:r>
              <a:rPr lang="en-US" sz="2000" b="1" dirty="0" smtClean="0">
                <a:latin typeface="Arial" charset="0"/>
                <a:ea typeface="ＭＳ Ｐゴシック" charset="0"/>
              </a:rPr>
              <a:t>Support, nurture, and insulate neurons</a:t>
            </a:r>
          </a:p>
          <a:p>
            <a:pPr>
              <a:defRPr/>
            </a:pPr>
            <a:r>
              <a:rPr lang="en-US" sz="2000" b="1" dirty="0" smtClean="0">
                <a:latin typeface="Arial" charset="0"/>
                <a:ea typeface="ＭＳ Ｐゴシック" charset="0"/>
              </a:rPr>
              <a:t>Remove debris when neurons die</a:t>
            </a:r>
          </a:p>
          <a:p>
            <a:pPr>
              <a:defRPr/>
            </a:pPr>
            <a:r>
              <a:rPr lang="en-US" sz="2000" b="1" dirty="0" smtClean="0">
                <a:latin typeface="Arial" charset="0"/>
                <a:ea typeface="ＭＳ Ｐゴシック" charset="0"/>
              </a:rPr>
              <a:t>Enhance the formation and maintenance of neural connections</a:t>
            </a:r>
          </a:p>
          <a:p>
            <a:pPr>
              <a:defRPr/>
            </a:pPr>
            <a:r>
              <a:rPr lang="en-US" sz="2000" b="1" dirty="0" smtClean="0">
                <a:latin typeface="Arial" charset="0"/>
                <a:ea typeface="ＭＳ Ｐゴシック" charset="0"/>
              </a:rPr>
              <a:t>Modify neuronal functioning</a:t>
            </a:r>
            <a:endParaRPr lang="en-US" sz="2000" b="1" dirty="0">
              <a:latin typeface="Arial" charset="0"/>
              <a:ea typeface="ＭＳ Ｐゴシック" charset="0"/>
              <a:cs typeface="ＭＳ Ｐゴシック" charset="0"/>
            </a:endParaRPr>
          </a:p>
        </p:txBody>
      </p:sp>
      <p:sp>
        <p:nvSpPr>
          <p:cNvPr id="32774" name="Text Box 7"/>
          <p:cNvSpPr txBox="1">
            <a:spLocks noChangeArrowheads="1"/>
          </p:cNvSpPr>
          <p:nvPr/>
        </p:nvSpPr>
        <p:spPr bwMode="auto">
          <a:xfrm rot="-1342373">
            <a:off x="3951288" y="3979863"/>
            <a:ext cx="1804987" cy="461962"/>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b="1" dirty="0" smtClean="0">
                <a:solidFill>
                  <a:srgbClr val="FFFFFF"/>
                </a:solidFill>
              </a:rPr>
              <a:t>Neurons</a:t>
            </a:r>
            <a:endParaRPr lang="en-US" dirty="0" smtClean="0">
              <a:solidFill>
                <a:srgbClr val="FFFFFF"/>
              </a:solidFill>
            </a:endParaRPr>
          </a:p>
        </p:txBody>
      </p:sp>
      <p:sp>
        <p:nvSpPr>
          <p:cNvPr id="32775" name="Text Box 6"/>
          <p:cNvSpPr txBox="1">
            <a:spLocks noChangeArrowheads="1"/>
          </p:cNvSpPr>
          <p:nvPr/>
        </p:nvSpPr>
        <p:spPr bwMode="auto">
          <a:xfrm rot="-1555723">
            <a:off x="6124575" y="2921000"/>
            <a:ext cx="2084388" cy="460375"/>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b="1" dirty="0" smtClean="0">
                <a:solidFill>
                  <a:schemeClr val="bg1"/>
                </a:solidFill>
              </a:rPr>
              <a:t>Glia</a:t>
            </a:r>
            <a:endParaRPr lang="en-US" dirty="0" smtClean="0">
              <a:solidFill>
                <a:schemeClr val="bg1"/>
              </a:solidFill>
            </a:endParaRPr>
          </a:p>
        </p:txBody>
      </p:sp>
    </p:spTree>
    <p:extLst>
      <p:ext uri="{BB962C8B-B14F-4D97-AF65-F5344CB8AC3E}">
        <p14:creationId xmlns:p14="http://schemas.microsoft.com/office/powerpoint/2010/main" val="127874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8">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additive="base">
                                        <p:cTn id="28"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8">
                                            <p:txEl>
                                              <p:pRg st="4" end="4"/>
                                            </p:txEl>
                                          </p:spTgt>
                                        </p:tgtEl>
                                      </p:cBhvr>
                                    </p:animEffect>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8">
                                            <p:txEl>
                                              <p:pRg st="5" end="5"/>
                                            </p:txEl>
                                          </p:spTgt>
                                        </p:tgtEl>
                                      </p:cBhvr>
                                    </p:animEffect>
                                  </p:childTnLst>
                                </p:cTn>
                              </p:par>
                            </p:childTnLst>
                          </p:cTn>
                        </p:par>
                        <p:par>
                          <p:cTn id="35" fill="hold">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 calcmode="lin" valueType="num">
                                      <p:cBhvr additive="base">
                                        <p:cTn id="38"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39" dur="500"/>
                                        <p:tgtEl>
                                          <p:spTgt spid="8">
                                            <p:txEl>
                                              <p:pRg st="6" end="6"/>
                                            </p:txEl>
                                          </p:spTgt>
                                        </p:tgtEl>
                                      </p:cBhvr>
                                    </p:animEffect>
                                  </p:childTnLst>
                                </p:cTn>
                              </p:par>
                            </p:childTnLst>
                          </p:cTn>
                        </p:par>
                        <p:par>
                          <p:cTn id="40" fill="hold">
                            <p:stCondLst>
                              <p:cond delay="1500"/>
                            </p:stCondLst>
                            <p:childTnLst>
                              <p:par>
                                <p:cTn id="41" presetID="12" presetClass="entr" presetSubtype="4" fill="hold" grpId="0" nodeType="after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8">
                                            <p:txEl>
                                              <p:pRg st="7" end="7"/>
                                            </p:txEl>
                                          </p:spTgt>
                                        </p:tgtEl>
                                      </p:cBhvr>
                                    </p:animEffect>
                                  </p:childTnLst>
                                </p:cTn>
                              </p:par>
                            </p:childTnLst>
                          </p:cTn>
                        </p:par>
                        <p:par>
                          <p:cTn id="45" fill="hold">
                            <p:stCondLst>
                              <p:cond delay="2000"/>
                            </p:stCondLst>
                            <p:childTnLst>
                              <p:par>
                                <p:cTn id="46" presetID="12" presetClass="entr" presetSubtype="4" fill="hold" grpId="0" nodeType="afterEffect">
                                  <p:stCondLst>
                                    <p:cond delay="0"/>
                                  </p:stCondLst>
                                  <p:childTnLst>
                                    <p:set>
                                      <p:cBhvr>
                                        <p:cTn id="47" dur="1" fill="hold">
                                          <p:stCondLst>
                                            <p:cond delay="0"/>
                                          </p:stCondLst>
                                        </p:cTn>
                                        <p:tgtEl>
                                          <p:spTgt spid="8">
                                            <p:txEl>
                                              <p:pRg st="8" end="8"/>
                                            </p:txEl>
                                          </p:spTgt>
                                        </p:tgtEl>
                                        <p:attrNameLst>
                                          <p:attrName>style.visibility</p:attrName>
                                        </p:attrNameLst>
                                      </p:cBhvr>
                                      <p:to>
                                        <p:strVal val="visible"/>
                                      </p:to>
                                    </p:set>
                                    <p:anim calcmode="lin" valueType="num">
                                      <p:cBhvr additive="base">
                                        <p:cTn id="48"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4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4"/>
          <p:cNvSpPr>
            <a:spLocks noGrp="1"/>
          </p:cNvSpPr>
          <p:nvPr>
            <p:ph type="ctrTitle"/>
          </p:nvPr>
        </p:nvSpPr>
        <p:spPr/>
        <p:txBody>
          <a:bodyPr/>
          <a:lstStyle/>
          <a:p>
            <a:r>
              <a:rPr lang="en-US">
                <a:latin typeface="Arial" charset="0"/>
                <a:ea typeface="ＭＳ Ｐゴシック" charset="0"/>
                <a:cs typeface="ＭＳ Ｐゴシック" charset="0"/>
              </a:rPr>
              <a:t>Types of Cells</a:t>
            </a:r>
          </a:p>
        </p:txBody>
      </p:sp>
      <p:pic>
        <p:nvPicPr>
          <p:cNvPr id="6" name="Picture 5" descr="AALCQZP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31630" y="912849"/>
            <a:ext cx="7080740" cy="544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096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0" y="1686102"/>
            <a:ext cx="9144000" cy="32079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18"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Figure 4.3: Different Kinds of Neurons</a:t>
            </a:r>
          </a:p>
        </p:txBody>
      </p:sp>
      <p:pic>
        <p:nvPicPr>
          <p:cNvPr id="6" name="Picture 5" descr="AALCQZQ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050" y="1847788"/>
            <a:ext cx="8839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91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6034" y="46265"/>
            <a:ext cx="6537531" cy="633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1165" y="191352"/>
            <a:ext cx="7772400" cy="539673"/>
          </a:xfrm>
          <a:prstGeom prst="rect">
            <a:avLst/>
          </a:prstGeom>
        </p:spPr>
        <p:txBody>
          <a:bodyPr>
            <a:normAutofit/>
          </a:bodyPr>
          <a:lstStyle>
            <a:lvl1pPr algn="l" defTabSz="457200" rtl="0" eaLnBrk="1" latinLnBrk="0" hangingPunct="1">
              <a:spcBef>
                <a:spcPct val="0"/>
              </a:spcBef>
              <a:buNone/>
              <a:defRPr sz="2400" kern="1200">
                <a:solidFill>
                  <a:schemeClr val="tx1"/>
                </a:solidFill>
                <a:latin typeface="+mj-lt"/>
                <a:ea typeface="+mj-ea"/>
                <a:cs typeface="+mj-cs"/>
              </a:defRPr>
            </a:lvl1pPr>
          </a:lstStyle>
          <a:p>
            <a:r>
              <a:rPr lang="en-US" dirty="0" smtClean="0">
                <a:latin typeface="Arial"/>
                <a:cs typeface="Arial"/>
              </a:rPr>
              <a:t>The Structure of the Neuron</a:t>
            </a:r>
            <a:endParaRPr lang="en-US" dirty="0">
              <a:latin typeface="Arial"/>
              <a:cs typeface="Arial"/>
            </a:endParaRPr>
          </a:p>
        </p:txBody>
      </p:sp>
      <p:sp>
        <p:nvSpPr>
          <p:cNvPr id="7" name="Rectangle 6"/>
          <p:cNvSpPr/>
          <p:nvPr/>
        </p:nvSpPr>
        <p:spPr>
          <a:xfrm>
            <a:off x="-173463" y="731025"/>
            <a:ext cx="2124926" cy="49560"/>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40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8916" name="Rounded Rectangle 10"/>
          <p:cNvSpPr>
            <a:spLocks noChangeArrowheads="1"/>
          </p:cNvSpPr>
          <p:nvPr/>
        </p:nvSpPr>
        <p:spPr bwMode="auto">
          <a:xfrm>
            <a:off x="327025" y="1095375"/>
            <a:ext cx="4402138" cy="4503738"/>
          </a:xfrm>
          <a:prstGeom prst="round2DiagRect">
            <a:avLst/>
          </a:prstGeom>
          <a:gradFill rotWithShape="1">
            <a:gsLst>
              <a:gs pos="0">
                <a:srgbClr val="E1D1AC">
                  <a:alpha val="87000"/>
                </a:srgbClr>
              </a:gs>
              <a:gs pos="100000">
                <a:schemeClr val="bg1">
                  <a:alpha val="60999"/>
                </a:schemeClr>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p>
        </p:txBody>
      </p:sp>
      <p:sp>
        <p:nvSpPr>
          <p:cNvPr id="38917" name="Title 6"/>
          <p:cNvSpPr>
            <a:spLocks noGrp="1"/>
          </p:cNvSpPr>
          <p:nvPr>
            <p:ph type="ctrTitle"/>
          </p:nvPr>
        </p:nvSpPr>
        <p:spPr/>
        <p:txBody>
          <a:bodyPr/>
          <a:lstStyle/>
          <a:p>
            <a:r>
              <a:rPr lang="en-US" dirty="0">
                <a:solidFill>
                  <a:schemeClr val="bg1"/>
                </a:solidFill>
                <a:latin typeface="Arial" charset="0"/>
                <a:ea typeface="ＭＳ Ｐゴシック" charset="0"/>
                <a:cs typeface="ＭＳ Ｐゴシック" charset="0"/>
              </a:rPr>
              <a:t>Neurogenesis: The Birth of Neurons</a:t>
            </a:r>
          </a:p>
        </p:txBody>
      </p:sp>
      <p:sp>
        <p:nvSpPr>
          <p:cNvPr id="94211" name="Rectangle 5"/>
          <p:cNvSpPr>
            <a:spLocks noGrp="1" noChangeArrowheads="1"/>
          </p:cNvSpPr>
          <p:nvPr>
            <p:ph idx="4294967295"/>
          </p:nvPr>
        </p:nvSpPr>
        <p:spPr>
          <a:xfrm>
            <a:off x="602121" y="1371600"/>
            <a:ext cx="3900488" cy="4143375"/>
          </a:xfrm>
        </p:spPr>
        <p:txBody>
          <a:bodyPr>
            <a:normAutofit lnSpcReduction="10000"/>
          </a:bodyPr>
          <a:lstStyle/>
          <a:p>
            <a:pPr marL="0" indent="0" eaLnBrk="1" hangingPunct="1">
              <a:spcAft>
                <a:spcPts val="600"/>
              </a:spcAft>
              <a:buNone/>
              <a:defRPr/>
            </a:pPr>
            <a:r>
              <a:rPr lang="en-US" sz="2100" b="1" dirty="0">
                <a:solidFill>
                  <a:schemeClr val="accent4">
                    <a:lumMod val="75000"/>
                  </a:schemeClr>
                </a:solidFill>
                <a:latin typeface="Arial" charset="0"/>
                <a:ea typeface="ＭＳ Ｐゴシック" charset="0"/>
                <a:cs typeface="Arial" charset="0"/>
              </a:rPr>
              <a:t>Neurogenesis</a:t>
            </a:r>
            <a:r>
              <a:rPr lang="en-US" sz="2100" b="1" dirty="0" smtClean="0">
                <a:solidFill>
                  <a:schemeClr val="accent4">
                    <a:lumMod val="75000"/>
                  </a:schemeClr>
                </a:solidFill>
                <a:latin typeface="Arial" charset="0"/>
                <a:ea typeface="ＭＳ Ｐゴシック" charset="0"/>
                <a:cs typeface="Arial" charset="0"/>
              </a:rPr>
              <a:t>:</a:t>
            </a:r>
          </a:p>
          <a:p>
            <a:pPr marL="225425" indent="-225425" eaLnBrk="1" hangingPunct="1">
              <a:spcAft>
                <a:spcPts val="600"/>
              </a:spcAft>
              <a:buFont typeface="Arial"/>
              <a:buChar char="•"/>
              <a:defRPr/>
            </a:pPr>
            <a:r>
              <a:rPr lang="en-US" sz="2100" b="1" dirty="0" smtClean="0">
                <a:solidFill>
                  <a:srgbClr val="404040"/>
                </a:solidFill>
                <a:latin typeface="Arial" charset="0"/>
                <a:ea typeface="ＭＳ Ｐゴシック" charset="0"/>
                <a:cs typeface="Arial" charset="0"/>
              </a:rPr>
              <a:t>The </a:t>
            </a:r>
            <a:r>
              <a:rPr lang="en-US" sz="2100" b="1" dirty="0">
                <a:solidFill>
                  <a:srgbClr val="404040"/>
                </a:solidFill>
                <a:latin typeface="Arial" charset="0"/>
                <a:ea typeface="ＭＳ Ｐゴシック" charset="0"/>
                <a:cs typeface="Arial" charset="0"/>
              </a:rPr>
              <a:t>production of new neurons from immature stem cells</a:t>
            </a:r>
            <a:endParaRPr lang="en-US" sz="2000" b="1" dirty="0">
              <a:solidFill>
                <a:srgbClr val="404040"/>
              </a:solidFill>
              <a:latin typeface="Arial" charset="0"/>
              <a:ea typeface="ＭＳ Ｐゴシック" charset="0"/>
              <a:cs typeface="Arial" charset="0"/>
            </a:endParaRPr>
          </a:p>
          <a:p>
            <a:pPr marL="0" indent="0" eaLnBrk="1" hangingPunct="1">
              <a:buNone/>
              <a:defRPr/>
            </a:pPr>
            <a:r>
              <a:rPr lang="en-US" sz="2100" b="1" dirty="0">
                <a:solidFill>
                  <a:srgbClr val="7C8BC4"/>
                </a:solidFill>
                <a:latin typeface="Arial" charset="0"/>
                <a:ea typeface="ＭＳ Ｐゴシック" charset="0"/>
                <a:cs typeface="Arial" charset="0"/>
              </a:rPr>
              <a:t>Stem cells</a:t>
            </a:r>
            <a:r>
              <a:rPr lang="en-US" sz="2100" b="1" dirty="0" smtClean="0">
                <a:solidFill>
                  <a:srgbClr val="7C8BC4"/>
                </a:solidFill>
                <a:latin typeface="Arial" charset="0"/>
                <a:ea typeface="ＭＳ Ｐゴシック" charset="0"/>
                <a:cs typeface="Arial" charset="0"/>
              </a:rPr>
              <a:t>:</a:t>
            </a:r>
          </a:p>
          <a:p>
            <a:pPr marL="225425" indent="-225425" eaLnBrk="1" hangingPunct="1">
              <a:buFont typeface="Arial"/>
              <a:buChar char="•"/>
              <a:defRPr/>
            </a:pPr>
            <a:r>
              <a:rPr lang="en-US" sz="2100" b="1" dirty="0" smtClean="0">
                <a:solidFill>
                  <a:srgbClr val="404040"/>
                </a:solidFill>
                <a:latin typeface="Arial" charset="0"/>
                <a:ea typeface="ＭＳ Ｐゴシック" charset="0"/>
                <a:cs typeface="Arial" charset="0"/>
              </a:rPr>
              <a:t>Immature </a:t>
            </a:r>
            <a:r>
              <a:rPr lang="en-US" sz="2100" b="1" dirty="0">
                <a:solidFill>
                  <a:srgbClr val="404040"/>
                </a:solidFill>
                <a:latin typeface="Arial" charset="0"/>
                <a:ea typeface="ＭＳ Ｐゴシック" charset="0"/>
                <a:cs typeface="Arial" charset="0"/>
              </a:rPr>
              <a:t>cells that renew themselves </a:t>
            </a:r>
            <a:r>
              <a:rPr lang="en-US" sz="2100" b="1" dirty="0" smtClean="0">
                <a:solidFill>
                  <a:srgbClr val="404040"/>
                </a:solidFill>
                <a:latin typeface="Arial" charset="0"/>
                <a:ea typeface="ＭＳ Ｐゴシック" charset="0"/>
                <a:cs typeface="Arial" charset="0"/>
              </a:rPr>
              <a:t>and </a:t>
            </a:r>
            <a:r>
              <a:rPr lang="en-US" sz="2100" b="1" dirty="0">
                <a:solidFill>
                  <a:srgbClr val="404040"/>
                </a:solidFill>
                <a:latin typeface="Arial" charset="0"/>
                <a:ea typeface="ＭＳ Ｐゴシック" charset="0"/>
                <a:cs typeface="Arial" charset="0"/>
              </a:rPr>
              <a:t>have the potential to develop into mature </a:t>
            </a:r>
            <a:r>
              <a:rPr lang="en-US" sz="2100" b="1" dirty="0" smtClean="0">
                <a:solidFill>
                  <a:srgbClr val="404040"/>
                </a:solidFill>
                <a:latin typeface="Arial" charset="0"/>
                <a:ea typeface="ＭＳ Ｐゴシック" charset="0"/>
                <a:cs typeface="Arial" charset="0"/>
              </a:rPr>
              <a:t>cells</a:t>
            </a:r>
          </a:p>
          <a:p>
            <a:pPr marL="225425" indent="-225425" eaLnBrk="1" hangingPunct="1">
              <a:buFont typeface="Arial"/>
              <a:buChar char="•"/>
              <a:defRPr/>
            </a:pPr>
            <a:r>
              <a:rPr lang="en-US" sz="2100" b="1" dirty="0" smtClean="0">
                <a:solidFill>
                  <a:srgbClr val="404040"/>
                </a:solidFill>
                <a:latin typeface="Arial" charset="0"/>
                <a:ea typeface="ＭＳ Ｐゴシック" charset="0"/>
                <a:cs typeface="Arial" charset="0"/>
              </a:rPr>
              <a:t>Stem cells from early embryos can develop into any cell type</a:t>
            </a:r>
            <a:endParaRPr lang="en-US" sz="2100" b="1" dirty="0">
              <a:solidFill>
                <a:srgbClr val="404040"/>
              </a:solidFill>
              <a:latin typeface="Arial" charset="0"/>
              <a:ea typeface="ＭＳ Ｐゴシック" charset="0"/>
              <a:cs typeface="Arial" charset="0"/>
            </a:endParaRPr>
          </a:p>
        </p:txBody>
      </p:sp>
    </p:spTree>
    <p:extLst>
      <p:ext uri="{BB962C8B-B14F-4D97-AF65-F5344CB8AC3E}">
        <p14:creationId xmlns:p14="http://schemas.microsoft.com/office/powerpoint/2010/main" val="121371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0-#ppt_w/2"/>
                                          </p:val>
                                        </p:tav>
                                        <p:tav tm="100000">
                                          <p:val>
                                            <p:strVal val="#ppt_x"/>
                                          </p:val>
                                        </p:tav>
                                      </p:tavLst>
                                    </p:anim>
                                    <p:anim calcmode="lin" valueType="num">
                                      <p:cBhvr additive="base">
                                        <p:cTn id="8" dur="500" fill="hold"/>
                                        <p:tgtEl>
                                          <p:spTgt spid="38916"/>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animEffect transition="in" filter="fade">
                                      <p:cBhvr>
                                        <p:cTn id="11" dur="1000"/>
                                        <p:tgtEl>
                                          <p:spTgt spid="94211">
                                            <p:txEl>
                                              <p:pRg st="0" end="0"/>
                                            </p:txEl>
                                          </p:spTgt>
                                        </p:tgtEl>
                                      </p:cBhvr>
                                    </p:animEffect>
                                    <p:anim calcmode="lin" valueType="num">
                                      <p:cBhvr>
                                        <p:cTn id="12" dur="10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p:cTn id="13" dur="900" decel="100000" fill="hold"/>
                                        <p:tgtEl>
                                          <p:spTgt spid="94211">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4211">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94211">
                                            <p:txEl>
                                              <p:pRg st="1" end="1"/>
                                            </p:txEl>
                                          </p:spTgt>
                                        </p:tgtEl>
                                        <p:attrNameLst>
                                          <p:attrName>style.visibility</p:attrName>
                                        </p:attrNameLst>
                                      </p:cBhvr>
                                      <p:to>
                                        <p:strVal val="visible"/>
                                      </p:to>
                                    </p:set>
                                    <p:animEffect transition="in" filter="fade">
                                      <p:cBhvr>
                                        <p:cTn id="17" dur="1000"/>
                                        <p:tgtEl>
                                          <p:spTgt spid="94211">
                                            <p:txEl>
                                              <p:pRg st="1" end="1"/>
                                            </p:txEl>
                                          </p:spTgt>
                                        </p:tgtEl>
                                      </p:cBhvr>
                                    </p:animEffect>
                                    <p:anim calcmode="lin" valueType="num">
                                      <p:cBhvr>
                                        <p:cTn id="18" dur="10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94211">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421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94211">
                                            <p:txEl>
                                              <p:pRg st="2" end="2"/>
                                            </p:txEl>
                                          </p:spTgt>
                                        </p:tgtEl>
                                        <p:attrNameLst>
                                          <p:attrName>style.visibility</p:attrName>
                                        </p:attrNameLst>
                                      </p:cBhvr>
                                      <p:to>
                                        <p:strVal val="visible"/>
                                      </p:to>
                                    </p:set>
                                    <p:animEffect transition="in" filter="fade">
                                      <p:cBhvr>
                                        <p:cTn id="25" dur="1000"/>
                                        <p:tgtEl>
                                          <p:spTgt spid="94211">
                                            <p:txEl>
                                              <p:pRg st="2" end="2"/>
                                            </p:txEl>
                                          </p:spTgt>
                                        </p:tgtEl>
                                      </p:cBhvr>
                                    </p:animEffect>
                                    <p:anim calcmode="lin" valueType="num">
                                      <p:cBhvr>
                                        <p:cTn id="26" dur="10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94211">
                                            <p:txEl>
                                              <p:pRg st="2" end="2"/>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421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94211">
                                            <p:txEl>
                                              <p:pRg st="3" end="3"/>
                                            </p:txEl>
                                          </p:spTgt>
                                        </p:tgtEl>
                                        <p:attrNameLst>
                                          <p:attrName>style.visibility</p:attrName>
                                        </p:attrNameLst>
                                      </p:cBhvr>
                                      <p:to>
                                        <p:strVal val="visible"/>
                                      </p:to>
                                    </p:set>
                                    <p:animEffect transition="in" filter="fade">
                                      <p:cBhvr>
                                        <p:cTn id="33" dur="1000"/>
                                        <p:tgtEl>
                                          <p:spTgt spid="94211">
                                            <p:txEl>
                                              <p:pRg st="3" end="3"/>
                                            </p:txEl>
                                          </p:spTgt>
                                        </p:tgtEl>
                                      </p:cBhvr>
                                    </p:animEffect>
                                    <p:anim calcmode="lin" valueType="num">
                                      <p:cBhvr>
                                        <p:cTn id="34" dur="10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94211">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4211">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94211">
                                            <p:txEl>
                                              <p:pRg st="4" end="4"/>
                                            </p:txEl>
                                          </p:spTgt>
                                        </p:tgtEl>
                                        <p:attrNameLst>
                                          <p:attrName>style.visibility</p:attrName>
                                        </p:attrNameLst>
                                      </p:cBhvr>
                                      <p:to>
                                        <p:strVal val="visible"/>
                                      </p:to>
                                    </p:set>
                                    <p:animEffect transition="in" filter="fade">
                                      <p:cBhvr>
                                        <p:cTn id="41" dur="1000"/>
                                        <p:tgtEl>
                                          <p:spTgt spid="94211">
                                            <p:txEl>
                                              <p:pRg st="4" end="4"/>
                                            </p:txEl>
                                          </p:spTgt>
                                        </p:tgtEl>
                                      </p:cBhvr>
                                    </p:animEffect>
                                    <p:anim calcmode="lin" valueType="num">
                                      <p:cBhvr>
                                        <p:cTn id="42" dur="10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94211">
                                            <p:txEl>
                                              <p:pRg st="4" end="4"/>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94211">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942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1871"/>
            <a:ext cx="9144000" cy="38101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185" name="Title 4"/>
          <p:cNvSpPr>
            <a:spLocks noGrp="1"/>
          </p:cNvSpPr>
          <p:nvPr>
            <p:ph type="ctrTitle"/>
          </p:nvPr>
        </p:nvSpPr>
        <p:spPr/>
        <p:txBody>
          <a:bodyPr/>
          <a:lstStyle/>
          <a:p>
            <a:r>
              <a:rPr lang="en-US">
                <a:latin typeface="Arial" charset="0"/>
                <a:ea typeface="ＭＳ Ｐゴシック" charset="0"/>
                <a:cs typeface="ＭＳ Ｐゴシック" charset="0"/>
              </a:rPr>
              <a:t>Figure 4.5: Stem Cell Production</a:t>
            </a:r>
          </a:p>
        </p:txBody>
      </p:sp>
      <p:pic>
        <p:nvPicPr>
          <p:cNvPr id="6" name="Picture 5" descr="AALCQZT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763" y="1624013"/>
            <a:ext cx="8355012"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16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4"/>
          <p:cNvSpPr>
            <a:spLocks noGrp="1"/>
          </p:cNvSpPr>
          <p:nvPr>
            <p:ph type="ctrTitle"/>
          </p:nvPr>
        </p:nvSpPr>
        <p:spPr/>
        <p:txBody>
          <a:bodyPr/>
          <a:lstStyle/>
          <a:p>
            <a:r>
              <a:rPr lang="en-US">
                <a:latin typeface="Arial" charset="0"/>
                <a:ea typeface="ＭＳ Ｐゴシック" charset="0"/>
                <a:cs typeface="ＭＳ Ｐゴシック" charset="0"/>
              </a:rPr>
              <a:t>Neurogenesis: The Birth of Neurons</a:t>
            </a:r>
          </a:p>
        </p:txBody>
      </p:sp>
      <p:pic>
        <p:nvPicPr>
          <p:cNvPr id="94210" name="Picture 1" descr="AALCQZU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028616" y="821153"/>
            <a:ext cx="7313932" cy="556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846263" y="2544763"/>
            <a:ext cx="5372100" cy="1704975"/>
            <a:chOff x="961661" y="2027116"/>
            <a:chExt cx="5372557" cy="1704577"/>
          </a:xfrm>
        </p:grpSpPr>
        <p:sp>
          <p:nvSpPr>
            <p:cNvPr id="4" name="Round Diagonal Corner Rectangle 3"/>
            <p:cNvSpPr/>
            <p:nvPr/>
          </p:nvSpPr>
          <p:spPr bwMode="auto">
            <a:xfrm>
              <a:off x="961661" y="2027116"/>
              <a:ext cx="5264598" cy="1704577"/>
            </a:xfrm>
            <a:prstGeom prst="round2DiagRect">
              <a:avLst/>
            </a:prstGeom>
            <a:solidFill>
              <a:schemeClr val="bg1">
                <a:lumMod val="85000"/>
                <a:alpha val="67000"/>
              </a:scheme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3" name="TextBox 2"/>
            <p:cNvSpPr txBox="1"/>
            <p:nvPr/>
          </p:nvSpPr>
          <p:spPr>
            <a:xfrm>
              <a:off x="1199806" y="2279469"/>
              <a:ext cx="5134412" cy="1200048"/>
            </a:xfrm>
            <a:prstGeom prst="rect">
              <a:avLst/>
            </a:prstGeom>
            <a:noFill/>
          </p:spPr>
          <p:txBody>
            <a:bodyPr>
              <a:spAutoFit/>
            </a:bodyPr>
            <a:lstStyle/>
            <a:p>
              <a:pPr>
                <a:defRPr/>
              </a:pPr>
              <a:r>
                <a:rPr lang="en-US" sz="2400" b="1" dirty="0">
                  <a:latin typeface="Arial"/>
                  <a:cs typeface="Arial"/>
                </a:rPr>
                <a:t>Embryonic cells are </a:t>
              </a:r>
              <a:r>
                <a:rPr lang="en-US" sz="2400" b="1" dirty="0">
                  <a:solidFill>
                    <a:srgbClr val="B617BC"/>
                  </a:solidFill>
                  <a:latin typeface="Arial"/>
                  <a:cs typeface="Arial"/>
                </a:rPr>
                <a:t>pluripotent</a:t>
              </a:r>
            </a:p>
            <a:p>
              <a:pPr marL="342900" indent="-342900">
                <a:buFont typeface="Arial"/>
                <a:buChar char="•"/>
                <a:defRPr/>
              </a:pPr>
              <a:r>
                <a:rPr lang="en-US" sz="2400" b="1" dirty="0">
                  <a:latin typeface="Arial"/>
                  <a:cs typeface="Arial"/>
                </a:rPr>
                <a:t>Can generate many different kinds of cells in the body</a:t>
              </a:r>
            </a:p>
          </p:txBody>
        </p:sp>
      </p:grpSp>
    </p:spTree>
    <p:extLst>
      <p:ext uri="{BB962C8B-B14F-4D97-AF65-F5344CB8AC3E}">
        <p14:creationId xmlns:p14="http://schemas.microsoft.com/office/powerpoint/2010/main" val="81094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p:cNvSpPr>
          <p:nvPr>
            <p:ph type="ctrTitle"/>
          </p:nvPr>
        </p:nvSpPr>
        <p:spPr/>
        <p:txBody>
          <a:bodyPr/>
          <a:lstStyle/>
          <a:p>
            <a:r>
              <a:rPr lang="en-US">
                <a:latin typeface="Arial" charset="0"/>
                <a:ea typeface="ＭＳ Ｐゴシック" charset="0"/>
                <a:cs typeface="ＭＳ Ｐゴシック" charset="0"/>
              </a:rPr>
              <a:t>How Neurons Communicate</a:t>
            </a:r>
          </a:p>
        </p:txBody>
      </p:sp>
      <p:pic>
        <p:nvPicPr>
          <p:cNvPr id="4" name="Picture 3" descr="AALCQZV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9798" y="1008897"/>
            <a:ext cx="6863768" cy="529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855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L1210969_Original.jp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0" y="0"/>
            <a:ext cx="9144000" cy="6478351"/>
          </a:xfrm>
          <a:prstGeom prst="rect">
            <a:avLst/>
          </a:prstGeom>
        </p:spPr>
      </p:pic>
      <p:grpSp>
        <p:nvGrpSpPr>
          <p:cNvPr id="2" name="Group 5"/>
          <p:cNvGrpSpPr>
            <a:grpSpLocks/>
          </p:cNvGrpSpPr>
          <p:nvPr/>
        </p:nvGrpSpPr>
        <p:grpSpPr bwMode="auto">
          <a:xfrm>
            <a:off x="612775" y="1714500"/>
            <a:ext cx="3292475" cy="3541713"/>
            <a:chOff x="1241" y="4347"/>
            <a:chExt cx="2044" cy="2216"/>
          </a:xfrm>
        </p:grpSpPr>
        <p:sp>
          <p:nvSpPr>
            <p:cNvPr id="26630" name="Oval 6"/>
            <p:cNvSpPr>
              <a:spLocks noChangeArrowheads="1"/>
            </p:cNvSpPr>
            <p:nvPr/>
          </p:nvSpPr>
          <p:spPr bwMode="gray">
            <a:xfrm>
              <a:off x="1534" y="4358"/>
              <a:ext cx="1743" cy="1743"/>
            </a:xfrm>
            <a:prstGeom prst="ellipse">
              <a:avLst/>
            </a:prstGeom>
            <a:solidFill>
              <a:srgbClr val="0056B8">
                <a:alpha val="80000"/>
              </a:srgb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1143000" h="1143000"/>
            </a:sp3d>
          </p:spPr>
          <p:txBody>
            <a:bodyPr wrap="none" anchor="ctr"/>
            <a:lstStyle/>
            <a:p>
              <a:pPr>
                <a:defRPr/>
              </a:pPr>
              <a:endParaRPr lang="en-US" dirty="0">
                <a:latin typeface="Arial" pitchFamily="-111" charset="0"/>
                <a:ea typeface="ＭＳ Ｐゴシック" pitchFamily="-111" charset="-128"/>
                <a:cs typeface="ＭＳ Ｐゴシック" pitchFamily="-111" charset="-128"/>
              </a:endParaRPr>
            </a:p>
          </p:txBody>
        </p:sp>
        <p:sp>
          <p:nvSpPr>
            <p:cNvPr id="37915" name="Text Box 7"/>
            <p:cNvSpPr txBox="1">
              <a:spLocks noChangeArrowheads="1"/>
            </p:cNvSpPr>
            <p:nvPr/>
          </p:nvSpPr>
          <p:spPr bwMode="gray">
            <a:xfrm>
              <a:off x="1554" y="5034"/>
              <a:ext cx="1709" cy="24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en-US" sz="3400" b="1" baseline="-25000" smtClean="0">
                  <a:solidFill>
                    <a:schemeClr val="bg1"/>
                  </a:solidFill>
                </a:rPr>
                <a:t>Neurotransmitters</a:t>
              </a:r>
            </a:p>
          </p:txBody>
        </p:sp>
      </p:grpSp>
      <p:grpSp>
        <p:nvGrpSpPr>
          <p:cNvPr id="3" name="Group 11"/>
          <p:cNvGrpSpPr>
            <a:grpSpLocks/>
          </p:cNvGrpSpPr>
          <p:nvPr/>
        </p:nvGrpSpPr>
        <p:grpSpPr bwMode="auto">
          <a:xfrm>
            <a:off x="5583238" y="1828800"/>
            <a:ext cx="2743200" cy="2332038"/>
            <a:chOff x="3761" y="5328"/>
            <a:chExt cx="961" cy="869"/>
          </a:xfrm>
        </p:grpSpPr>
        <p:sp>
          <p:nvSpPr>
            <p:cNvPr id="26636" name="Oval 12"/>
            <p:cNvSpPr>
              <a:spLocks noChangeArrowheads="1"/>
            </p:cNvSpPr>
            <p:nvPr/>
          </p:nvSpPr>
          <p:spPr bwMode="gray">
            <a:xfrm>
              <a:off x="3831" y="5328"/>
              <a:ext cx="817" cy="869"/>
            </a:xfrm>
            <a:prstGeom prst="ellipse">
              <a:avLst/>
            </a:prstGeom>
            <a:solidFill>
              <a:srgbClr val="5EA400">
                <a:alpha val="80000"/>
              </a:srgb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1143000" h="1143000"/>
            </a:sp3d>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68618" name="Text Box 13"/>
            <p:cNvSpPr txBox="1">
              <a:spLocks noChangeArrowheads="1"/>
            </p:cNvSpPr>
            <p:nvPr/>
          </p:nvSpPr>
          <p:spPr bwMode="gray">
            <a:xfrm>
              <a:off x="3761" y="5620"/>
              <a:ext cx="961" cy="294"/>
            </a:xfrm>
            <a:prstGeom prst="rect">
              <a:avLst/>
            </a:prstGeom>
            <a:noFill/>
            <a:ln w="9525">
              <a:noFill/>
              <a:miter lim="800000"/>
              <a:headEnd/>
              <a:tailEnd/>
            </a:ln>
            <a:effectLst>
              <a:outerShdw blurRad="50800" dist="38100" dir="2700000">
                <a:srgbClr val="000000">
                  <a:alpha val="43000"/>
                </a:srgbClr>
              </a:outerShdw>
            </a:effectLst>
            <a:scene3d>
              <a:camera prst="orthographicFront"/>
              <a:lightRig rig="threePt" dir="t"/>
            </a:scene3d>
            <a:sp3d>
              <a:bevelT w="1143000" h="0"/>
            </a:sp3d>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3400" b="1" baseline="-25000" dirty="0" smtClean="0">
                  <a:solidFill>
                    <a:srgbClr val="FFFFFF"/>
                  </a:solidFill>
                  <a:cs typeface="+mn-cs"/>
                </a:rPr>
                <a:t>Hormones</a:t>
              </a:r>
            </a:p>
          </p:txBody>
        </p:sp>
      </p:grpSp>
      <p:grpSp>
        <p:nvGrpSpPr>
          <p:cNvPr id="4" name="Group 8"/>
          <p:cNvGrpSpPr>
            <a:grpSpLocks/>
          </p:cNvGrpSpPr>
          <p:nvPr/>
        </p:nvGrpSpPr>
        <p:grpSpPr bwMode="auto">
          <a:xfrm>
            <a:off x="3459163" y="2470150"/>
            <a:ext cx="2884487" cy="2884488"/>
            <a:chOff x="-429" y="5523"/>
            <a:chExt cx="1462" cy="1462"/>
          </a:xfrm>
        </p:grpSpPr>
        <p:sp>
          <p:nvSpPr>
            <p:cNvPr id="26633" name="Oval 9"/>
            <p:cNvSpPr>
              <a:spLocks noChangeArrowheads="1"/>
            </p:cNvSpPr>
            <p:nvPr/>
          </p:nvSpPr>
          <p:spPr bwMode="gray">
            <a:xfrm>
              <a:off x="-429" y="5523"/>
              <a:ext cx="1462" cy="1462"/>
            </a:xfrm>
            <a:prstGeom prst="ellipse">
              <a:avLst/>
            </a:prstGeom>
            <a:solidFill>
              <a:srgbClr val="E247B3">
                <a:alpha val="80000"/>
              </a:srgb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1143000" h="1143000"/>
            </a:sp3d>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68620" name="Text Box 10"/>
            <p:cNvSpPr txBox="1">
              <a:spLocks noChangeArrowheads="1"/>
            </p:cNvSpPr>
            <p:nvPr/>
          </p:nvSpPr>
          <p:spPr bwMode="gray">
            <a:xfrm>
              <a:off x="-359" y="6038"/>
              <a:ext cx="1321" cy="224"/>
            </a:xfrm>
            <a:prstGeom prst="rect">
              <a:avLst/>
            </a:prstGeom>
            <a:noFill/>
            <a:ln w="9525">
              <a:noFill/>
              <a:miter lim="800000"/>
              <a:headEnd/>
              <a:tailEnd/>
            </a:ln>
            <a:effectLst>
              <a:outerShdw blurRad="50800" dist="38100" dir="2700000">
                <a:srgbClr val="000000">
                  <a:alpha val="43000"/>
                </a:srgbClr>
              </a:outerShdw>
            </a:effectLst>
            <a:scene3d>
              <a:camera prst="orthographicFront"/>
              <a:lightRig rig="threePt" dir="t"/>
            </a:scene3d>
            <a:sp3d>
              <a:bevelT w="1143000" h="1143000"/>
            </a:sp3d>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3400" b="1" baseline="-25000" dirty="0" smtClean="0">
                  <a:solidFill>
                    <a:srgbClr val="FFFFFF"/>
                  </a:solidFill>
                  <a:cs typeface="+mn-cs"/>
                </a:rPr>
                <a:t>Neuromodulators</a:t>
              </a:r>
            </a:p>
          </p:txBody>
        </p:sp>
      </p:grpSp>
      <p:sp>
        <p:nvSpPr>
          <p:cNvPr id="43016" name="Title 21"/>
          <p:cNvSpPr>
            <a:spLocks noGrp="1"/>
          </p:cNvSpPr>
          <p:nvPr>
            <p:ph type="ctrTitle"/>
          </p:nvPr>
        </p:nvSpPr>
        <p:spPr/>
        <p:txBody>
          <a:bodyPr>
            <a:normAutofit/>
          </a:bodyPr>
          <a:lstStyle/>
          <a:p>
            <a:r>
              <a:rPr lang="en-US" dirty="0">
                <a:latin typeface="Arial" charset="0"/>
                <a:ea typeface="ＭＳ Ｐゴシック" charset="0"/>
                <a:cs typeface="ＭＳ Ｐゴシック" charset="0"/>
              </a:rPr>
              <a:t>Chemical Messengers in the Nervous </a:t>
            </a:r>
            <a:r>
              <a:rPr lang="en-US" dirty="0" smtClean="0">
                <a:latin typeface="Arial" charset="0"/>
                <a:ea typeface="ＭＳ Ｐゴシック" charset="0"/>
                <a:cs typeface="ＭＳ Ｐゴシック" charset="0"/>
              </a:rPr>
              <a:t>System</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555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Scale>
                                      <p:cBhvr>
                                        <p:cTn id="1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
                                        </p:tgtEl>
                                        <p:attrNameLst>
                                          <p:attrName>ppt_x</p:attrName>
                                          <p:attrName>ppt_y</p:attrName>
                                        </p:attrNameLst>
                                      </p:cBhvr>
                                    </p:animMotion>
                                    <p:animEffect transition="in" filter="fade">
                                      <p:cBhvr>
                                        <p:cTn id="16" dur="1000"/>
                                        <p:tgtEl>
                                          <p:spTgt spid="4"/>
                                        </p:tgtEl>
                                      </p:cBhvr>
                                    </p:animEffect>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526903" y="3402163"/>
            <a:ext cx="2441120" cy="150286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4.1</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526903" y="3529075"/>
            <a:ext cx="2441120" cy="1200328"/>
          </a:xfrm>
          <a:prstGeom prst="rect">
            <a:avLst/>
          </a:prstGeom>
          <a:noFill/>
        </p:spPr>
        <p:txBody>
          <a:bodyPr wrap="square" rtlCol="0">
            <a:spAutoFit/>
          </a:bodyPr>
          <a:lstStyle/>
          <a:p>
            <a:pPr algn="ctr"/>
            <a:r>
              <a:rPr lang="en-US" sz="2400" b="1" dirty="0">
                <a:solidFill>
                  <a:schemeClr val="bg1"/>
                </a:solidFill>
                <a:latin typeface=""/>
              </a:rPr>
              <a:t>The Nervous System: A Basic Blueprint </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4209664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p:cNvSpPr>
          <p:nvPr>
            <p:ph type="ctrTitle"/>
          </p:nvPr>
        </p:nvSpPr>
        <p:spPr>
          <a:prstGeom prst="rect">
            <a:avLst/>
          </a:prstGeom>
        </p:spPr>
        <p:txBody>
          <a:bodyPr>
            <a:noAutofit/>
          </a:bodyPr>
          <a:lstStyle/>
          <a:p>
            <a:pPr eaLnBrk="1" hangingPunct="1"/>
            <a:r>
              <a:rPr lang="en-US" dirty="0" smtClean="0">
                <a:solidFill>
                  <a:srgbClr val="000000"/>
                </a:solidFill>
                <a:ea typeface="ＭＳ Ｐゴシック" charset="0"/>
              </a:rPr>
              <a:t>Neurotransmitters:</a:t>
            </a:r>
            <a:br>
              <a:rPr lang="en-US" dirty="0" smtClean="0">
                <a:solidFill>
                  <a:srgbClr val="000000"/>
                </a:solidFill>
                <a:ea typeface="ＭＳ Ｐゴシック" charset="0"/>
              </a:rPr>
            </a:br>
            <a:r>
              <a:rPr lang="en-US" dirty="0" smtClean="0">
                <a:solidFill>
                  <a:srgbClr val="000000"/>
                </a:solidFill>
                <a:ea typeface="ＭＳ Ｐゴシック" charset="0"/>
              </a:rPr>
              <a:t>Versatile </a:t>
            </a:r>
            <a:r>
              <a:rPr lang="en-US" dirty="0">
                <a:solidFill>
                  <a:srgbClr val="000000"/>
                </a:solidFill>
                <a:ea typeface="ＭＳ Ｐゴシック" charset="0"/>
              </a:rPr>
              <a:t>Couriers</a:t>
            </a:r>
          </a:p>
        </p:txBody>
      </p:sp>
      <p:sp>
        <p:nvSpPr>
          <p:cNvPr id="39" name="Oval 38"/>
          <p:cNvSpPr>
            <a:spLocks noChangeArrowheads="1"/>
          </p:cNvSpPr>
          <p:nvPr/>
        </p:nvSpPr>
        <p:spPr bwMode="auto">
          <a:xfrm>
            <a:off x="2608263" y="1355098"/>
            <a:ext cx="3927475" cy="3927475"/>
          </a:xfrm>
          <a:prstGeom prst="ellipse">
            <a:avLst/>
          </a:prstGeom>
          <a:noFill/>
          <a:ln w="254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grpSp>
        <p:nvGrpSpPr>
          <p:cNvPr id="45063" name="Group 80"/>
          <p:cNvGrpSpPr>
            <a:grpSpLocks/>
          </p:cNvGrpSpPr>
          <p:nvPr/>
        </p:nvGrpSpPr>
        <p:grpSpPr bwMode="auto">
          <a:xfrm>
            <a:off x="3433763" y="2336173"/>
            <a:ext cx="2276475" cy="2205037"/>
            <a:chOff x="3389134" y="2875834"/>
            <a:chExt cx="2277955" cy="2204793"/>
          </a:xfrm>
        </p:grpSpPr>
        <p:sp>
          <p:nvSpPr>
            <p:cNvPr id="41" name="Oval 40"/>
            <p:cNvSpPr/>
            <p:nvPr/>
          </p:nvSpPr>
          <p:spPr bwMode="auto">
            <a:xfrm>
              <a:off x="3410392" y="2875834"/>
              <a:ext cx="2207407" cy="2204793"/>
            </a:xfrm>
            <a:prstGeom prst="ellipse">
              <a:avLst/>
            </a:prstGeom>
            <a:solidFill>
              <a:srgbClr val="0056B8">
                <a:alpha val="80000"/>
              </a:srgb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1143000" h="1143000"/>
            </a:sp3d>
          </p:spPr>
          <p:txBody>
            <a:bodyPr wrap="none" anchor="ctr"/>
            <a:lstStyle/>
            <a:p>
              <a:pPr>
                <a:defRPr/>
              </a:pPr>
              <a:endParaRPr lang="en-US" dirty="0">
                <a:latin typeface="Arial"/>
                <a:ea typeface="ＭＳ Ｐゴシック" pitchFamily="-111" charset="-128"/>
                <a:cs typeface="Arial"/>
              </a:endParaRPr>
            </a:p>
          </p:txBody>
        </p:sp>
        <p:sp>
          <p:nvSpPr>
            <p:cNvPr id="109638" name="Text Box 59"/>
            <p:cNvSpPr txBox="1">
              <a:spLocks noChangeArrowheads="1"/>
            </p:cNvSpPr>
            <p:nvPr/>
          </p:nvSpPr>
          <p:spPr bwMode="auto">
            <a:xfrm>
              <a:off x="3389134" y="3581773"/>
              <a:ext cx="2277955" cy="763202"/>
            </a:xfrm>
            <a:prstGeom prst="rect">
              <a:avLst/>
            </a:prstGeom>
            <a:no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1143000" h="1143000"/>
            </a:sp3d>
          </p:spPr>
          <p:txBody>
            <a:bodyPr wrap="none" anchor="ctr"/>
            <a:lstStyle/>
            <a:p>
              <a:pPr algn="ctr">
                <a:lnSpc>
                  <a:spcPct val="90000"/>
                </a:lnSpc>
                <a:defRPr/>
              </a:pPr>
              <a:r>
                <a:rPr lang="en-US" altLang="ko-KR" sz="1800" b="1" dirty="0">
                  <a:solidFill>
                    <a:schemeClr val="bg1"/>
                  </a:solidFill>
                  <a:latin typeface="Arial"/>
                  <a:ea typeface="ＭＳ Ｐゴシック" pitchFamily="-111" charset="-128"/>
                  <a:cs typeface="Arial"/>
                </a:rPr>
                <a:t>Neurotransmitters</a:t>
              </a:r>
            </a:p>
          </p:txBody>
        </p:sp>
      </p:grpSp>
      <p:sp>
        <p:nvSpPr>
          <p:cNvPr id="43" name="Isosceles Triangle 42"/>
          <p:cNvSpPr/>
          <p:nvPr/>
        </p:nvSpPr>
        <p:spPr bwMode="auto">
          <a:xfrm flipV="1">
            <a:off x="2222500" y="97798"/>
            <a:ext cx="4699000" cy="1358900"/>
          </a:xfrm>
          <a:prstGeom prst="triangle">
            <a:avLst/>
          </a:prstGeom>
          <a:gradFill rotWithShape="1">
            <a:gsLst>
              <a:gs pos="0">
                <a:schemeClr val="accent4">
                  <a:lumMod val="60000"/>
                  <a:lumOff val="40000"/>
                </a:schemeClr>
              </a:gs>
              <a:gs pos="99000">
                <a:schemeClr val="accent1">
                  <a:lumMod val="60000"/>
                  <a:lumOff val="40000"/>
                  <a:alpha val="0"/>
                </a:schemeClr>
              </a:gs>
            </a:gsLst>
            <a:lin ang="5400000" scaled="0"/>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4" name="Content Placeholder 2"/>
          <p:cNvSpPr txBox="1">
            <a:spLocks/>
          </p:cNvSpPr>
          <p:nvPr/>
        </p:nvSpPr>
        <p:spPr bwMode="auto">
          <a:xfrm>
            <a:off x="3041650" y="196223"/>
            <a:ext cx="3006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ko-KR" sz="1200" b="1" dirty="0">
                <a:solidFill>
                  <a:srgbClr val="262626"/>
                </a:solidFill>
                <a:latin typeface="Arial"/>
                <a:cs typeface="Arial"/>
              </a:rPr>
              <a:t>sleep, appetite, sensory perception, temperature regulation, pain suppression, mood</a:t>
            </a:r>
          </a:p>
        </p:txBody>
      </p:sp>
      <p:grpSp>
        <p:nvGrpSpPr>
          <p:cNvPr id="3" name="Group 45"/>
          <p:cNvGrpSpPr>
            <a:grpSpLocks/>
          </p:cNvGrpSpPr>
          <p:nvPr/>
        </p:nvGrpSpPr>
        <p:grpSpPr bwMode="auto">
          <a:xfrm>
            <a:off x="6203950" y="2112335"/>
            <a:ext cx="3060700" cy="952500"/>
            <a:chOff x="5562600" y="3200400"/>
            <a:chExt cx="3061920" cy="952500"/>
          </a:xfrm>
        </p:grpSpPr>
        <p:sp>
          <p:nvSpPr>
            <p:cNvPr id="46" name="Rectangle 45"/>
            <p:cNvSpPr/>
            <p:nvPr/>
          </p:nvSpPr>
          <p:spPr bwMode="auto">
            <a:xfrm>
              <a:off x="5562600" y="3200400"/>
              <a:ext cx="3061920" cy="952500"/>
            </a:xfrm>
            <a:prstGeom prst="rect">
              <a:avLst/>
            </a:prstGeom>
            <a:gradFill rotWithShape="1">
              <a:gsLst>
                <a:gs pos="0">
                  <a:schemeClr val="accent2">
                    <a:lumMod val="60000"/>
                    <a:lumOff val="40000"/>
                  </a:schemeClr>
                </a:gs>
                <a:gs pos="99000">
                  <a:schemeClr val="accent1">
                    <a:lumMod val="60000"/>
                    <a:lumOff val="40000"/>
                    <a:alpha val="0"/>
                  </a:schemeClr>
                </a:gs>
              </a:gsLst>
              <a:lin ang="0" scaled="1"/>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119" name="Rectangle 17"/>
            <p:cNvSpPr>
              <a:spLocks noChangeArrowheads="1"/>
            </p:cNvSpPr>
            <p:nvPr/>
          </p:nvSpPr>
          <p:spPr bwMode="auto">
            <a:xfrm>
              <a:off x="6271238" y="3246554"/>
              <a:ext cx="18147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en-US" sz="1200" b="1">
                  <a:solidFill>
                    <a:srgbClr val="262626"/>
                  </a:solidFill>
                  <a:latin typeface="Arial"/>
                  <a:cs typeface="Arial"/>
                </a:rPr>
                <a:t>movement, attention, learning, memory, emotion, pleasure, reward, novelty</a:t>
              </a:r>
              <a:endParaRPr lang="en-US" altLang="ko-KR" sz="1200" b="1">
                <a:solidFill>
                  <a:srgbClr val="262626"/>
                </a:solidFill>
                <a:latin typeface="Arial"/>
                <a:cs typeface="Arial"/>
              </a:endParaRPr>
            </a:p>
          </p:txBody>
        </p:sp>
      </p:grpSp>
      <p:grpSp>
        <p:nvGrpSpPr>
          <p:cNvPr id="4" name="Group 46"/>
          <p:cNvGrpSpPr>
            <a:grpSpLocks/>
          </p:cNvGrpSpPr>
          <p:nvPr/>
        </p:nvGrpSpPr>
        <p:grpSpPr bwMode="auto">
          <a:xfrm>
            <a:off x="5907088" y="3712535"/>
            <a:ext cx="3581400" cy="952500"/>
            <a:chOff x="5041900" y="4368800"/>
            <a:chExt cx="3581400" cy="952500"/>
          </a:xfrm>
        </p:grpSpPr>
        <p:sp>
          <p:nvSpPr>
            <p:cNvPr id="49" name="Rectangle 48"/>
            <p:cNvSpPr/>
            <p:nvPr/>
          </p:nvSpPr>
          <p:spPr bwMode="auto">
            <a:xfrm>
              <a:off x="5041900" y="4368800"/>
              <a:ext cx="3581400" cy="952500"/>
            </a:xfrm>
            <a:prstGeom prst="rect">
              <a:avLst/>
            </a:prstGeom>
            <a:gradFill rotWithShape="1">
              <a:gsLst>
                <a:gs pos="0">
                  <a:schemeClr val="accent5">
                    <a:lumMod val="60000"/>
                    <a:lumOff val="40000"/>
                  </a:schemeClr>
                </a:gs>
                <a:gs pos="99000">
                  <a:schemeClr val="accent1">
                    <a:lumMod val="60000"/>
                    <a:lumOff val="40000"/>
                    <a:alpha val="0"/>
                  </a:schemeClr>
                </a:gs>
              </a:gsLst>
              <a:lin ang="0" scaled="1"/>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117" name="Rectangle 18"/>
            <p:cNvSpPr>
              <a:spLocks noChangeArrowheads="1"/>
            </p:cNvSpPr>
            <p:nvPr/>
          </p:nvSpPr>
          <p:spPr bwMode="auto">
            <a:xfrm>
              <a:off x="5853672" y="4535271"/>
              <a:ext cx="19932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en-US" altLang="ko-KR" sz="1200" b="1">
                  <a:solidFill>
                    <a:srgbClr val="262626"/>
                  </a:solidFill>
                  <a:latin typeface="Arial"/>
                  <a:cs typeface="Arial"/>
                </a:rPr>
                <a:t>muscle action, arousal, vigilance, memory, </a:t>
              </a:r>
              <a:br>
                <a:rPr lang="en-US" altLang="ko-KR" sz="1200" b="1">
                  <a:solidFill>
                    <a:srgbClr val="262626"/>
                  </a:solidFill>
                  <a:latin typeface="Arial"/>
                  <a:cs typeface="Arial"/>
                </a:rPr>
              </a:br>
              <a:r>
                <a:rPr lang="en-US" altLang="ko-KR" sz="1200" b="1">
                  <a:solidFill>
                    <a:srgbClr val="262626"/>
                  </a:solidFill>
                  <a:latin typeface="Arial"/>
                  <a:cs typeface="Arial"/>
                </a:rPr>
                <a:t>emotion</a:t>
              </a:r>
            </a:p>
          </p:txBody>
        </p:sp>
      </p:grpSp>
      <p:grpSp>
        <p:nvGrpSpPr>
          <p:cNvPr id="5" name="Group 47"/>
          <p:cNvGrpSpPr>
            <a:grpSpLocks/>
          </p:cNvGrpSpPr>
          <p:nvPr/>
        </p:nvGrpSpPr>
        <p:grpSpPr bwMode="auto">
          <a:xfrm>
            <a:off x="-309563" y="3723273"/>
            <a:ext cx="3581401" cy="952500"/>
            <a:chOff x="279400" y="4652588"/>
            <a:chExt cx="3581400" cy="952500"/>
          </a:xfrm>
        </p:grpSpPr>
        <p:sp>
          <p:nvSpPr>
            <p:cNvPr id="52" name="Rectangle 51"/>
            <p:cNvSpPr/>
            <p:nvPr/>
          </p:nvSpPr>
          <p:spPr bwMode="auto">
            <a:xfrm flipH="1">
              <a:off x="279400" y="4652588"/>
              <a:ext cx="3581400" cy="952500"/>
            </a:xfrm>
            <a:prstGeom prst="rect">
              <a:avLst/>
            </a:prstGeom>
            <a:gradFill rotWithShape="1">
              <a:gsLst>
                <a:gs pos="0">
                  <a:srgbClr val="FF7D9E"/>
                </a:gs>
                <a:gs pos="99000">
                  <a:schemeClr val="accent1">
                    <a:lumMod val="60000"/>
                    <a:lumOff val="40000"/>
                    <a:alpha val="0"/>
                  </a:schemeClr>
                </a:gs>
              </a:gsLst>
              <a:lin ang="0" scaled="1"/>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115" name="Rectangle 19"/>
            <p:cNvSpPr>
              <a:spLocks noChangeArrowheads="1"/>
            </p:cNvSpPr>
            <p:nvPr/>
          </p:nvSpPr>
          <p:spPr bwMode="auto">
            <a:xfrm>
              <a:off x="1387203" y="4808321"/>
              <a:ext cx="1470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ko-KR" sz="1200" b="1" dirty="0">
                  <a:solidFill>
                    <a:srgbClr val="262626"/>
                  </a:solidFill>
                  <a:latin typeface="Arial"/>
                  <a:ea typeface="Gulim" charset="0"/>
                  <a:cs typeface="Arial"/>
                </a:rPr>
                <a:t>major inhibitory neurotransmitter in the brain</a:t>
              </a:r>
              <a:endParaRPr lang="en-US" altLang="ko-KR" sz="1200" b="1" dirty="0">
                <a:solidFill>
                  <a:srgbClr val="262626"/>
                </a:solidFill>
                <a:latin typeface="Arial"/>
                <a:cs typeface="Arial"/>
              </a:endParaRPr>
            </a:p>
          </p:txBody>
        </p:sp>
      </p:grpSp>
      <p:grpSp>
        <p:nvGrpSpPr>
          <p:cNvPr id="6" name="Group 48"/>
          <p:cNvGrpSpPr>
            <a:grpSpLocks/>
          </p:cNvGrpSpPr>
          <p:nvPr/>
        </p:nvGrpSpPr>
        <p:grpSpPr bwMode="auto">
          <a:xfrm>
            <a:off x="152400" y="2125035"/>
            <a:ext cx="3119438" cy="952500"/>
            <a:chOff x="461760" y="3175000"/>
            <a:chExt cx="3119640" cy="952500"/>
          </a:xfrm>
        </p:grpSpPr>
        <p:sp>
          <p:nvSpPr>
            <p:cNvPr id="55" name="Rectangle 54"/>
            <p:cNvSpPr/>
            <p:nvPr/>
          </p:nvSpPr>
          <p:spPr bwMode="auto">
            <a:xfrm flipH="1">
              <a:off x="461760" y="3175000"/>
              <a:ext cx="3119640" cy="952500"/>
            </a:xfrm>
            <a:prstGeom prst="rect">
              <a:avLst/>
            </a:prstGeom>
            <a:gradFill rotWithShape="1">
              <a:gsLst>
                <a:gs pos="0">
                  <a:schemeClr val="accent3"/>
                </a:gs>
                <a:gs pos="99000">
                  <a:schemeClr val="accent1">
                    <a:lumMod val="60000"/>
                    <a:lumOff val="40000"/>
                    <a:alpha val="0"/>
                  </a:schemeClr>
                </a:gs>
              </a:gsLst>
              <a:lin ang="0" scaled="1"/>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111" name="Rectangle 20"/>
            <p:cNvSpPr>
              <a:spLocks noChangeArrowheads="1"/>
            </p:cNvSpPr>
            <p:nvPr/>
          </p:nvSpPr>
          <p:spPr bwMode="auto">
            <a:xfrm>
              <a:off x="1138950" y="3319804"/>
              <a:ext cx="14406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a:solidFill>
                    <a:srgbClr val="262626"/>
                  </a:solidFill>
                  <a:latin typeface="Arial"/>
                  <a:cs typeface="Arial"/>
                </a:rPr>
                <a:t>major exhibitory neurotransmitter in the brain</a:t>
              </a:r>
              <a:endParaRPr lang="en-US" altLang="ko-KR" sz="1200" b="1">
                <a:solidFill>
                  <a:srgbClr val="262626"/>
                </a:solidFill>
                <a:latin typeface="Arial"/>
                <a:cs typeface="Arial"/>
              </a:endParaRPr>
            </a:p>
          </p:txBody>
        </p:sp>
      </p:grpSp>
      <p:grpSp>
        <p:nvGrpSpPr>
          <p:cNvPr id="7" name="Group 87"/>
          <p:cNvGrpSpPr>
            <a:grpSpLocks/>
          </p:cNvGrpSpPr>
          <p:nvPr/>
        </p:nvGrpSpPr>
        <p:grpSpPr bwMode="auto">
          <a:xfrm>
            <a:off x="3786188" y="928060"/>
            <a:ext cx="1579562" cy="1525588"/>
            <a:chOff x="3592095" y="1055590"/>
            <a:chExt cx="1106751" cy="1000125"/>
          </a:xfrm>
        </p:grpSpPr>
        <p:sp>
          <p:nvSpPr>
            <p:cNvPr id="58" name="Oval 57"/>
            <p:cNvSpPr/>
            <p:nvPr/>
          </p:nvSpPr>
          <p:spPr bwMode="auto">
            <a:xfrm>
              <a:off x="3619500" y="1055590"/>
              <a:ext cx="1066800" cy="1000125"/>
            </a:xfrm>
            <a:prstGeom prst="ellipse">
              <a:avLst/>
            </a:prstGeom>
            <a:solidFill>
              <a:schemeClr val="accent4">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59" name="TextBox 58"/>
            <p:cNvSpPr txBox="1"/>
            <p:nvPr/>
          </p:nvSpPr>
          <p:spPr>
            <a:xfrm>
              <a:off x="3592095" y="1438506"/>
              <a:ext cx="1106751" cy="189998"/>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latin typeface="Arial"/>
                  <a:ea typeface="+mn-ea"/>
                  <a:cs typeface="Arial"/>
                </a:rPr>
                <a:t>Serotonin</a:t>
              </a:r>
            </a:p>
          </p:txBody>
        </p:sp>
      </p:grpSp>
      <p:grpSp>
        <p:nvGrpSpPr>
          <p:cNvPr id="8" name="Group 87"/>
          <p:cNvGrpSpPr>
            <a:grpSpLocks/>
          </p:cNvGrpSpPr>
          <p:nvPr/>
        </p:nvGrpSpPr>
        <p:grpSpPr bwMode="auto">
          <a:xfrm>
            <a:off x="5222875" y="1778960"/>
            <a:ext cx="1735138" cy="1525588"/>
            <a:chOff x="3558885" y="1055590"/>
            <a:chExt cx="1214236" cy="1071981"/>
          </a:xfrm>
        </p:grpSpPr>
        <p:sp>
          <p:nvSpPr>
            <p:cNvPr id="61" name="Oval 60"/>
            <p:cNvSpPr/>
            <p:nvPr/>
          </p:nvSpPr>
          <p:spPr bwMode="auto">
            <a:xfrm>
              <a:off x="3619500" y="1055590"/>
              <a:ext cx="1066800" cy="1071981"/>
            </a:xfrm>
            <a:prstGeom prst="ellipse">
              <a:avLst/>
            </a:prstGeom>
            <a:solidFill>
              <a:schemeClr val="accent2">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62" name="TextBox 61"/>
            <p:cNvSpPr txBox="1"/>
            <p:nvPr/>
          </p:nvSpPr>
          <p:spPr>
            <a:xfrm>
              <a:off x="3558885" y="1464470"/>
              <a:ext cx="1214236" cy="203455"/>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Dopamine</a:t>
              </a:r>
            </a:p>
          </p:txBody>
        </p:sp>
      </p:grpSp>
      <p:grpSp>
        <p:nvGrpSpPr>
          <p:cNvPr id="9" name="Group 87"/>
          <p:cNvGrpSpPr>
            <a:grpSpLocks/>
          </p:cNvGrpSpPr>
          <p:nvPr/>
        </p:nvGrpSpPr>
        <p:grpSpPr bwMode="auto">
          <a:xfrm>
            <a:off x="5068888" y="3455360"/>
            <a:ext cx="1716087" cy="1525588"/>
            <a:chOff x="3541056" y="1020523"/>
            <a:chExt cx="1200001" cy="1071981"/>
          </a:xfrm>
        </p:grpSpPr>
        <p:sp>
          <p:nvSpPr>
            <p:cNvPr id="64" name="Oval 63"/>
            <p:cNvSpPr/>
            <p:nvPr/>
          </p:nvSpPr>
          <p:spPr bwMode="auto">
            <a:xfrm>
              <a:off x="3619500" y="1020523"/>
              <a:ext cx="1066800" cy="1071981"/>
            </a:xfrm>
            <a:prstGeom prst="ellipse">
              <a:avLst/>
            </a:prstGeom>
            <a:solidFill>
              <a:schemeClr val="accent5">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65" name="TextBox 64"/>
            <p:cNvSpPr txBox="1"/>
            <p:nvPr/>
          </p:nvSpPr>
          <p:spPr>
            <a:xfrm>
              <a:off x="3541056" y="1431154"/>
              <a:ext cx="1200001" cy="203455"/>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Acetylcholine</a:t>
              </a:r>
            </a:p>
          </p:txBody>
        </p:sp>
      </p:grpSp>
      <p:grpSp>
        <p:nvGrpSpPr>
          <p:cNvPr id="10" name="Group 87"/>
          <p:cNvGrpSpPr>
            <a:grpSpLocks/>
          </p:cNvGrpSpPr>
          <p:nvPr/>
        </p:nvGrpSpPr>
        <p:grpSpPr bwMode="auto">
          <a:xfrm>
            <a:off x="2235200" y="3455360"/>
            <a:ext cx="1851025" cy="1525588"/>
            <a:chOff x="3494339" y="1055590"/>
            <a:chExt cx="1294964" cy="1071981"/>
          </a:xfrm>
        </p:grpSpPr>
        <p:sp>
          <p:nvSpPr>
            <p:cNvPr id="67" name="Oval 66"/>
            <p:cNvSpPr/>
            <p:nvPr/>
          </p:nvSpPr>
          <p:spPr bwMode="auto">
            <a:xfrm>
              <a:off x="3619500" y="1055590"/>
              <a:ext cx="1066800" cy="1071981"/>
            </a:xfrm>
            <a:prstGeom prst="ellipse">
              <a:avLst/>
            </a:prstGeom>
            <a:solidFill>
              <a:srgbClr val="EF718A"/>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68" name="TextBox 67"/>
            <p:cNvSpPr txBox="1"/>
            <p:nvPr/>
          </p:nvSpPr>
          <p:spPr>
            <a:xfrm>
              <a:off x="3494339" y="1478475"/>
              <a:ext cx="1294964" cy="203455"/>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GABA</a:t>
              </a:r>
            </a:p>
          </p:txBody>
        </p:sp>
      </p:grpSp>
      <p:grpSp>
        <p:nvGrpSpPr>
          <p:cNvPr id="11" name="Group 87"/>
          <p:cNvGrpSpPr>
            <a:grpSpLocks/>
          </p:cNvGrpSpPr>
          <p:nvPr/>
        </p:nvGrpSpPr>
        <p:grpSpPr bwMode="auto">
          <a:xfrm>
            <a:off x="2360613" y="1778960"/>
            <a:ext cx="1541462" cy="1525588"/>
            <a:chOff x="3612408" y="1055590"/>
            <a:chExt cx="1077228" cy="1071981"/>
          </a:xfrm>
        </p:grpSpPr>
        <p:sp>
          <p:nvSpPr>
            <p:cNvPr id="70" name="Oval 69"/>
            <p:cNvSpPr/>
            <p:nvPr/>
          </p:nvSpPr>
          <p:spPr bwMode="auto">
            <a:xfrm>
              <a:off x="3619499" y="1055590"/>
              <a:ext cx="1066799" cy="1071981"/>
            </a:xfrm>
            <a:prstGeom prst="ellipse">
              <a:avLst/>
            </a:prstGeom>
            <a:solidFill>
              <a:schemeClr val="accent3">
                <a:lumMod val="75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71" name="TextBox 70"/>
            <p:cNvSpPr txBox="1"/>
            <p:nvPr/>
          </p:nvSpPr>
          <p:spPr>
            <a:xfrm>
              <a:off x="3612408" y="1467331"/>
              <a:ext cx="1077228" cy="203455"/>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a:solidFill>
                    <a:srgbClr val="000000"/>
                  </a:solidFill>
                  <a:latin typeface="Arial"/>
                  <a:ea typeface="+mn-ea"/>
                  <a:cs typeface="Arial"/>
                </a:rPr>
                <a:t>Glutamate</a:t>
              </a:r>
            </a:p>
          </p:txBody>
        </p:sp>
      </p:grpSp>
      <p:sp>
        <p:nvSpPr>
          <p:cNvPr id="72" name="Oval 71"/>
          <p:cNvSpPr>
            <a:spLocks noChangeArrowheads="1"/>
          </p:cNvSpPr>
          <p:nvPr/>
        </p:nvSpPr>
        <p:spPr bwMode="auto">
          <a:xfrm>
            <a:off x="3698875" y="801060"/>
            <a:ext cx="1738313" cy="1739900"/>
          </a:xfrm>
          <a:prstGeom prst="ellipse">
            <a:avLst/>
          </a:prstGeom>
          <a:noFill/>
          <a:ln w="101600">
            <a:solidFill>
              <a:srgbClr val="CD9CE4">
                <a:alpha val="72156"/>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73" name="Oval 72"/>
          <p:cNvSpPr>
            <a:spLocks noChangeArrowheads="1"/>
          </p:cNvSpPr>
          <p:nvPr/>
        </p:nvSpPr>
        <p:spPr bwMode="auto">
          <a:xfrm>
            <a:off x="5207000" y="1663073"/>
            <a:ext cx="1736725" cy="1736725"/>
          </a:xfrm>
          <a:prstGeom prst="ellipse">
            <a:avLst/>
          </a:prstGeom>
          <a:noFill/>
          <a:ln w="101600">
            <a:solidFill>
              <a:schemeClr val="accent2">
                <a:lumMod val="60000"/>
                <a:lumOff val="40000"/>
                <a:alpha val="57000"/>
              </a:schemeClr>
            </a:solidFill>
            <a:round/>
            <a:headEnd/>
            <a:tailEnd/>
          </a:ln>
        </p:spPr>
        <p:txBody>
          <a:bodyPr wrap="none" anchor="ctr"/>
          <a:lstStyle/>
          <a:p>
            <a:pPr algn="ctr">
              <a:defRPr/>
            </a:pPr>
            <a:endParaRPr lang="en-US" sz="1800" dirty="0">
              <a:latin typeface="Arial"/>
              <a:ea typeface="ＭＳ Ｐゴシック" charset="-128"/>
              <a:cs typeface="Arial"/>
            </a:endParaRPr>
          </a:p>
        </p:txBody>
      </p:sp>
      <p:sp>
        <p:nvSpPr>
          <p:cNvPr id="74" name="Oval 73"/>
          <p:cNvSpPr>
            <a:spLocks noChangeArrowheads="1"/>
          </p:cNvSpPr>
          <p:nvPr/>
        </p:nvSpPr>
        <p:spPr bwMode="auto">
          <a:xfrm>
            <a:off x="5062538" y="3341060"/>
            <a:ext cx="1736725" cy="1736725"/>
          </a:xfrm>
          <a:prstGeom prst="ellipse">
            <a:avLst/>
          </a:prstGeom>
          <a:noFill/>
          <a:ln w="101600">
            <a:solidFill>
              <a:schemeClr val="accent5">
                <a:lumMod val="60000"/>
                <a:lumOff val="40000"/>
                <a:alpha val="79000"/>
              </a:schemeClr>
            </a:solidFill>
            <a:round/>
            <a:headEnd/>
            <a:tailEnd/>
          </a:ln>
        </p:spPr>
        <p:txBody>
          <a:bodyPr wrap="none" anchor="ctr"/>
          <a:lstStyle/>
          <a:p>
            <a:pPr algn="ctr">
              <a:defRPr/>
            </a:pPr>
            <a:endParaRPr lang="en-US" sz="1800">
              <a:latin typeface="Arial"/>
              <a:ea typeface="ＭＳ Ｐゴシック" charset="-128"/>
              <a:cs typeface="Arial"/>
            </a:endParaRPr>
          </a:p>
        </p:txBody>
      </p:sp>
      <p:sp>
        <p:nvSpPr>
          <p:cNvPr id="75" name="Oval 74"/>
          <p:cNvSpPr>
            <a:spLocks noChangeArrowheads="1"/>
          </p:cNvSpPr>
          <p:nvPr/>
        </p:nvSpPr>
        <p:spPr bwMode="auto">
          <a:xfrm>
            <a:off x="2286000" y="3353760"/>
            <a:ext cx="1736725" cy="1736725"/>
          </a:xfrm>
          <a:prstGeom prst="ellipse">
            <a:avLst/>
          </a:prstGeom>
          <a:noFill/>
          <a:ln w="101600">
            <a:solidFill>
              <a:srgbClr val="EF718A">
                <a:alpha val="65881"/>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
        <p:nvSpPr>
          <p:cNvPr id="76" name="Oval 75"/>
          <p:cNvSpPr/>
          <p:nvPr/>
        </p:nvSpPr>
        <p:spPr bwMode="auto">
          <a:xfrm>
            <a:off x="2274888" y="1675773"/>
            <a:ext cx="1736725" cy="1738312"/>
          </a:xfrm>
          <a:prstGeom prst="ellipse">
            <a:avLst/>
          </a:prstGeom>
          <a:noFill/>
          <a:ln w="101600" cap="flat" cmpd="sng" algn="ctr">
            <a:solidFill>
              <a:schemeClr val="accent3">
                <a:lumMod val="50000"/>
                <a:alpha val="47000"/>
              </a:schemeClr>
            </a:solid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5" name="Isosceles Triangle 44"/>
          <p:cNvSpPr/>
          <p:nvPr/>
        </p:nvSpPr>
        <p:spPr bwMode="auto">
          <a:xfrm rot="10800000" flipV="1">
            <a:off x="2220179" y="5393607"/>
            <a:ext cx="4703637" cy="1220877"/>
          </a:xfrm>
          <a:prstGeom prst="triangle">
            <a:avLst/>
          </a:prstGeom>
          <a:gradFill rotWithShape="1">
            <a:gsLst>
              <a:gs pos="0">
                <a:srgbClr val="FFCF6A"/>
              </a:gs>
              <a:gs pos="99000">
                <a:schemeClr val="accent1">
                  <a:lumMod val="60000"/>
                  <a:lumOff val="40000"/>
                  <a:alpha val="0"/>
                </a:schemeClr>
              </a:gs>
            </a:gsLst>
            <a:lin ang="5400000" scaled="0"/>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7" name="Content Placeholder 2"/>
          <p:cNvSpPr txBox="1">
            <a:spLocks/>
          </p:cNvSpPr>
          <p:nvPr/>
        </p:nvSpPr>
        <p:spPr bwMode="auto">
          <a:xfrm>
            <a:off x="3119438" y="6119185"/>
            <a:ext cx="2987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262626"/>
                </a:solidFill>
                <a:latin typeface="Arial"/>
                <a:cs typeface="Arial"/>
              </a:rPr>
              <a:t>heart rate, stress, learning, memory</a:t>
            </a:r>
            <a:endParaRPr lang="en-US" altLang="ko-KR" sz="1200" b="1">
              <a:solidFill>
                <a:srgbClr val="262626"/>
              </a:solidFill>
              <a:latin typeface="Arial"/>
              <a:cs typeface="Arial"/>
            </a:endParaRPr>
          </a:p>
        </p:txBody>
      </p:sp>
      <p:grpSp>
        <p:nvGrpSpPr>
          <p:cNvPr id="12" name="Group 87"/>
          <p:cNvGrpSpPr>
            <a:grpSpLocks/>
          </p:cNvGrpSpPr>
          <p:nvPr/>
        </p:nvGrpSpPr>
        <p:grpSpPr bwMode="auto">
          <a:xfrm>
            <a:off x="3590925" y="4430085"/>
            <a:ext cx="1847850" cy="1525588"/>
            <a:chOff x="3487723" y="1055590"/>
            <a:chExt cx="1295550" cy="1071981"/>
          </a:xfrm>
        </p:grpSpPr>
        <p:sp>
          <p:nvSpPr>
            <p:cNvPr id="50" name="Oval 49"/>
            <p:cNvSpPr/>
            <p:nvPr/>
          </p:nvSpPr>
          <p:spPr bwMode="auto">
            <a:xfrm>
              <a:off x="3619500" y="1055590"/>
              <a:ext cx="1066800" cy="1071981"/>
            </a:xfrm>
            <a:prstGeom prst="ellipse">
              <a:avLst/>
            </a:prstGeom>
            <a:solidFill>
              <a:srgbClr val="FFCF6A"/>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51" name="TextBox 50"/>
            <p:cNvSpPr txBox="1"/>
            <p:nvPr/>
          </p:nvSpPr>
          <p:spPr>
            <a:xfrm>
              <a:off x="3487723" y="1486450"/>
              <a:ext cx="1295550" cy="203455"/>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400" b="1" dirty="0" err="1">
                  <a:latin typeface="Arial"/>
                  <a:ea typeface="+mn-ea"/>
                  <a:cs typeface="Arial"/>
                </a:rPr>
                <a:t>Norepinephrine</a:t>
              </a:r>
              <a:endParaRPr lang="en-US" sz="1400" b="1" dirty="0">
                <a:latin typeface="Arial"/>
                <a:ea typeface="+mn-ea"/>
                <a:cs typeface="Arial"/>
              </a:endParaRPr>
            </a:p>
          </p:txBody>
        </p:sp>
      </p:grpSp>
      <p:sp>
        <p:nvSpPr>
          <p:cNvPr id="53" name="Oval 52"/>
          <p:cNvSpPr>
            <a:spLocks noChangeArrowheads="1"/>
          </p:cNvSpPr>
          <p:nvPr/>
        </p:nvSpPr>
        <p:spPr bwMode="auto">
          <a:xfrm>
            <a:off x="3660775" y="4318960"/>
            <a:ext cx="1736725" cy="1736725"/>
          </a:xfrm>
          <a:prstGeom prst="ellipse">
            <a:avLst/>
          </a:prstGeom>
          <a:noFill/>
          <a:ln w="101600">
            <a:solidFill>
              <a:srgbClr val="FFCF6A">
                <a:alpha val="72156"/>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800">
              <a:latin typeface="Arial"/>
              <a:cs typeface="Arial"/>
            </a:endParaRPr>
          </a:p>
        </p:txBody>
      </p:sp>
    </p:spTree>
    <p:extLst>
      <p:ext uri="{BB962C8B-B14F-4D97-AF65-F5344CB8AC3E}">
        <p14:creationId xmlns:p14="http://schemas.microsoft.com/office/powerpoint/2010/main" val="340743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3)">
                                      <p:cBhvr>
                                        <p:cTn id="7" dur="500"/>
                                        <p:tgtEl>
                                          <p:spTgt spid="39"/>
                                        </p:tgtEl>
                                      </p:cBhvr>
                                    </p:animEffect>
                                  </p:childTnLst>
                                </p:cTn>
                              </p:par>
                            </p:childTnLst>
                          </p:cTn>
                        </p:par>
                        <p:par>
                          <p:cTn id="8" fill="hold" nodeType="afterGroup">
                            <p:stCondLst>
                              <p:cond delay="50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5" presetClass="entr" presetSubtype="0" fill="hold" nodeType="afterEffect">
                                  <p:stCondLst>
                                    <p:cond delay="20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2" fill="hold" nodeType="afterGroup">
                            <p:stCondLst>
                              <p:cond delay="2700"/>
                            </p:stCondLst>
                            <p:childTnLst>
                              <p:par>
                                <p:cTn id="23" presetID="15" presetClass="entr" presetSubtype="0" fill="hold" nodeType="afterEffect">
                                  <p:stCondLst>
                                    <p:cond delay="3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4000"/>
                            </p:stCondLst>
                            <p:childTnLst>
                              <p:par>
                                <p:cTn id="30" presetID="15"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36" fill="hold" nodeType="afterGroup">
                            <p:stCondLst>
                              <p:cond delay="5000"/>
                            </p:stCondLst>
                            <p:childTnLst>
                              <p:par>
                                <p:cTn id="37" presetID="15" presetClass="entr" presetSubtype="0" fill="hold" nodeType="afterEffect">
                                  <p:stCondLst>
                                    <p:cond delay="4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6400"/>
                            </p:stCondLst>
                            <p:childTnLst>
                              <p:par>
                                <p:cTn id="44" presetID="15" presetClass="entr" presetSubtype="0" fill="hold" nodeType="afterEffect">
                                  <p:stCondLst>
                                    <p:cond delay="5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p:cTn id="54" dur="500" fill="hold"/>
                                        <p:tgtEl>
                                          <p:spTgt spid="43"/>
                                        </p:tgtEl>
                                        <p:attrNameLst>
                                          <p:attrName>ppt_w</p:attrName>
                                        </p:attrNameLst>
                                      </p:cBhvr>
                                      <p:tavLst>
                                        <p:tav tm="0">
                                          <p:val>
                                            <p:fltVal val="0"/>
                                          </p:val>
                                        </p:tav>
                                        <p:tav tm="100000">
                                          <p:val>
                                            <p:strVal val="#ppt_w"/>
                                          </p:val>
                                        </p:tav>
                                      </p:tavLst>
                                    </p:anim>
                                    <p:anim calcmode="lin" valueType="num">
                                      <p:cBhvr>
                                        <p:cTn id="55" dur="500" fill="hold"/>
                                        <p:tgtEl>
                                          <p:spTgt spid="43"/>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499"/>
                                          </p:stCondLst>
                                        </p:cTn>
                                        <p:tgtEl>
                                          <p:spTgt spid="44">
                                            <p:txEl>
                                              <p:pRg st="0" end="0"/>
                                            </p:txEl>
                                          </p:spTgt>
                                        </p:tgtEl>
                                        <p:attrNameLst>
                                          <p:attrName>style.visibility</p:attrName>
                                        </p:attrNameLst>
                                      </p:cBhvr>
                                      <p:to>
                                        <p:strVal val="visible"/>
                                      </p:to>
                                    </p:set>
                                  </p:childTnLst>
                                </p:cTn>
                              </p:par>
                            </p:childTnLst>
                          </p:cTn>
                        </p:par>
                        <p:par>
                          <p:cTn id="59" fill="hold" nodeType="afterGroup">
                            <p:stCondLst>
                              <p:cond delay="1000"/>
                            </p:stCondLst>
                            <p:childTnLst>
                              <p:par>
                                <p:cTn id="60" presetID="19" presetClass="entr" presetSubtype="1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0" fill="hold"/>
                                        <p:tgtEl>
                                          <p:spTgt spid="72"/>
                                        </p:tgtEl>
                                        <p:attrNameLst>
                                          <p:attrName>ppt_w</p:attrName>
                                        </p:attrNameLst>
                                      </p:cBhvr>
                                      <p:tavLst>
                                        <p:tav tm="0" fmla="#ppt_w*sin(2.5*pi*$)">
                                          <p:val>
                                            <p:fltVal val="0"/>
                                          </p:val>
                                        </p:tav>
                                        <p:tav tm="100000">
                                          <p:val>
                                            <p:fltVal val="1"/>
                                          </p:val>
                                        </p:tav>
                                      </p:tavLst>
                                    </p:anim>
                                    <p:anim calcmode="lin" valueType="num">
                                      <p:cBhvr>
                                        <p:cTn id="63" dur="5000" fill="hold"/>
                                        <p:tgtEl>
                                          <p:spTgt spid="72"/>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6000"/>
                            </p:stCondLst>
                            <p:childTnLst>
                              <p:par>
                                <p:cTn id="65" presetID="1" presetClass="exit" presetSubtype="0" fill="hold" grpId="1" nodeType="afterEffect">
                                  <p:stCondLst>
                                    <p:cond delay="0"/>
                                  </p:stCondLst>
                                  <p:childTnLst>
                                    <p:set>
                                      <p:cBhvr>
                                        <p:cTn id="66" dur="1" fill="hold">
                                          <p:stCondLst>
                                            <p:cond delay="499"/>
                                          </p:stCondLst>
                                        </p:cTn>
                                        <p:tgtEl>
                                          <p:spTgt spid="72"/>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8"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slide(fromLeft)">
                                      <p:cBhvr>
                                        <p:cTn id="71" dur="500"/>
                                        <p:tgtEl>
                                          <p:spTgt spid="3"/>
                                        </p:tgtEl>
                                      </p:cBhvr>
                                    </p:animEffect>
                                  </p:childTnLst>
                                </p:cTn>
                              </p:par>
                            </p:childTnLst>
                          </p:cTn>
                        </p:par>
                        <p:par>
                          <p:cTn id="72" fill="hold" nodeType="afterGroup">
                            <p:stCondLst>
                              <p:cond delay="500"/>
                            </p:stCondLst>
                            <p:childTnLst>
                              <p:par>
                                <p:cTn id="73" presetID="19" presetClass="entr" presetSubtype="10" fill="hold" grpId="0" nodeType="afterEffect">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cBhvr>
                                        <p:cTn id="75" dur="5000" fill="hold"/>
                                        <p:tgtEl>
                                          <p:spTgt spid="73"/>
                                        </p:tgtEl>
                                        <p:attrNameLst>
                                          <p:attrName>ppt_w</p:attrName>
                                        </p:attrNameLst>
                                      </p:cBhvr>
                                      <p:tavLst>
                                        <p:tav tm="0" fmla="#ppt_w*sin(2.5*pi*$)">
                                          <p:val>
                                            <p:fltVal val="0"/>
                                          </p:val>
                                        </p:tav>
                                        <p:tav tm="100000">
                                          <p:val>
                                            <p:fltVal val="1"/>
                                          </p:val>
                                        </p:tav>
                                      </p:tavLst>
                                    </p:anim>
                                    <p:anim calcmode="lin" valueType="num">
                                      <p:cBhvr>
                                        <p:cTn id="76" dur="5000" fill="hold"/>
                                        <p:tgtEl>
                                          <p:spTgt spid="73"/>
                                        </p:tgtEl>
                                        <p:attrNameLst>
                                          <p:attrName>ppt_h</p:attrName>
                                        </p:attrNameLst>
                                      </p:cBhvr>
                                      <p:tavLst>
                                        <p:tav tm="0">
                                          <p:val>
                                            <p:strVal val="#ppt_h"/>
                                          </p:val>
                                        </p:tav>
                                        <p:tav tm="100000">
                                          <p:val>
                                            <p:strVal val="#ppt_h"/>
                                          </p:val>
                                        </p:tav>
                                      </p:tavLst>
                                    </p:anim>
                                  </p:childTnLst>
                                </p:cTn>
                              </p:par>
                            </p:childTnLst>
                          </p:cTn>
                        </p:par>
                        <p:par>
                          <p:cTn id="77" fill="hold" nodeType="afterGroup">
                            <p:stCondLst>
                              <p:cond delay="5500"/>
                            </p:stCondLst>
                            <p:childTnLst>
                              <p:par>
                                <p:cTn id="78" presetID="1" presetClass="exit" presetSubtype="0" fill="hold" grpId="1" nodeType="afterEffect">
                                  <p:stCondLst>
                                    <p:cond delay="0"/>
                                  </p:stCondLst>
                                  <p:childTnLst>
                                    <p:set>
                                      <p:cBhvr>
                                        <p:cTn id="79" dur="1" fill="hold">
                                          <p:stCondLst>
                                            <p:cond delay="499"/>
                                          </p:stCondLst>
                                        </p:cTn>
                                        <p:tgtEl>
                                          <p:spTgt spid="73"/>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2" presetClass="entr" presetSubtype="8"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slide(fromLeft)">
                                      <p:cBhvr>
                                        <p:cTn id="84" dur="500"/>
                                        <p:tgtEl>
                                          <p:spTgt spid="4"/>
                                        </p:tgtEl>
                                      </p:cBhvr>
                                    </p:animEffect>
                                  </p:childTnLst>
                                </p:cTn>
                              </p:par>
                            </p:childTnLst>
                          </p:cTn>
                        </p:par>
                        <p:par>
                          <p:cTn id="85" fill="hold" nodeType="afterGroup">
                            <p:stCondLst>
                              <p:cond delay="500"/>
                            </p:stCondLst>
                            <p:childTnLst>
                              <p:par>
                                <p:cTn id="86" presetID="19" presetClass="entr" presetSubtype="10" fill="hold" grpId="0" nodeType="afterEffect">
                                  <p:stCondLst>
                                    <p:cond delay="0"/>
                                  </p:stCondLst>
                                  <p:childTnLst>
                                    <p:set>
                                      <p:cBhvr>
                                        <p:cTn id="87" dur="1" fill="hold">
                                          <p:stCondLst>
                                            <p:cond delay="0"/>
                                          </p:stCondLst>
                                        </p:cTn>
                                        <p:tgtEl>
                                          <p:spTgt spid="74"/>
                                        </p:tgtEl>
                                        <p:attrNameLst>
                                          <p:attrName>style.visibility</p:attrName>
                                        </p:attrNameLst>
                                      </p:cBhvr>
                                      <p:to>
                                        <p:strVal val="visible"/>
                                      </p:to>
                                    </p:set>
                                    <p:anim calcmode="lin" valueType="num">
                                      <p:cBhvr>
                                        <p:cTn id="88" dur="5000" fill="hold"/>
                                        <p:tgtEl>
                                          <p:spTgt spid="74"/>
                                        </p:tgtEl>
                                        <p:attrNameLst>
                                          <p:attrName>ppt_w</p:attrName>
                                        </p:attrNameLst>
                                      </p:cBhvr>
                                      <p:tavLst>
                                        <p:tav tm="0" fmla="#ppt_w*sin(2.5*pi*$)">
                                          <p:val>
                                            <p:fltVal val="0"/>
                                          </p:val>
                                        </p:tav>
                                        <p:tav tm="100000">
                                          <p:val>
                                            <p:fltVal val="1"/>
                                          </p:val>
                                        </p:tav>
                                      </p:tavLst>
                                    </p:anim>
                                    <p:anim calcmode="lin" valueType="num">
                                      <p:cBhvr>
                                        <p:cTn id="89" dur="5000" fill="hold"/>
                                        <p:tgtEl>
                                          <p:spTgt spid="74"/>
                                        </p:tgtEl>
                                        <p:attrNameLst>
                                          <p:attrName>ppt_h</p:attrName>
                                        </p:attrNameLst>
                                      </p:cBhvr>
                                      <p:tavLst>
                                        <p:tav tm="0">
                                          <p:val>
                                            <p:strVal val="#ppt_h"/>
                                          </p:val>
                                        </p:tav>
                                        <p:tav tm="100000">
                                          <p:val>
                                            <p:strVal val="#ppt_h"/>
                                          </p:val>
                                        </p:tav>
                                      </p:tavLst>
                                    </p:anim>
                                  </p:childTnLst>
                                </p:cTn>
                              </p:par>
                            </p:childTnLst>
                          </p:cTn>
                        </p:par>
                        <p:par>
                          <p:cTn id="90" fill="hold" nodeType="afterGroup">
                            <p:stCondLst>
                              <p:cond delay="5500"/>
                            </p:stCondLst>
                            <p:childTnLst>
                              <p:par>
                                <p:cTn id="91" presetID="1" presetClass="exit" presetSubtype="0" fill="hold" grpId="1" nodeType="afterEffect">
                                  <p:stCondLst>
                                    <p:cond delay="0"/>
                                  </p:stCondLst>
                                  <p:childTnLst>
                                    <p:set>
                                      <p:cBhvr>
                                        <p:cTn id="92" dur="1" fill="hold">
                                          <p:stCondLst>
                                            <p:cond delay="499"/>
                                          </p:stCondLst>
                                        </p:cTn>
                                        <p:tgtEl>
                                          <p:spTgt spid="74"/>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0"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p:cTn id="97" dur="500" fill="hold"/>
                                        <p:tgtEl>
                                          <p:spTgt spid="45"/>
                                        </p:tgtEl>
                                        <p:attrNameLst>
                                          <p:attrName>ppt_w</p:attrName>
                                        </p:attrNameLst>
                                      </p:cBhvr>
                                      <p:tavLst>
                                        <p:tav tm="0">
                                          <p:val>
                                            <p:fltVal val="0"/>
                                          </p:val>
                                        </p:tav>
                                        <p:tav tm="100000">
                                          <p:val>
                                            <p:strVal val="#ppt_w"/>
                                          </p:val>
                                        </p:tav>
                                      </p:tavLst>
                                    </p:anim>
                                    <p:anim calcmode="lin" valueType="num">
                                      <p:cBhvr>
                                        <p:cTn id="98" dur="500" fill="hold"/>
                                        <p:tgtEl>
                                          <p:spTgt spid="45"/>
                                        </p:tgtEl>
                                        <p:attrNameLst>
                                          <p:attrName>ppt_h</p:attrName>
                                        </p:attrNameLst>
                                      </p:cBhvr>
                                      <p:tavLst>
                                        <p:tav tm="0">
                                          <p:val>
                                            <p:strVal val="#ppt_h"/>
                                          </p:val>
                                        </p:tav>
                                        <p:tav tm="100000">
                                          <p:val>
                                            <p:strVal val="#ppt_h"/>
                                          </p:val>
                                        </p:tav>
                                      </p:tavLst>
                                    </p:anim>
                                  </p:childTnLst>
                                </p:cTn>
                              </p:par>
                            </p:childTnLst>
                          </p:cTn>
                        </p:par>
                        <p:par>
                          <p:cTn id="99" fill="hold" nodeType="afterGroup">
                            <p:stCondLst>
                              <p:cond delay="500"/>
                            </p:stCondLst>
                            <p:childTnLst>
                              <p:par>
                                <p:cTn id="100" presetID="1" presetClass="entr" presetSubtype="0" fill="hold" grpId="0" nodeType="afterEffect">
                                  <p:stCondLst>
                                    <p:cond delay="0"/>
                                  </p:stCondLst>
                                  <p:childTnLst>
                                    <p:set>
                                      <p:cBhvr>
                                        <p:cTn id="101" dur="1" fill="hold">
                                          <p:stCondLst>
                                            <p:cond delay="499"/>
                                          </p:stCondLst>
                                        </p:cTn>
                                        <p:tgtEl>
                                          <p:spTgt spid="47">
                                            <p:txEl>
                                              <p:pRg st="0" end="0"/>
                                            </p:txEl>
                                          </p:spTgt>
                                        </p:tgtEl>
                                        <p:attrNameLst>
                                          <p:attrName>style.visibility</p:attrName>
                                        </p:attrNameLst>
                                      </p:cBhvr>
                                      <p:to>
                                        <p:strVal val="visible"/>
                                      </p:to>
                                    </p:set>
                                  </p:childTnLst>
                                </p:cTn>
                              </p:par>
                            </p:childTnLst>
                          </p:cTn>
                        </p:par>
                        <p:par>
                          <p:cTn id="102" fill="hold" nodeType="afterGroup">
                            <p:stCondLst>
                              <p:cond delay="1000"/>
                            </p:stCondLst>
                            <p:childTnLst>
                              <p:par>
                                <p:cTn id="103" presetID="19" presetClass="entr" presetSubtype="10" fill="hold" grpId="0" nodeType="after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5000" fill="hold"/>
                                        <p:tgtEl>
                                          <p:spTgt spid="53"/>
                                        </p:tgtEl>
                                        <p:attrNameLst>
                                          <p:attrName>ppt_w</p:attrName>
                                        </p:attrNameLst>
                                      </p:cBhvr>
                                      <p:tavLst>
                                        <p:tav tm="0" fmla="#ppt_w*sin(2.5*pi*$)">
                                          <p:val>
                                            <p:fltVal val="0"/>
                                          </p:val>
                                        </p:tav>
                                        <p:tav tm="100000">
                                          <p:val>
                                            <p:fltVal val="1"/>
                                          </p:val>
                                        </p:tav>
                                      </p:tavLst>
                                    </p:anim>
                                    <p:anim calcmode="lin" valueType="num">
                                      <p:cBhvr>
                                        <p:cTn id="106" dur="5000" fill="hold"/>
                                        <p:tgtEl>
                                          <p:spTgt spid="53"/>
                                        </p:tgtEl>
                                        <p:attrNameLst>
                                          <p:attrName>ppt_h</p:attrName>
                                        </p:attrNameLst>
                                      </p:cBhvr>
                                      <p:tavLst>
                                        <p:tav tm="0">
                                          <p:val>
                                            <p:strVal val="#ppt_h"/>
                                          </p:val>
                                        </p:tav>
                                        <p:tav tm="100000">
                                          <p:val>
                                            <p:strVal val="#ppt_h"/>
                                          </p:val>
                                        </p:tav>
                                      </p:tavLst>
                                    </p:anim>
                                  </p:childTnLst>
                                </p:cTn>
                              </p:par>
                            </p:childTnLst>
                          </p:cTn>
                        </p:par>
                        <p:par>
                          <p:cTn id="107" fill="hold" nodeType="afterGroup">
                            <p:stCondLst>
                              <p:cond delay="6000"/>
                            </p:stCondLst>
                            <p:childTnLst>
                              <p:par>
                                <p:cTn id="108" presetID="1" presetClass="exit" presetSubtype="0" fill="hold" grpId="1" nodeType="afterEffect">
                                  <p:stCondLst>
                                    <p:cond delay="0"/>
                                  </p:stCondLst>
                                  <p:childTnLst>
                                    <p:set>
                                      <p:cBhvr>
                                        <p:cTn id="109" dur="1" fill="hold">
                                          <p:stCondLst>
                                            <p:cond delay="499"/>
                                          </p:stCondLst>
                                        </p:cTn>
                                        <p:tgtEl>
                                          <p:spTgt spid="53"/>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2" presetClass="entr" presetSubtype="2" fill="hold"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slide(fromRight)">
                                      <p:cBhvr>
                                        <p:cTn id="114" dur="500"/>
                                        <p:tgtEl>
                                          <p:spTgt spid="5"/>
                                        </p:tgtEl>
                                      </p:cBhvr>
                                    </p:animEffect>
                                  </p:childTnLst>
                                </p:cTn>
                              </p:par>
                            </p:childTnLst>
                          </p:cTn>
                        </p:par>
                        <p:par>
                          <p:cTn id="115" fill="hold" nodeType="afterGroup">
                            <p:stCondLst>
                              <p:cond delay="500"/>
                            </p:stCondLst>
                            <p:childTnLst>
                              <p:par>
                                <p:cTn id="116" presetID="19" presetClass="entr" presetSubtype="10" fill="hold" grpId="0" nodeType="afterEffect">
                                  <p:stCondLst>
                                    <p:cond delay="0"/>
                                  </p:stCondLst>
                                  <p:childTnLst>
                                    <p:set>
                                      <p:cBhvr>
                                        <p:cTn id="117" dur="1" fill="hold">
                                          <p:stCondLst>
                                            <p:cond delay="0"/>
                                          </p:stCondLst>
                                        </p:cTn>
                                        <p:tgtEl>
                                          <p:spTgt spid="75"/>
                                        </p:tgtEl>
                                        <p:attrNameLst>
                                          <p:attrName>style.visibility</p:attrName>
                                        </p:attrNameLst>
                                      </p:cBhvr>
                                      <p:to>
                                        <p:strVal val="visible"/>
                                      </p:to>
                                    </p:set>
                                    <p:anim calcmode="lin" valueType="num">
                                      <p:cBhvr>
                                        <p:cTn id="118" dur="5000" fill="hold"/>
                                        <p:tgtEl>
                                          <p:spTgt spid="75"/>
                                        </p:tgtEl>
                                        <p:attrNameLst>
                                          <p:attrName>ppt_w</p:attrName>
                                        </p:attrNameLst>
                                      </p:cBhvr>
                                      <p:tavLst>
                                        <p:tav tm="0" fmla="#ppt_w*sin(2.5*pi*$)">
                                          <p:val>
                                            <p:fltVal val="0"/>
                                          </p:val>
                                        </p:tav>
                                        <p:tav tm="100000">
                                          <p:val>
                                            <p:fltVal val="1"/>
                                          </p:val>
                                        </p:tav>
                                      </p:tavLst>
                                    </p:anim>
                                    <p:anim calcmode="lin" valueType="num">
                                      <p:cBhvr>
                                        <p:cTn id="119" dur="5000" fill="hold"/>
                                        <p:tgtEl>
                                          <p:spTgt spid="75"/>
                                        </p:tgtEl>
                                        <p:attrNameLst>
                                          <p:attrName>ppt_h</p:attrName>
                                        </p:attrNameLst>
                                      </p:cBhvr>
                                      <p:tavLst>
                                        <p:tav tm="0">
                                          <p:val>
                                            <p:strVal val="#ppt_h"/>
                                          </p:val>
                                        </p:tav>
                                        <p:tav tm="100000">
                                          <p:val>
                                            <p:strVal val="#ppt_h"/>
                                          </p:val>
                                        </p:tav>
                                      </p:tavLst>
                                    </p:anim>
                                  </p:childTnLst>
                                </p:cTn>
                              </p:par>
                            </p:childTnLst>
                          </p:cTn>
                        </p:par>
                        <p:par>
                          <p:cTn id="120" fill="hold" nodeType="afterGroup">
                            <p:stCondLst>
                              <p:cond delay="5500"/>
                            </p:stCondLst>
                            <p:childTnLst>
                              <p:par>
                                <p:cTn id="121" presetID="1" presetClass="exit" presetSubtype="0" fill="hold" grpId="1" nodeType="afterEffect">
                                  <p:stCondLst>
                                    <p:cond delay="0"/>
                                  </p:stCondLst>
                                  <p:childTnLst>
                                    <p:set>
                                      <p:cBhvr>
                                        <p:cTn id="122" dur="1" fill="hold">
                                          <p:stCondLst>
                                            <p:cond delay="499"/>
                                          </p:stCondLst>
                                        </p:cTn>
                                        <p:tgtEl>
                                          <p:spTgt spid="75"/>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2" presetClass="entr" presetSubtype="2" fill="hold" nodeType="clickEffect">
                                  <p:stCondLst>
                                    <p:cond delay="0"/>
                                  </p:stCondLst>
                                  <p:childTnLst>
                                    <p:set>
                                      <p:cBhvr>
                                        <p:cTn id="126" dur="1" fill="hold">
                                          <p:stCondLst>
                                            <p:cond delay="0"/>
                                          </p:stCondLst>
                                        </p:cTn>
                                        <p:tgtEl>
                                          <p:spTgt spid="6"/>
                                        </p:tgtEl>
                                        <p:attrNameLst>
                                          <p:attrName>style.visibility</p:attrName>
                                        </p:attrNameLst>
                                      </p:cBhvr>
                                      <p:to>
                                        <p:strVal val="visible"/>
                                      </p:to>
                                    </p:set>
                                    <p:animEffect transition="in" filter="slide(fromRight)">
                                      <p:cBhvr>
                                        <p:cTn id="127" dur="500"/>
                                        <p:tgtEl>
                                          <p:spTgt spid="6"/>
                                        </p:tgtEl>
                                      </p:cBhvr>
                                    </p:animEffect>
                                  </p:childTnLst>
                                </p:cTn>
                              </p:par>
                            </p:childTnLst>
                          </p:cTn>
                        </p:par>
                        <p:par>
                          <p:cTn id="128" fill="hold" nodeType="afterGroup">
                            <p:stCondLst>
                              <p:cond delay="500"/>
                            </p:stCondLst>
                            <p:childTnLst>
                              <p:par>
                                <p:cTn id="129" presetID="19" presetClass="entr" presetSubtype="10" fill="hold" grpId="0" nodeType="afterEffect">
                                  <p:stCondLst>
                                    <p:cond delay="0"/>
                                  </p:stCondLst>
                                  <p:childTnLst>
                                    <p:set>
                                      <p:cBhvr>
                                        <p:cTn id="130" dur="1" fill="hold">
                                          <p:stCondLst>
                                            <p:cond delay="0"/>
                                          </p:stCondLst>
                                        </p:cTn>
                                        <p:tgtEl>
                                          <p:spTgt spid="76"/>
                                        </p:tgtEl>
                                        <p:attrNameLst>
                                          <p:attrName>style.visibility</p:attrName>
                                        </p:attrNameLst>
                                      </p:cBhvr>
                                      <p:to>
                                        <p:strVal val="visible"/>
                                      </p:to>
                                    </p:set>
                                    <p:anim calcmode="lin" valueType="num">
                                      <p:cBhvr>
                                        <p:cTn id="131" dur="5000" fill="hold"/>
                                        <p:tgtEl>
                                          <p:spTgt spid="76"/>
                                        </p:tgtEl>
                                        <p:attrNameLst>
                                          <p:attrName>ppt_w</p:attrName>
                                        </p:attrNameLst>
                                      </p:cBhvr>
                                      <p:tavLst>
                                        <p:tav tm="0" fmla="#ppt_w*sin(2.5*pi*$)">
                                          <p:val>
                                            <p:fltVal val="0"/>
                                          </p:val>
                                        </p:tav>
                                        <p:tav tm="100000">
                                          <p:val>
                                            <p:fltVal val="1"/>
                                          </p:val>
                                        </p:tav>
                                      </p:tavLst>
                                    </p:anim>
                                    <p:anim calcmode="lin" valueType="num">
                                      <p:cBhvr>
                                        <p:cTn id="132" dur="5000" fill="hold"/>
                                        <p:tgtEl>
                                          <p:spTgt spid="76"/>
                                        </p:tgtEl>
                                        <p:attrNameLst>
                                          <p:attrName>ppt_h</p:attrName>
                                        </p:attrNameLst>
                                      </p:cBhvr>
                                      <p:tavLst>
                                        <p:tav tm="0">
                                          <p:val>
                                            <p:strVal val="#ppt_h"/>
                                          </p:val>
                                        </p:tav>
                                        <p:tav tm="100000">
                                          <p:val>
                                            <p:strVal val="#ppt_h"/>
                                          </p:val>
                                        </p:tav>
                                      </p:tavLst>
                                    </p:anim>
                                  </p:childTnLst>
                                </p:cTn>
                              </p:par>
                            </p:childTnLst>
                          </p:cTn>
                        </p:par>
                        <p:par>
                          <p:cTn id="133" fill="hold" nodeType="afterGroup">
                            <p:stCondLst>
                              <p:cond delay="5500"/>
                            </p:stCondLst>
                            <p:childTnLst>
                              <p:par>
                                <p:cTn id="134" presetID="1" presetClass="exit" presetSubtype="0" fill="hold" grpId="1" nodeType="afterEffect">
                                  <p:stCondLst>
                                    <p:cond delay="0"/>
                                  </p:stCondLst>
                                  <p:childTnLst>
                                    <p:set>
                                      <p:cBhvr>
                                        <p:cTn id="135"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autoUpdateAnimBg="0"/>
      <p:bldP spid="43" grpId="0" animBg="1" autoUpdateAnimBg="0"/>
      <p:bldP spid="44" grpId="0" build="p" autoUpdateAnimBg="0" advAuto="0"/>
      <p:bldP spid="72" grpId="0" animBg="1" autoUpdateAnimBg="0"/>
      <p:bldP spid="72" grpId="1" animBg="1" autoUpdateAnimBg="0"/>
      <p:bldP spid="73" grpId="0" animBg="1" autoUpdateAnimBg="0"/>
      <p:bldP spid="73" grpId="1" animBg="1" autoUpdateAnimBg="0"/>
      <p:bldP spid="74" grpId="0" animBg="1" autoUpdateAnimBg="0"/>
      <p:bldP spid="74" grpId="1" animBg="1" autoUpdateAnimBg="0"/>
      <p:bldP spid="75" grpId="0" animBg="1" autoUpdateAnimBg="0"/>
      <p:bldP spid="75" grpId="1" animBg="1" autoUpdateAnimBg="0"/>
      <p:bldP spid="76" grpId="0" animBg="1" autoUpdateAnimBg="0"/>
      <p:bldP spid="76" grpId="1" animBg="1" autoUpdateAnimBg="0"/>
      <p:bldP spid="47" grpId="0" build="p" autoUpdateAnimBg="0" advAuto="0"/>
      <p:bldP spid="53" grpId="0" animBg="1" autoUpdateAnimBg="0"/>
      <p:bldP spid="53" grpId="1"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443038" y="1300094"/>
            <a:ext cx="7196137" cy="1058863"/>
            <a:chOff x="1443035" y="1508704"/>
            <a:chExt cx="7195909" cy="1058408"/>
          </a:xfrm>
        </p:grpSpPr>
        <p:sp>
          <p:nvSpPr>
            <p:cNvPr id="47140" name="Rectangle 36"/>
            <p:cNvSpPr>
              <a:spLocks noChangeArrowheads="1"/>
            </p:cNvSpPr>
            <p:nvPr/>
          </p:nvSpPr>
          <p:spPr bwMode="auto">
            <a:xfrm>
              <a:off x="1443035" y="1508704"/>
              <a:ext cx="7195909" cy="1058408"/>
            </a:xfrm>
            <a:prstGeom prst="rect">
              <a:avLst/>
            </a:prstGeom>
            <a:gradFill rotWithShape="1">
              <a:gsLst>
                <a:gs pos="0">
                  <a:srgbClr val="E585A1"/>
                </a:gs>
                <a:gs pos="100000">
                  <a:srgbClr val="E585A1">
                    <a:alpha val="0"/>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21" name="TextBox 20"/>
            <p:cNvSpPr txBox="1">
              <a:spLocks noChangeArrowheads="1"/>
            </p:cNvSpPr>
            <p:nvPr/>
          </p:nvSpPr>
          <p:spPr bwMode="auto">
            <a:xfrm>
              <a:off x="2212948" y="1608674"/>
              <a:ext cx="5279858" cy="844187"/>
            </a:xfrm>
            <a:prstGeom prst="rect">
              <a:avLst/>
            </a:prstGeom>
            <a:noFill/>
            <a:ln w="9525">
              <a:noFill/>
              <a:miter lim="800000"/>
              <a:headEnd/>
              <a:tailEnd/>
            </a:ln>
          </p:spPr>
          <p:txBody>
            <a:bodyPr>
              <a:spAutoFit/>
            </a:bodyPr>
            <a:lstStyle/>
            <a:p>
              <a:pPr>
                <a:lnSpc>
                  <a:spcPct val="90000"/>
                </a:lnSpc>
                <a:defRPr/>
              </a:pPr>
              <a:r>
                <a:rPr lang="en-US" sz="1800" b="1" dirty="0">
                  <a:solidFill>
                    <a:schemeClr val="tx1">
                      <a:lumMod val="75000"/>
                      <a:lumOff val="25000"/>
                    </a:schemeClr>
                  </a:solidFill>
                  <a:latin typeface="Arial"/>
                  <a:ea typeface="Arial" charset="0"/>
                  <a:cs typeface="Arial"/>
                </a:rPr>
                <a:t>Abnormal levels have been implicated in sleep and eating disorders and in convulsive disorders such as epilepsy. </a:t>
              </a:r>
            </a:p>
          </p:txBody>
        </p:sp>
      </p:grpSp>
      <p:grpSp>
        <p:nvGrpSpPr>
          <p:cNvPr id="3" name="Group 43"/>
          <p:cNvGrpSpPr>
            <a:grpSpLocks/>
          </p:cNvGrpSpPr>
          <p:nvPr/>
        </p:nvGrpSpPr>
        <p:grpSpPr bwMode="auto">
          <a:xfrm>
            <a:off x="2076450" y="2466907"/>
            <a:ext cx="7196138" cy="1058862"/>
            <a:chOff x="2076445" y="2675643"/>
            <a:chExt cx="7195909" cy="1058408"/>
          </a:xfrm>
        </p:grpSpPr>
        <p:sp>
          <p:nvSpPr>
            <p:cNvPr id="38" name="Rectangle 37"/>
            <p:cNvSpPr/>
            <p:nvPr/>
          </p:nvSpPr>
          <p:spPr bwMode="auto">
            <a:xfrm>
              <a:off x="2076445" y="2675643"/>
              <a:ext cx="7195909" cy="1058408"/>
            </a:xfrm>
            <a:prstGeom prst="rect">
              <a:avLst/>
            </a:prstGeom>
            <a:gradFill flip="none" rotWithShape="1">
              <a:gsLst>
                <a:gs pos="0">
                  <a:schemeClr val="accent6">
                    <a:lumMod val="60000"/>
                    <a:lumOff val="40000"/>
                  </a:schemeClr>
                </a:gs>
                <a:gs pos="100000">
                  <a:schemeClr val="accent5">
                    <a:lumMod val="60000"/>
                    <a:lumOff val="40000"/>
                    <a:alpha val="0"/>
                  </a:schemeClr>
                </a:gs>
              </a:gsLst>
              <a:lin ang="0" scaled="0"/>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47139" name="TextBox 21"/>
            <p:cNvSpPr txBox="1">
              <a:spLocks noChangeArrowheads="1"/>
            </p:cNvSpPr>
            <p:nvPr/>
          </p:nvSpPr>
          <p:spPr bwMode="auto">
            <a:xfrm>
              <a:off x="2946367" y="2894624"/>
              <a:ext cx="5279857" cy="59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800" b="1">
                  <a:solidFill>
                    <a:srgbClr val="404040"/>
                  </a:solidFill>
                  <a:latin typeface="Arial"/>
                  <a:cs typeface="Arial"/>
                </a:rPr>
                <a:t>Deficits help account for devastating memory problems in people with Alzheimer’</a:t>
              </a:r>
              <a:r>
                <a:rPr lang="en-US" altLang="ja-JP" sz="1800" b="1">
                  <a:solidFill>
                    <a:srgbClr val="404040"/>
                  </a:solidFill>
                  <a:latin typeface="Arial"/>
                  <a:cs typeface="Arial"/>
                </a:rPr>
                <a:t>s.</a:t>
              </a:r>
              <a:endParaRPr lang="en-US" sz="1800" b="1">
                <a:solidFill>
                  <a:srgbClr val="404040"/>
                </a:solidFill>
                <a:latin typeface="Arial"/>
                <a:cs typeface="Arial"/>
              </a:endParaRPr>
            </a:p>
          </p:txBody>
        </p:sp>
      </p:grpSp>
      <p:grpSp>
        <p:nvGrpSpPr>
          <p:cNvPr id="4" name="Group 44"/>
          <p:cNvGrpSpPr>
            <a:grpSpLocks/>
          </p:cNvGrpSpPr>
          <p:nvPr/>
        </p:nvGrpSpPr>
        <p:grpSpPr bwMode="auto">
          <a:xfrm>
            <a:off x="1443038" y="3635307"/>
            <a:ext cx="7196137" cy="1057275"/>
            <a:chOff x="1443035" y="3842582"/>
            <a:chExt cx="7195909" cy="1058408"/>
          </a:xfrm>
        </p:grpSpPr>
        <p:sp>
          <p:nvSpPr>
            <p:cNvPr id="47136" name="Rectangle 38"/>
            <p:cNvSpPr>
              <a:spLocks noChangeArrowheads="1"/>
            </p:cNvSpPr>
            <p:nvPr/>
          </p:nvSpPr>
          <p:spPr bwMode="auto">
            <a:xfrm>
              <a:off x="1443035" y="3842582"/>
              <a:ext cx="7195909" cy="1058408"/>
            </a:xfrm>
            <a:prstGeom prst="rect">
              <a:avLst/>
            </a:prstGeom>
            <a:gradFill rotWithShape="1">
              <a:gsLst>
                <a:gs pos="0">
                  <a:schemeClr val="accent1"/>
                </a:gs>
                <a:gs pos="100000">
                  <a:schemeClr val="accent1">
                    <a:alpha val="0"/>
                  </a:scheme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latin typeface="Arial"/>
                <a:cs typeface="Arial"/>
              </a:endParaRPr>
            </a:p>
          </p:txBody>
        </p:sp>
        <p:sp>
          <p:nvSpPr>
            <p:cNvPr id="47137" name="TextBox 22"/>
            <p:cNvSpPr txBox="1">
              <a:spLocks noChangeArrowheads="1"/>
            </p:cNvSpPr>
            <p:nvPr/>
          </p:nvSpPr>
          <p:spPr bwMode="auto">
            <a:xfrm>
              <a:off x="2366931" y="3966540"/>
              <a:ext cx="5279858" cy="84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800" b="1">
                  <a:solidFill>
                    <a:srgbClr val="404040"/>
                  </a:solidFill>
                  <a:latin typeface="Arial"/>
                  <a:cs typeface="Arial"/>
                </a:rPr>
                <a:t>A loss of cells that produce dopamine is responsible for the tremors and rigidity of Parkinson’</a:t>
              </a:r>
              <a:r>
                <a:rPr lang="en-US" altLang="ja-JP" sz="1800" b="1">
                  <a:solidFill>
                    <a:srgbClr val="404040"/>
                  </a:solidFill>
                  <a:latin typeface="Arial"/>
                  <a:cs typeface="Arial"/>
                </a:rPr>
                <a:t>s.</a:t>
              </a:r>
              <a:endParaRPr lang="en-US" sz="1800" b="1">
                <a:solidFill>
                  <a:srgbClr val="404040"/>
                </a:solidFill>
                <a:latin typeface="Arial"/>
                <a:cs typeface="Arial"/>
              </a:endParaRPr>
            </a:p>
          </p:txBody>
        </p:sp>
      </p:grpSp>
      <p:grpSp>
        <p:nvGrpSpPr>
          <p:cNvPr id="5" name="Group 45"/>
          <p:cNvGrpSpPr>
            <a:grpSpLocks/>
          </p:cNvGrpSpPr>
          <p:nvPr/>
        </p:nvGrpSpPr>
        <p:grpSpPr bwMode="auto">
          <a:xfrm>
            <a:off x="2076450" y="4802119"/>
            <a:ext cx="7196138" cy="1057275"/>
            <a:chOff x="2076445" y="5009521"/>
            <a:chExt cx="7195909" cy="1058408"/>
          </a:xfrm>
        </p:grpSpPr>
        <p:sp>
          <p:nvSpPr>
            <p:cNvPr id="40" name="Rectangle 39"/>
            <p:cNvSpPr/>
            <p:nvPr/>
          </p:nvSpPr>
          <p:spPr bwMode="auto">
            <a:xfrm>
              <a:off x="2076445" y="5009521"/>
              <a:ext cx="7195909" cy="1058408"/>
            </a:xfrm>
            <a:prstGeom prst="rect">
              <a:avLst/>
            </a:prstGeom>
            <a:gradFill flip="none" rotWithShape="1">
              <a:gsLst>
                <a:gs pos="0">
                  <a:srgbClr val="42B3D9"/>
                </a:gs>
                <a:gs pos="100000">
                  <a:schemeClr val="accent3">
                    <a:alpha val="0"/>
                  </a:schemeClr>
                </a:gs>
              </a:gsLst>
              <a:lin ang="0" scaled="0"/>
              <a:tileRect/>
            </a:gradFill>
            <a:ln w="9525" cap="flat" cmpd="sng" algn="ctr">
              <a:noFill/>
              <a:prstDash val="solid"/>
              <a:round/>
              <a:headEnd type="none" w="med" len="med"/>
              <a:tailEnd type="none" w="med" len="med"/>
            </a:ln>
            <a:effectLst/>
          </p:spPr>
          <p:txBody>
            <a:bodyPr wrap="none" anchor="ctr"/>
            <a:lstStyle/>
            <a:p>
              <a:pPr algn="ctr">
                <a:defRPr/>
              </a:pPr>
              <a:endParaRPr lang="en-US" sz="1800">
                <a:latin typeface="Arial"/>
                <a:ea typeface="ＭＳ Ｐゴシック" charset="-128"/>
                <a:cs typeface="Arial"/>
              </a:endParaRPr>
            </a:p>
          </p:txBody>
        </p:sp>
        <p:sp>
          <p:nvSpPr>
            <p:cNvPr id="24" name="TextBox 23"/>
            <p:cNvSpPr txBox="1">
              <a:spLocks noChangeArrowheads="1"/>
            </p:cNvSpPr>
            <p:nvPr/>
          </p:nvSpPr>
          <p:spPr bwMode="auto">
            <a:xfrm>
              <a:off x="2843184" y="5112820"/>
              <a:ext cx="5508450" cy="845455"/>
            </a:xfrm>
            <a:prstGeom prst="rect">
              <a:avLst/>
            </a:prstGeom>
            <a:noFill/>
            <a:ln w="9525">
              <a:noFill/>
              <a:miter lim="800000"/>
              <a:headEnd/>
              <a:tailEnd/>
            </a:ln>
          </p:spPr>
          <p:txBody>
            <a:bodyPr>
              <a:spAutoFit/>
            </a:bodyPr>
            <a:lstStyle/>
            <a:p>
              <a:pPr>
                <a:lnSpc>
                  <a:spcPct val="90000"/>
                </a:lnSpc>
                <a:defRPr/>
              </a:pPr>
              <a:r>
                <a:rPr lang="en-US" sz="1800" b="1" dirty="0">
                  <a:solidFill>
                    <a:schemeClr val="tx1">
                      <a:lumMod val="75000"/>
                      <a:lumOff val="25000"/>
                    </a:schemeClr>
                  </a:solidFill>
                  <a:latin typeface="Arial"/>
                  <a:ea typeface="Arial" charset="0"/>
                  <a:cs typeface="Arial"/>
                </a:rPr>
                <a:t>In multiple sclerosis, immune cells overproduce glutamate, which damages or kills </a:t>
              </a:r>
              <a:r>
                <a:rPr lang="en-US" sz="1800" b="1" dirty="0" err="1">
                  <a:solidFill>
                    <a:schemeClr val="tx1">
                      <a:lumMod val="75000"/>
                      <a:lumOff val="25000"/>
                    </a:schemeClr>
                  </a:solidFill>
                  <a:latin typeface="Arial"/>
                  <a:ea typeface="Arial" charset="0"/>
                  <a:cs typeface="Arial"/>
                </a:rPr>
                <a:t>glial</a:t>
              </a:r>
              <a:r>
                <a:rPr lang="en-US" sz="1800" b="1" dirty="0">
                  <a:solidFill>
                    <a:schemeClr val="tx1">
                      <a:lumMod val="75000"/>
                      <a:lumOff val="25000"/>
                    </a:schemeClr>
                  </a:solidFill>
                  <a:latin typeface="Arial"/>
                  <a:ea typeface="Arial" charset="0"/>
                  <a:cs typeface="Arial"/>
                </a:rPr>
                <a:t> cells that normally make myelin.</a:t>
              </a:r>
            </a:p>
          </p:txBody>
        </p:sp>
      </p:grpSp>
      <p:sp>
        <p:nvSpPr>
          <p:cNvPr id="47112" name="Text Box 15"/>
          <p:cNvSpPr txBox="1">
            <a:spLocks noChangeArrowheads="1"/>
          </p:cNvSpPr>
          <p:nvPr/>
        </p:nvSpPr>
        <p:spPr bwMode="auto">
          <a:xfrm>
            <a:off x="415925" y="1781107"/>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latin typeface="Arial"/>
              <a:cs typeface="Arial"/>
            </a:endParaRPr>
          </a:p>
        </p:txBody>
      </p:sp>
      <p:grpSp>
        <p:nvGrpSpPr>
          <p:cNvPr id="6" name="Group 32"/>
          <p:cNvGrpSpPr>
            <a:grpSpLocks/>
          </p:cNvGrpSpPr>
          <p:nvPr/>
        </p:nvGrpSpPr>
        <p:grpSpPr bwMode="auto">
          <a:xfrm>
            <a:off x="387350" y="1190557"/>
            <a:ext cx="1851025" cy="1525587"/>
            <a:chOff x="2235200" y="3565525"/>
            <a:chExt cx="1851025" cy="1525588"/>
          </a:xfrm>
        </p:grpSpPr>
        <p:sp>
          <p:nvSpPr>
            <p:cNvPr id="28" name="Oval 27"/>
            <p:cNvSpPr/>
            <p:nvPr/>
          </p:nvSpPr>
          <p:spPr bwMode="auto">
            <a:xfrm>
              <a:off x="2414105" y="3565525"/>
              <a:ext cx="1524887" cy="1525588"/>
            </a:xfrm>
            <a:prstGeom prst="ellipse">
              <a:avLst/>
            </a:prstGeom>
            <a:solidFill>
              <a:srgbClr val="EF718A"/>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29" name="TextBox 28"/>
            <p:cNvSpPr txBox="1"/>
            <p:nvPr/>
          </p:nvSpPr>
          <p:spPr bwMode="auto">
            <a:xfrm>
              <a:off x="2235200" y="4116554"/>
              <a:ext cx="1851025" cy="318036"/>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600" b="1" dirty="0">
                  <a:solidFill>
                    <a:srgbClr val="000000"/>
                  </a:solidFill>
                  <a:latin typeface="Arial"/>
                  <a:ea typeface="+mn-ea"/>
                  <a:cs typeface="Arial"/>
                </a:rPr>
                <a:t>GABA</a:t>
              </a:r>
            </a:p>
          </p:txBody>
        </p:sp>
      </p:grpSp>
      <p:sp>
        <p:nvSpPr>
          <p:cNvPr id="47114" name="Title 32"/>
          <p:cNvSpPr>
            <a:spLocks noGrp="1"/>
          </p:cNvSpPr>
          <p:nvPr>
            <p:ph type="ctrTitle"/>
          </p:nvPr>
        </p:nvSpPr>
        <p:spPr/>
        <p:txBody>
          <a:bodyPr/>
          <a:lstStyle/>
          <a:p>
            <a:r>
              <a:rPr dirty="0">
                <a:ea typeface="ＭＳ Ｐゴシック" charset="0"/>
              </a:rPr>
              <a:t>Neurotransmitters: Versatile Couriers</a:t>
            </a:r>
          </a:p>
        </p:txBody>
      </p:sp>
      <p:grpSp>
        <p:nvGrpSpPr>
          <p:cNvPr id="7" name="Group 33"/>
          <p:cNvGrpSpPr>
            <a:grpSpLocks/>
          </p:cNvGrpSpPr>
          <p:nvPr/>
        </p:nvGrpSpPr>
        <p:grpSpPr bwMode="auto">
          <a:xfrm>
            <a:off x="1176338" y="2300219"/>
            <a:ext cx="1716087" cy="1525588"/>
            <a:chOff x="5068888" y="3565525"/>
            <a:chExt cx="1716087" cy="1525588"/>
          </a:xfrm>
        </p:grpSpPr>
        <p:sp>
          <p:nvSpPr>
            <p:cNvPr id="25" name="Oval 24"/>
            <p:cNvSpPr/>
            <p:nvPr/>
          </p:nvSpPr>
          <p:spPr bwMode="auto">
            <a:xfrm>
              <a:off x="5181069" y="3565525"/>
              <a:ext cx="1525600" cy="1525588"/>
            </a:xfrm>
            <a:prstGeom prst="ellipse">
              <a:avLst/>
            </a:prstGeom>
            <a:solidFill>
              <a:srgbClr val="FDB77B"/>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26" name="TextBox 25"/>
            <p:cNvSpPr txBox="1"/>
            <p:nvPr/>
          </p:nvSpPr>
          <p:spPr bwMode="auto">
            <a:xfrm>
              <a:off x="5068888" y="4099115"/>
              <a:ext cx="1716087" cy="318036"/>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600" b="1" dirty="0">
                  <a:solidFill>
                    <a:srgbClr val="000000"/>
                  </a:solidFill>
                  <a:latin typeface="Arial"/>
                  <a:ea typeface="+mn-ea"/>
                  <a:cs typeface="Arial"/>
                </a:rPr>
                <a:t>Acetylcholine</a:t>
              </a:r>
            </a:p>
          </p:txBody>
        </p:sp>
      </p:grpSp>
      <p:grpSp>
        <p:nvGrpSpPr>
          <p:cNvPr id="8" name="Group 35"/>
          <p:cNvGrpSpPr>
            <a:grpSpLocks/>
          </p:cNvGrpSpPr>
          <p:nvPr/>
        </p:nvGrpSpPr>
        <p:grpSpPr bwMode="auto">
          <a:xfrm>
            <a:off x="325438" y="3408294"/>
            <a:ext cx="1735137" cy="1525588"/>
            <a:chOff x="5222875" y="1889125"/>
            <a:chExt cx="1735138" cy="1525588"/>
          </a:xfrm>
        </p:grpSpPr>
        <p:sp>
          <p:nvSpPr>
            <p:cNvPr id="18" name="Oval 17"/>
            <p:cNvSpPr/>
            <p:nvPr/>
          </p:nvSpPr>
          <p:spPr bwMode="auto">
            <a:xfrm>
              <a:off x="5309494" y="1889125"/>
              <a:ext cx="1524453" cy="1525588"/>
            </a:xfrm>
            <a:prstGeom prst="ellipse">
              <a:avLst/>
            </a:prstGeom>
            <a:solidFill>
              <a:schemeClr val="accent1">
                <a:lumMod val="60000"/>
                <a:lumOff val="40000"/>
              </a:schemeClr>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19" name="TextBox 18"/>
            <p:cNvSpPr txBox="1"/>
            <p:nvPr/>
          </p:nvSpPr>
          <p:spPr bwMode="auto">
            <a:xfrm>
              <a:off x="5222875" y="2471022"/>
              <a:ext cx="1735138" cy="318036"/>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600" b="1" dirty="0">
                  <a:solidFill>
                    <a:srgbClr val="000000"/>
                  </a:solidFill>
                  <a:latin typeface="Arial"/>
                  <a:ea typeface="+mn-ea"/>
                  <a:cs typeface="Arial"/>
                </a:rPr>
                <a:t>Dopamine</a:t>
              </a:r>
            </a:p>
          </p:txBody>
        </p:sp>
      </p:grpSp>
      <p:grpSp>
        <p:nvGrpSpPr>
          <p:cNvPr id="9" name="Group 29"/>
          <p:cNvGrpSpPr>
            <a:grpSpLocks/>
          </p:cNvGrpSpPr>
          <p:nvPr/>
        </p:nvGrpSpPr>
        <p:grpSpPr bwMode="auto">
          <a:xfrm>
            <a:off x="1162050" y="4517957"/>
            <a:ext cx="1541463" cy="1525587"/>
            <a:chOff x="2360613" y="1889125"/>
            <a:chExt cx="1541462" cy="1525588"/>
          </a:xfrm>
        </p:grpSpPr>
        <p:sp>
          <p:nvSpPr>
            <p:cNvPr id="31" name="Oval 30"/>
            <p:cNvSpPr/>
            <p:nvPr/>
          </p:nvSpPr>
          <p:spPr bwMode="auto">
            <a:xfrm>
              <a:off x="2370760" y="1889125"/>
              <a:ext cx="1526539" cy="1525588"/>
            </a:xfrm>
            <a:prstGeom prst="ellipse">
              <a:avLst/>
            </a:prstGeom>
            <a:solidFill>
              <a:srgbClr val="6FC7E2"/>
            </a:solidFill>
            <a:ln w="9525" cap="flat" cmpd="sng" algn="ctr">
              <a:noFill/>
              <a:prstDash val="solid"/>
              <a:round/>
              <a:headEnd type="none" w="med" len="med"/>
              <a:tailEnd type="none" w="med" len="med"/>
            </a:ln>
            <a:effectLst>
              <a:outerShdw blurRad="450850" dist="520700" dir="7440000" algn="tl" rotWithShape="0">
                <a:srgbClr val="000000">
                  <a:alpha val="43000"/>
                </a:srgbClr>
              </a:outerShdw>
            </a:effectLst>
            <a:scene3d>
              <a:camera prst="orthographicFront"/>
              <a:lightRig rig="threePt" dir="t"/>
            </a:scene3d>
            <a:sp3d>
              <a:bevelT w="889000" h="1016000"/>
              <a:bevelB w="1016000" h="762000"/>
            </a:sp3d>
          </p:spPr>
          <p:txBody>
            <a:bodyPr wrap="none" anchor="ctr"/>
            <a:lstStyle/>
            <a:p>
              <a:pPr algn="ctr">
                <a:defRPr/>
              </a:pPr>
              <a:endParaRPr lang="en-US" sz="1800">
                <a:latin typeface="Arial"/>
                <a:ea typeface="ＭＳ Ｐゴシック" pitchFamily="-112" charset="-128"/>
                <a:cs typeface="Arial"/>
              </a:endParaRPr>
            </a:p>
          </p:txBody>
        </p:sp>
        <p:sp>
          <p:nvSpPr>
            <p:cNvPr id="32" name="TextBox 31"/>
            <p:cNvSpPr txBox="1"/>
            <p:nvPr/>
          </p:nvSpPr>
          <p:spPr bwMode="auto">
            <a:xfrm>
              <a:off x="2360613" y="2475094"/>
              <a:ext cx="1541462" cy="318036"/>
            </a:xfrm>
            <a:prstGeom prst="rect">
              <a:avLst/>
            </a:prstGeom>
            <a:noFill/>
            <a:effectLst>
              <a:softEdge rad="88900"/>
            </a:effectLst>
            <a:scene3d>
              <a:camera prst="perspectiveFront">
                <a:rot lat="360000" lon="600000" rev="0"/>
              </a:camera>
              <a:lightRig rig="threePt" dir="t"/>
            </a:scene3d>
          </p:spPr>
          <p:txBody>
            <a:bodyPr>
              <a:spAutoFit/>
            </a:bodyPr>
            <a:lstStyle/>
            <a:p>
              <a:pPr algn="ctr">
                <a:lnSpc>
                  <a:spcPct val="90000"/>
                </a:lnSpc>
                <a:defRPr/>
              </a:pPr>
              <a:r>
                <a:rPr lang="en-US" sz="1600" b="1" dirty="0">
                  <a:solidFill>
                    <a:srgbClr val="000000"/>
                  </a:solidFill>
                  <a:latin typeface="Arial"/>
                  <a:ea typeface="+mn-ea"/>
                  <a:cs typeface="Arial"/>
                </a:rPr>
                <a:t>Glutamate</a:t>
              </a:r>
            </a:p>
          </p:txBody>
        </p:sp>
      </p:grpSp>
    </p:spTree>
    <p:extLst>
      <p:ext uri="{BB962C8B-B14F-4D97-AF65-F5344CB8AC3E}">
        <p14:creationId xmlns:p14="http://schemas.microsoft.com/office/powerpoint/2010/main" val="200864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lide(fromLeft)">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1000"/>
                            </p:stCondLst>
                            <p:childTnLst>
                              <p:par>
                                <p:cTn id="24" presetID="1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slide(fromLeft)">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slide(fromLeft)">
                                      <p:cBhvr>
                                        <p:cTn id="38" dur="500"/>
                                        <p:tgtEl>
                                          <p:spTgt spid="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47" fill="hold" nodeType="afterGroup">
                            <p:stCondLst>
                              <p:cond delay="1000"/>
                            </p:stCondLst>
                            <p:childTnLst>
                              <p:par>
                                <p:cTn id="48" presetID="12" presetClass="entr" presetSubtype="8"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slide(from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3"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6037614" y="0"/>
            <a:ext cx="3131019" cy="647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8" name="Rectangle 2"/>
          <p:cNvSpPr>
            <a:spLocks noChangeArrowheads="1"/>
          </p:cNvSpPr>
          <p:nvPr/>
        </p:nvSpPr>
        <p:spPr bwMode="auto">
          <a:xfrm>
            <a:off x="588963" y="3113088"/>
            <a:ext cx="4059237" cy="366712"/>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endParaRPr lang="en-US" sz="1800" b="1">
              <a:solidFill>
                <a:srgbClr val="FFFFFF"/>
              </a:solidFill>
              <a:latin typeface="Arial"/>
              <a:ea typeface="ＭＳ Ｐゴシック" charset="-128"/>
              <a:cs typeface="Arial"/>
            </a:endParaRPr>
          </a:p>
        </p:txBody>
      </p:sp>
      <p:sp>
        <p:nvSpPr>
          <p:cNvPr id="244739" name="Rectangle 3"/>
          <p:cNvSpPr>
            <a:spLocks noChangeArrowheads="1"/>
          </p:cNvSpPr>
          <p:nvPr/>
        </p:nvSpPr>
        <p:spPr bwMode="gray">
          <a:xfrm>
            <a:off x="3604283" y="1393825"/>
            <a:ext cx="2733675" cy="2463800"/>
          </a:xfrm>
          <a:prstGeom prst="round2DiagRect">
            <a:avLst/>
          </a:prstGeom>
          <a:solidFill>
            <a:srgbClr val="FFFFFF"/>
          </a:solidFill>
          <a:ln w="12700">
            <a:noFill/>
            <a:miter lim="800000"/>
            <a:headEnd/>
            <a:tailEnd/>
          </a:ln>
          <a:effectLst>
            <a:outerShdw blurRad="63500" dist="63500" dir="5400000" rotWithShape="0">
              <a:srgbClr val="000000">
                <a:alpha val="23996"/>
              </a:srgbClr>
            </a:outerShdw>
          </a:effectLst>
        </p:spPr>
        <p:txBody>
          <a:bodyPr wrap="none" anchor="ctr"/>
          <a:lstStyle/>
          <a:p>
            <a:pPr>
              <a:defRPr/>
            </a:pPr>
            <a:endParaRPr lang="en-US">
              <a:latin typeface="Arial"/>
              <a:cs typeface="Arial"/>
            </a:endParaRPr>
          </a:p>
        </p:txBody>
      </p:sp>
      <p:sp>
        <p:nvSpPr>
          <p:cNvPr id="244741" name="Freeform 5"/>
          <p:cNvSpPr>
            <a:spLocks/>
          </p:cNvSpPr>
          <p:nvPr/>
        </p:nvSpPr>
        <p:spPr bwMode="gray">
          <a:xfrm>
            <a:off x="2936875" y="1695450"/>
            <a:ext cx="573088" cy="422275"/>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49157" name="Rectangle 18"/>
          <p:cNvSpPr>
            <a:spLocks noGrp="1"/>
          </p:cNvSpPr>
          <p:nvPr>
            <p:ph type="ctrTitle"/>
          </p:nvPr>
        </p:nvSpPr>
        <p:spPr>
          <a:noFill/>
        </p:spPr>
        <p:txBody>
          <a:bodyPr/>
          <a:lstStyle/>
          <a:p>
            <a:pPr eaLnBrk="1" hangingPunct="1"/>
            <a:r>
              <a:rPr lang="en-US">
                <a:ea typeface="ＭＳ Ｐゴシック" charset="0"/>
              </a:rPr>
              <a:t>Hormones: Long-Distance Messengers</a:t>
            </a:r>
          </a:p>
        </p:txBody>
      </p:sp>
      <p:grpSp>
        <p:nvGrpSpPr>
          <p:cNvPr id="2" name="Group 56"/>
          <p:cNvGrpSpPr>
            <a:grpSpLocks/>
          </p:cNvGrpSpPr>
          <p:nvPr/>
        </p:nvGrpSpPr>
        <p:grpSpPr bwMode="auto">
          <a:xfrm>
            <a:off x="-412750" y="3776663"/>
            <a:ext cx="2951163" cy="671512"/>
            <a:chOff x="-600075" y="3098801"/>
            <a:chExt cx="2773363" cy="671513"/>
          </a:xfrm>
          <a:solidFill>
            <a:srgbClr val="4F3967"/>
          </a:solidFill>
        </p:grpSpPr>
        <p:sp>
          <p:nvSpPr>
            <p:cNvPr id="42008" name="Can 57"/>
            <p:cNvSpPr>
              <a:spLocks noChangeArrowheads="1"/>
            </p:cNvSpPr>
            <p:nvPr/>
          </p:nvSpPr>
          <p:spPr bwMode="auto">
            <a:xfrm rot="5400000">
              <a:off x="450850" y="2047875"/>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10" name="Rectangle 28"/>
            <p:cNvSpPr>
              <a:spLocks noChangeArrowheads="1"/>
            </p:cNvSpPr>
            <p:nvPr/>
          </p:nvSpPr>
          <p:spPr bwMode="auto">
            <a:xfrm>
              <a:off x="-165944" y="3284538"/>
              <a:ext cx="2042352" cy="33655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Sex hormones</a:t>
              </a:r>
            </a:p>
          </p:txBody>
        </p:sp>
      </p:grpSp>
      <p:grpSp>
        <p:nvGrpSpPr>
          <p:cNvPr id="3" name="Group 54"/>
          <p:cNvGrpSpPr>
            <a:grpSpLocks/>
          </p:cNvGrpSpPr>
          <p:nvPr/>
        </p:nvGrpSpPr>
        <p:grpSpPr bwMode="auto">
          <a:xfrm>
            <a:off x="-393700" y="2451100"/>
            <a:ext cx="2951163" cy="671513"/>
            <a:chOff x="-581025" y="1755776"/>
            <a:chExt cx="2773363" cy="671513"/>
          </a:xfrm>
          <a:solidFill>
            <a:srgbClr val="4F3967"/>
          </a:solidFill>
        </p:grpSpPr>
        <p:sp>
          <p:nvSpPr>
            <p:cNvPr id="42006" name="Can 57"/>
            <p:cNvSpPr>
              <a:spLocks noChangeArrowheads="1"/>
            </p:cNvSpPr>
            <p:nvPr/>
          </p:nvSpPr>
          <p:spPr bwMode="auto">
            <a:xfrm rot="5400000">
              <a:off x="469900" y="704851"/>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72" name="Rectangle 28"/>
            <p:cNvSpPr>
              <a:spLocks noChangeArrowheads="1"/>
            </p:cNvSpPr>
            <p:nvPr/>
          </p:nvSpPr>
          <p:spPr bwMode="auto">
            <a:xfrm>
              <a:off x="-146894" y="1924051"/>
              <a:ext cx="204235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Oxytocin</a:t>
              </a:r>
            </a:p>
          </p:txBody>
        </p:sp>
      </p:grpSp>
      <p:grpSp>
        <p:nvGrpSpPr>
          <p:cNvPr id="4" name="Group 55"/>
          <p:cNvGrpSpPr>
            <a:grpSpLocks/>
          </p:cNvGrpSpPr>
          <p:nvPr/>
        </p:nvGrpSpPr>
        <p:grpSpPr bwMode="auto">
          <a:xfrm>
            <a:off x="-401638" y="3125788"/>
            <a:ext cx="2960688" cy="671512"/>
            <a:chOff x="-581024" y="2427289"/>
            <a:chExt cx="2774950" cy="671512"/>
          </a:xfrm>
          <a:solidFill>
            <a:srgbClr val="7C8BC4"/>
          </a:solidFill>
        </p:grpSpPr>
        <p:sp>
          <p:nvSpPr>
            <p:cNvPr id="42004" name="Can 61"/>
            <p:cNvSpPr>
              <a:spLocks noChangeArrowheads="1"/>
            </p:cNvSpPr>
            <p:nvPr/>
          </p:nvSpPr>
          <p:spPr bwMode="auto">
            <a:xfrm rot="5400000">
              <a:off x="470695" y="1375570"/>
              <a:ext cx="671512" cy="2774950"/>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17" name="Rectangle 28"/>
            <p:cNvSpPr>
              <a:spLocks noChangeArrowheads="1"/>
            </p:cNvSpPr>
            <p:nvPr/>
          </p:nvSpPr>
          <p:spPr bwMode="auto">
            <a:xfrm>
              <a:off x="-146554" y="2593976"/>
              <a:ext cx="2042898"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Adrenal hormones</a:t>
              </a:r>
            </a:p>
          </p:txBody>
        </p:sp>
      </p:grpSp>
      <p:grpSp>
        <p:nvGrpSpPr>
          <p:cNvPr id="5" name="Group 53"/>
          <p:cNvGrpSpPr>
            <a:grpSpLocks/>
          </p:cNvGrpSpPr>
          <p:nvPr/>
        </p:nvGrpSpPr>
        <p:grpSpPr bwMode="auto">
          <a:xfrm>
            <a:off x="-217488" y="1774825"/>
            <a:ext cx="3016251" cy="671513"/>
            <a:chOff x="-166688" y="1084264"/>
            <a:chExt cx="2774951" cy="671512"/>
          </a:xfrm>
          <a:solidFill>
            <a:srgbClr val="7C8BC4"/>
          </a:solidFill>
        </p:grpSpPr>
        <p:sp>
          <p:nvSpPr>
            <p:cNvPr id="42002" name="Can 61"/>
            <p:cNvSpPr>
              <a:spLocks noChangeArrowheads="1"/>
            </p:cNvSpPr>
            <p:nvPr/>
          </p:nvSpPr>
          <p:spPr bwMode="auto">
            <a:xfrm rot="5400000">
              <a:off x="885032" y="32545"/>
              <a:ext cx="671512" cy="2774951"/>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43" name="Rectangle 28"/>
            <p:cNvSpPr>
              <a:spLocks noChangeArrowheads="1"/>
            </p:cNvSpPr>
            <p:nvPr/>
          </p:nvSpPr>
          <p:spPr bwMode="auto">
            <a:xfrm>
              <a:off x="267081" y="1250952"/>
              <a:ext cx="2044700"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Melatonin</a:t>
              </a:r>
            </a:p>
          </p:txBody>
        </p:sp>
      </p:grpSp>
      <p:sp>
        <p:nvSpPr>
          <p:cNvPr id="244768" name="Rectangle 32"/>
          <p:cNvSpPr>
            <a:spLocks noChangeArrowheads="1"/>
          </p:cNvSpPr>
          <p:nvPr/>
        </p:nvSpPr>
        <p:spPr bwMode="auto">
          <a:xfrm>
            <a:off x="3744913" y="1587500"/>
            <a:ext cx="24780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tabLst>
                <a:tab pos="119063" algn="l"/>
              </a:tabLst>
            </a:pPr>
            <a:r>
              <a:rPr lang="en-US" sz="2000" b="1" dirty="0">
                <a:solidFill>
                  <a:srgbClr val="262626"/>
                </a:solidFill>
                <a:latin typeface="Arial"/>
                <a:cs typeface="Arial"/>
              </a:rPr>
              <a:t>Secreted by the </a:t>
            </a:r>
            <a:r>
              <a:rPr lang="en-US" sz="2000" b="1" i="1" dirty="0">
                <a:solidFill>
                  <a:srgbClr val="7C8BC4"/>
                </a:solidFill>
                <a:latin typeface="Arial"/>
                <a:cs typeface="Arial"/>
              </a:rPr>
              <a:t>pineal gland</a:t>
            </a:r>
            <a:r>
              <a:rPr lang="en-US" sz="2000" b="1" dirty="0">
                <a:solidFill>
                  <a:srgbClr val="262626"/>
                </a:solidFill>
                <a:latin typeface="Arial"/>
                <a:cs typeface="Arial"/>
              </a:rPr>
              <a:t>, helps to regulate daily biological rhythms and promotes sleep</a:t>
            </a:r>
            <a:endParaRPr lang="en-US" sz="2000" b="1" dirty="0">
              <a:solidFill>
                <a:srgbClr val="49403F"/>
              </a:solidFill>
              <a:latin typeface="Arial"/>
              <a:cs typeface="Arial"/>
            </a:endParaRPr>
          </a:p>
        </p:txBody>
      </p:sp>
      <p:sp>
        <p:nvSpPr>
          <p:cNvPr id="39" name="TextBox 38"/>
          <p:cNvSpPr txBox="1">
            <a:spLocks noChangeArrowheads="1"/>
          </p:cNvSpPr>
          <p:nvPr/>
        </p:nvSpPr>
        <p:spPr bwMode="auto">
          <a:xfrm>
            <a:off x="6783404" y="2222500"/>
            <a:ext cx="412750" cy="457200"/>
          </a:xfrm>
          <a:prstGeom prst="rect">
            <a:avLst/>
          </a:prstGeom>
          <a:noFill/>
          <a:ln>
            <a:noFill/>
          </a:ln>
          <a:effectLst>
            <a:outerShdw blurRad="63500" rotWithShape="0">
              <a:srgbClr val="F4BA28">
                <a:alpha val="8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4BA28"/>
                </a:solidFill>
                <a:latin typeface="Arial"/>
                <a:cs typeface="Arial"/>
              </a:rPr>
              <a:t>Z</a:t>
            </a:r>
          </a:p>
        </p:txBody>
      </p:sp>
      <p:sp>
        <p:nvSpPr>
          <p:cNvPr id="33" name="TextBox 32"/>
          <p:cNvSpPr txBox="1">
            <a:spLocks noChangeArrowheads="1"/>
          </p:cNvSpPr>
          <p:nvPr/>
        </p:nvSpPr>
        <p:spPr bwMode="auto">
          <a:xfrm>
            <a:off x="6667001" y="2371725"/>
            <a:ext cx="414338" cy="457200"/>
          </a:xfrm>
          <a:prstGeom prst="rect">
            <a:avLst/>
          </a:prstGeom>
          <a:noFill/>
          <a:ln>
            <a:noFill/>
          </a:ln>
          <a:effectLst>
            <a:outerShdw blurRad="63500" rotWithShape="0">
              <a:srgbClr val="F4BA28">
                <a:alpha val="8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4BA28"/>
                </a:solidFill>
                <a:latin typeface="Arial"/>
                <a:cs typeface="Arial"/>
              </a:rPr>
              <a:t>Z</a:t>
            </a:r>
          </a:p>
        </p:txBody>
      </p:sp>
    </p:spTree>
    <p:extLst>
      <p:ext uri="{BB962C8B-B14F-4D97-AF65-F5344CB8AC3E}">
        <p14:creationId xmlns:p14="http://schemas.microsoft.com/office/powerpoint/2010/main" val="679266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600"/>
                                  </p:stCondLst>
                                  <p:childTnLst>
                                    <p:set>
                                      <p:cBhvr>
                                        <p:cTn id="15" dur="1" fill="hold">
                                          <p:stCondLst>
                                            <p:cond delay="0"/>
                                          </p:stCondLst>
                                        </p:cTn>
                                        <p:tgtEl>
                                          <p:spTgt spid="2"/>
                                        </p:tgtEl>
                                        <p:attrNameLst>
                                          <p:attrName>style.visibility</p:attrName>
                                        </p:attrNameLst>
                                      </p:cBhvr>
                                      <p:to>
                                        <p:strVal val="visible"/>
                                      </p:to>
                                    </p:set>
                                    <p:animEffect transition="in" filter="slide(fromLeft)">
                                      <p:cBhvr>
                                        <p:cTn id="16" dur="500"/>
                                        <p:tgtEl>
                                          <p:spTgt spid="2"/>
                                        </p:tgtEl>
                                      </p:cBhvr>
                                    </p:animEffect>
                                  </p:childTnLst>
                                </p:cTn>
                              </p:par>
                            </p:childTnLst>
                          </p:cTn>
                        </p:par>
                        <p:par>
                          <p:cTn id="17" fill="hold" nodeType="afterGroup">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244741"/>
                                        </p:tgtEl>
                                        <p:attrNameLst>
                                          <p:attrName>style.visibility</p:attrName>
                                        </p:attrNameLst>
                                      </p:cBhvr>
                                      <p:to>
                                        <p:strVal val="visible"/>
                                      </p:to>
                                    </p:set>
                                    <p:animEffect transition="in" filter="wipe(left)">
                                      <p:cBhvr>
                                        <p:cTn id="20" dur="500"/>
                                        <p:tgtEl>
                                          <p:spTgt spid="244741"/>
                                        </p:tgtEl>
                                      </p:cBhvr>
                                    </p:animEffect>
                                  </p:childTnLst>
                                </p:cTn>
                              </p:par>
                            </p:childTnLst>
                          </p:cTn>
                        </p:par>
                        <p:par>
                          <p:cTn id="21" fill="hold" nodeType="afterGroup">
                            <p:stCondLst>
                              <p:cond delay="1600"/>
                            </p:stCondLst>
                            <p:childTnLst>
                              <p:par>
                                <p:cTn id="22" presetID="17" presetClass="entr" presetSubtype="1" fill="hold" grpId="0" nodeType="afterEffect">
                                  <p:stCondLst>
                                    <p:cond delay="0"/>
                                  </p:stCondLst>
                                  <p:childTnLst>
                                    <p:set>
                                      <p:cBhvr>
                                        <p:cTn id="23" dur="1" fill="hold">
                                          <p:stCondLst>
                                            <p:cond delay="0"/>
                                          </p:stCondLst>
                                        </p:cTn>
                                        <p:tgtEl>
                                          <p:spTgt spid="244739"/>
                                        </p:tgtEl>
                                        <p:attrNameLst>
                                          <p:attrName>style.visibility</p:attrName>
                                        </p:attrNameLst>
                                      </p:cBhvr>
                                      <p:to>
                                        <p:strVal val="visible"/>
                                      </p:to>
                                    </p:set>
                                    <p:anim calcmode="lin" valueType="num">
                                      <p:cBhvr>
                                        <p:cTn id="24" dur="500" fill="hold"/>
                                        <p:tgtEl>
                                          <p:spTgt spid="244739"/>
                                        </p:tgtEl>
                                        <p:attrNameLst>
                                          <p:attrName>ppt_x</p:attrName>
                                        </p:attrNameLst>
                                      </p:cBhvr>
                                      <p:tavLst>
                                        <p:tav tm="0">
                                          <p:val>
                                            <p:strVal val="#ppt_x"/>
                                          </p:val>
                                        </p:tav>
                                        <p:tav tm="100000">
                                          <p:val>
                                            <p:strVal val="#ppt_x"/>
                                          </p:val>
                                        </p:tav>
                                      </p:tavLst>
                                    </p:anim>
                                    <p:anim calcmode="lin" valueType="num">
                                      <p:cBhvr>
                                        <p:cTn id="25" dur="500" fill="hold"/>
                                        <p:tgtEl>
                                          <p:spTgt spid="244739"/>
                                        </p:tgtEl>
                                        <p:attrNameLst>
                                          <p:attrName>ppt_y</p:attrName>
                                        </p:attrNameLst>
                                      </p:cBhvr>
                                      <p:tavLst>
                                        <p:tav tm="0">
                                          <p:val>
                                            <p:strVal val="#ppt_y-#ppt_h/2"/>
                                          </p:val>
                                        </p:tav>
                                        <p:tav tm="100000">
                                          <p:val>
                                            <p:strVal val="#ppt_y"/>
                                          </p:val>
                                        </p:tav>
                                      </p:tavLst>
                                    </p:anim>
                                    <p:anim calcmode="lin" valueType="num">
                                      <p:cBhvr>
                                        <p:cTn id="26" dur="500" fill="hold"/>
                                        <p:tgtEl>
                                          <p:spTgt spid="244739"/>
                                        </p:tgtEl>
                                        <p:attrNameLst>
                                          <p:attrName>ppt_w</p:attrName>
                                        </p:attrNameLst>
                                      </p:cBhvr>
                                      <p:tavLst>
                                        <p:tav tm="0">
                                          <p:val>
                                            <p:strVal val="#ppt_w"/>
                                          </p:val>
                                        </p:tav>
                                        <p:tav tm="100000">
                                          <p:val>
                                            <p:strVal val="#ppt_w"/>
                                          </p:val>
                                        </p:tav>
                                      </p:tavLst>
                                    </p:anim>
                                    <p:anim calcmode="lin" valueType="num">
                                      <p:cBhvr>
                                        <p:cTn id="27" dur="500" fill="hold"/>
                                        <p:tgtEl>
                                          <p:spTgt spid="24473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244768"/>
                                        </p:tgtEl>
                                        <p:attrNameLst>
                                          <p:attrName>style.visibility</p:attrName>
                                        </p:attrNameLst>
                                      </p:cBhvr>
                                      <p:to>
                                        <p:strVal val="visible"/>
                                      </p:to>
                                    </p:set>
                                    <p:animEffect transition="in" filter="fade">
                                      <p:cBhvr>
                                        <p:cTn id="31" dur="300"/>
                                        <p:tgtEl>
                                          <p:spTgt spid="244768"/>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3000"/>
                                        <p:tgtEl>
                                          <p:spTgt spid="39"/>
                                        </p:tgtEl>
                                      </p:cBhvr>
                                    </p:animEffect>
                                  </p:childTnLst>
                                </p:cTn>
                              </p:par>
                              <p:par>
                                <p:cTn id="35" presetID="0" presetClass="path" presetSubtype="0" accel="50000" decel="50000" fill="hold" grpId="0" nodeType="withEffect">
                                  <p:stCondLst>
                                    <p:cond delay="1000"/>
                                  </p:stCondLst>
                                  <p:childTnLst>
                                    <p:animMotion origin="layout" path="M -1.52031E-6 -4.50844E-6 C 0.0059 -0.00694 -1.52031E-6 -0.00254 0.0059 -0.01665 C 0.01198 -0.0185 0.01198 -0.02266 0.01198 -0.02243 C 0.01198 -0.04302 0.01805 -0.06407 0.01198 -0.08396 C 0.01198 -0.0842 0.0059 -0.09923 0.0059 -0.10201 C 0.0059 -0.1064 -1.52031E-6 -0.1145 -1.52031E-6 -0.11427 C 0.0059 -0.14087 0.01805 -0.17834 0.03627 -0.19384 C 0.0545 -0.20795 0.07272 -0.21721 0.09094 -0.22854 C 0.10309 -0.23479 0.10917 -0.24057 0.12131 -0.25075 C 0.12131 -0.25491 0.12739 -0.25884 0.12739 -0.26301 C 0.13346 -0.26509 0.13346 -0.26925 0.13346 -0.26902 C 0.13954 -0.28082 0.13954 -0.29007 0.14561 -0.30164 C 0.14561 -0.31274 0.13954 -0.33449 0.13346 -0.34443 C 0.12739 -0.35461 0.12739 -0.36525 0.12131 -0.37682 C 0.12739 -0.38723 0.12131 -0.39764 0.12739 -0.40758 C 0.12739 -0.42007 0.13346 -0.42863 0.13954 -0.43812 C 0.14561 -0.4476 0.13954 -0.44066 0.15168 -0.4483 C 0.15168 -0.45685 0.15776 -0.4631 0.15776 -0.47235 C 0.15776 -0.47443 0.15776 -0.47652 0.15776 -0.47837 C 0.15776 -0.48045 0.16383 -0.48461 0.16383 -0.48438 C 0.15776 -0.48808 0.15776 -0.49502 0.15776 -0.49456 " pathEditMode="relative" rAng="0" ptsTypes="ffffffffffffffffffffA">
                                      <p:cBhvr>
                                        <p:cTn id="36" dur="3000" fill="hold"/>
                                        <p:tgtEl>
                                          <p:spTgt spid="39"/>
                                        </p:tgtEl>
                                        <p:attrNameLst>
                                          <p:attrName>ppt_x</p:attrName>
                                          <p:attrName>ppt_y</p:attrName>
                                        </p:attrNameLst>
                                      </p:cBhvr>
                                      <p:rCtr x="8200" y="-24800"/>
                                    </p:animMotion>
                                  </p:childTnLst>
                                </p:cTn>
                              </p:par>
                              <p:par>
                                <p:cTn id="37" presetID="10" presetClass="entr" presetSubtype="0" fill="hold" grpId="1" nodeType="withEffect">
                                  <p:stCondLst>
                                    <p:cond delay="25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3000"/>
                                        <p:tgtEl>
                                          <p:spTgt spid="33"/>
                                        </p:tgtEl>
                                      </p:cBhvr>
                                    </p:animEffect>
                                  </p:childTnLst>
                                </p:cTn>
                              </p:par>
                              <p:par>
                                <p:cTn id="40" presetID="0" presetClass="path" presetSubtype="0" accel="50000" decel="50000" fill="hold" grpId="0" nodeType="withEffect">
                                  <p:stCondLst>
                                    <p:cond delay="0"/>
                                  </p:stCondLst>
                                  <p:childTnLst>
                                    <p:animMotion origin="layout" path="M -1.52031E-6 -4.50844E-6 C 0.0059 -0.00694 -1.52031E-6 -0.00254 0.0059 -0.01665 C 0.01198 -0.0185 0.01198 -0.02266 0.01198 -0.02243 C 0.01198 -0.04302 0.01805 -0.06407 0.01198 -0.08396 C 0.01198 -0.0842 0.0059 -0.09923 0.0059 -0.10201 C 0.0059 -0.1064 -1.52031E-6 -0.1145 -1.52031E-6 -0.11427 C 0.0059 -0.14087 0.01805 -0.17834 0.03627 -0.19384 C 0.0545 -0.20795 0.07272 -0.21721 0.09094 -0.22854 C 0.10309 -0.23479 0.10917 -0.24057 0.12131 -0.25075 C 0.12131 -0.25491 0.12739 -0.25884 0.12739 -0.26301 C 0.13346 -0.26509 0.13346 -0.26925 0.13346 -0.26902 C 0.13954 -0.28082 0.13954 -0.29007 0.14561 -0.30164 C 0.14561 -0.31274 0.13954 -0.33449 0.13346 -0.34443 C 0.12739 -0.35461 0.12739 -0.36525 0.12131 -0.37682 C 0.12739 -0.38723 0.12131 -0.39764 0.12739 -0.40758 C 0.12739 -0.42007 0.13346 -0.42863 0.13954 -0.43812 C 0.14561 -0.4476 0.13954 -0.44066 0.15168 -0.4483 C 0.15168 -0.45685 0.15776 -0.4631 0.15776 -0.47235 C 0.15776 -0.47443 0.15776 -0.47652 0.15776 -0.47837 C 0.15776 -0.48045 0.16383 -0.48461 0.16383 -0.48438 C 0.15776 -0.48808 0.15776 -0.49502 0.15776 -0.49456 " pathEditMode="relative" rAng="0" ptsTypes="ffffffffffffffffffffA">
                                      <p:cBhvr>
                                        <p:cTn id="41" dur="3000" fill="hold"/>
                                        <p:tgtEl>
                                          <p:spTgt spid="33"/>
                                        </p:tgtEl>
                                        <p:attrNameLst>
                                          <p:attrName>ppt_x</p:attrName>
                                          <p:attrName>ppt_y</p:attrName>
                                        </p:attrNameLst>
                                      </p:cBhvr>
                                      <p:rCtr x="8200" y="-24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nimBg="1"/>
      <p:bldP spid="244741" grpId="0" animBg="1"/>
      <p:bldP spid="244768" grpId="0"/>
      <p:bldP spid="39" grpId="0"/>
      <p:bldP spid="39" grpId="1"/>
      <p:bldP spid="33" grpId="0"/>
      <p:bldP spid="3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6492372" y="6097"/>
            <a:ext cx="2651628" cy="64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gray">
          <a:xfrm>
            <a:off x="3648075" y="1393825"/>
            <a:ext cx="3463925" cy="2463800"/>
          </a:xfrm>
          <a:prstGeom prst="round2DiagRect">
            <a:avLst/>
          </a:prstGeom>
          <a:solidFill>
            <a:srgbClr val="B29A8A">
              <a:alpha val="75000"/>
            </a:srgbClr>
          </a:solidFill>
          <a:ln w="12700">
            <a:noFill/>
            <a:miter lim="800000"/>
            <a:headEnd/>
            <a:tailEnd/>
          </a:ln>
          <a:effectLst>
            <a:outerShdw blurRad="63500" dist="63500" dir="5400000" rotWithShape="0">
              <a:srgbClr val="000000">
                <a:alpha val="23996"/>
              </a:srgbClr>
            </a:outerShdw>
          </a:effectLst>
        </p:spPr>
        <p:txBody>
          <a:bodyPr wrap="none" anchor="ctr"/>
          <a:lstStyle/>
          <a:p>
            <a:pPr>
              <a:defRPr/>
            </a:pPr>
            <a:endParaRPr lang="en-US">
              <a:latin typeface="Arial"/>
              <a:cs typeface="Arial"/>
            </a:endParaRPr>
          </a:p>
        </p:txBody>
      </p:sp>
      <p:sp>
        <p:nvSpPr>
          <p:cNvPr id="23" name="Freeform 5"/>
          <p:cNvSpPr>
            <a:spLocks/>
          </p:cNvSpPr>
          <p:nvPr/>
        </p:nvSpPr>
        <p:spPr bwMode="gray">
          <a:xfrm>
            <a:off x="2936875" y="1695450"/>
            <a:ext cx="573088" cy="1082675"/>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0884" name="Rectangle 4"/>
          <p:cNvSpPr>
            <a:spLocks noChangeArrowheads="1"/>
          </p:cNvSpPr>
          <p:nvPr/>
        </p:nvSpPr>
        <p:spPr bwMode="auto">
          <a:xfrm>
            <a:off x="3793467" y="1559252"/>
            <a:ext cx="3209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pPr>
            <a:r>
              <a:rPr lang="en-US" sz="2000" b="1" dirty="0">
                <a:solidFill>
                  <a:srgbClr val="404040"/>
                </a:solidFill>
                <a:latin typeface="Arial"/>
                <a:cs typeface="Arial"/>
              </a:rPr>
              <a:t>Secreted by the </a:t>
            </a:r>
            <a:r>
              <a:rPr lang="en-US" sz="2000" b="1" i="1" dirty="0">
                <a:solidFill>
                  <a:srgbClr val="4F3967"/>
                </a:solidFill>
                <a:latin typeface="Arial"/>
                <a:cs typeface="Arial"/>
              </a:rPr>
              <a:t>pituitary gland</a:t>
            </a:r>
            <a:r>
              <a:rPr lang="en-US" sz="2000" b="1" dirty="0">
                <a:solidFill>
                  <a:srgbClr val="404040"/>
                </a:solidFill>
                <a:latin typeface="Arial"/>
                <a:cs typeface="Arial"/>
              </a:rPr>
              <a:t>, enhances uterine contractions during childbirth and facilitates the ejection of milk during nursing</a:t>
            </a:r>
          </a:p>
        </p:txBody>
      </p:sp>
      <p:sp>
        <p:nvSpPr>
          <p:cNvPr id="51205" name="Rectangle 18"/>
          <p:cNvSpPr>
            <a:spLocks noGrp="1"/>
          </p:cNvSpPr>
          <p:nvPr>
            <p:ph type="ctrTitle"/>
          </p:nvPr>
        </p:nvSpPr>
        <p:spPr>
          <a:noFill/>
        </p:spPr>
        <p:txBody>
          <a:bodyPr/>
          <a:lstStyle/>
          <a:p>
            <a:pPr eaLnBrk="1" hangingPunct="1"/>
            <a:r>
              <a:rPr lang="en-US">
                <a:ea typeface="ＭＳ Ｐゴシック" charset="0"/>
              </a:rPr>
              <a:t>Hormones: Long-Distance Messengers</a:t>
            </a:r>
          </a:p>
        </p:txBody>
      </p:sp>
      <p:grpSp>
        <p:nvGrpSpPr>
          <p:cNvPr id="2" name="Group 56"/>
          <p:cNvGrpSpPr>
            <a:grpSpLocks/>
          </p:cNvGrpSpPr>
          <p:nvPr/>
        </p:nvGrpSpPr>
        <p:grpSpPr bwMode="auto">
          <a:xfrm>
            <a:off x="-412750" y="3776663"/>
            <a:ext cx="2951163" cy="671512"/>
            <a:chOff x="-600075" y="3098801"/>
            <a:chExt cx="2773363" cy="671513"/>
          </a:xfrm>
          <a:solidFill>
            <a:srgbClr val="4F3967"/>
          </a:solidFill>
        </p:grpSpPr>
        <p:sp>
          <p:nvSpPr>
            <p:cNvPr id="43025" name="Can 57"/>
            <p:cNvSpPr>
              <a:spLocks noChangeArrowheads="1"/>
            </p:cNvSpPr>
            <p:nvPr/>
          </p:nvSpPr>
          <p:spPr bwMode="auto">
            <a:xfrm rot="5400000">
              <a:off x="450850" y="2047875"/>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28" name="Rectangle 28"/>
            <p:cNvSpPr>
              <a:spLocks noChangeArrowheads="1"/>
            </p:cNvSpPr>
            <p:nvPr/>
          </p:nvSpPr>
          <p:spPr bwMode="auto">
            <a:xfrm>
              <a:off x="-165944" y="3284538"/>
              <a:ext cx="2042352" cy="33655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Sex hormones</a:t>
              </a:r>
            </a:p>
          </p:txBody>
        </p:sp>
      </p:grpSp>
      <p:grpSp>
        <p:nvGrpSpPr>
          <p:cNvPr id="3" name="Group 54"/>
          <p:cNvGrpSpPr>
            <a:grpSpLocks/>
          </p:cNvGrpSpPr>
          <p:nvPr/>
        </p:nvGrpSpPr>
        <p:grpSpPr bwMode="auto">
          <a:xfrm>
            <a:off x="-152400" y="2451100"/>
            <a:ext cx="2951163" cy="671513"/>
            <a:chOff x="-581025" y="1755776"/>
            <a:chExt cx="2773363" cy="671513"/>
          </a:xfrm>
          <a:solidFill>
            <a:srgbClr val="4F3967"/>
          </a:solidFill>
        </p:grpSpPr>
        <p:sp>
          <p:nvSpPr>
            <p:cNvPr id="43023" name="Can 29"/>
            <p:cNvSpPr>
              <a:spLocks noChangeArrowheads="1"/>
            </p:cNvSpPr>
            <p:nvPr/>
          </p:nvSpPr>
          <p:spPr bwMode="auto">
            <a:xfrm rot="5400000">
              <a:off x="469900" y="704851"/>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1" name="Rectangle 28"/>
            <p:cNvSpPr>
              <a:spLocks noChangeArrowheads="1"/>
            </p:cNvSpPr>
            <p:nvPr/>
          </p:nvSpPr>
          <p:spPr bwMode="auto">
            <a:xfrm>
              <a:off x="-146894" y="1924051"/>
              <a:ext cx="204235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Oxytocin</a:t>
              </a:r>
            </a:p>
          </p:txBody>
        </p:sp>
      </p:grpSp>
      <p:grpSp>
        <p:nvGrpSpPr>
          <p:cNvPr id="4" name="Group 55"/>
          <p:cNvGrpSpPr>
            <a:grpSpLocks/>
          </p:cNvGrpSpPr>
          <p:nvPr/>
        </p:nvGrpSpPr>
        <p:grpSpPr bwMode="auto">
          <a:xfrm>
            <a:off x="-401638" y="3125788"/>
            <a:ext cx="2960688" cy="671512"/>
            <a:chOff x="-581024" y="2427289"/>
            <a:chExt cx="2774950" cy="671512"/>
          </a:xfrm>
          <a:solidFill>
            <a:srgbClr val="7C8BC4"/>
          </a:solidFill>
        </p:grpSpPr>
        <p:sp>
          <p:nvSpPr>
            <p:cNvPr id="43021" name="Can 61"/>
            <p:cNvSpPr>
              <a:spLocks noChangeArrowheads="1"/>
            </p:cNvSpPr>
            <p:nvPr/>
          </p:nvSpPr>
          <p:spPr bwMode="auto">
            <a:xfrm rot="5400000">
              <a:off x="470695" y="1375570"/>
              <a:ext cx="671512" cy="2774950"/>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4" name="Rectangle 28"/>
            <p:cNvSpPr>
              <a:spLocks noChangeArrowheads="1"/>
            </p:cNvSpPr>
            <p:nvPr/>
          </p:nvSpPr>
          <p:spPr bwMode="auto">
            <a:xfrm>
              <a:off x="-146554" y="2593976"/>
              <a:ext cx="2042898"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Adrenal hormones</a:t>
              </a:r>
            </a:p>
          </p:txBody>
        </p:sp>
      </p:grpSp>
      <p:grpSp>
        <p:nvGrpSpPr>
          <p:cNvPr id="5" name="Group 53"/>
          <p:cNvGrpSpPr>
            <a:grpSpLocks/>
          </p:cNvGrpSpPr>
          <p:nvPr/>
        </p:nvGrpSpPr>
        <p:grpSpPr bwMode="auto">
          <a:xfrm>
            <a:off x="-412750" y="1774825"/>
            <a:ext cx="3016250" cy="671513"/>
            <a:chOff x="-166688" y="1084264"/>
            <a:chExt cx="2774951" cy="671512"/>
          </a:xfrm>
          <a:solidFill>
            <a:srgbClr val="7C8BC4"/>
          </a:solidFill>
        </p:grpSpPr>
        <p:sp>
          <p:nvSpPr>
            <p:cNvPr id="43019" name="Can 35"/>
            <p:cNvSpPr>
              <a:spLocks noChangeArrowheads="1"/>
            </p:cNvSpPr>
            <p:nvPr/>
          </p:nvSpPr>
          <p:spPr bwMode="auto">
            <a:xfrm rot="5400000">
              <a:off x="885031" y="32545"/>
              <a:ext cx="671512" cy="2774951"/>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7" name="Rectangle 28"/>
            <p:cNvSpPr>
              <a:spLocks noChangeArrowheads="1"/>
            </p:cNvSpPr>
            <p:nvPr/>
          </p:nvSpPr>
          <p:spPr bwMode="auto">
            <a:xfrm>
              <a:off x="267081" y="1250952"/>
              <a:ext cx="2044701"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Melatonin</a:t>
              </a:r>
            </a:p>
          </p:txBody>
        </p:sp>
      </p:grpSp>
    </p:spTree>
    <p:extLst>
      <p:ext uri="{BB962C8B-B14F-4D97-AF65-F5344CB8AC3E}">
        <p14:creationId xmlns:p14="http://schemas.microsoft.com/office/powerpoint/2010/main" val="2507682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600"/>
                                  </p:stCondLst>
                                  <p:childTnLst>
                                    <p:set>
                                      <p:cBhvr>
                                        <p:cTn id="15" dur="1" fill="hold">
                                          <p:stCondLst>
                                            <p:cond delay="0"/>
                                          </p:stCondLst>
                                        </p:cTn>
                                        <p:tgtEl>
                                          <p:spTgt spid="2"/>
                                        </p:tgtEl>
                                        <p:attrNameLst>
                                          <p:attrName>style.visibility</p:attrName>
                                        </p:attrNameLst>
                                      </p:cBhvr>
                                      <p:to>
                                        <p:strVal val="visible"/>
                                      </p:to>
                                    </p:set>
                                    <p:animEffect transition="in" filter="slide(fromLeft)">
                                      <p:cBhvr>
                                        <p:cTn id="16" dur="500"/>
                                        <p:tgtEl>
                                          <p:spTgt spid="2"/>
                                        </p:tgtEl>
                                      </p:cBhvr>
                                    </p:animEffect>
                                  </p:childTnLst>
                                </p:cTn>
                              </p:par>
                            </p:childTnLst>
                          </p:cTn>
                        </p:par>
                        <p:par>
                          <p:cTn id="17" fill="hold" nodeType="afterGroup">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nodeType="afterGroup">
                            <p:stCondLst>
                              <p:cond delay="1600"/>
                            </p:stCondLst>
                            <p:childTnLst>
                              <p:par>
                                <p:cTn id="22" presetID="17"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ppt_h/2"/>
                                          </p:val>
                                        </p:tav>
                                        <p:tav tm="100000">
                                          <p:val>
                                            <p:strVal val="#ppt_y"/>
                                          </p:val>
                                        </p:tav>
                                      </p:tavLst>
                                    </p:anim>
                                    <p:anim calcmode="lin" valueType="num">
                                      <p:cBhvr>
                                        <p:cTn id="26" dur="500" fill="hold"/>
                                        <p:tgtEl>
                                          <p:spTgt spid="22"/>
                                        </p:tgtEl>
                                        <p:attrNameLst>
                                          <p:attrName>ppt_w</p:attrName>
                                        </p:attrNameLst>
                                      </p:cBhvr>
                                      <p:tavLst>
                                        <p:tav tm="0">
                                          <p:val>
                                            <p:strVal val="#ppt_w"/>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250884"/>
                                        </p:tgtEl>
                                        <p:attrNameLst>
                                          <p:attrName>style.visibility</p:attrName>
                                        </p:attrNameLst>
                                      </p:cBhvr>
                                      <p:to>
                                        <p:strVal val="visible"/>
                                      </p:to>
                                    </p:set>
                                    <p:animEffect transition="in" filter="fade">
                                      <p:cBhvr>
                                        <p:cTn id="31" dur="300"/>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08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gray">
          <a:xfrm>
            <a:off x="3626179" y="1218641"/>
            <a:ext cx="2813050" cy="1812925"/>
          </a:xfrm>
          <a:prstGeom prst="round2DiagRect">
            <a:avLst/>
          </a:prstGeom>
          <a:solidFill>
            <a:schemeClr val="tx1"/>
          </a:solidFill>
          <a:ln w="12700">
            <a:noFill/>
            <a:miter lim="800000"/>
            <a:headEnd/>
            <a:tailEnd/>
          </a:ln>
          <a:effectLst>
            <a:outerShdw blurRad="63500" dist="63500" dir="5400000" rotWithShape="0">
              <a:srgbClr val="000000">
                <a:alpha val="23996"/>
              </a:srgbClr>
            </a:outerShdw>
          </a:effectLst>
        </p:spPr>
        <p:txBody>
          <a:bodyPr wrap="none" anchor="ctr"/>
          <a:lstStyle/>
          <a:p>
            <a:pPr>
              <a:defRPr/>
            </a:pPr>
            <a:endParaRPr lang="en-US">
              <a:latin typeface="Arial"/>
              <a:cs typeface="Arial"/>
            </a:endParaRPr>
          </a:p>
        </p:txBody>
      </p:sp>
      <p:sp>
        <p:nvSpPr>
          <p:cNvPr id="23" name="Freeform 5"/>
          <p:cNvSpPr>
            <a:spLocks/>
          </p:cNvSpPr>
          <p:nvPr/>
        </p:nvSpPr>
        <p:spPr bwMode="gray">
          <a:xfrm>
            <a:off x="2936875" y="1695450"/>
            <a:ext cx="573088" cy="1765300"/>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2932" name="Rectangle 4"/>
          <p:cNvSpPr>
            <a:spLocks noChangeArrowheads="1"/>
          </p:cNvSpPr>
          <p:nvPr/>
        </p:nvSpPr>
        <p:spPr bwMode="auto">
          <a:xfrm>
            <a:off x="3749675" y="1403071"/>
            <a:ext cx="27432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pPr>
            <a:r>
              <a:rPr lang="en-US" sz="2000" b="1" dirty="0">
                <a:solidFill>
                  <a:schemeClr val="bg1"/>
                </a:solidFill>
                <a:latin typeface="Arial"/>
                <a:cs typeface="Arial"/>
              </a:rPr>
              <a:t>Produced by the </a:t>
            </a:r>
            <a:r>
              <a:rPr lang="en-US" sz="2000" b="1" i="1" dirty="0">
                <a:solidFill>
                  <a:srgbClr val="E7C8B3"/>
                </a:solidFill>
                <a:latin typeface="Arial"/>
                <a:cs typeface="Arial"/>
              </a:rPr>
              <a:t>adrenal glands</a:t>
            </a:r>
            <a:r>
              <a:rPr lang="en-US" sz="2000" b="1" dirty="0">
                <a:solidFill>
                  <a:srgbClr val="E7C8B3"/>
                </a:solidFill>
                <a:latin typeface="Arial"/>
                <a:cs typeface="Arial"/>
              </a:rPr>
              <a:t> </a:t>
            </a:r>
            <a:r>
              <a:rPr lang="en-US" sz="2000" b="1" dirty="0">
                <a:solidFill>
                  <a:schemeClr val="bg1"/>
                </a:solidFill>
                <a:latin typeface="Arial"/>
                <a:cs typeface="Arial"/>
              </a:rPr>
              <a:t>and involved in emotion and stress</a:t>
            </a:r>
          </a:p>
        </p:txBody>
      </p:sp>
      <p:sp>
        <p:nvSpPr>
          <p:cNvPr id="53253" name="Rectangle 18"/>
          <p:cNvSpPr>
            <a:spLocks noGrp="1"/>
          </p:cNvSpPr>
          <p:nvPr>
            <p:ph type="ctrTitle"/>
          </p:nvPr>
        </p:nvSpPr>
        <p:spPr>
          <a:noFill/>
        </p:spPr>
        <p:txBody>
          <a:bodyPr/>
          <a:lstStyle/>
          <a:p>
            <a:pPr eaLnBrk="1" hangingPunct="1"/>
            <a:r>
              <a:rPr lang="en-US">
                <a:ea typeface="ＭＳ Ｐゴシック" charset="0"/>
              </a:rPr>
              <a:t>Hormones: Long-Distance Messengers</a:t>
            </a:r>
          </a:p>
        </p:txBody>
      </p:sp>
      <p:pic>
        <p:nvPicPr>
          <p:cNvPr id="53254" name="Picture 37"/>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65091" y1="14557" x2="99733" y2="17254"/>
                        <a14:foregroundMark x1="65625" y1="16186" x2="98638" y2="49466"/>
                        <a14:foregroundMark x1="97276" y1="56517" x2="95673" y2="99279"/>
                        <a14:foregroundMark x1="57238" y1="11031" x2="62901" y2="18884"/>
                        <a14:foregroundMark x1="10684" y1="73024" x2="9856" y2="89530"/>
                        <a14:backgroundMark x1="52350" y1="4274" x2="55876" y2="7532"/>
                      </a14:backgroundRemoval>
                    </a14:imgEffect>
                  </a14:imgLayer>
                </a14:imgProps>
              </a:ext>
              <a:ext uri="{28A0092B-C50C-407E-A947-70E740481C1C}">
                <a14:useLocalDpi xmlns:a14="http://schemas.microsoft.com/office/drawing/2010/main"/>
              </a:ext>
            </a:extLst>
          </a:blip>
          <a:stretch>
            <a:fillRect/>
          </a:stretch>
        </p:blipFill>
        <p:spPr bwMode="auto">
          <a:xfrm>
            <a:off x="4937377" y="2231182"/>
            <a:ext cx="4228519" cy="422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6"/>
          <p:cNvGrpSpPr>
            <a:grpSpLocks/>
          </p:cNvGrpSpPr>
          <p:nvPr/>
        </p:nvGrpSpPr>
        <p:grpSpPr bwMode="auto">
          <a:xfrm>
            <a:off x="-412750" y="3776663"/>
            <a:ext cx="2951163" cy="671512"/>
            <a:chOff x="-600075" y="3098801"/>
            <a:chExt cx="2773363" cy="671513"/>
          </a:xfrm>
          <a:solidFill>
            <a:srgbClr val="4F3967"/>
          </a:solidFill>
        </p:grpSpPr>
        <p:sp>
          <p:nvSpPr>
            <p:cNvPr id="44049" name="Can 57"/>
            <p:cNvSpPr>
              <a:spLocks noChangeArrowheads="1"/>
            </p:cNvSpPr>
            <p:nvPr/>
          </p:nvSpPr>
          <p:spPr bwMode="auto">
            <a:xfrm rot="5400000">
              <a:off x="450850" y="2047875"/>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27" name="Rectangle 28"/>
            <p:cNvSpPr>
              <a:spLocks noChangeArrowheads="1"/>
            </p:cNvSpPr>
            <p:nvPr/>
          </p:nvSpPr>
          <p:spPr bwMode="auto">
            <a:xfrm>
              <a:off x="-165944" y="3284538"/>
              <a:ext cx="2042352" cy="33655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Sex hormones</a:t>
              </a:r>
            </a:p>
          </p:txBody>
        </p:sp>
      </p:grpSp>
      <p:grpSp>
        <p:nvGrpSpPr>
          <p:cNvPr id="3" name="Group 54"/>
          <p:cNvGrpSpPr>
            <a:grpSpLocks/>
          </p:cNvGrpSpPr>
          <p:nvPr/>
        </p:nvGrpSpPr>
        <p:grpSpPr bwMode="auto">
          <a:xfrm>
            <a:off x="-393700" y="2451100"/>
            <a:ext cx="2951163" cy="671513"/>
            <a:chOff x="-581025" y="1755776"/>
            <a:chExt cx="2773363" cy="671513"/>
          </a:xfrm>
          <a:solidFill>
            <a:srgbClr val="4F3967"/>
          </a:solidFill>
        </p:grpSpPr>
        <p:sp>
          <p:nvSpPr>
            <p:cNvPr id="44047" name="Can 28"/>
            <p:cNvSpPr>
              <a:spLocks noChangeArrowheads="1"/>
            </p:cNvSpPr>
            <p:nvPr/>
          </p:nvSpPr>
          <p:spPr bwMode="auto">
            <a:xfrm rot="5400000">
              <a:off x="469900" y="704851"/>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0" name="Rectangle 28"/>
            <p:cNvSpPr>
              <a:spLocks noChangeArrowheads="1"/>
            </p:cNvSpPr>
            <p:nvPr/>
          </p:nvSpPr>
          <p:spPr bwMode="auto">
            <a:xfrm>
              <a:off x="-146894" y="1924051"/>
              <a:ext cx="204235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Oxytocin</a:t>
              </a:r>
            </a:p>
          </p:txBody>
        </p:sp>
      </p:grpSp>
      <p:grpSp>
        <p:nvGrpSpPr>
          <p:cNvPr id="4" name="Group 55"/>
          <p:cNvGrpSpPr>
            <a:grpSpLocks/>
          </p:cNvGrpSpPr>
          <p:nvPr/>
        </p:nvGrpSpPr>
        <p:grpSpPr bwMode="auto">
          <a:xfrm>
            <a:off x="-161925" y="3125788"/>
            <a:ext cx="2960688" cy="671512"/>
            <a:chOff x="-581024" y="2427289"/>
            <a:chExt cx="2774950" cy="671512"/>
          </a:xfrm>
          <a:solidFill>
            <a:srgbClr val="7C8BC4"/>
          </a:solidFill>
        </p:grpSpPr>
        <p:sp>
          <p:nvSpPr>
            <p:cNvPr id="44045" name="Can 61"/>
            <p:cNvSpPr>
              <a:spLocks noChangeArrowheads="1"/>
            </p:cNvSpPr>
            <p:nvPr/>
          </p:nvSpPr>
          <p:spPr bwMode="auto">
            <a:xfrm rot="5400000">
              <a:off x="470695" y="1375570"/>
              <a:ext cx="671512" cy="2774950"/>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3" name="Rectangle 28"/>
            <p:cNvSpPr>
              <a:spLocks noChangeArrowheads="1"/>
            </p:cNvSpPr>
            <p:nvPr/>
          </p:nvSpPr>
          <p:spPr bwMode="auto">
            <a:xfrm>
              <a:off x="-146555" y="2593976"/>
              <a:ext cx="2042899"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Adrenal hormones</a:t>
              </a:r>
            </a:p>
          </p:txBody>
        </p:sp>
      </p:grpSp>
      <p:grpSp>
        <p:nvGrpSpPr>
          <p:cNvPr id="5" name="Group 53"/>
          <p:cNvGrpSpPr>
            <a:grpSpLocks/>
          </p:cNvGrpSpPr>
          <p:nvPr/>
        </p:nvGrpSpPr>
        <p:grpSpPr bwMode="auto">
          <a:xfrm>
            <a:off x="-393700" y="1774825"/>
            <a:ext cx="3016250" cy="671513"/>
            <a:chOff x="-166688" y="1084264"/>
            <a:chExt cx="2774951" cy="671512"/>
          </a:xfrm>
          <a:solidFill>
            <a:srgbClr val="7C8BC4"/>
          </a:solidFill>
        </p:grpSpPr>
        <p:sp>
          <p:nvSpPr>
            <p:cNvPr id="44043" name="Can 34"/>
            <p:cNvSpPr>
              <a:spLocks noChangeArrowheads="1"/>
            </p:cNvSpPr>
            <p:nvPr/>
          </p:nvSpPr>
          <p:spPr bwMode="auto">
            <a:xfrm rot="5400000">
              <a:off x="885031" y="32545"/>
              <a:ext cx="671512" cy="2774951"/>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6" name="Rectangle 28"/>
            <p:cNvSpPr>
              <a:spLocks noChangeArrowheads="1"/>
            </p:cNvSpPr>
            <p:nvPr/>
          </p:nvSpPr>
          <p:spPr bwMode="auto">
            <a:xfrm>
              <a:off x="267081" y="1250952"/>
              <a:ext cx="2044701"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Melatonin</a:t>
              </a:r>
            </a:p>
          </p:txBody>
        </p:sp>
      </p:grpSp>
    </p:spTree>
    <p:extLst>
      <p:ext uri="{BB962C8B-B14F-4D97-AF65-F5344CB8AC3E}">
        <p14:creationId xmlns:p14="http://schemas.microsoft.com/office/powerpoint/2010/main" val="273869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par>
                                <p:cTn id="8" presetID="12" presetClass="entr" presetSubtype="8" fill="hold"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slide(fromLeft)">
                                      <p:cBhvr>
                                        <p:cTn id="10" dur="500"/>
                                        <p:tgtEl>
                                          <p:spTgt spid="3"/>
                                        </p:tgtEl>
                                      </p:cBhvr>
                                    </p:animEffect>
                                  </p:childTnLst>
                                </p:cTn>
                              </p:par>
                              <p:par>
                                <p:cTn id="11" presetID="12" presetClass="entr" presetSubtype="8"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slide(fromLeft)">
                                      <p:cBhvr>
                                        <p:cTn id="13" dur="500"/>
                                        <p:tgtEl>
                                          <p:spTgt spid="4"/>
                                        </p:tgtEl>
                                      </p:cBhvr>
                                    </p:animEffect>
                                  </p:childTnLst>
                                </p:cTn>
                              </p:par>
                              <p:par>
                                <p:cTn id="14" presetID="12" presetClass="entr" presetSubtype="8" fill="hold" nodeType="withEffect">
                                  <p:stCondLst>
                                    <p:cond delay="600"/>
                                  </p:stCondLst>
                                  <p:childTnLst>
                                    <p:set>
                                      <p:cBhvr>
                                        <p:cTn id="15" dur="1" fill="hold">
                                          <p:stCondLst>
                                            <p:cond delay="0"/>
                                          </p:stCondLst>
                                        </p:cTn>
                                        <p:tgtEl>
                                          <p:spTgt spid="2"/>
                                        </p:tgtEl>
                                        <p:attrNameLst>
                                          <p:attrName>style.visibility</p:attrName>
                                        </p:attrNameLst>
                                      </p:cBhvr>
                                      <p:to>
                                        <p:strVal val="visible"/>
                                      </p:to>
                                    </p:set>
                                    <p:animEffect transition="in" filter="slide(fromLeft)">
                                      <p:cBhvr>
                                        <p:cTn id="16" dur="500"/>
                                        <p:tgtEl>
                                          <p:spTgt spid="2"/>
                                        </p:tgtEl>
                                      </p:cBhvr>
                                    </p:animEffect>
                                  </p:childTnLst>
                                </p:cTn>
                              </p:par>
                            </p:childTnLst>
                          </p:cTn>
                        </p:par>
                        <p:par>
                          <p:cTn id="17" fill="hold" nodeType="afterGroup">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nodeType="afterGroup">
                            <p:stCondLst>
                              <p:cond delay="1600"/>
                            </p:stCondLst>
                            <p:childTnLst>
                              <p:par>
                                <p:cTn id="22" presetID="17"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ppt_h/2"/>
                                          </p:val>
                                        </p:tav>
                                        <p:tav tm="100000">
                                          <p:val>
                                            <p:strVal val="#ppt_y"/>
                                          </p:val>
                                        </p:tav>
                                      </p:tavLst>
                                    </p:anim>
                                    <p:anim calcmode="lin" valueType="num">
                                      <p:cBhvr>
                                        <p:cTn id="26" dur="500" fill="hold"/>
                                        <p:tgtEl>
                                          <p:spTgt spid="22"/>
                                        </p:tgtEl>
                                        <p:attrNameLst>
                                          <p:attrName>ppt_w</p:attrName>
                                        </p:attrNameLst>
                                      </p:cBhvr>
                                      <p:tavLst>
                                        <p:tav tm="0">
                                          <p:val>
                                            <p:strVal val="#ppt_w"/>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100"/>
                            </p:stCondLst>
                            <p:childTnLst>
                              <p:par>
                                <p:cTn id="29" presetID="10" presetClass="entr" presetSubtype="0" fill="hold" grpId="0" nodeType="afterEffect">
                                  <p:stCondLst>
                                    <p:cond delay="0"/>
                                  </p:stCondLst>
                                  <p:childTnLst>
                                    <p:set>
                                      <p:cBhvr>
                                        <p:cTn id="30" dur="1" fill="hold">
                                          <p:stCondLst>
                                            <p:cond delay="0"/>
                                          </p:stCondLst>
                                        </p:cTn>
                                        <p:tgtEl>
                                          <p:spTgt spid="252932"/>
                                        </p:tgtEl>
                                        <p:attrNameLst>
                                          <p:attrName>style.visibility</p:attrName>
                                        </p:attrNameLst>
                                      </p:cBhvr>
                                      <p:to>
                                        <p:strVal val="visible"/>
                                      </p:to>
                                    </p:set>
                                    <p:animEffect transition="in" filter="fade">
                                      <p:cBhvr>
                                        <p:cTn id="31" dur="3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29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ChangeArrowheads="1"/>
          </p:cNvSpPr>
          <p:nvPr/>
        </p:nvSpPr>
        <p:spPr bwMode="gray">
          <a:xfrm>
            <a:off x="3615231" y="1184363"/>
            <a:ext cx="3638550" cy="2638425"/>
          </a:xfrm>
          <a:prstGeom prst="round2DiagRect">
            <a:avLst/>
          </a:prstGeom>
          <a:solidFill>
            <a:srgbClr val="4F3967"/>
          </a:solidFill>
          <a:ln w="12700">
            <a:noFill/>
            <a:miter lim="800000"/>
            <a:headEnd/>
            <a:tailEnd/>
          </a:ln>
          <a:effectLst>
            <a:outerShdw blurRad="63500" dist="63500" dir="5400000" rotWithShape="0">
              <a:srgbClr val="000000">
                <a:alpha val="23996"/>
              </a:srgbClr>
            </a:outerShdw>
          </a:effectLst>
        </p:spPr>
        <p:txBody>
          <a:bodyPr wrap="none" anchor="ctr"/>
          <a:lstStyle/>
          <a:p>
            <a:pPr>
              <a:defRPr/>
            </a:pPr>
            <a:endParaRPr lang="en-US">
              <a:latin typeface="Arial"/>
              <a:cs typeface="Arial"/>
            </a:endParaRPr>
          </a:p>
        </p:txBody>
      </p:sp>
      <p:sp>
        <p:nvSpPr>
          <p:cNvPr id="24" name="Freeform 5"/>
          <p:cNvSpPr>
            <a:spLocks/>
          </p:cNvSpPr>
          <p:nvPr/>
        </p:nvSpPr>
        <p:spPr bwMode="gray">
          <a:xfrm>
            <a:off x="2936875" y="1695450"/>
            <a:ext cx="573088" cy="2416175"/>
          </a:xfrm>
          <a:custGeom>
            <a:avLst/>
            <a:gdLst>
              <a:gd name="T0" fmla="*/ 0 w 384"/>
              <a:gd name="T1" fmla="*/ 2147483647 h 192"/>
              <a:gd name="T2" fmla="*/ 2147483647 w 384"/>
              <a:gd name="T3" fmla="*/ 0 h 192"/>
              <a:gd name="T4" fmla="*/ 2147483647 w 384"/>
              <a:gd name="T5" fmla="*/ 0 h 192"/>
              <a:gd name="T6" fmla="*/ 0 60000 65536"/>
              <a:gd name="T7" fmla="*/ 0 60000 65536"/>
              <a:gd name="T8" fmla="*/ 0 60000 65536"/>
              <a:gd name="T9" fmla="*/ 0 w 384"/>
              <a:gd name="T10" fmla="*/ 0 h 192"/>
              <a:gd name="T11" fmla="*/ 384 w 384"/>
              <a:gd name="T12" fmla="*/ 192 h 192"/>
            </a:gdLst>
            <a:ahLst/>
            <a:cxnLst>
              <a:cxn ang="T6">
                <a:pos x="T0" y="T1"/>
              </a:cxn>
              <a:cxn ang="T7">
                <a:pos x="T2" y="T3"/>
              </a:cxn>
              <a:cxn ang="T8">
                <a:pos x="T4" y="T5"/>
              </a:cxn>
            </a:cxnLst>
            <a:rect l="T9" t="T10" r="T11" b="T12"/>
            <a:pathLst>
              <a:path w="384" h="192">
                <a:moveTo>
                  <a:pt x="0" y="192"/>
                </a:moveTo>
                <a:lnTo>
                  <a:pt x="192" y="0"/>
                </a:lnTo>
                <a:lnTo>
                  <a:pt x="384" y="0"/>
                </a:lnTo>
              </a:path>
            </a:pathLst>
          </a:custGeom>
          <a:noFill/>
          <a:ln w="19050">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a:cs typeface="Arial"/>
            </a:endParaRPr>
          </a:p>
        </p:txBody>
      </p:sp>
      <p:sp>
        <p:nvSpPr>
          <p:cNvPr id="254978" name="Rectangle 2"/>
          <p:cNvSpPr>
            <a:spLocks noChangeArrowheads="1"/>
          </p:cNvSpPr>
          <p:nvPr/>
        </p:nvSpPr>
        <p:spPr bwMode="auto">
          <a:xfrm>
            <a:off x="588963" y="3113088"/>
            <a:ext cx="4059237" cy="366712"/>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endParaRPr lang="en-US" sz="1800" b="1">
              <a:solidFill>
                <a:srgbClr val="FFFFFF"/>
              </a:solidFill>
              <a:latin typeface="Arial"/>
              <a:ea typeface="ＭＳ Ｐゴシック" charset="-128"/>
              <a:cs typeface="Arial"/>
            </a:endParaRPr>
          </a:p>
        </p:txBody>
      </p:sp>
      <p:sp>
        <p:nvSpPr>
          <p:cNvPr id="254980" name="Rectangle 4"/>
          <p:cNvSpPr>
            <a:spLocks noChangeArrowheads="1"/>
          </p:cNvSpPr>
          <p:nvPr/>
        </p:nvSpPr>
        <p:spPr bwMode="auto">
          <a:xfrm>
            <a:off x="3749675" y="1368425"/>
            <a:ext cx="340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000" b="1" dirty="0">
                <a:solidFill>
                  <a:schemeClr val="bg1"/>
                </a:solidFill>
                <a:latin typeface="Arial"/>
                <a:cs typeface="Arial"/>
              </a:rPr>
              <a:t>Hormones that regulate the development and functioning of reproductive organs and stimulate the development of male and female sex characteristics</a:t>
            </a:r>
          </a:p>
        </p:txBody>
      </p:sp>
      <p:sp>
        <p:nvSpPr>
          <p:cNvPr id="55302" name="Rectangle 18"/>
          <p:cNvSpPr>
            <a:spLocks noGrp="1"/>
          </p:cNvSpPr>
          <p:nvPr>
            <p:ph type="ctrTitle"/>
          </p:nvPr>
        </p:nvSpPr>
        <p:spPr>
          <a:noFill/>
        </p:spPr>
        <p:txBody>
          <a:bodyPr/>
          <a:lstStyle/>
          <a:p>
            <a:pPr eaLnBrk="1" hangingPunct="1"/>
            <a:r>
              <a:rPr lang="en-US">
                <a:ea typeface="ＭＳ Ｐゴシック" charset="0"/>
              </a:rPr>
              <a:t>Hormones: Long-Distance Messengers</a:t>
            </a:r>
          </a:p>
        </p:txBody>
      </p:sp>
      <p:grpSp>
        <p:nvGrpSpPr>
          <p:cNvPr id="3" name="Group 56"/>
          <p:cNvGrpSpPr>
            <a:grpSpLocks/>
          </p:cNvGrpSpPr>
          <p:nvPr/>
        </p:nvGrpSpPr>
        <p:grpSpPr bwMode="auto">
          <a:xfrm>
            <a:off x="-152400" y="3776663"/>
            <a:ext cx="2951163" cy="671512"/>
            <a:chOff x="-600075" y="3098801"/>
            <a:chExt cx="2773363" cy="671513"/>
          </a:xfrm>
          <a:solidFill>
            <a:srgbClr val="4F3967"/>
          </a:solidFill>
        </p:grpSpPr>
        <p:sp>
          <p:nvSpPr>
            <p:cNvPr id="45075" name="Can 57"/>
            <p:cNvSpPr>
              <a:spLocks noChangeArrowheads="1"/>
            </p:cNvSpPr>
            <p:nvPr/>
          </p:nvSpPr>
          <p:spPr bwMode="auto">
            <a:xfrm rot="5400000">
              <a:off x="450850" y="2047875"/>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28" name="Rectangle 28"/>
            <p:cNvSpPr>
              <a:spLocks noChangeArrowheads="1"/>
            </p:cNvSpPr>
            <p:nvPr/>
          </p:nvSpPr>
          <p:spPr bwMode="auto">
            <a:xfrm>
              <a:off x="-165944" y="3284538"/>
              <a:ext cx="2042352" cy="33655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Sex hormones</a:t>
              </a:r>
            </a:p>
          </p:txBody>
        </p:sp>
      </p:grpSp>
      <p:grpSp>
        <p:nvGrpSpPr>
          <p:cNvPr id="4" name="Group 54"/>
          <p:cNvGrpSpPr>
            <a:grpSpLocks/>
          </p:cNvGrpSpPr>
          <p:nvPr/>
        </p:nvGrpSpPr>
        <p:grpSpPr bwMode="auto">
          <a:xfrm>
            <a:off x="-393700" y="2451100"/>
            <a:ext cx="2951163" cy="671513"/>
            <a:chOff x="-581025" y="1755776"/>
            <a:chExt cx="2773363" cy="671513"/>
          </a:xfrm>
          <a:solidFill>
            <a:srgbClr val="4F3967"/>
          </a:solidFill>
        </p:grpSpPr>
        <p:sp>
          <p:nvSpPr>
            <p:cNvPr id="45073" name="Can 29"/>
            <p:cNvSpPr>
              <a:spLocks noChangeArrowheads="1"/>
            </p:cNvSpPr>
            <p:nvPr/>
          </p:nvSpPr>
          <p:spPr bwMode="auto">
            <a:xfrm rot="5400000">
              <a:off x="469900" y="704851"/>
              <a:ext cx="671513" cy="2773363"/>
            </a:xfrm>
            <a:prstGeom prst="can">
              <a:avLst>
                <a:gd name="adj" fmla="val 24990"/>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1" name="Rectangle 28"/>
            <p:cNvSpPr>
              <a:spLocks noChangeArrowheads="1"/>
            </p:cNvSpPr>
            <p:nvPr/>
          </p:nvSpPr>
          <p:spPr bwMode="auto">
            <a:xfrm>
              <a:off x="-146894" y="1924051"/>
              <a:ext cx="2042352"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Oxytocin</a:t>
              </a:r>
            </a:p>
          </p:txBody>
        </p:sp>
      </p:grpSp>
      <p:grpSp>
        <p:nvGrpSpPr>
          <p:cNvPr id="5" name="Group 55"/>
          <p:cNvGrpSpPr>
            <a:grpSpLocks/>
          </p:cNvGrpSpPr>
          <p:nvPr/>
        </p:nvGrpSpPr>
        <p:grpSpPr bwMode="auto">
          <a:xfrm>
            <a:off x="-401638" y="3125788"/>
            <a:ext cx="2960688" cy="671512"/>
            <a:chOff x="-581024" y="2427289"/>
            <a:chExt cx="2774950" cy="671512"/>
          </a:xfrm>
          <a:solidFill>
            <a:srgbClr val="7C8BC4"/>
          </a:solidFill>
        </p:grpSpPr>
        <p:sp>
          <p:nvSpPr>
            <p:cNvPr id="45071" name="Can 61"/>
            <p:cNvSpPr>
              <a:spLocks noChangeArrowheads="1"/>
            </p:cNvSpPr>
            <p:nvPr/>
          </p:nvSpPr>
          <p:spPr bwMode="auto">
            <a:xfrm rot="5400000">
              <a:off x="470695" y="1375570"/>
              <a:ext cx="671512" cy="2774950"/>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4" name="Rectangle 28"/>
            <p:cNvSpPr>
              <a:spLocks noChangeArrowheads="1"/>
            </p:cNvSpPr>
            <p:nvPr/>
          </p:nvSpPr>
          <p:spPr bwMode="auto">
            <a:xfrm>
              <a:off x="-146554" y="2593976"/>
              <a:ext cx="2042898" cy="33655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Adrenal hormones</a:t>
              </a:r>
            </a:p>
          </p:txBody>
        </p:sp>
      </p:grpSp>
      <p:grpSp>
        <p:nvGrpSpPr>
          <p:cNvPr id="6" name="Group 53"/>
          <p:cNvGrpSpPr>
            <a:grpSpLocks/>
          </p:cNvGrpSpPr>
          <p:nvPr/>
        </p:nvGrpSpPr>
        <p:grpSpPr bwMode="auto">
          <a:xfrm>
            <a:off x="-393700" y="1774825"/>
            <a:ext cx="3016250" cy="671513"/>
            <a:chOff x="-166688" y="1084264"/>
            <a:chExt cx="2774951" cy="671512"/>
          </a:xfrm>
          <a:solidFill>
            <a:srgbClr val="7C8BC4"/>
          </a:solidFill>
        </p:grpSpPr>
        <p:sp>
          <p:nvSpPr>
            <p:cNvPr id="45069" name="Can 35"/>
            <p:cNvSpPr>
              <a:spLocks noChangeArrowheads="1"/>
            </p:cNvSpPr>
            <p:nvPr/>
          </p:nvSpPr>
          <p:spPr bwMode="auto">
            <a:xfrm rot="5400000">
              <a:off x="885031" y="32545"/>
              <a:ext cx="671512" cy="2774951"/>
            </a:xfrm>
            <a:prstGeom prst="can">
              <a:avLst>
                <a:gd name="adj" fmla="val 24986"/>
              </a:avLst>
            </a:prstGeom>
            <a:grpFill/>
            <a:ln>
              <a:noFill/>
            </a:ln>
            <a:effectLst>
              <a:outerShdw blurRad="63500" dist="38100" dir="2700000" rotWithShape="0">
                <a:srgbClr val="00000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algn="ctr">
                <a:defRPr/>
              </a:pPr>
              <a:endParaRPr lang="en-US" sz="1800">
                <a:latin typeface="Arial"/>
                <a:cs typeface="Arial"/>
              </a:endParaRPr>
            </a:p>
          </p:txBody>
        </p:sp>
        <p:sp>
          <p:nvSpPr>
            <p:cNvPr id="37" name="Rectangle 28"/>
            <p:cNvSpPr>
              <a:spLocks noChangeArrowheads="1"/>
            </p:cNvSpPr>
            <p:nvPr/>
          </p:nvSpPr>
          <p:spPr bwMode="auto">
            <a:xfrm>
              <a:off x="267081" y="1250952"/>
              <a:ext cx="2044701" cy="33813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ctr" eaLnBrk="0" hangingPunct="0">
                <a:defRPr/>
              </a:pPr>
              <a:r>
                <a:rPr lang="en-US" sz="1600" b="1">
                  <a:solidFill>
                    <a:schemeClr val="bg1"/>
                  </a:solidFill>
                  <a:latin typeface="Arial"/>
                  <a:ea typeface="Arial" charset="0"/>
                  <a:cs typeface="Arial"/>
                </a:rPr>
                <a:t>Melatonin</a:t>
              </a:r>
            </a:p>
          </p:txBody>
        </p:sp>
      </p:grpSp>
      <p:pic>
        <p:nvPicPr>
          <p:cNvPr id="2" name="Picture 1" descr="AL486769_Original.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99905" l="0" r="99360">
                        <a14:foregroundMark x1="26880" y1="49524" x2="27360" y2="83857"/>
                        <a14:foregroundMark x1="32320" y1="50667" x2="43160" y2="31571"/>
                        <a14:foregroundMark x1="11040" y1="29143" x2="21680" y2="54524"/>
                      </a14:backgroundRemoval>
                    </a14:imgEffect>
                  </a14:imgLayer>
                </a14:imgProps>
              </a:ext>
              <a:ext uri="{28A0092B-C50C-407E-A947-70E740481C1C}">
                <a14:useLocalDpi xmlns:a14="http://schemas.microsoft.com/office/drawing/2010/main"/>
              </a:ext>
            </a:extLst>
          </a:blip>
          <a:stretch>
            <a:fillRect/>
          </a:stretch>
        </p:blipFill>
        <p:spPr>
          <a:xfrm rot="851007">
            <a:off x="5078510" y="3013589"/>
            <a:ext cx="4328644" cy="3636061"/>
          </a:xfrm>
          <a:prstGeom prst="rect">
            <a:avLst/>
          </a:prstGeom>
        </p:spPr>
      </p:pic>
    </p:spTree>
    <p:extLst>
      <p:ext uri="{BB962C8B-B14F-4D97-AF65-F5344CB8AC3E}">
        <p14:creationId xmlns:p14="http://schemas.microsoft.com/office/powerpoint/2010/main" val="138385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par>
                                <p:cTn id="13" presetID="12" presetClass="entr" presetSubtype="8" fill="hold" nodeType="withEffect">
                                  <p:stCondLst>
                                    <p:cond delay="200"/>
                                  </p:stCondLst>
                                  <p:childTnLst>
                                    <p:set>
                                      <p:cBhvr>
                                        <p:cTn id="14" dur="1" fill="hold">
                                          <p:stCondLst>
                                            <p:cond delay="0"/>
                                          </p:stCondLst>
                                        </p:cTn>
                                        <p:tgtEl>
                                          <p:spTgt spid="4"/>
                                        </p:tgtEl>
                                        <p:attrNameLst>
                                          <p:attrName>style.visibility</p:attrName>
                                        </p:attrNameLst>
                                      </p:cBhvr>
                                      <p:to>
                                        <p:strVal val="visible"/>
                                      </p:to>
                                    </p:set>
                                    <p:animEffect transition="in" filter="slide(fromLeft)">
                                      <p:cBhvr>
                                        <p:cTn id="15" dur="500"/>
                                        <p:tgtEl>
                                          <p:spTgt spid="4"/>
                                        </p:tgtEl>
                                      </p:cBhvr>
                                    </p:animEffect>
                                  </p:childTnLst>
                                </p:cTn>
                              </p:par>
                              <p:par>
                                <p:cTn id="16" presetID="12" presetClass="entr" presetSubtype="8" fill="hold"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slide(fromLeft)">
                                      <p:cBhvr>
                                        <p:cTn id="18" dur="500"/>
                                        <p:tgtEl>
                                          <p:spTgt spid="5"/>
                                        </p:tgtEl>
                                      </p:cBhvr>
                                    </p:animEffect>
                                  </p:childTnLst>
                                </p:cTn>
                              </p:par>
                              <p:par>
                                <p:cTn id="19" presetID="12" presetClass="entr" presetSubtype="8" fill="hold" nodeType="withEffect">
                                  <p:stCondLst>
                                    <p:cond delay="600"/>
                                  </p:stCondLst>
                                  <p:childTnLst>
                                    <p:set>
                                      <p:cBhvr>
                                        <p:cTn id="20" dur="1" fill="hold">
                                          <p:stCondLst>
                                            <p:cond delay="0"/>
                                          </p:stCondLst>
                                        </p:cTn>
                                        <p:tgtEl>
                                          <p:spTgt spid="3"/>
                                        </p:tgtEl>
                                        <p:attrNameLst>
                                          <p:attrName>style.visibility</p:attrName>
                                        </p:attrNameLst>
                                      </p:cBhvr>
                                      <p:to>
                                        <p:strVal val="visible"/>
                                      </p:to>
                                    </p:set>
                                    <p:animEffect transition="in" filter="slide(fromLeft)">
                                      <p:cBhvr>
                                        <p:cTn id="21" dur="500"/>
                                        <p:tgtEl>
                                          <p:spTgt spid="3"/>
                                        </p:tgtEl>
                                      </p:cBhvr>
                                    </p:animEffect>
                                  </p:childTnLst>
                                </p:cTn>
                              </p:par>
                            </p:childTnLst>
                          </p:cTn>
                        </p:par>
                        <p:par>
                          <p:cTn id="22" fill="hold">
                            <p:stCondLst>
                              <p:cond delay="11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1600"/>
                            </p:stCondLst>
                            <p:childTnLst>
                              <p:par>
                                <p:cTn id="27" presetID="17" presetClass="entr" presetSubtype="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ppt_x</p:attrName>
                                        </p:attrNameLst>
                                      </p:cBhvr>
                                      <p:tavLst>
                                        <p:tav tm="0">
                                          <p:val>
                                            <p:strVal val="#ppt_x"/>
                                          </p:val>
                                        </p:tav>
                                        <p:tav tm="100000">
                                          <p:val>
                                            <p:strVal val="#ppt_x"/>
                                          </p:val>
                                        </p:tav>
                                      </p:tavLst>
                                    </p:anim>
                                    <p:anim calcmode="lin" valueType="num">
                                      <p:cBhvr>
                                        <p:cTn id="30" dur="500" fill="hold"/>
                                        <p:tgtEl>
                                          <p:spTgt spid="23"/>
                                        </p:tgtEl>
                                        <p:attrNameLst>
                                          <p:attrName>ppt_y</p:attrName>
                                        </p:attrNameLst>
                                      </p:cBhvr>
                                      <p:tavLst>
                                        <p:tav tm="0">
                                          <p:val>
                                            <p:strVal val="#ppt_y-#ppt_h/2"/>
                                          </p:val>
                                        </p:tav>
                                        <p:tav tm="100000">
                                          <p:val>
                                            <p:strVal val="#ppt_y"/>
                                          </p:val>
                                        </p:tav>
                                      </p:tavLst>
                                    </p:anim>
                                    <p:anim calcmode="lin" valueType="num">
                                      <p:cBhvr>
                                        <p:cTn id="31" dur="500" fill="hold"/>
                                        <p:tgtEl>
                                          <p:spTgt spid="23"/>
                                        </p:tgtEl>
                                        <p:attrNameLst>
                                          <p:attrName>ppt_w</p:attrName>
                                        </p:attrNameLst>
                                      </p:cBhvr>
                                      <p:tavLst>
                                        <p:tav tm="0">
                                          <p:val>
                                            <p:strVal val="#ppt_w"/>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childTnLst>
                                </p:cTn>
                              </p:par>
                            </p:childTnLst>
                          </p:cTn>
                        </p:par>
                        <p:par>
                          <p:cTn id="33" fill="hold">
                            <p:stCondLst>
                              <p:cond delay="2100"/>
                            </p:stCondLst>
                            <p:childTnLst>
                              <p:par>
                                <p:cTn id="34" presetID="10" presetClass="entr" presetSubtype="0" fill="hold" grpId="0" nodeType="afterEffect">
                                  <p:stCondLst>
                                    <p:cond delay="0"/>
                                  </p:stCondLst>
                                  <p:childTnLst>
                                    <p:set>
                                      <p:cBhvr>
                                        <p:cTn id="35" dur="1" fill="hold">
                                          <p:stCondLst>
                                            <p:cond delay="0"/>
                                          </p:stCondLst>
                                        </p:cTn>
                                        <p:tgtEl>
                                          <p:spTgt spid="254980"/>
                                        </p:tgtEl>
                                        <p:attrNameLst>
                                          <p:attrName>style.visibility</p:attrName>
                                        </p:attrNameLst>
                                      </p:cBhvr>
                                      <p:to>
                                        <p:strVal val="visible"/>
                                      </p:to>
                                    </p:set>
                                    <p:animEffect transition="in" filter="fade">
                                      <p:cBhvr>
                                        <p:cTn id="36" dur="3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498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Title 12"/>
          <p:cNvSpPr>
            <a:spLocks noGrp="1"/>
          </p:cNvSpPr>
          <p:nvPr>
            <p:ph type="ctrTitle"/>
          </p:nvPr>
        </p:nvSpPr>
        <p:spPr/>
        <p:txBody>
          <a:bodyPr/>
          <a:lstStyle/>
          <a:p>
            <a:pPr eaLnBrk="1" hangingPunct="1"/>
            <a:r>
              <a:rPr lang="en-US">
                <a:latin typeface="Arial" charset="0"/>
                <a:ea typeface="ＭＳ Ｐゴシック" charset="0"/>
                <a:cs typeface="ＭＳ Ｐゴシック" charset="0"/>
              </a:rPr>
              <a:t>Neuromodulators: The Brain’s Volume Control</a:t>
            </a:r>
          </a:p>
        </p:txBody>
      </p:sp>
      <p:sp>
        <p:nvSpPr>
          <p:cNvPr id="3" name="Round Diagonal Corner Rectangle 2"/>
          <p:cNvSpPr/>
          <p:nvPr/>
        </p:nvSpPr>
        <p:spPr bwMode="auto">
          <a:xfrm>
            <a:off x="401638" y="2073275"/>
            <a:ext cx="8742362" cy="3054350"/>
          </a:xfrm>
          <a:prstGeom prst="round2DiagRect">
            <a:avLst/>
          </a:prstGeom>
          <a:solidFill>
            <a:srgbClr val="1FB936"/>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2" name="TextBox 1"/>
          <p:cNvSpPr txBox="1"/>
          <p:nvPr/>
        </p:nvSpPr>
        <p:spPr bwMode="auto">
          <a:xfrm>
            <a:off x="700088" y="2400300"/>
            <a:ext cx="3838575" cy="2400657"/>
          </a:xfrm>
          <a:prstGeom prst="rect">
            <a:avLst/>
          </a:prstGeom>
          <a:noFill/>
        </p:spPr>
        <p:txBody>
          <a:bodyPr>
            <a:spAutoFit/>
          </a:bodyPr>
          <a:lstStyle/>
          <a:p>
            <a:pPr>
              <a:defRPr/>
            </a:pPr>
            <a:r>
              <a:rPr lang="en-US" sz="2400" b="1" dirty="0">
                <a:solidFill>
                  <a:srgbClr val="FFFFFF"/>
                </a:solidFill>
                <a:latin typeface="Arial"/>
                <a:cs typeface="Arial"/>
              </a:rPr>
              <a:t>Neuromodulators</a:t>
            </a:r>
          </a:p>
          <a:p>
            <a:pPr>
              <a:spcBef>
                <a:spcPts val="1200"/>
              </a:spcBef>
              <a:defRPr/>
            </a:pPr>
            <a:r>
              <a:rPr lang="en-US" sz="2400" b="1" dirty="0">
                <a:latin typeface="Arial"/>
                <a:cs typeface="Arial"/>
              </a:rPr>
              <a:t>Chemicals that modulate neural functions</a:t>
            </a:r>
          </a:p>
          <a:p>
            <a:pPr marL="342900" indent="-342900">
              <a:spcBef>
                <a:spcPts val="1200"/>
              </a:spcBef>
              <a:buFont typeface="Arial"/>
              <a:buChar char="•"/>
              <a:defRPr/>
            </a:pPr>
            <a:r>
              <a:rPr lang="en-US" sz="2400" b="1" dirty="0">
                <a:latin typeface="Arial"/>
                <a:cs typeface="Arial"/>
              </a:rPr>
              <a:t>Serotonin transporter</a:t>
            </a:r>
          </a:p>
          <a:p>
            <a:pPr marL="342900" indent="-342900">
              <a:spcBef>
                <a:spcPts val="1200"/>
              </a:spcBef>
              <a:buFont typeface="Arial"/>
              <a:buChar char="•"/>
              <a:defRPr/>
            </a:pPr>
            <a:r>
              <a:rPr lang="en-US" sz="2400" b="1" dirty="0">
                <a:latin typeface="Arial"/>
                <a:cs typeface="Arial"/>
              </a:rPr>
              <a:t>Endorphins</a:t>
            </a: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ackgroundRemoval t="530" b="99470" l="523" r="99452">
                        <a14:foregroundMark x1="18223" y1="43114" x2="26014" y2="49025"/>
                        <a14:foregroundMark x1="32935" y1="50085" x2="28330" y2="59576"/>
                        <a14:foregroundMark x1="81703" y1="40064" x2="79612" y2="45805"/>
                      </a14:backgroundRemoval>
                    </a14:imgEffect>
                  </a14:imgLayer>
                </a14:imgProps>
              </a:ext>
              <a:ext uri="{28A0092B-C50C-407E-A947-70E740481C1C}">
                <a14:useLocalDpi xmlns:a14="http://schemas.microsoft.com/office/drawing/2010/main"/>
              </a:ext>
            </a:extLst>
          </a:blip>
          <a:stretch>
            <a:fillRect/>
          </a:stretch>
        </p:blipFill>
        <p:spPr>
          <a:xfrm>
            <a:off x="4127253" y="300570"/>
            <a:ext cx="5382370" cy="6324322"/>
          </a:xfrm>
          <a:prstGeom prst="rect">
            <a:avLst/>
          </a:prstGeom>
        </p:spPr>
      </p:pic>
    </p:spTree>
    <p:extLst>
      <p:ext uri="{BB962C8B-B14F-4D97-AF65-F5344CB8AC3E}">
        <p14:creationId xmlns:p14="http://schemas.microsoft.com/office/powerpoint/2010/main" val="251365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grpId="0"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ounded Rectangle 15"/>
          <p:cNvSpPr>
            <a:spLocks noChangeArrowheads="1"/>
          </p:cNvSpPr>
          <p:nvPr/>
        </p:nvSpPr>
        <p:spPr bwMode="auto">
          <a:xfrm>
            <a:off x="760413" y="1948701"/>
            <a:ext cx="3381375" cy="2960688"/>
          </a:xfrm>
          <a:prstGeom prst="roundRect">
            <a:avLst>
              <a:gd name="adj" fmla="val 4685"/>
            </a:avLst>
          </a:prstGeom>
          <a:solidFill>
            <a:srgbClr val="FF0000">
              <a:alpha val="80000"/>
            </a:srgb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381000"/>
          </a:sp3d>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10" name="Rounded Rectangle 9"/>
          <p:cNvSpPr>
            <a:spLocks noChangeArrowheads="1"/>
          </p:cNvSpPr>
          <p:nvPr/>
        </p:nvSpPr>
        <p:spPr bwMode="auto">
          <a:xfrm>
            <a:off x="4919663" y="1924889"/>
            <a:ext cx="3498850" cy="2995612"/>
          </a:xfrm>
          <a:prstGeom prst="roundRect">
            <a:avLst>
              <a:gd name="adj" fmla="val 4685"/>
            </a:avLst>
          </a:prstGeom>
          <a:solidFill>
            <a:schemeClr val="tx2">
              <a:lumMod val="60000"/>
              <a:lumOff val="40000"/>
            </a:schemeClr>
          </a:solidFill>
          <a:ln w="9525">
            <a:noFill/>
            <a:round/>
            <a:headEnd/>
            <a:tailEnd/>
          </a:ln>
          <a:effectLst>
            <a:outerShdw blurRad="76200" dist="12700" dir="8100000" sy="-23000" kx="800400" algn="br">
              <a:srgbClr val="000000">
                <a:alpha val="15000"/>
              </a:srgbClr>
            </a:outerShdw>
          </a:effectLst>
          <a:scene3d>
            <a:camera prst="orthographicFront"/>
            <a:lightRig rig="threePt" dir="t"/>
          </a:scene3d>
          <a:sp3d>
            <a:bevelT w="381000"/>
          </a:sp3d>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59400" name="Title 12"/>
          <p:cNvSpPr>
            <a:spLocks noGrp="1"/>
          </p:cNvSpPr>
          <p:nvPr>
            <p:ph type="ctrTitle"/>
          </p:nvPr>
        </p:nvSpPr>
        <p:spPr/>
        <p:txBody>
          <a:bodyPr/>
          <a:lstStyle/>
          <a:p>
            <a:pPr eaLnBrk="1" hangingPunct="1"/>
            <a:r>
              <a:rPr lang="en-US">
                <a:latin typeface="Arial" charset="0"/>
                <a:ea typeface="ＭＳ Ｐゴシック" charset="0"/>
                <a:cs typeface="ＭＳ Ｐゴシック" charset="0"/>
              </a:rPr>
              <a:t>Neuromodulators: The Brain’s Volume Control</a:t>
            </a:r>
          </a:p>
        </p:txBody>
      </p:sp>
      <p:sp>
        <p:nvSpPr>
          <p:cNvPr id="5" name="Content Placeholder 4"/>
          <p:cNvSpPr>
            <a:spLocks noGrp="1"/>
          </p:cNvSpPr>
          <p:nvPr>
            <p:ph sz="half" idx="4294967295"/>
          </p:nvPr>
        </p:nvSpPr>
        <p:spPr>
          <a:xfrm>
            <a:off x="4970463" y="2671498"/>
            <a:ext cx="3448050" cy="1514386"/>
          </a:xfrm>
          <a:prstGeom prst="rect">
            <a:avLst/>
          </a:prstGeom>
        </p:spPr>
        <p:txBody>
          <a:bodyPr>
            <a:normAutofit fontScale="92500" lnSpcReduction="10000"/>
          </a:bodyPr>
          <a:lstStyle/>
          <a:p>
            <a:pPr marL="0" indent="0" algn="ctr" eaLnBrk="1" hangingPunct="1">
              <a:lnSpc>
                <a:spcPct val="120000"/>
              </a:lnSpc>
              <a:buNone/>
            </a:pPr>
            <a:r>
              <a:rPr lang="en-US" sz="3000" b="1" dirty="0">
                <a:solidFill>
                  <a:srgbClr val="FFFFFF"/>
                </a:solidFill>
                <a:latin typeface="Arial" charset="0"/>
                <a:ea typeface="ＭＳ Ｐゴシック" charset="0"/>
                <a:cs typeface="ＭＳ Ｐゴシック" charset="0"/>
              </a:rPr>
              <a:t>Endorphins </a:t>
            </a:r>
            <a:r>
              <a:rPr lang="en-US" sz="3000" b="1" dirty="0" smtClean="0">
                <a:solidFill>
                  <a:srgbClr val="FFFFFF"/>
                </a:solidFill>
                <a:latin typeface="Arial" charset="0"/>
                <a:ea typeface="ＭＳ Ｐゴシック" charset="0"/>
                <a:cs typeface="ＭＳ Ｐゴシック" charset="0"/>
              </a:rPr>
              <a:t>PROMOTE pleasure </a:t>
            </a:r>
            <a:endParaRPr lang="en-US" sz="3000" b="1" dirty="0">
              <a:solidFill>
                <a:srgbClr val="FFFFFF"/>
              </a:solidFill>
              <a:latin typeface="Arial" charset="0"/>
              <a:ea typeface="ＭＳ Ｐゴシック" charset="0"/>
              <a:cs typeface="ＭＳ Ｐゴシック" charset="0"/>
            </a:endParaRPr>
          </a:p>
          <a:p>
            <a:pPr marL="0" indent="0" eaLnBrk="1" hangingPunct="1">
              <a:buNone/>
            </a:pPr>
            <a:endParaRPr lang="en-US" sz="2500" b="1" dirty="0">
              <a:solidFill>
                <a:srgbClr val="FFFFFF"/>
              </a:solidFill>
              <a:latin typeface="Arial" charset="0"/>
              <a:ea typeface="ＭＳ Ｐゴシック" charset="0"/>
              <a:cs typeface="ＭＳ Ｐゴシック" charset="0"/>
            </a:endParaRPr>
          </a:p>
        </p:txBody>
      </p:sp>
      <p:sp>
        <p:nvSpPr>
          <p:cNvPr id="28675" name="Content Placeholder 2"/>
          <p:cNvSpPr>
            <a:spLocks noGrp="1"/>
          </p:cNvSpPr>
          <p:nvPr>
            <p:ph sz="half" idx="4294967295"/>
          </p:nvPr>
        </p:nvSpPr>
        <p:spPr>
          <a:xfrm>
            <a:off x="760414" y="2914903"/>
            <a:ext cx="3381374" cy="1087438"/>
          </a:xfrm>
          <a:prstGeom prst="rect">
            <a:avLst/>
          </a:prstGeom>
        </p:spPr>
        <p:txBody>
          <a:bodyPr>
            <a:normAutofit fontScale="92500" lnSpcReduction="10000"/>
          </a:bodyPr>
          <a:lstStyle/>
          <a:p>
            <a:pPr marL="0" indent="0" algn="ctr" eaLnBrk="1" hangingPunct="1">
              <a:lnSpc>
                <a:spcPct val="110000"/>
              </a:lnSpc>
              <a:buNone/>
            </a:pPr>
            <a:r>
              <a:rPr lang="en-US" sz="3200" b="1" dirty="0">
                <a:solidFill>
                  <a:schemeClr val="bg1"/>
                </a:solidFill>
                <a:latin typeface="Arial" charset="0"/>
                <a:ea typeface="ＭＳ Ｐゴシック" charset="0"/>
                <a:cs typeface="ＭＳ Ｐゴシック" charset="0"/>
              </a:rPr>
              <a:t>Endorphins REDUCE pain.</a:t>
            </a:r>
          </a:p>
        </p:txBody>
      </p:sp>
      <p:sp>
        <p:nvSpPr>
          <p:cNvPr id="9" name="TextBox 8"/>
          <p:cNvSpPr txBox="1">
            <a:spLocks noChangeArrowheads="1"/>
          </p:cNvSpPr>
          <p:nvPr/>
        </p:nvSpPr>
        <p:spPr bwMode="auto">
          <a:xfrm>
            <a:off x="4970463" y="2460454"/>
            <a:ext cx="3408362" cy="1939925"/>
          </a:xfrm>
          <a:prstGeom prst="rect">
            <a:avLst/>
          </a:prstGeom>
          <a:noFill/>
          <a:ln w="9525">
            <a:noFill/>
            <a:miter lim="800000"/>
            <a:headEnd/>
            <a:tailEnd/>
          </a:ln>
          <a:effectLst/>
        </p:spPr>
        <p:txBody>
          <a:bodyPr>
            <a:spAutoFit/>
          </a:bodyPr>
          <a:lstStyle/>
          <a:p>
            <a:pPr algn="ctr">
              <a:defRPr/>
            </a:pPr>
            <a:r>
              <a:rPr lang="en-US" sz="12000" dirty="0">
                <a:solidFill>
                  <a:srgbClr val="FF0000"/>
                </a:solidFill>
                <a:latin typeface="Impact" charset="0"/>
                <a:ea typeface="ＭＳ Ｐゴシック" charset="-128"/>
                <a:cs typeface="ＭＳ Ｐゴシック" charset="-128"/>
              </a:rPr>
              <a:t>PAIN</a:t>
            </a:r>
          </a:p>
        </p:txBody>
      </p:sp>
      <p:sp>
        <p:nvSpPr>
          <p:cNvPr id="11" name="TextBox 10"/>
          <p:cNvSpPr txBox="1">
            <a:spLocks noChangeArrowheads="1"/>
          </p:cNvSpPr>
          <p:nvPr/>
        </p:nvSpPr>
        <p:spPr bwMode="auto">
          <a:xfrm>
            <a:off x="873291" y="2914908"/>
            <a:ext cx="3170237" cy="1006475"/>
          </a:xfrm>
          <a:prstGeom prst="rect">
            <a:avLst/>
          </a:prstGeom>
          <a:noFill/>
          <a:ln w="9525">
            <a:noFill/>
            <a:miter lim="800000"/>
            <a:headEnd/>
            <a:tailEnd/>
          </a:ln>
        </p:spPr>
        <p:txBody>
          <a:bodyPr>
            <a:spAutoFit/>
          </a:bodyPr>
          <a:lstStyle/>
          <a:p>
            <a:pPr algn="ctr">
              <a:defRPr/>
            </a:pPr>
            <a:r>
              <a:rPr lang="en-US" sz="6000" dirty="0">
                <a:solidFill>
                  <a:schemeClr val="tx2">
                    <a:lumMod val="60000"/>
                    <a:lumOff val="40000"/>
                  </a:schemeClr>
                </a:solidFill>
                <a:latin typeface="Impact" charset="0"/>
                <a:ea typeface="ＭＳ Ｐゴシック" charset="-128"/>
                <a:cs typeface="ＭＳ Ｐゴシック" charset="-128"/>
              </a:rPr>
              <a:t>PLEASURE</a:t>
            </a:r>
          </a:p>
        </p:txBody>
      </p:sp>
    </p:spTree>
    <p:extLst>
      <p:ext uri="{BB962C8B-B14F-4D97-AF65-F5344CB8AC3E}">
        <p14:creationId xmlns:p14="http://schemas.microsoft.com/office/powerpoint/2010/main" val="236760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7"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ppt_h/2"/>
                                          </p:val>
                                        </p:tav>
                                        <p:tav tm="100000">
                                          <p:val>
                                            <p:strVal val="#ppt_y"/>
                                          </p:val>
                                        </p:tav>
                                      </p:tavLst>
                                    </p:anim>
                                    <p:anim calcmode="lin" valueType="num">
                                      <p:cBhvr>
                                        <p:cTn id="12" dur="500" fill="hold"/>
                                        <p:tgtEl>
                                          <p:spTgt spid="16"/>
                                        </p:tgtEl>
                                        <p:attrNameLst>
                                          <p:attrName>ppt_w</p:attrName>
                                        </p:attrNameLst>
                                      </p:cBhvr>
                                      <p:tavLst>
                                        <p:tav tm="0">
                                          <p:val>
                                            <p:strVal val="#ppt_w"/>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28675">
                                            <p:txEl>
                                              <p:pRg st="0" end="0"/>
                                            </p:txEl>
                                          </p:spTgt>
                                        </p:tgtEl>
                                        <p:attrNameLst>
                                          <p:attrName>style.visibility</p:attrName>
                                        </p:attrNameLst>
                                      </p:cBhvr>
                                      <p:to>
                                        <p:strVal val="visible"/>
                                      </p:to>
                                    </p:set>
                                    <p:animEffect transition="in" filter="fade">
                                      <p:cBhvr>
                                        <p:cTn id="17" dur="1000"/>
                                        <p:tgtEl>
                                          <p:spTgt spid="28675">
                                            <p:txEl>
                                              <p:pRg st="0" end="0"/>
                                            </p:txEl>
                                          </p:spTgt>
                                        </p:tgtEl>
                                      </p:cBhvr>
                                    </p:animEffect>
                                    <p:anim calcmode="lin" valueType="num">
                                      <p:cBhvr>
                                        <p:cTn id="18"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8675">
                                            <p:txEl>
                                              <p:pRg st="0" end="0"/>
                                            </p:txEl>
                                          </p:spTgt>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6" presetClass="emph" presetSubtype="0" accel="50000" decel="50000" fill="hold" grpId="2" nodeType="afterEffect">
                                  <p:stCondLst>
                                    <p:cond delay="0"/>
                                  </p:stCondLst>
                                  <p:childTnLst>
                                    <p:animScale>
                                      <p:cBhvr>
                                        <p:cTn id="22" dur="2000" fill="hold"/>
                                        <p:tgtEl>
                                          <p:spTgt spid="9"/>
                                        </p:tgtEl>
                                      </p:cBhvr>
                                      <p:by x="25000" y="25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xit" presetSubtype="1" fill="hold" nodeType="clickEffect">
                                  <p:stCondLst>
                                    <p:cond delay="0"/>
                                  </p:stCondLst>
                                  <p:childTnLst>
                                    <p:anim calcmode="lin" valueType="num">
                                      <p:cBhvr>
                                        <p:cTn id="26" dur="500"/>
                                        <p:tgtEl>
                                          <p:spTgt spid="16"/>
                                        </p:tgtEl>
                                        <p:attrNameLst>
                                          <p:attrName>ppt_x</p:attrName>
                                        </p:attrNameLst>
                                      </p:cBhvr>
                                      <p:tavLst>
                                        <p:tav tm="0">
                                          <p:val>
                                            <p:strVal val="ppt_x"/>
                                          </p:val>
                                        </p:tav>
                                        <p:tav tm="100000">
                                          <p:val>
                                            <p:strVal val="ppt_x"/>
                                          </p:val>
                                        </p:tav>
                                      </p:tavLst>
                                    </p:anim>
                                    <p:anim calcmode="lin" valueType="num">
                                      <p:cBhvr>
                                        <p:cTn id="27" dur="500"/>
                                        <p:tgtEl>
                                          <p:spTgt spid="16"/>
                                        </p:tgtEl>
                                        <p:attrNameLst>
                                          <p:attrName>ppt_y</p:attrName>
                                        </p:attrNameLst>
                                      </p:cBhvr>
                                      <p:tavLst>
                                        <p:tav tm="0">
                                          <p:val>
                                            <p:strVal val="ppt_y"/>
                                          </p:val>
                                        </p:tav>
                                        <p:tav tm="100000">
                                          <p:val>
                                            <p:strVal val="ppt_y-ppt_h/2"/>
                                          </p:val>
                                        </p:tav>
                                      </p:tavLst>
                                    </p:anim>
                                    <p:anim calcmode="lin" valueType="num">
                                      <p:cBhvr>
                                        <p:cTn id="28" dur="500"/>
                                        <p:tgtEl>
                                          <p:spTgt spid="16"/>
                                        </p:tgtEl>
                                        <p:attrNameLst>
                                          <p:attrName>ppt_w</p:attrName>
                                        </p:attrNameLst>
                                      </p:cBhvr>
                                      <p:tavLst>
                                        <p:tav tm="0">
                                          <p:val>
                                            <p:strVal val="ppt_w"/>
                                          </p:val>
                                        </p:tav>
                                        <p:tav tm="100000">
                                          <p:val>
                                            <p:strVal val="ppt_w"/>
                                          </p:val>
                                        </p:tav>
                                      </p:tavLst>
                                    </p:anim>
                                    <p:anim calcmode="lin" valueType="num">
                                      <p:cBhvr>
                                        <p:cTn id="29" dur="500"/>
                                        <p:tgtEl>
                                          <p:spTgt spid="16"/>
                                        </p:tgtEl>
                                        <p:attrNameLst>
                                          <p:attrName>ppt_h</p:attrName>
                                        </p:attrNameLst>
                                      </p:cBhvr>
                                      <p:tavLst>
                                        <p:tav tm="0">
                                          <p:val>
                                            <p:strVal val="ppt_h"/>
                                          </p:val>
                                        </p:tav>
                                        <p:tav tm="100000">
                                          <p:val>
                                            <p:fltVal val="0"/>
                                          </p:val>
                                        </p:tav>
                                      </p:tavLst>
                                    </p:anim>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000"/>
                                        <p:tgtEl>
                                          <p:spTgt spid="28675">
                                            <p:txEl>
                                              <p:pRg st="0" end="0"/>
                                            </p:txEl>
                                          </p:spTgt>
                                        </p:tgtEl>
                                      </p:cBhvr>
                                    </p:animEffect>
                                    <p:set>
                                      <p:cBhvr>
                                        <p:cTn id="33" dur="1" fill="hold">
                                          <p:stCondLst>
                                            <p:cond delay="1999"/>
                                          </p:stCondLst>
                                        </p:cTn>
                                        <p:tgtEl>
                                          <p:spTgt spid="28675">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9"/>
                                        </p:tgtEl>
                                      </p:cBhvr>
                                    </p:animEffect>
                                    <p:set>
                                      <p:cBhvr>
                                        <p:cTn id="36" dur="1" fill="hold">
                                          <p:stCondLst>
                                            <p:cond delay="1999"/>
                                          </p:stCondLst>
                                        </p:cTn>
                                        <p:tgtEl>
                                          <p:spTgt spid="9"/>
                                        </p:tgtEl>
                                        <p:attrNameLst>
                                          <p:attrName>style.visibility</p:attrName>
                                        </p:attrNameLst>
                                      </p:cBhvr>
                                      <p:to>
                                        <p:strVal val="hidden"/>
                                      </p:to>
                                    </p:set>
                                  </p:childTnLst>
                                </p:cTn>
                              </p:par>
                            </p:childTnLst>
                          </p:cTn>
                        </p:par>
                        <p:par>
                          <p:cTn id="37" fill="hold" nodeType="afterGroup">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childTnLst>
                                </p:cTn>
                              </p:par>
                              <p:par>
                                <p:cTn id="41" presetID="17" presetClass="entr" presetSubtype="1"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ppt_h/2"/>
                                          </p:val>
                                        </p:tav>
                                        <p:tav tm="100000">
                                          <p:val>
                                            <p:strVal val="#ppt_y"/>
                                          </p:val>
                                        </p:tav>
                                      </p:tavLst>
                                    </p:anim>
                                    <p:anim calcmode="lin" valueType="num">
                                      <p:cBhvr>
                                        <p:cTn id="45" dur="500" fill="hold"/>
                                        <p:tgtEl>
                                          <p:spTgt spid="10"/>
                                        </p:tgtEl>
                                        <p:attrNameLst>
                                          <p:attrName>ppt_w</p:attrName>
                                        </p:attrNameLst>
                                      </p:cBhvr>
                                      <p:tavLst>
                                        <p:tav tm="0">
                                          <p:val>
                                            <p:strVal val="#ppt_w"/>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52" fill="hold" nodeType="afterGroup">
                            <p:stCondLst>
                              <p:cond delay="4000"/>
                            </p:stCondLst>
                            <p:childTnLst>
                              <p:par>
                                <p:cTn id="53" presetID="6" presetClass="emph" presetSubtype="0" accel="50000" decel="50000" fill="hold" grpId="1" nodeType="afterEffect">
                                  <p:stCondLst>
                                    <p:cond delay="0"/>
                                  </p:stCondLst>
                                  <p:childTnLst>
                                    <p:animScale>
                                      <p:cBhvr>
                                        <p:cTn id="5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8675" grpId="0" build="p"/>
      <p:bldP spid="28675" grpId="1" build="p"/>
      <p:bldP spid="9" grpId="0"/>
      <p:bldP spid="9" grpId="1"/>
      <p:bldP spid="9" grpId="2"/>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526903" y="3402163"/>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4.3</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526903" y="3529075"/>
            <a:ext cx="2441120" cy="830997"/>
          </a:xfrm>
          <a:prstGeom prst="rect">
            <a:avLst/>
          </a:prstGeom>
          <a:noFill/>
        </p:spPr>
        <p:txBody>
          <a:bodyPr wrap="square" rtlCol="0">
            <a:spAutoFit/>
          </a:bodyPr>
          <a:lstStyle/>
          <a:p>
            <a:pPr algn="ctr"/>
            <a:r>
              <a:rPr lang="en-US" sz="2400" b="1" dirty="0" smtClean="0">
                <a:solidFill>
                  <a:schemeClr val="bg1"/>
                </a:solidFill>
                <a:latin typeface="Arial"/>
                <a:cs typeface="Arial"/>
              </a:rPr>
              <a:t>Mapping the Brain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543404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4.3</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4.3.A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three techniques researchers use for intervening in the brain and observing the behavior that results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4.3.B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five techniques researchers use for intervening in behavior and observing the effects on the brain. </a:t>
              </a:r>
            </a:p>
          </p:txBody>
        </p:sp>
      </p:grpSp>
    </p:spTree>
    <p:extLst>
      <p:ext uri="{BB962C8B-B14F-4D97-AF65-F5344CB8AC3E}">
        <p14:creationId xmlns:p14="http://schemas.microsoft.com/office/powerpoint/2010/main" val="64470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4.1</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4.1.A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the major structures of the central nervous system, and describe their primary functions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379414"/>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4.1.B</a:t>
              </a:r>
              <a:endParaRPr lang="en-US" sz="2400" b="1" dirty="0">
                <a:solidFill>
                  <a:schemeClr val="bg1"/>
                </a:solidFill>
                <a:latin typeface="Arial"/>
                <a:cs typeface="Arial"/>
              </a:endParaRPr>
            </a:p>
          </p:txBody>
        </p:sp>
      </p:grpSp>
      <p:grpSp>
        <p:nvGrpSpPr>
          <p:cNvPr id="16" name="Group 15"/>
          <p:cNvGrpSpPr/>
          <p:nvPr/>
        </p:nvGrpSpPr>
        <p:grpSpPr>
          <a:xfrm>
            <a:off x="1851368" y="2379414"/>
            <a:ext cx="6648095" cy="948995"/>
            <a:chOff x="1507106" y="1346543"/>
            <a:chExt cx="6648095" cy="948995"/>
          </a:xfrm>
        </p:grpSpPr>
        <p:sp>
          <p:nvSpPr>
            <p:cNvPr id="17" name="Round Diagonal Corner Rectangle 16"/>
            <p:cNvSpPr/>
            <p:nvPr/>
          </p:nvSpPr>
          <p:spPr>
            <a:xfrm>
              <a:off x="1507106" y="1346543"/>
              <a:ext cx="6648095" cy="94899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List the major structures and major divisions of the peripheral nervous system, and describe their primary functions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7674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48"/>
            <a:ext cx="9165896" cy="4072921"/>
          </a:xfrm>
          <a:prstGeom prst="rect">
            <a:avLst/>
          </a:prstGeom>
          <a:solidFill>
            <a:srgbClr val="4F396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33" name="Title 3"/>
          <p:cNvSpPr>
            <a:spLocks noGrp="1"/>
          </p:cNvSpPr>
          <p:nvPr>
            <p:ph type="ctrTitle"/>
          </p:nvPr>
        </p:nvSpPr>
        <p:spPr/>
        <p:txBody>
          <a:bodyPr/>
          <a:lstStyle/>
          <a:p>
            <a:r>
              <a:rPr lang="en-US">
                <a:latin typeface="Arial" charset="0"/>
                <a:ea typeface="ＭＳ Ｐゴシック" charset="0"/>
                <a:cs typeface="ＭＳ Ｐゴシック" charset="0"/>
              </a:rPr>
              <a:t>Intervening in the Brain and Observing Behavior</a:t>
            </a:r>
          </a:p>
        </p:txBody>
      </p:sp>
      <p:pic>
        <p:nvPicPr>
          <p:cNvPr id="5" name="Picture 4" descr="AALCQZY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300" y="1473200"/>
            <a:ext cx="86534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63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456276"/>
            <a:ext cx="9145802" cy="4179887"/>
          </a:xfrm>
          <a:prstGeom prst="rect">
            <a:avLst/>
          </a:prstGeom>
          <a:solidFill>
            <a:schemeClr val="tx1"/>
          </a:solidFill>
          <a:ln w="9525">
            <a:noFill/>
            <a:round/>
            <a:headEnd/>
            <a:tailEnd/>
          </a:ln>
          <a:effectLst>
            <a:outerShdw blurRad="63500" dist="38100" dir="2700000" rotWithShape="0">
              <a:srgbClr val="000000">
                <a:alpha val="42998"/>
              </a:srgbClr>
            </a:outerShdw>
          </a:effectLst>
        </p:spPr>
        <p:txBody>
          <a:bodyPr wrap="none" anchor="ctr"/>
          <a:lstStyle/>
          <a:p>
            <a:pPr algn="ctr">
              <a:defRPr/>
            </a:pPr>
            <a:endParaRPr lang="en-US" sz="1800">
              <a:ea typeface="ＭＳ Ｐゴシック" charset="-128"/>
              <a:cs typeface="ＭＳ Ｐゴシック" charset="-128"/>
            </a:endParaRPr>
          </a:p>
        </p:txBody>
      </p:sp>
      <p:sp>
        <p:nvSpPr>
          <p:cNvPr id="63491" name="Title 1"/>
          <p:cNvSpPr>
            <a:spLocks noGrp="1"/>
          </p:cNvSpPr>
          <p:nvPr>
            <p:ph type="ctrTitle"/>
          </p:nvPr>
        </p:nvSpPr>
        <p:spPr/>
        <p:txBody>
          <a:bodyPr/>
          <a:lstStyle/>
          <a:p>
            <a:pPr eaLnBrk="1" hangingPunct="1"/>
            <a:r>
              <a:rPr lang="en-US">
                <a:latin typeface="Arial" charset="0"/>
                <a:ea typeface="ＭＳ Ｐゴシック" charset="0"/>
                <a:cs typeface="ＭＳ Ｐゴシック" charset="0"/>
              </a:rPr>
              <a:t>Intervening in Behavior and Observing the Brain</a:t>
            </a:r>
          </a:p>
        </p:txBody>
      </p:sp>
      <p:pic>
        <p:nvPicPr>
          <p:cNvPr id="63492" name="Picture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992977" y="905589"/>
            <a:ext cx="4151023" cy="52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p:cNvSpPr>
            <a:spLocks noChangeArrowheads="1"/>
          </p:cNvSpPr>
          <p:nvPr/>
        </p:nvSpPr>
        <p:spPr bwMode="auto">
          <a:xfrm>
            <a:off x="221165" y="2015749"/>
            <a:ext cx="4449657" cy="323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spcBef>
                <a:spcPts val="1200"/>
              </a:spcBef>
              <a:buFont typeface="Arial" charset="0"/>
              <a:buChar char="•"/>
            </a:pPr>
            <a:r>
              <a:rPr lang="en-US" sz="2200" b="1" dirty="0">
                <a:solidFill>
                  <a:srgbClr val="FF994F"/>
                </a:solidFill>
                <a:latin typeface="Arial"/>
                <a:cs typeface="Arial"/>
              </a:rPr>
              <a:t>Electroencephalogram (EEG)</a:t>
            </a:r>
          </a:p>
          <a:p>
            <a:pPr marL="228600" indent="-228600">
              <a:spcBef>
                <a:spcPts val="1200"/>
              </a:spcBef>
              <a:buFont typeface="Arial" charset="0"/>
              <a:buChar char="•"/>
            </a:pPr>
            <a:r>
              <a:rPr lang="en-US" sz="2200" b="1" dirty="0">
                <a:solidFill>
                  <a:srgbClr val="9BAEF6"/>
                </a:solidFill>
                <a:latin typeface="Arial"/>
                <a:cs typeface="Arial"/>
              </a:rPr>
              <a:t>Event-related potentials (ERP)</a:t>
            </a:r>
          </a:p>
          <a:p>
            <a:pPr marL="228600" indent="-228600">
              <a:spcBef>
                <a:spcPts val="1200"/>
              </a:spcBef>
              <a:buFont typeface="Arial" charset="0"/>
              <a:buChar char="•"/>
            </a:pPr>
            <a:r>
              <a:rPr lang="en-US" sz="2200" b="1" dirty="0">
                <a:solidFill>
                  <a:srgbClr val="FF994F"/>
                </a:solidFill>
                <a:latin typeface="Arial"/>
                <a:cs typeface="Arial"/>
              </a:rPr>
              <a:t>Positron emission tomography (PET)</a:t>
            </a:r>
          </a:p>
          <a:p>
            <a:pPr marL="228600" indent="-228600">
              <a:spcBef>
                <a:spcPts val="1200"/>
              </a:spcBef>
              <a:buFont typeface="Arial" charset="0"/>
              <a:buChar char="•"/>
            </a:pPr>
            <a:r>
              <a:rPr lang="en-US" sz="2200" b="1" dirty="0">
                <a:solidFill>
                  <a:srgbClr val="9BAEF6"/>
                </a:solidFill>
                <a:latin typeface="Arial"/>
                <a:cs typeface="Arial"/>
              </a:rPr>
              <a:t>Magnetic resonance imaging (MRI)</a:t>
            </a:r>
          </a:p>
          <a:p>
            <a:pPr marL="228600" indent="-228600">
              <a:spcBef>
                <a:spcPts val="1200"/>
              </a:spcBef>
              <a:buFont typeface="Arial" charset="0"/>
              <a:buChar char="•"/>
            </a:pPr>
            <a:r>
              <a:rPr lang="en-US" sz="2200" b="1" dirty="0">
                <a:solidFill>
                  <a:srgbClr val="FF994F"/>
                </a:solidFill>
                <a:latin typeface="Arial"/>
                <a:cs typeface="Arial"/>
              </a:rPr>
              <a:t>Functional MRI (fMRI)</a:t>
            </a:r>
          </a:p>
        </p:txBody>
      </p:sp>
    </p:spTree>
    <p:extLst>
      <p:ext uri="{BB962C8B-B14F-4D97-AF65-F5344CB8AC3E}">
        <p14:creationId xmlns:p14="http://schemas.microsoft.com/office/powerpoint/2010/main" val="310747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63492"/>
                                        </p:tgtEl>
                                        <p:attrNameLst>
                                          <p:attrName>style.visibility</p:attrName>
                                        </p:attrNameLst>
                                      </p:cBhvr>
                                      <p:to>
                                        <p:strVal val="visible"/>
                                      </p:to>
                                    </p:set>
                                    <p:anim calcmode="lin" valueType="num">
                                      <p:cBhvr>
                                        <p:cTn id="14" dur="500" fill="hold"/>
                                        <p:tgtEl>
                                          <p:spTgt spid="63492"/>
                                        </p:tgtEl>
                                        <p:attrNameLst>
                                          <p:attrName>ppt_w</p:attrName>
                                        </p:attrNameLst>
                                      </p:cBhvr>
                                      <p:tavLst>
                                        <p:tav tm="0">
                                          <p:val>
                                            <p:fltVal val="0"/>
                                          </p:val>
                                        </p:tav>
                                        <p:tav tm="100000">
                                          <p:val>
                                            <p:strVal val="#ppt_w"/>
                                          </p:val>
                                        </p:tav>
                                      </p:tavLst>
                                    </p:anim>
                                    <p:anim calcmode="lin" valueType="num">
                                      <p:cBhvr>
                                        <p:cTn id="15" dur="500" fill="hold"/>
                                        <p:tgtEl>
                                          <p:spTgt spid="63492"/>
                                        </p:tgtEl>
                                        <p:attrNameLst>
                                          <p:attrName>ppt_h</p:attrName>
                                        </p:attrNameLst>
                                      </p:cBhvr>
                                      <p:tavLst>
                                        <p:tav tm="0">
                                          <p:val>
                                            <p:fltVal val="0"/>
                                          </p:val>
                                        </p:tav>
                                        <p:tav tm="100000">
                                          <p:val>
                                            <p:strVal val="#ppt_h"/>
                                          </p:val>
                                        </p:tav>
                                      </p:tavLst>
                                    </p:anim>
                                    <p:animEffect transition="in" filter="fade">
                                      <p:cBhvr>
                                        <p:cTn id="16" dur="500"/>
                                        <p:tgtEl>
                                          <p:spTgt spid="6349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35171">
                                            <p:txEl>
                                              <p:pRg st="0" end="0"/>
                                            </p:txEl>
                                          </p:spTgt>
                                        </p:tgtEl>
                                        <p:attrNameLst>
                                          <p:attrName>style.visibility</p:attrName>
                                        </p:attrNameLst>
                                      </p:cBhvr>
                                      <p:to>
                                        <p:strVal val="visible"/>
                                      </p:to>
                                    </p:set>
                                    <p:animEffect transition="in" filter="wipe(left)">
                                      <p:cBhvr>
                                        <p:cTn id="20" dur="500"/>
                                        <p:tgtEl>
                                          <p:spTgt spid="13517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5171">
                                            <p:txEl>
                                              <p:pRg st="1" end="1"/>
                                            </p:txEl>
                                          </p:spTgt>
                                        </p:tgtEl>
                                        <p:attrNameLst>
                                          <p:attrName>style.visibility</p:attrName>
                                        </p:attrNameLst>
                                      </p:cBhvr>
                                      <p:to>
                                        <p:strVal val="visible"/>
                                      </p:to>
                                    </p:set>
                                    <p:animEffect transition="in" filter="wipe(left)">
                                      <p:cBhvr>
                                        <p:cTn id="25" dur="500"/>
                                        <p:tgtEl>
                                          <p:spTgt spid="13517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5171">
                                            <p:txEl>
                                              <p:pRg st="2" end="2"/>
                                            </p:txEl>
                                          </p:spTgt>
                                        </p:tgtEl>
                                        <p:attrNameLst>
                                          <p:attrName>style.visibility</p:attrName>
                                        </p:attrNameLst>
                                      </p:cBhvr>
                                      <p:to>
                                        <p:strVal val="visible"/>
                                      </p:to>
                                    </p:set>
                                    <p:animEffect transition="in" filter="wipe(left)">
                                      <p:cBhvr>
                                        <p:cTn id="30" dur="500"/>
                                        <p:tgtEl>
                                          <p:spTgt spid="13517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Effect transition="in" filter="wipe(left)">
                                      <p:cBhvr>
                                        <p:cTn id="35" dur="500"/>
                                        <p:tgtEl>
                                          <p:spTgt spid="13517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5171">
                                            <p:txEl>
                                              <p:pRg st="4" end="4"/>
                                            </p:txEl>
                                          </p:spTgt>
                                        </p:tgtEl>
                                        <p:attrNameLst>
                                          <p:attrName>style.visibility</p:attrName>
                                        </p:attrNameLst>
                                      </p:cBhvr>
                                      <p:to>
                                        <p:strVal val="visible"/>
                                      </p:to>
                                    </p:set>
                                    <p:animEffect transition="in" filter="wipe(left)">
                                      <p:cBhvr>
                                        <p:cTn id="40"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3"/>
          <p:cNvSpPr>
            <a:spLocks noGrp="1"/>
          </p:cNvSpPr>
          <p:nvPr>
            <p:ph type="ctrTitle"/>
          </p:nvPr>
        </p:nvSpPr>
        <p:spPr/>
        <p:txBody>
          <a:bodyPr/>
          <a:lstStyle/>
          <a:p>
            <a:r>
              <a:rPr lang="en-US">
                <a:latin typeface="Arial" charset="0"/>
                <a:ea typeface="ＭＳ Ｐゴシック" charset="0"/>
                <a:cs typeface="ＭＳ Ｐゴシック" charset="0"/>
              </a:rPr>
              <a:t>Figure 4.7: An Event-Related Potential</a:t>
            </a:r>
          </a:p>
        </p:txBody>
      </p:sp>
      <p:pic>
        <p:nvPicPr>
          <p:cNvPr id="5" name="Picture 4" descr="AALCRAB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5385" y="897144"/>
            <a:ext cx="6693230" cy="550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82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9806"/>
            <a:ext cx="9144002" cy="648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
          <p:cNvSpPr/>
          <p:nvPr/>
        </p:nvSpPr>
        <p:spPr>
          <a:xfrm>
            <a:off x="5353385" y="1291945"/>
            <a:ext cx="3803208" cy="4872177"/>
          </a:xfrm>
          <a:prstGeom prst="round2DiagRect">
            <a:avLst/>
          </a:prstGeom>
          <a:solidFill>
            <a:schemeClr val="tx1">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795" name="Rectangle 3"/>
          <p:cNvSpPr>
            <a:spLocks noGrp="1" noChangeArrowheads="1"/>
          </p:cNvSpPr>
          <p:nvPr>
            <p:ph idx="4294967295"/>
          </p:nvPr>
        </p:nvSpPr>
        <p:spPr>
          <a:xfrm>
            <a:off x="5528391" y="1555750"/>
            <a:ext cx="3462337" cy="4016375"/>
          </a:xfrm>
          <a:prstGeom prst="rect">
            <a:avLst/>
          </a:prstGeom>
        </p:spPr>
        <p:txBody>
          <a:bodyPr>
            <a:noAutofit/>
          </a:bodyPr>
          <a:lstStyle/>
          <a:p>
            <a:pPr marL="230188" indent="-230188">
              <a:spcAft>
                <a:spcPts val="600"/>
              </a:spcAft>
            </a:pPr>
            <a:r>
              <a:rPr lang="en-US" sz="2200" b="1" dirty="0">
                <a:solidFill>
                  <a:schemeClr val="bg1"/>
                </a:solidFill>
                <a:ea typeface="ＭＳ Ｐゴシック" charset="0"/>
              </a:rPr>
              <a:t>Images can convey oversimplified &amp; sometimes misleading impressions.</a:t>
            </a:r>
          </a:p>
          <a:p>
            <a:pPr marL="230188" indent="-230188">
              <a:spcAft>
                <a:spcPts val="600"/>
              </a:spcAft>
            </a:pPr>
            <a:r>
              <a:rPr lang="en-US" sz="2200" b="1" dirty="0">
                <a:solidFill>
                  <a:schemeClr val="bg1"/>
                </a:solidFill>
                <a:ea typeface="ＭＳ Ｐゴシック" charset="0"/>
              </a:rPr>
              <a:t>Questionable statistical procedures</a:t>
            </a:r>
          </a:p>
          <a:p>
            <a:pPr marL="230188" indent="-230188">
              <a:spcAft>
                <a:spcPts val="600"/>
              </a:spcAft>
            </a:pPr>
            <a:r>
              <a:rPr lang="en-US" sz="2200" b="1" dirty="0">
                <a:solidFill>
                  <a:schemeClr val="bg1"/>
                </a:solidFill>
                <a:ea typeface="ＭＳ Ｐゴシック" charset="0"/>
              </a:rPr>
              <a:t>Bad theories, poorly defined dependent measures, inappropriate interpretations of results</a:t>
            </a:r>
          </a:p>
        </p:txBody>
      </p:sp>
      <p:sp>
        <p:nvSpPr>
          <p:cNvPr id="65540" name="Picture 10" descr="dropShadow.png"/>
          <p:cNvSpPr>
            <a:spLocks noChangeAspect="1"/>
          </p:cNvSpPr>
          <p:nvPr/>
        </p:nvSpPr>
        <p:spPr bwMode="auto">
          <a:xfrm>
            <a:off x="9255125" y="750888"/>
            <a:ext cx="4921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a:cs typeface="Arial"/>
            </a:endParaRPr>
          </a:p>
        </p:txBody>
      </p:sp>
      <p:sp>
        <p:nvSpPr>
          <p:cNvPr id="286731" name="Text Box 11"/>
          <p:cNvSpPr txBox="1">
            <a:spLocks noChangeArrowheads="1"/>
          </p:cNvSpPr>
          <p:nvPr/>
        </p:nvSpPr>
        <p:spPr bwMode="auto">
          <a:xfrm>
            <a:off x="1068179" y="2513555"/>
            <a:ext cx="3360737" cy="12001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3600" b="1" dirty="0">
                <a:latin typeface="Arial"/>
                <a:ea typeface="ＭＳ Ｐゴシック" charset="-128"/>
                <a:cs typeface="Arial"/>
              </a:rPr>
              <a:t>Interpret with Caution</a:t>
            </a:r>
          </a:p>
        </p:txBody>
      </p:sp>
      <p:sp>
        <p:nvSpPr>
          <p:cNvPr id="11" name="Title 1"/>
          <p:cNvSpPr txBox="1">
            <a:spLocks/>
          </p:cNvSpPr>
          <p:nvPr/>
        </p:nvSpPr>
        <p:spPr>
          <a:xfrm>
            <a:off x="221165" y="191352"/>
            <a:ext cx="7772400" cy="539673"/>
          </a:xfrm>
          <a:prstGeom prst="rect">
            <a:avLst/>
          </a:prstGeom>
        </p:spPr>
        <p:txBody>
          <a:bodyPr>
            <a:normAutofit/>
          </a:bodyPr>
          <a:lstStyle>
            <a:lvl1pPr algn="l" defTabSz="457200" rtl="0" eaLnBrk="1" latinLnBrk="0" hangingPunct="1">
              <a:spcBef>
                <a:spcPct val="0"/>
              </a:spcBef>
              <a:buNone/>
              <a:defRPr sz="2400" kern="1200">
                <a:solidFill>
                  <a:schemeClr val="tx1"/>
                </a:solidFill>
                <a:latin typeface="+mj-lt"/>
                <a:ea typeface="+mj-ea"/>
                <a:cs typeface="+mj-cs"/>
              </a:defRPr>
            </a:lvl1pPr>
          </a:lstStyle>
          <a:p>
            <a:r>
              <a:rPr lang="en-US" dirty="0" smtClean="0">
                <a:latin typeface="Arial"/>
                <a:cs typeface="Arial"/>
              </a:rPr>
              <a:t>Controversies and Cautions</a:t>
            </a:r>
            <a:endParaRPr lang="en-US" dirty="0">
              <a:latin typeface="Arial"/>
              <a:cs typeface="Arial"/>
            </a:endParaRPr>
          </a:p>
        </p:txBody>
      </p:sp>
      <p:sp>
        <p:nvSpPr>
          <p:cNvPr id="12" name="Rectangle 11"/>
          <p:cNvSpPr/>
          <p:nvPr/>
        </p:nvSpPr>
        <p:spPr>
          <a:xfrm>
            <a:off x="-173463" y="731025"/>
            <a:ext cx="2124926"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26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ppt_x</p:attrName>
                                        </p:attrNameLst>
                                      </p:cBhvr>
                                      <p:tavLst>
                                        <p:tav tm="0">
                                          <p:val>
                                            <p:strVal val="#ppt_x-#ppt_w*1.125000"/>
                                          </p:val>
                                        </p:tav>
                                        <p:tav tm="100000">
                                          <p:val>
                                            <p:strVal val="#ppt_x"/>
                                          </p:val>
                                        </p:tav>
                                      </p:tavLst>
                                    </p:anim>
                                    <p:animEffect transition="in" filter="wipe(right)">
                                      <p:cBhvr>
                                        <p:cTn id="13" dur="500"/>
                                        <p:tgtEl>
                                          <p:spTgt spid="12"/>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left)">
                                      <p:cBhvr>
                                        <p:cTn id="18" dur="500"/>
                                        <p:tgtEl>
                                          <p:spTgt spid="2"/>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161795">
                                            <p:txEl>
                                              <p:pRg st="0" end="0"/>
                                            </p:txEl>
                                          </p:spTgt>
                                        </p:tgtEl>
                                        <p:attrNameLst>
                                          <p:attrName>style.visibility</p:attrName>
                                        </p:attrNameLst>
                                      </p:cBhvr>
                                      <p:to>
                                        <p:strVal val="visible"/>
                                      </p:to>
                                    </p:set>
                                    <p:animEffect transition="in" filter="slide(fromLeft)">
                                      <p:cBhvr>
                                        <p:cTn id="22" dur="1000"/>
                                        <p:tgtEl>
                                          <p:spTgt spid="16179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1795">
                                            <p:txEl>
                                              <p:pRg st="1" end="1"/>
                                            </p:txEl>
                                          </p:spTgt>
                                        </p:tgtEl>
                                        <p:attrNameLst>
                                          <p:attrName>style.visibility</p:attrName>
                                        </p:attrNameLst>
                                      </p:cBhvr>
                                      <p:to>
                                        <p:strVal val="visible"/>
                                      </p:to>
                                    </p:set>
                                    <p:animEffect transition="in" filter="slide(fromTop)">
                                      <p:cBhvr>
                                        <p:cTn id="27" dur="1000"/>
                                        <p:tgtEl>
                                          <p:spTgt spid="16179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1795">
                                            <p:txEl>
                                              <p:pRg st="2" end="2"/>
                                            </p:txEl>
                                          </p:spTgt>
                                        </p:tgtEl>
                                        <p:attrNameLst>
                                          <p:attrName>style.visibility</p:attrName>
                                        </p:attrNameLst>
                                      </p:cBhvr>
                                      <p:to>
                                        <p:strVal val="visible"/>
                                      </p:to>
                                    </p:set>
                                    <p:animEffect transition="in" filter="slide(fromTop)">
                                      <p:cBhvr>
                                        <p:cTn id="32" dur="1000"/>
                                        <p:tgtEl>
                                          <p:spTgt spid="161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1795" grpId="0" uiExpand="1" build="p"/>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ctrTitle"/>
          </p:nvPr>
        </p:nvSpPr>
        <p:spPr/>
        <p:txBody>
          <a:bodyPr/>
          <a:lstStyle/>
          <a:p>
            <a:r>
              <a:rPr lang="en-US">
                <a:latin typeface="Arial" charset="0"/>
                <a:ea typeface="ＭＳ Ｐゴシック" charset="0"/>
                <a:cs typeface="ＭＳ Ｐゴシック" charset="0"/>
              </a:rPr>
              <a:t>Figure 4.8: Scanning the Brain</a:t>
            </a:r>
          </a:p>
        </p:txBody>
      </p:sp>
      <p:pic>
        <p:nvPicPr>
          <p:cNvPr id="3" name="Picture 2" descr="AALCRAC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1672142"/>
            <a:ext cx="8885238" cy="372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50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ctrTitle"/>
          </p:nvPr>
        </p:nvSpPr>
        <p:spPr/>
        <p:txBody>
          <a:bodyPr/>
          <a:lstStyle/>
          <a:p>
            <a:r>
              <a:rPr lang="en-US">
                <a:latin typeface="Arial" charset="0"/>
                <a:ea typeface="ＭＳ Ｐゴシック" charset="0"/>
                <a:cs typeface="ＭＳ Ｐゴシック" charset="0"/>
              </a:rPr>
              <a:t>Figure 4.9: Coloring the Brain</a:t>
            </a:r>
          </a:p>
        </p:txBody>
      </p:sp>
      <p:pic>
        <p:nvPicPr>
          <p:cNvPr id="3" name="Picture 2" descr="AALCRAF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68046" y="844222"/>
            <a:ext cx="3807909" cy="554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078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526903" y="3402163"/>
            <a:ext cx="2441120" cy="144811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4.4</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526903" y="3529075"/>
            <a:ext cx="2441120" cy="1200328"/>
          </a:xfrm>
          <a:prstGeom prst="rect">
            <a:avLst/>
          </a:prstGeom>
          <a:noFill/>
        </p:spPr>
        <p:txBody>
          <a:bodyPr wrap="square" rtlCol="0">
            <a:spAutoFit/>
          </a:bodyPr>
          <a:lstStyle/>
          <a:p>
            <a:pPr algn="ctr"/>
            <a:r>
              <a:rPr lang="en-US" sz="2400" b="1" dirty="0" smtClean="0">
                <a:solidFill>
                  <a:schemeClr val="bg1"/>
                </a:solidFill>
                <a:latin typeface=""/>
              </a:rPr>
              <a:t>A Tour Through the Brain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54418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List and describe three main structures in the brain stem, explain the primary functions each structure performs, and discuss the processes controlled by the cerebellum. </a:t>
              </a:r>
            </a:p>
          </p:txBody>
        </p:sp>
      </p:grpSp>
      <p:grpSp>
        <p:nvGrpSpPr>
          <p:cNvPr id="13" name="Group 12"/>
          <p:cNvGrpSpPr/>
          <p:nvPr/>
        </p:nvGrpSpPr>
        <p:grpSpPr>
          <a:xfrm>
            <a:off x="612022" y="2685986"/>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4.4.B</a:t>
              </a:r>
              <a:endParaRPr lang="en-US" sz="2400" b="1" dirty="0">
                <a:solidFill>
                  <a:schemeClr val="bg1"/>
                </a:solidFill>
                <a:latin typeface="Arial"/>
                <a:cs typeface="Arial"/>
              </a:endParaRPr>
            </a:p>
          </p:txBody>
        </p:sp>
      </p:grpSp>
      <p:grpSp>
        <p:nvGrpSpPr>
          <p:cNvPr id="16" name="Group 15"/>
          <p:cNvGrpSpPr/>
          <p:nvPr/>
        </p:nvGrpSpPr>
        <p:grpSpPr>
          <a:xfrm>
            <a:off x="1851368" y="2685986"/>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structure, function, and location of the thalamus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770423"/>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4.4.C</a:t>
              </a:r>
              <a:endParaRPr lang="en-US" sz="2400" b="1" dirty="0">
                <a:solidFill>
                  <a:schemeClr val="bg1"/>
                </a:solidFill>
                <a:latin typeface="Arial"/>
                <a:cs typeface="Arial"/>
              </a:endParaRPr>
            </a:p>
          </p:txBody>
        </p:sp>
      </p:grpSp>
      <p:grpSp>
        <p:nvGrpSpPr>
          <p:cNvPr id="26" name="Group 25"/>
          <p:cNvGrpSpPr/>
          <p:nvPr/>
        </p:nvGrpSpPr>
        <p:grpSpPr>
          <a:xfrm>
            <a:off x="1851368" y="3770423"/>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structure, function, and location of the hypothalamus and pituitary gland</a:t>
              </a:r>
              <a:r>
                <a:rPr lang="en-US" dirty="0" smtClean="0">
                  <a:latin typeface="Arial"/>
                  <a:cs typeface="Arial"/>
                </a:rPr>
                <a:t>.</a:t>
              </a:r>
              <a:endParaRPr lang="en-US" dirty="0">
                <a:latin typeface="Arial"/>
                <a:cs typeface="Arial"/>
              </a:endParaRPr>
            </a:p>
          </p:txBody>
        </p:sp>
      </p:grpSp>
      <p:grpSp>
        <p:nvGrpSpPr>
          <p:cNvPr id="29" name="Group 28"/>
          <p:cNvGrpSpPr/>
          <p:nvPr/>
        </p:nvGrpSpPr>
        <p:grpSpPr>
          <a:xfrm>
            <a:off x="612022" y="4853122"/>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4.4.D</a:t>
              </a:r>
              <a:endParaRPr lang="en-US" sz="2400" b="1" dirty="0">
                <a:solidFill>
                  <a:schemeClr val="bg1"/>
                </a:solidFill>
                <a:latin typeface="Arial"/>
                <a:cs typeface="Arial"/>
              </a:endParaRPr>
            </a:p>
          </p:txBody>
        </p:sp>
      </p:grpSp>
      <p:grpSp>
        <p:nvGrpSpPr>
          <p:cNvPr id="32" name="Group 31"/>
          <p:cNvGrpSpPr/>
          <p:nvPr/>
        </p:nvGrpSpPr>
        <p:grpSpPr>
          <a:xfrm>
            <a:off x="1851368" y="4853122"/>
            <a:ext cx="6648095" cy="941832"/>
            <a:chOff x="1507106" y="1346543"/>
            <a:chExt cx="6648095" cy="941832"/>
          </a:xfrm>
        </p:grpSpPr>
        <p:sp>
          <p:nvSpPr>
            <p:cNvPr id="33" name="Round Diagonal Corner Rectangle 32"/>
            <p:cNvSpPr/>
            <p:nvPr/>
          </p:nvSpPr>
          <p:spPr>
            <a:xfrm>
              <a:off x="1507106" y="1346543"/>
              <a:ext cx="6648095" cy="941832"/>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structure, function, and location of the amygdala</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759131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4.4</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4.4.E</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structure, function, and location of the hippocampus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423210"/>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4.4.F</a:t>
              </a:r>
              <a:endParaRPr lang="en-US" sz="2400" b="1" dirty="0">
                <a:solidFill>
                  <a:schemeClr val="bg1"/>
                </a:solidFill>
                <a:latin typeface="Arial"/>
                <a:cs typeface="Arial"/>
              </a:endParaRPr>
            </a:p>
          </p:txBody>
        </p:sp>
      </p:grpSp>
      <p:grpSp>
        <p:nvGrpSpPr>
          <p:cNvPr id="16" name="Group 15"/>
          <p:cNvGrpSpPr/>
          <p:nvPr/>
        </p:nvGrpSpPr>
        <p:grpSpPr>
          <a:xfrm>
            <a:off x="1851368" y="2423210"/>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the structure of the cerebrum, and explain the function of the corpus callosum</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507647"/>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4.4.G</a:t>
              </a:r>
              <a:endParaRPr lang="en-US" sz="2400" b="1" dirty="0">
                <a:solidFill>
                  <a:schemeClr val="bg1"/>
                </a:solidFill>
                <a:latin typeface="Arial"/>
                <a:cs typeface="Arial"/>
              </a:endParaRPr>
            </a:p>
          </p:txBody>
        </p:sp>
      </p:grpSp>
      <p:grpSp>
        <p:nvGrpSpPr>
          <p:cNvPr id="26" name="Group 25"/>
          <p:cNvGrpSpPr/>
          <p:nvPr/>
        </p:nvGrpSpPr>
        <p:grpSpPr>
          <a:xfrm>
            <a:off x="1851368" y="3507647"/>
            <a:ext cx="6648095" cy="1197864"/>
            <a:chOff x="1507106" y="1346543"/>
            <a:chExt cx="6648095" cy="1197864"/>
          </a:xfrm>
        </p:grpSpPr>
        <p:sp>
          <p:nvSpPr>
            <p:cNvPr id="27" name="Round Diagonal Corner Rectangle 26"/>
            <p:cNvSpPr/>
            <p:nvPr/>
          </p:nvSpPr>
          <p:spPr>
            <a:xfrm>
              <a:off x="1507106" y="1346543"/>
              <a:ext cx="6648095" cy="1197864"/>
            </a:xfrm>
            <a:prstGeom prst="round2Diag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Sketch the location of each of the lobes of the cerebral cortex, and explain the major functions each lobe performs, with particular reference to the prefrontal cortex</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34249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3000"/>
                            </p:stCondLst>
                            <p:childTnLst>
                              <p:par>
                                <p:cTn id="37" presetID="2" presetClass="entr" presetSubtype="2"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4000"/>
                            </p:stCondLst>
                            <p:childTnLst>
                              <p:par>
                                <p:cTn id="48" presetID="2" presetClass="entr" presetSubtype="2"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1+#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ctrTitle"/>
          </p:nvPr>
        </p:nvSpPr>
        <p:spPr/>
        <p:txBody>
          <a:bodyPr/>
          <a:lstStyle/>
          <a:p>
            <a:r>
              <a:rPr lang="en-US">
                <a:latin typeface="Arial" charset="0"/>
                <a:ea typeface="ＭＳ Ｐゴシック" charset="0"/>
                <a:cs typeface="ＭＳ Ｐゴシック" charset="0"/>
              </a:rPr>
              <a:t>Figure 4.10: Major Structures of the Human Brain</a:t>
            </a:r>
          </a:p>
        </p:txBody>
      </p:sp>
      <p:pic>
        <p:nvPicPr>
          <p:cNvPr id="3" name="Picture 2" descr="AALCRAG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33067" y="964396"/>
            <a:ext cx="6077867" cy="539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75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ChangeArrowheads="1"/>
          </p:cNvSpPr>
          <p:nvPr/>
        </p:nvSpPr>
        <p:spPr bwMode="auto">
          <a:xfrm>
            <a:off x="3095625" y="0"/>
            <a:ext cx="6048375" cy="6858000"/>
          </a:xfrm>
          <a:prstGeom prst="rect">
            <a:avLst/>
          </a:prstGeom>
          <a:solidFill>
            <a:srgbClr val="326363"/>
          </a:solidFill>
          <a:ln>
            <a:noFill/>
          </a:ln>
        </p:spPr>
        <p:txBody>
          <a:bodyPr wrap="none" anchor="ctr"/>
          <a:lstStyle/>
          <a:p>
            <a:pPr algn="ctr"/>
            <a:endParaRPr lang="en-US" sz="1800"/>
          </a:p>
        </p:txBody>
      </p:sp>
      <p:pic>
        <p:nvPicPr>
          <p:cNvPr id="24578"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30956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0" name="Text Box 5"/>
          <p:cNvSpPr txBox="1">
            <a:spLocks noChangeArrowheads="1"/>
          </p:cNvSpPr>
          <p:nvPr/>
        </p:nvSpPr>
        <p:spPr bwMode="auto">
          <a:xfrm>
            <a:off x="3160846" y="2301875"/>
            <a:ext cx="21050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200" b="1" dirty="0">
                <a:solidFill>
                  <a:srgbClr val="FFFFFF"/>
                </a:solidFill>
                <a:latin typeface="Times New Roman" charset="0"/>
                <a:cs typeface="Times New Roman" charset="0"/>
              </a:rPr>
              <a:t>Gathers and processes information, produces responses to stimuli, and coordinates the workings of different cells</a:t>
            </a:r>
            <a:r>
              <a:rPr lang="en-US" sz="2200" dirty="0">
                <a:solidFill>
                  <a:srgbClr val="FFFFFF"/>
                </a:solidFill>
                <a:latin typeface="Times New Roman" charset="0"/>
                <a:cs typeface="Times New Roman" charset="0"/>
              </a:rPr>
              <a:t> </a:t>
            </a:r>
          </a:p>
        </p:txBody>
      </p:sp>
      <p:pic>
        <p:nvPicPr>
          <p:cNvPr id="73734" name="Picture 6" descr="n"/>
          <p:cNvPicPr>
            <a:picLocks noChangeAspect="1" noChangeArrowheads="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068888" y="1247775"/>
            <a:ext cx="34671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p:cNvSpPr txBox="1">
            <a:spLocks noChangeArrowheads="1"/>
          </p:cNvSpPr>
          <p:nvPr/>
        </p:nvSpPr>
        <p:spPr bwMode="auto">
          <a:xfrm>
            <a:off x="5849938" y="1343025"/>
            <a:ext cx="3048000" cy="1079500"/>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p>
            <a:pPr algn="dist">
              <a:lnSpc>
                <a:spcPct val="90000"/>
              </a:lnSpc>
              <a:defRPr/>
            </a:pPr>
            <a:r>
              <a:rPr lang="en-US" sz="3600" b="1" dirty="0" err="1">
                <a:solidFill>
                  <a:schemeClr val="bg1"/>
                </a:solidFill>
                <a:latin typeface="Helvetica" charset="0"/>
                <a:ea typeface="ＭＳ Ｐゴシック" charset="-128"/>
                <a:cs typeface="ＭＳ Ｐゴシック" charset="-128"/>
              </a:rPr>
              <a:t>ervous</a:t>
            </a:r>
            <a:endParaRPr lang="en-US" sz="3600" b="1" dirty="0">
              <a:solidFill>
                <a:schemeClr val="bg1"/>
              </a:solidFill>
              <a:latin typeface="Helvetica" charset="0"/>
              <a:ea typeface="ＭＳ Ｐゴシック" charset="-128"/>
              <a:cs typeface="ＭＳ Ｐゴシック" charset="-128"/>
            </a:endParaRPr>
          </a:p>
          <a:p>
            <a:pPr algn="dist">
              <a:lnSpc>
                <a:spcPct val="90000"/>
              </a:lnSpc>
              <a:defRPr/>
            </a:pPr>
            <a:r>
              <a:rPr lang="en-US" sz="3600" b="1" dirty="0">
                <a:solidFill>
                  <a:schemeClr val="bg1"/>
                </a:solidFill>
                <a:latin typeface="Helvetica" charset="0"/>
                <a:ea typeface="ＭＳ Ｐゴシック" charset="-128"/>
                <a:cs typeface="ＭＳ Ｐゴシック" charset="-128"/>
              </a:rPr>
              <a:t>  system</a:t>
            </a:r>
          </a:p>
        </p:txBody>
      </p:sp>
    </p:spTree>
    <p:extLst>
      <p:ext uri="{BB962C8B-B14F-4D97-AF65-F5344CB8AC3E}">
        <p14:creationId xmlns:p14="http://schemas.microsoft.com/office/powerpoint/2010/main" val="18071749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fade">
                                      <p:cBhvr>
                                        <p:cTn id="7" dur="1000"/>
                                        <p:tgtEl>
                                          <p:spTgt spid="73734"/>
                                        </p:tgtEl>
                                      </p:cBhvr>
                                    </p:animEffect>
                                  </p:childTnLst>
                                </p:cTn>
                              </p:par>
                            </p:childTnLst>
                          </p:cTn>
                        </p:par>
                        <p:par>
                          <p:cTn id="8" fill="hold">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186375"/>
                                        </p:tgtEl>
                                        <p:attrNameLst>
                                          <p:attrName>style.visibility</p:attrName>
                                        </p:attrNameLst>
                                      </p:cBhvr>
                                      <p:to>
                                        <p:strVal val="visible"/>
                                      </p:to>
                                    </p:set>
                                    <p:anim calcmode="lin" valueType="num">
                                      <p:cBhvr>
                                        <p:cTn id="11" dur="1000" fill="hold"/>
                                        <p:tgtEl>
                                          <p:spTgt spid="186375"/>
                                        </p:tgtEl>
                                        <p:attrNameLst>
                                          <p:attrName>ppt_w</p:attrName>
                                        </p:attrNameLst>
                                      </p:cBhvr>
                                      <p:tavLst>
                                        <p:tav tm="0">
                                          <p:val>
                                            <p:fltVal val="0"/>
                                          </p:val>
                                        </p:tav>
                                        <p:tav tm="100000">
                                          <p:val>
                                            <p:strVal val="#ppt_w"/>
                                          </p:val>
                                        </p:tav>
                                      </p:tavLst>
                                    </p:anim>
                                    <p:anim calcmode="lin" valueType="num">
                                      <p:cBhvr>
                                        <p:cTn id="12" dur="1000" fill="hold"/>
                                        <p:tgtEl>
                                          <p:spTgt spid="186375"/>
                                        </p:tgtEl>
                                        <p:attrNameLst>
                                          <p:attrName>ppt_h</p:attrName>
                                        </p:attrNameLst>
                                      </p:cBhvr>
                                      <p:tavLst>
                                        <p:tav tm="0">
                                          <p:val>
                                            <p:fltVal val="0"/>
                                          </p:val>
                                        </p:tav>
                                        <p:tav tm="100000">
                                          <p:val>
                                            <p:strVal val="#ppt_h"/>
                                          </p:val>
                                        </p:tav>
                                      </p:tavLst>
                                    </p:anim>
                                    <p:anim calcmode="lin" valueType="num">
                                      <p:cBhvr>
                                        <p:cTn id="13" dur="1000" fill="hold"/>
                                        <p:tgtEl>
                                          <p:spTgt spid="186375"/>
                                        </p:tgtEl>
                                        <p:attrNameLst>
                                          <p:attrName>style.rotation</p:attrName>
                                        </p:attrNameLst>
                                      </p:cBhvr>
                                      <p:tavLst>
                                        <p:tav tm="0">
                                          <p:val>
                                            <p:fltVal val="90"/>
                                          </p:val>
                                        </p:tav>
                                        <p:tav tm="100000">
                                          <p:val>
                                            <p:fltVal val="0"/>
                                          </p:val>
                                        </p:tav>
                                      </p:tavLst>
                                    </p:anim>
                                    <p:animEffect transition="in" filter="fade">
                                      <p:cBhvr>
                                        <p:cTn id="14" dur="1000"/>
                                        <p:tgtEl>
                                          <p:spTgt spid="186375"/>
                                        </p:tgtEl>
                                      </p:cBhvr>
                                    </p:animEffect>
                                  </p:childTnLst>
                                </p:cTn>
                              </p:par>
                            </p:childTnLst>
                          </p:cTn>
                        </p:par>
                        <p:par>
                          <p:cTn id="15" fill="hold">
                            <p:stCondLst>
                              <p:cond delay="2000"/>
                            </p:stCondLst>
                            <p:childTnLst>
                              <p:par>
                                <p:cTn id="16" presetID="52" presetClass="entr" presetSubtype="0" fill="hold" grpId="0" nodeType="afterEffect">
                                  <p:stCondLst>
                                    <p:cond delay="0"/>
                                  </p:stCondLst>
                                  <p:childTnLst>
                                    <p:set>
                                      <p:cBhvr>
                                        <p:cTn id="17" dur="1" fill="hold">
                                          <p:stCondLst>
                                            <p:cond delay="0"/>
                                          </p:stCondLst>
                                        </p:cTn>
                                        <p:tgtEl>
                                          <p:spTgt spid="24580"/>
                                        </p:tgtEl>
                                        <p:attrNameLst>
                                          <p:attrName>style.visibility</p:attrName>
                                        </p:attrNameLst>
                                      </p:cBhvr>
                                      <p:to>
                                        <p:strVal val="visible"/>
                                      </p:to>
                                    </p:set>
                                    <p:animScale>
                                      <p:cBhvr>
                                        <p:cTn id="18" dur="1000" decel="50000" fill="hold">
                                          <p:stCondLst>
                                            <p:cond delay="0"/>
                                          </p:stCondLst>
                                        </p:cTn>
                                        <p:tgtEl>
                                          <p:spTgt spid="245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4580"/>
                                        </p:tgtEl>
                                        <p:attrNameLst>
                                          <p:attrName>ppt_x</p:attrName>
                                          <p:attrName>ppt_y</p:attrName>
                                        </p:attrNameLst>
                                      </p:cBhvr>
                                    </p:animMotion>
                                    <p:animEffect transition="in" filter="fade">
                                      <p:cBhvr>
                                        <p:cTn id="20"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1863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2"/>
          <p:cNvSpPr>
            <a:spLocks noGrp="1"/>
          </p:cNvSpPr>
          <p:nvPr>
            <p:ph type="ctrTitle"/>
          </p:nvPr>
        </p:nvSpPr>
        <p:spPr/>
        <p:txBody>
          <a:bodyPr/>
          <a:lstStyle/>
          <a:p>
            <a:r>
              <a:rPr lang="en-US">
                <a:latin typeface="Arial" charset="0"/>
                <a:ea typeface="ＭＳ Ｐゴシック" charset="0"/>
                <a:cs typeface="ＭＳ Ｐゴシック" charset="0"/>
              </a:rPr>
              <a:t>The Brain Stem and Cerebellum</a:t>
            </a:r>
          </a:p>
        </p:txBody>
      </p:sp>
      <p:pic>
        <p:nvPicPr>
          <p:cNvPr id="4" name="Picture 3" descr="AALCRAH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87498" y="923567"/>
            <a:ext cx="6169004" cy="546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59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ctrTitle"/>
          </p:nvPr>
        </p:nvSpPr>
        <p:spPr/>
        <p:txBody>
          <a:bodyPr/>
          <a:lstStyle/>
          <a:p>
            <a:r>
              <a:rPr lang="en-US">
                <a:latin typeface="Arial" charset="0"/>
                <a:ea typeface="ＭＳ Ｐゴシック" charset="0"/>
                <a:cs typeface="ＭＳ Ｐゴシック" charset="0"/>
              </a:rPr>
              <a:t>The Thalamus</a:t>
            </a:r>
          </a:p>
        </p:txBody>
      </p:sp>
      <p:pic>
        <p:nvPicPr>
          <p:cNvPr id="4" name="Picture 3" descr="AALCRAJ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17372" y="921055"/>
            <a:ext cx="5109256" cy="550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43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ctrTitle"/>
          </p:nvPr>
        </p:nvSpPr>
        <p:spPr/>
        <p:txBody>
          <a:bodyPr/>
          <a:lstStyle/>
          <a:p>
            <a:r>
              <a:rPr lang="en-US">
                <a:latin typeface="Arial" charset="0"/>
                <a:ea typeface="ＭＳ Ｐゴシック" charset="0"/>
                <a:cs typeface="ＭＳ Ｐゴシック" charset="0"/>
              </a:rPr>
              <a:t>The Hypothalamus and the Pituitary Gland</a:t>
            </a:r>
          </a:p>
        </p:txBody>
      </p:sp>
      <p:pic>
        <p:nvPicPr>
          <p:cNvPr id="3" name="Picture 2" descr="AALCRAI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5754" y="894566"/>
            <a:ext cx="6692493" cy="547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99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ctrTitle"/>
          </p:nvPr>
        </p:nvSpPr>
        <p:spPr/>
        <p:txBody>
          <a:bodyPr/>
          <a:lstStyle/>
          <a:p>
            <a:r>
              <a:rPr lang="en-US">
                <a:latin typeface="Arial" charset="0"/>
                <a:ea typeface="ＭＳ Ｐゴシック" charset="0"/>
                <a:cs typeface="ＭＳ Ｐゴシック" charset="0"/>
              </a:rPr>
              <a:t>The Amygdala</a:t>
            </a:r>
          </a:p>
        </p:txBody>
      </p:sp>
      <p:pic>
        <p:nvPicPr>
          <p:cNvPr id="3" name="Picture 2" descr="AALCRAK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5164" y="955675"/>
            <a:ext cx="5653672" cy="546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67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4449" name="Title 1"/>
          <p:cNvSpPr>
            <a:spLocks noGrp="1"/>
          </p:cNvSpPr>
          <p:nvPr>
            <p:ph type="ctrTitle"/>
          </p:nvPr>
        </p:nvSpPr>
        <p:spPr/>
        <p:txBody>
          <a:bodyPr/>
          <a:lstStyle/>
          <a:p>
            <a:r>
              <a:rPr lang="en-US">
                <a:ea typeface="ＭＳ Ｐゴシック" charset="0"/>
              </a:rPr>
              <a:t>The Hippocampus</a:t>
            </a:r>
          </a:p>
        </p:txBody>
      </p:sp>
      <p:grpSp>
        <p:nvGrpSpPr>
          <p:cNvPr id="6" name="Group 5"/>
          <p:cNvGrpSpPr/>
          <p:nvPr/>
        </p:nvGrpSpPr>
        <p:grpSpPr>
          <a:xfrm>
            <a:off x="2190875" y="2031695"/>
            <a:ext cx="4633801" cy="3036733"/>
            <a:chOff x="2190875" y="2336494"/>
            <a:chExt cx="4633801" cy="3036733"/>
          </a:xfrm>
        </p:grpSpPr>
        <p:sp>
          <p:nvSpPr>
            <p:cNvPr id="4" name="Round Diagonal Corner Rectangle 3"/>
            <p:cNvSpPr/>
            <p:nvPr/>
          </p:nvSpPr>
          <p:spPr bwMode="auto">
            <a:xfrm>
              <a:off x="2190875" y="2336494"/>
              <a:ext cx="4633801" cy="3036733"/>
            </a:xfrm>
            <a:prstGeom prst="round2DiagRect">
              <a:avLst/>
            </a:prstGeom>
            <a:solidFill>
              <a:srgbClr val="000000">
                <a:alpha val="70000"/>
              </a:srgbClr>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a:cs typeface="Arial"/>
              </a:endParaRPr>
            </a:p>
          </p:txBody>
        </p:sp>
        <p:sp>
          <p:nvSpPr>
            <p:cNvPr id="3" name="TextBox 2"/>
            <p:cNvSpPr txBox="1"/>
            <p:nvPr/>
          </p:nvSpPr>
          <p:spPr bwMode="auto">
            <a:xfrm>
              <a:off x="2469145" y="2606215"/>
              <a:ext cx="4119563" cy="2462213"/>
            </a:xfrm>
            <a:prstGeom prst="rect">
              <a:avLst/>
            </a:prstGeom>
            <a:noFill/>
          </p:spPr>
          <p:txBody>
            <a:bodyPr>
              <a:spAutoFit/>
            </a:bodyPr>
            <a:lstStyle/>
            <a:p>
              <a:pPr>
                <a:defRPr/>
              </a:pPr>
              <a:r>
                <a:rPr lang="en-US" sz="2400" b="1" dirty="0">
                  <a:solidFill>
                    <a:schemeClr val="bg1"/>
                  </a:solidFill>
                  <a:latin typeface="Arial"/>
                  <a:cs typeface="Arial"/>
                </a:rPr>
                <a:t>Hippocampus</a:t>
              </a:r>
            </a:p>
            <a:p>
              <a:pPr marL="342900" indent="-342900">
                <a:spcBef>
                  <a:spcPts val="1200"/>
                </a:spcBef>
                <a:buFont typeface="Arial"/>
                <a:buChar char="•"/>
                <a:defRPr/>
              </a:pPr>
              <a:r>
                <a:rPr lang="en-US" sz="2400" b="1" dirty="0">
                  <a:solidFill>
                    <a:srgbClr val="CDBF75"/>
                  </a:solidFill>
                  <a:latin typeface="Arial"/>
                  <a:cs typeface="Arial"/>
                </a:rPr>
                <a:t>Brain structure involved in the storage of new information in memory</a:t>
              </a:r>
            </a:p>
            <a:p>
              <a:pPr marL="342900" indent="-342900">
                <a:buFont typeface="Arial"/>
                <a:buChar char="•"/>
                <a:defRPr/>
              </a:pPr>
              <a:endParaRPr lang="en-US" sz="2400" b="1" dirty="0">
                <a:solidFill>
                  <a:srgbClr val="CDBF75"/>
                </a:solidFill>
                <a:latin typeface="Arial"/>
                <a:cs typeface="Arial"/>
              </a:endParaRPr>
            </a:p>
            <a:p>
              <a:pPr marL="342900" indent="-342900">
                <a:buFont typeface="Arial"/>
                <a:buChar char="•"/>
                <a:defRPr/>
              </a:pPr>
              <a:r>
                <a:rPr lang="en-US" sz="2400" b="1" dirty="0">
                  <a:solidFill>
                    <a:schemeClr val="bg2">
                      <a:lumMod val="90000"/>
                    </a:schemeClr>
                  </a:solidFill>
                  <a:latin typeface="Arial"/>
                  <a:cs typeface="Arial"/>
                </a:rPr>
                <a:t>Henry </a:t>
              </a:r>
              <a:r>
                <a:rPr lang="en-US" sz="2400" b="1" dirty="0" err="1">
                  <a:solidFill>
                    <a:schemeClr val="bg2">
                      <a:lumMod val="90000"/>
                    </a:schemeClr>
                  </a:solidFill>
                  <a:latin typeface="Arial"/>
                  <a:cs typeface="Arial"/>
                </a:rPr>
                <a:t>Molaison</a:t>
              </a:r>
              <a:r>
                <a:rPr lang="en-US" sz="2400" b="1" dirty="0">
                  <a:solidFill>
                    <a:schemeClr val="bg2">
                      <a:lumMod val="90000"/>
                    </a:schemeClr>
                  </a:solidFill>
                  <a:latin typeface="Arial"/>
                  <a:cs typeface="Arial"/>
                </a:rPr>
                <a:t> (H. M.)</a:t>
              </a:r>
            </a:p>
          </p:txBody>
        </p:sp>
      </p:grpSp>
    </p:spTree>
    <p:extLst>
      <p:ext uri="{BB962C8B-B14F-4D97-AF65-F5344CB8AC3E}">
        <p14:creationId xmlns:p14="http://schemas.microsoft.com/office/powerpoint/2010/main" val="361248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ctrTitle"/>
          </p:nvPr>
        </p:nvSpPr>
        <p:spPr/>
        <p:txBody>
          <a:bodyPr/>
          <a:lstStyle/>
          <a:p>
            <a:r>
              <a:rPr lang="en-US">
                <a:latin typeface="Arial" charset="0"/>
                <a:ea typeface="ＭＳ Ｐゴシック" charset="0"/>
                <a:cs typeface="ＭＳ Ｐゴシック" charset="0"/>
              </a:rPr>
              <a:t>The Cerebrum</a:t>
            </a:r>
          </a:p>
        </p:txBody>
      </p:sp>
      <p:pic>
        <p:nvPicPr>
          <p:cNvPr id="105474" name="Picture 2" descr="AALCRAG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7516" y="1100138"/>
            <a:ext cx="5828969" cy="528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ame 3"/>
          <p:cNvSpPr/>
          <p:nvPr/>
        </p:nvSpPr>
        <p:spPr bwMode="auto">
          <a:xfrm>
            <a:off x="2734822" y="836613"/>
            <a:ext cx="1598613" cy="1760537"/>
          </a:xfrm>
          <a:prstGeom prst="frame">
            <a:avLst/>
          </a:prstGeom>
          <a:solidFill>
            <a:srgbClr val="FF0000"/>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Tree>
    <p:extLst>
      <p:ext uri="{BB962C8B-B14F-4D97-AF65-F5344CB8AC3E}">
        <p14:creationId xmlns:p14="http://schemas.microsoft.com/office/powerpoint/2010/main" val="294645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ctrTitle"/>
          </p:nvPr>
        </p:nvSpPr>
        <p:spPr/>
        <p:txBody>
          <a:bodyPr/>
          <a:lstStyle/>
          <a:p>
            <a:r>
              <a:rPr lang="en-US">
                <a:latin typeface="Arial" charset="0"/>
                <a:ea typeface="ＭＳ Ｐゴシック" charset="0"/>
                <a:cs typeface="ＭＳ Ｐゴシック" charset="0"/>
              </a:rPr>
              <a:t>The Cerebral Cortex</a:t>
            </a:r>
          </a:p>
        </p:txBody>
      </p:sp>
      <p:pic>
        <p:nvPicPr>
          <p:cNvPr id="3" name="Picture 2" descr="AALCRAL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2399" y="941388"/>
            <a:ext cx="6919203" cy="542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ame 3"/>
          <p:cNvSpPr/>
          <p:nvPr/>
        </p:nvSpPr>
        <p:spPr bwMode="auto">
          <a:xfrm>
            <a:off x="5816364" y="3422477"/>
            <a:ext cx="1512403" cy="657101"/>
          </a:xfrm>
          <a:prstGeom prst="frame">
            <a:avLst/>
          </a:prstGeom>
          <a:solidFill>
            <a:srgbClr val="FF0000"/>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5" name="Frame 4"/>
          <p:cNvSpPr/>
          <p:nvPr/>
        </p:nvSpPr>
        <p:spPr bwMode="auto">
          <a:xfrm>
            <a:off x="5223381" y="2197722"/>
            <a:ext cx="1364199" cy="655315"/>
          </a:xfrm>
          <a:prstGeom prst="frame">
            <a:avLst/>
          </a:prstGeom>
          <a:solidFill>
            <a:srgbClr val="FF0000"/>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6" name="Frame 5"/>
          <p:cNvSpPr/>
          <p:nvPr/>
        </p:nvSpPr>
        <p:spPr bwMode="auto">
          <a:xfrm>
            <a:off x="4148373" y="3867487"/>
            <a:ext cx="1512405" cy="655315"/>
          </a:xfrm>
          <a:prstGeom prst="frame">
            <a:avLst/>
          </a:prstGeom>
          <a:solidFill>
            <a:srgbClr val="FF0000"/>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
        <p:nvSpPr>
          <p:cNvPr id="7" name="Frame 6"/>
          <p:cNvSpPr/>
          <p:nvPr/>
        </p:nvSpPr>
        <p:spPr bwMode="auto">
          <a:xfrm>
            <a:off x="1919888" y="3050404"/>
            <a:ext cx="1514190" cy="655315"/>
          </a:xfrm>
          <a:prstGeom prst="frame">
            <a:avLst/>
          </a:prstGeom>
          <a:solidFill>
            <a:srgbClr val="FF0000"/>
          </a:solidFill>
          <a:ln w="9525" cap="flat" cmpd="sng" algn="ctr">
            <a:noFill/>
            <a:prstDash val="solid"/>
            <a:round/>
            <a:headEnd type="none" w="med" len="med"/>
            <a:tailEnd type="none" w="med" len="med"/>
          </a:ln>
          <a:effectLst/>
        </p:spPr>
        <p:txBody>
          <a:bodyPr wrap="none" anchor="ctr"/>
          <a:lstStyle/>
          <a:p>
            <a:pPr algn="ctr">
              <a:defRPr/>
            </a:pPr>
            <a:endParaRPr lang="en-US" sz="1800">
              <a:latin typeface="Arial" pitchFamily="-111" charset="0"/>
            </a:endParaRPr>
          </a:p>
        </p:txBody>
      </p:sp>
    </p:spTree>
    <p:extLst>
      <p:ext uri="{BB962C8B-B14F-4D97-AF65-F5344CB8AC3E}">
        <p14:creationId xmlns:p14="http://schemas.microsoft.com/office/powerpoint/2010/main" val="3476877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0" y="1076145"/>
            <a:ext cx="5196060" cy="5031704"/>
          </a:xfrm>
          <a:prstGeom prst="round2DiagRect">
            <a:avLst/>
          </a:prstGeom>
          <a:solidFill>
            <a:schemeClr val="tx1">
              <a:lumMod val="95000"/>
              <a:lumOff val="5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521" name="Title 1"/>
          <p:cNvSpPr>
            <a:spLocks noGrp="1"/>
          </p:cNvSpPr>
          <p:nvPr>
            <p:ph type="ctrTitle"/>
          </p:nvPr>
        </p:nvSpPr>
        <p:spPr/>
        <p:txBody>
          <a:bodyPr/>
          <a:lstStyle/>
          <a:p>
            <a:r>
              <a:rPr lang="en-US" dirty="0">
                <a:ea typeface="ＭＳ Ｐゴシック" charset="0"/>
              </a:rPr>
              <a:t>The Prefrontal Cortex</a:t>
            </a:r>
          </a:p>
        </p:txBody>
      </p:sp>
      <p:sp>
        <p:nvSpPr>
          <p:cNvPr id="3" name="TextBox 2"/>
          <p:cNvSpPr txBox="1"/>
          <p:nvPr/>
        </p:nvSpPr>
        <p:spPr>
          <a:xfrm>
            <a:off x="221165" y="1374545"/>
            <a:ext cx="4868260" cy="4493537"/>
          </a:xfrm>
          <a:prstGeom prst="rect">
            <a:avLst/>
          </a:prstGeom>
          <a:noFill/>
        </p:spPr>
        <p:txBody>
          <a:bodyPr wrap="square">
            <a:spAutoFit/>
          </a:bodyPr>
          <a:lstStyle/>
          <a:p>
            <a:pPr>
              <a:tabLst>
                <a:tab pos="2452688" algn="l"/>
              </a:tabLst>
              <a:defRPr/>
            </a:pPr>
            <a:r>
              <a:rPr lang="en-US" sz="2200" b="1" dirty="0">
                <a:solidFill>
                  <a:srgbClr val="6DFF59"/>
                </a:solidFill>
                <a:latin typeface="Arial"/>
                <a:cs typeface="Arial"/>
              </a:rPr>
              <a:t>Forward part of the frontal lobes</a:t>
            </a:r>
          </a:p>
          <a:p>
            <a:pPr>
              <a:defRPr/>
            </a:pPr>
            <a:endParaRPr lang="en-US" sz="2200" b="1" dirty="0">
              <a:latin typeface="Arial"/>
              <a:cs typeface="Arial"/>
            </a:endParaRPr>
          </a:p>
          <a:p>
            <a:pPr>
              <a:tabLst>
                <a:tab pos="2917825" algn="l"/>
              </a:tabLst>
              <a:defRPr/>
            </a:pPr>
            <a:r>
              <a:rPr lang="en-US" sz="2200" b="1" dirty="0">
                <a:solidFill>
                  <a:srgbClr val="E7C8B3"/>
                </a:solidFill>
                <a:latin typeface="Arial"/>
                <a:cs typeface="Arial"/>
              </a:rPr>
              <a:t>Associated with complex abilities:</a:t>
            </a:r>
          </a:p>
          <a:p>
            <a:pPr marL="342900" indent="-342900">
              <a:buFont typeface="Arial"/>
              <a:buChar char="•"/>
              <a:defRPr/>
            </a:pPr>
            <a:r>
              <a:rPr lang="en-US" sz="2200" b="1" dirty="0">
                <a:solidFill>
                  <a:srgbClr val="FFFFFF"/>
                </a:solidFill>
                <a:latin typeface="Arial"/>
                <a:cs typeface="Arial"/>
              </a:rPr>
              <a:t>R</a:t>
            </a:r>
            <a:r>
              <a:rPr lang="en-US" sz="2200" b="1" dirty="0">
                <a:solidFill>
                  <a:schemeClr val="bg1"/>
                </a:solidFill>
                <a:latin typeface="Arial"/>
                <a:cs typeface="Arial"/>
              </a:rPr>
              <a:t>easoning</a:t>
            </a:r>
          </a:p>
          <a:p>
            <a:pPr marL="342900" indent="-342900">
              <a:buFont typeface="Arial"/>
              <a:buChar char="•"/>
              <a:defRPr/>
            </a:pPr>
            <a:r>
              <a:rPr lang="en-US" sz="2200" b="1" dirty="0">
                <a:solidFill>
                  <a:schemeClr val="bg1"/>
                </a:solidFill>
                <a:latin typeface="Arial"/>
                <a:cs typeface="Arial"/>
              </a:rPr>
              <a:t>Decision making</a:t>
            </a:r>
          </a:p>
          <a:p>
            <a:pPr marL="342900" indent="-342900">
              <a:buFont typeface="Arial"/>
              <a:buChar char="•"/>
              <a:defRPr/>
            </a:pPr>
            <a:r>
              <a:rPr lang="en-US" sz="2200" b="1" dirty="0">
                <a:solidFill>
                  <a:schemeClr val="bg1"/>
                </a:solidFill>
                <a:latin typeface="Arial"/>
                <a:cs typeface="Arial"/>
              </a:rPr>
              <a:t>Planning</a:t>
            </a:r>
          </a:p>
          <a:p>
            <a:pPr>
              <a:defRPr/>
            </a:pPr>
            <a:endParaRPr lang="en-US" sz="2200" b="1" dirty="0">
              <a:latin typeface="Arial"/>
              <a:cs typeface="Arial"/>
            </a:endParaRPr>
          </a:p>
          <a:p>
            <a:pPr>
              <a:defRPr/>
            </a:pPr>
            <a:r>
              <a:rPr lang="en-US" sz="2200" b="1" dirty="0">
                <a:solidFill>
                  <a:srgbClr val="9BAEF6"/>
                </a:solidFill>
                <a:latin typeface="Arial"/>
                <a:cs typeface="Arial"/>
              </a:rPr>
              <a:t>Phineas Gage</a:t>
            </a:r>
          </a:p>
          <a:p>
            <a:pPr marL="342900" indent="-342900">
              <a:buFont typeface="Arial"/>
              <a:buChar char="•"/>
              <a:defRPr/>
            </a:pPr>
            <a:r>
              <a:rPr lang="en-US" sz="2200" b="1" dirty="0">
                <a:solidFill>
                  <a:srgbClr val="FFFFFF"/>
                </a:solidFill>
                <a:latin typeface="Arial"/>
                <a:cs typeface="Arial"/>
              </a:rPr>
              <a:t>Accident destroyed his prefrontal cortex</a:t>
            </a:r>
          </a:p>
          <a:p>
            <a:pPr marL="342900" indent="-342900">
              <a:buFont typeface="Arial"/>
              <a:buChar char="•"/>
              <a:defRPr/>
            </a:pPr>
            <a:r>
              <a:rPr lang="en-US" sz="2200" b="1" dirty="0">
                <a:solidFill>
                  <a:srgbClr val="FFFFFF"/>
                </a:solidFill>
                <a:latin typeface="Arial"/>
                <a:cs typeface="Arial"/>
              </a:rPr>
              <a:t>Retained his ability to speak, think, and remember but his personality was altered</a:t>
            </a:r>
          </a:p>
        </p:txBody>
      </p:sp>
    </p:spTree>
    <p:extLst>
      <p:ext uri="{BB962C8B-B14F-4D97-AF65-F5344CB8AC3E}">
        <p14:creationId xmlns:p14="http://schemas.microsoft.com/office/powerpoint/2010/main" val="275803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2" end="2"/>
                                            </p:txEl>
                                          </p:spTgt>
                                        </p:tgtEl>
                                      </p:cBhvr>
                                    </p:animEffect>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3">
                                            <p:txEl>
                                              <p:pRg st="3" end="3"/>
                                            </p:txEl>
                                          </p:spTgt>
                                        </p:tgtEl>
                                      </p:cBhvr>
                                    </p:animEffect>
                                  </p:childTnLst>
                                </p:cTn>
                              </p:par>
                            </p:childTnLst>
                          </p:cTn>
                        </p:par>
                        <p:par>
                          <p:cTn id="26" fill="hold">
                            <p:stCondLst>
                              <p:cond delay="1000"/>
                            </p:stCondLst>
                            <p:childTnLst>
                              <p:par>
                                <p:cTn id="27" presetID="12" presetClass="entr" presetSubtype="8"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
                                            <p:txEl>
                                              <p:pRg st="4" end="4"/>
                                            </p:txEl>
                                          </p:spTgt>
                                        </p:tgtEl>
                                      </p:cBhvr>
                                    </p:animEffect>
                                  </p:childTnLst>
                                </p:cTn>
                              </p:par>
                            </p:childTnLst>
                          </p:cTn>
                        </p:par>
                        <p:par>
                          <p:cTn id="31" fill="hold">
                            <p:stCondLst>
                              <p:cond delay="1500"/>
                            </p:stCondLst>
                            <p:childTnLst>
                              <p:par>
                                <p:cTn id="32" presetID="12" presetClass="entr" presetSubtype="8"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p:tgtEl>
                                          <p:spTgt spid="3">
                                            <p:txEl>
                                              <p:pRg st="7" end="7"/>
                                            </p:txEl>
                                          </p:spTgt>
                                        </p:tgtEl>
                                        <p:attrNameLst>
                                          <p:attrName>ppt_x</p:attrName>
                                        </p:attrNameLst>
                                      </p:cBhvr>
                                      <p:tavLst>
                                        <p:tav tm="0">
                                          <p:val>
                                            <p:strVal val="#ppt_x-#ppt_w*1.125000"/>
                                          </p:val>
                                        </p:tav>
                                        <p:tav tm="100000">
                                          <p:val>
                                            <p:strVal val="#ppt_x"/>
                                          </p:val>
                                        </p:tav>
                                      </p:tavLst>
                                    </p:anim>
                                    <p:animEffect transition="in" filter="wipe(right)">
                                      <p:cBhvr>
                                        <p:cTn id="41" dur="500"/>
                                        <p:tgtEl>
                                          <p:spTgt spid="3">
                                            <p:txEl>
                                              <p:pRg st="7" end="7"/>
                                            </p:txEl>
                                          </p:spTgt>
                                        </p:tgtEl>
                                      </p:cBhvr>
                                    </p:animEffect>
                                  </p:childTnLst>
                                </p:cTn>
                              </p:par>
                            </p:childTnLst>
                          </p:cTn>
                        </p:par>
                        <p:par>
                          <p:cTn id="42" fill="hold">
                            <p:stCondLst>
                              <p:cond delay="500"/>
                            </p:stCondLst>
                            <p:childTnLst>
                              <p:par>
                                <p:cTn id="43" presetID="12" presetClass="entr" presetSubtype="8"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p:tgtEl>
                                          <p:spTgt spid="3">
                                            <p:txEl>
                                              <p:pRg st="8" end="8"/>
                                            </p:txEl>
                                          </p:spTgt>
                                        </p:tgtEl>
                                        <p:attrNameLst>
                                          <p:attrName>ppt_x</p:attrName>
                                        </p:attrNameLst>
                                      </p:cBhvr>
                                      <p:tavLst>
                                        <p:tav tm="0">
                                          <p:val>
                                            <p:strVal val="#ppt_x-#ppt_w*1.125000"/>
                                          </p:val>
                                        </p:tav>
                                        <p:tav tm="100000">
                                          <p:val>
                                            <p:strVal val="#ppt_x"/>
                                          </p:val>
                                        </p:tav>
                                      </p:tavLst>
                                    </p:anim>
                                    <p:animEffect transition="in" filter="wipe(right)">
                                      <p:cBhvr>
                                        <p:cTn id="46" dur="500"/>
                                        <p:tgtEl>
                                          <p:spTgt spid="3">
                                            <p:txEl>
                                              <p:pRg st="8" end="8"/>
                                            </p:txEl>
                                          </p:spTgt>
                                        </p:tgtEl>
                                      </p:cBhvr>
                                    </p:animEffect>
                                  </p:childTnLst>
                                </p:cTn>
                              </p:par>
                            </p:childTnLst>
                          </p:cTn>
                        </p:par>
                        <p:par>
                          <p:cTn id="47" fill="hold">
                            <p:stCondLst>
                              <p:cond delay="1000"/>
                            </p:stCondLst>
                            <p:childTnLst>
                              <p:par>
                                <p:cTn id="48" presetID="12" presetClass="entr" presetSubtype="8" fill="hold" grpId="0"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 calcmode="lin" valueType="num">
                                      <p:cBhvr additive="base">
                                        <p:cTn id="50" dur="500"/>
                                        <p:tgtEl>
                                          <p:spTgt spid="3">
                                            <p:txEl>
                                              <p:pRg st="9" end="9"/>
                                            </p:txEl>
                                          </p:spTgt>
                                        </p:tgtEl>
                                        <p:attrNameLst>
                                          <p:attrName>ppt_x</p:attrName>
                                        </p:attrNameLst>
                                      </p:cBhvr>
                                      <p:tavLst>
                                        <p:tav tm="0">
                                          <p:val>
                                            <p:strVal val="#ppt_x-#ppt_w*1.125000"/>
                                          </p:val>
                                        </p:tav>
                                        <p:tav tm="100000">
                                          <p:val>
                                            <p:strVal val="#ppt_x"/>
                                          </p:val>
                                        </p:tav>
                                      </p:tavLst>
                                    </p:anim>
                                    <p:animEffect transition="in" filter="wipe(right)">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526903" y="3402163"/>
            <a:ext cx="2441120" cy="1502860"/>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4.5</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526903" y="3529075"/>
            <a:ext cx="2441120" cy="1200328"/>
          </a:xfrm>
          <a:prstGeom prst="rect">
            <a:avLst/>
          </a:prstGeom>
          <a:noFill/>
        </p:spPr>
        <p:txBody>
          <a:bodyPr wrap="square" rtlCol="0">
            <a:spAutoFit/>
          </a:bodyPr>
          <a:lstStyle/>
          <a:p>
            <a:pPr algn="ctr"/>
            <a:r>
              <a:rPr lang="en-US" sz="2400" b="1" dirty="0" smtClean="0">
                <a:solidFill>
                  <a:schemeClr val="bg1"/>
                </a:solidFill>
                <a:latin typeface=""/>
              </a:rPr>
              <a:t>The Two Hemispheres of the Brain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3627484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4.5</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4.5.A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Discuss the basic format of a split-brain experiment, and describe what the results of such experiments reveal about the functioning of the cerebral hemispheres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85986"/>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4.5.B</a:t>
              </a:r>
              <a:endParaRPr lang="en-US" sz="2400" b="1" dirty="0">
                <a:solidFill>
                  <a:schemeClr val="bg1"/>
                </a:solidFill>
                <a:latin typeface="Arial"/>
                <a:cs typeface="Arial"/>
              </a:endParaRPr>
            </a:p>
          </p:txBody>
        </p:sp>
      </p:grpSp>
      <p:grpSp>
        <p:nvGrpSpPr>
          <p:cNvPr id="16" name="Group 15"/>
          <p:cNvGrpSpPr/>
          <p:nvPr/>
        </p:nvGrpSpPr>
        <p:grpSpPr>
          <a:xfrm>
            <a:off x="1851368" y="2685986"/>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why the two hemispheres of the brain are allies rather than opposites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046107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p:cNvSpPr>
          <p:nvPr>
            <p:ph type="ctrTitle"/>
          </p:nvPr>
        </p:nvSpPr>
        <p:spPr/>
        <p:txBody>
          <a:bodyPr>
            <a:normAutofit fontScale="90000"/>
          </a:bodyPr>
          <a:lstStyle/>
          <a:p>
            <a:pPr eaLnBrk="1" hangingPunct="1"/>
            <a:r>
              <a:rPr lang="en-US" sz="2400">
                <a:latin typeface="Arial" charset="0"/>
                <a:ea typeface="ＭＳ Ｐゴシック" charset="0"/>
                <a:cs typeface="ＭＳ Ｐゴシック" charset="0"/>
              </a:rPr>
              <a:t>Figure 4.1: The Central and Peripheral Nervous Systems</a:t>
            </a:r>
          </a:p>
        </p:txBody>
      </p:sp>
      <p:pic>
        <p:nvPicPr>
          <p:cNvPr id="9" name="Picture 8" descr="AALCQZM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6663" y="825649"/>
            <a:ext cx="2470675" cy="560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0"/>
          <p:cNvSpPr>
            <a:spLocks noGrp="1" noChangeArrowheads="1"/>
          </p:cNvSpPr>
          <p:nvPr>
            <p:ph type="ctrTitle"/>
          </p:nvPr>
        </p:nvSpPr>
        <p:spPr/>
        <p:txBody>
          <a:bodyPr/>
          <a:lstStyle/>
          <a:p>
            <a:pPr eaLnBrk="1" hangingPunct="1"/>
            <a:r>
              <a:rPr lang="en-US">
                <a:latin typeface="Arial" charset="0"/>
                <a:ea typeface="ＭＳ Ｐゴシック" charset="0"/>
                <a:cs typeface="ＭＳ Ｐゴシック" charset="0"/>
              </a:rPr>
              <a:t>Split Brains: A House Divided</a:t>
            </a:r>
          </a:p>
        </p:txBody>
      </p:sp>
      <p:sp>
        <p:nvSpPr>
          <p:cNvPr id="166915" name="Content Placeholder 8"/>
          <p:cNvSpPr>
            <a:spLocks noGrp="1"/>
          </p:cNvSpPr>
          <p:nvPr>
            <p:ph idx="4294967295"/>
          </p:nvPr>
        </p:nvSpPr>
        <p:spPr>
          <a:xfrm>
            <a:off x="135718" y="1381125"/>
            <a:ext cx="3451225" cy="3222625"/>
          </a:xfrm>
        </p:spPr>
        <p:txBody>
          <a:bodyPr>
            <a:noAutofit/>
          </a:bodyPr>
          <a:lstStyle/>
          <a:p>
            <a:pPr marL="233363" lvl="1" indent="-233363" eaLnBrk="1" hangingPunct="1">
              <a:spcAft>
                <a:spcPts val="600"/>
              </a:spcAft>
              <a:buFont typeface="Arial" charset="0"/>
              <a:buNone/>
            </a:pPr>
            <a:r>
              <a:rPr lang="en-US" sz="2400" b="1" dirty="0">
                <a:solidFill>
                  <a:srgbClr val="660066"/>
                </a:solidFill>
                <a:latin typeface="Arial" charset="0"/>
                <a:ea typeface="ＭＳ Ｐゴシック" charset="0"/>
              </a:rPr>
              <a:t>Split brain research</a:t>
            </a:r>
          </a:p>
          <a:p>
            <a:pPr marL="233363" indent="-233363">
              <a:spcAft>
                <a:spcPts val="600"/>
              </a:spcAft>
            </a:pPr>
            <a:r>
              <a:rPr lang="en-US" sz="2400" b="1" dirty="0">
                <a:latin typeface="Arial" charset="0"/>
                <a:ea typeface="ＭＳ Ｐゴシック" charset="0"/>
              </a:rPr>
              <a:t>Study of patients with severed corpus callosum</a:t>
            </a:r>
          </a:p>
          <a:p>
            <a:pPr marL="233363" indent="-233363">
              <a:spcAft>
                <a:spcPts val="600"/>
              </a:spcAft>
            </a:pPr>
            <a:r>
              <a:rPr lang="en-US" sz="2400" b="1" dirty="0">
                <a:latin typeface="Arial" charset="0"/>
                <a:ea typeface="ＭＳ Ｐゴシック" charset="0"/>
              </a:rPr>
              <a:t>Involves sending messages to only one side of the brain</a:t>
            </a:r>
          </a:p>
          <a:p>
            <a:pPr marL="233363" indent="-233363">
              <a:spcAft>
                <a:spcPts val="600"/>
              </a:spcAft>
            </a:pPr>
            <a:r>
              <a:rPr lang="en-US" sz="2400" b="1" dirty="0">
                <a:latin typeface="Arial" charset="0"/>
                <a:ea typeface="ＭＳ Ｐゴシック" charset="0"/>
              </a:rPr>
              <a:t>Demonstrates right and left brain specialization</a:t>
            </a:r>
          </a:p>
          <a:p>
            <a:pPr marL="233363" indent="-233363" eaLnBrk="1" hangingPunct="1">
              <a:spcAft>
                <a:spcPts val="600"/>
              </a:spcAft>
            </a:pPr>
            <a:endParaRPr lang="en-US" sz="2400" b="1" dirty="0">
              <a:latin typeface="Arial" charset="0"/>
              <a:ea typeface="ＭＳ Ｐゴシック" charset="0"/>
              <a:cs typeface="ＭＳ Ｐゴシック" charset="0"/>
            </a:endParaRPr>
          </a:p>
        </p:txBody>
      </p:sp>
      <p:pic>
        <p:nvPicPr>
          <p:cNvPr id="1003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1738" y="1544638"/>
            <a:ext cx="5402262"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61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p:cTn id="7" dur="1000" fill="hold"/>
                                        <p:tgtEl>
                                          <p:spTgt spid="100356"/>
                                        </p:tgtEl>
                                        <p:attrNameLst>
                                          <p:attrName>ppt_w</p:attrName>
                                        </p:attrNameLst>
                                      </p:cBhvr>
                                      <p:tavLst>
                                        <p:tav tm="0">
                                          <p:val>
                                            <p:strVal val="#ppt_w*0.70"/>
                                          </p:val>
                                        </p:tav>
                                        <p:tav tm="100000">
                                          <p:val>
                                            <p:strVal val="#ppt_w"/>
                                          </p:val>
                                        </p:tav>
                                      </p:tavLst>
                                    </p:anim>
                                    <p:anim calcmode="lin" valueType="num">
                                      <p:cBhvr>
                                        <p:cTn id="8" dur="1000" fill="hold"/>
                                        <p:tgtEl>
                                          <p:spTgt spid="100356"/>
                                        </p:tgtEl>
                                        <p:attrNameLst>
                                          <p:attrName>ppt_h</p:attrName>
                                        </p:attrNameLst>
                                      </p:cBhvr>
                                      <p:tavLst>
                                        <p:tav tm="0">
                                          <p:val>
                                            <p:strVal val="#ppt_h"/>
                                          </p:val>
                                        </p:tav>
                                        <p:tav tm="100000">
                                          <p:val>
                                            <p:strVal val="#ppt_h"/>
                                          </p:val>
                                        </p:tav>
                                      </p:tavLst>
                                    </p:anim>
                                    <p:animEffect transition="in" filter="fade">
                                      <p:cBhvr>
                                        <p:cTn id="9" dur="1000"/>
                                        <p:tgtEl>
                                          <p:spTgt spid="100356"/>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166915">
                                            <p:txEl>
                                              <p:pRg st="0" end="0"/>
                                            </p:txEl>
                                          </p:spTgt>
                                        </p:tgtEl>
                                        <p:attrNameLst>
                                          <p:attrName>style.visibility</p:attrName>
                                        </p:attrNameLst>
                                      </p:cBhvr>
                                      <p:to>
                                        <p:strVal val="visible"/>
                                      </p:to>
                                    </p:set>
                                    <p:animEffect transition="in" filter="slide(fromBottom)">
                                      <p:cBhvr>
                                        <p:cTn id="13" dur="500"/>
                                        <p:tgtEl>
                                          <p:spTgt spid="1669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66915">
                                            <p:txEl>
                                              <p:pRg st="1" end="1"/>
                                            </p:txEl>
                                          </p:spTgt>
                                        </p:tgtEl>
                                        <p:attrNameLst>
                                          <p:attrName>style.visibility</p:attrName>
                                        </p:attrNameLst>
                                      </p:cBhvr>
                                      <p:to>
                                        <p:strVal val="visible"/>
                                      </p:to>
                                    </p:set>
                                    <p:animEffect transition="in" filter="slide(fromBottom)">
                                      <p:cBhvr>
                                        <p:cTn id="18" dur="500"/>
                                        <p:tgtEl>
                                          <p:spTgt spid="1669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66915">
                                            <p:txEl>
                                              <p:pRg st="2" end="2"/>
                                            </p:txEl>
                                          </p:spTgt>
                                        </p:tgtEl>
                                        <p:attrNameLst>
                                          <p:attrName>style.visibility</p:attrName>
                                        </p:attrNameLst>
                                      </p:cBhvr>
                                      <p:to>
                                        <p:strVal val="visible"/>
                                      </p:to>
                                    </p:set>
                                    <p:animEffect transition="in" filter="slide(fromBottom)">
                                      <p:cBhvr>
                                        <p:cTn id="23" dur="500"/>
                                        <p:tgtEl>
                                          <p:spTgt spid="1669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66915">
                                            <p:txEl>
                                              <p:pRg st="3" end="3"/>
                                            </p:txEl>
                                          </p:spTgt>
                                        </p:tgtEl>
                                        <p:attrNameLst>
                                          <p:attrName>style.visibility</p:attrName>
                                        </p:attrNameLst>
                                      </p:cBhvr>
                                      <p:to>
                                        <p:strVal val="visible"/>
                                      </p:to>
                                    </p:set>
                                    <p:animEffect transition="in" filter="slide(fromBottom)">
                                      <p:cBhvr>
                                        <p:cTn id="28" dur="500"/>
                                        <p:tgtEl>
                                          <p:spTgt spid="166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10"/>
          <p:cNvSpPr>
            <a:spLocks noGrp="1" noChangeArrowheads="1"/>
          </p:cNvSpPr>
          <p:nvPr>
            <p:ph type="ctrTitle"/>
          </p:nvPr>
        </p:nvSpPr>
        <p:spPr/>
        <p:txBody>
          <a:bodyPr/>
          <a:lstStyle/>
          <a:p>
            <a:pPr>
              <a:defRPr/>
            </a:pPr>
            <a:r>
              <a:rPr lang="en-US" kern="1200" dirty="0">
                <a:solidFill>
                  <a:schemeClr val="bg1"/>
                </a:solidFill>
                <a:latin typeface="Arial" pitchFamily="-111" charset="0"/>
                <a:cs typeface="ＭＳ Ｐゴシック" pitchFamily="-111" charset="-128"/>
              </a:rPr>
              <a:t>Figure </a:t>
            </a:r>
            <a:r>
              <a:rPr lang="en-US" kern="1200" dirty="0" smtClean="0">
                <a:solidFill>
                  <a:schemeClr val="bg1"/>
                </a:solidFill>
                <a:latin typeface="Arial" pitchFamily="-111" charset="0"/>
                <a:cs typeface="ＭＳ Ｐゴシック" pitchFamily="-111" charset="-128"/>
              </a:rPr>
              <a:t>4.12: </a:t>
            </a:r>
            <a:r>
              <a:rPr lang="en-US" kern="1200" dirty="0">
                <a:solidFill>
                  <a:schemeClr val="bg1"/>
                </a:solidFill>
                <a:latin typeface="Arial" pitchFamily="-111" charset="0"/>
                <a:cs typeface="ＭＳ Ｐゴシック" pitchFamily="-111" charset="-128"/>
              </a:rPr>
              <a:t>Visual Pathways</a:t>
            </a:r>
          </a:p>
        </p:txBody>
      </p:sp>
      <p:pic>
        <p:nvPicPr>
          <p:cNvPr id="10035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3719" y="865924"/>
            <a:ext cx="4116562" cy="557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42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p:cTn id="7" dur="1000" fill="hold"/>
                                        <p:tgtEl>
                                          <p:spTgt spid="100356"/>
                                        </p:tgtEl>
                                        <p:attrNameLst>
                                          <p:attrName>ppt_w</p:attrName>
                                        </p:attrNameLst>
                                      </p:cBhvr>
                                      <p:tavLst>
                                        <p:tav tm="0">
                                          <p:val>
                                            <p:fltVal val="0"/>
                                          </p:val>
                                        </p:tav>
                                        <p:tav tm="100000">
                                          <p:val>
                                            <p:strVal val="#ppt_w"/>
                                          </p:val>
                                        </p:tav>
                                      </p:tavLst>
                                    </p:anim>
                                    <p:anim calcmode="lin" valueType="num">
                                      <p:cBhvr>
                                        <p:cTn id="8" dur="1000" fill="hold"/>
                                        <p:tgtEl>
                                          <p:spTgt spid="100356"/>
                                        </p:tgtEl>
                                        <p:attrNameLst>
                                          <p:attrName>ppt_h</p:attrName>
                                        </p:attrNameLst>
                                      </p:cBhvr>
                                      <p:tavLst>
                                        <p:tav tm="0">
                                          <p:val>
                                            <p:fltVal val="0"/>
                                          </p:val>
                                        </p:tav>
                                        <p:tav tm="100000">
                                          <p:val>
                                            <p:strVal val="#ppt_h"/>
                                          </p:val>
                                        </p:tav>
                                      </p:tavLst>
                                    </p:anim>
                                    <p:anim calcmode="lin" valueType="num">
                                      <p:cBhvr>
                                        <p:cTn id="9" dur="1000" fill="hold"/>
                                        <p:tgtEl>
                                          <p:spTgt spid="100356"/>
                                        </p:tgtEl>
                                        <p:attrNameLst>
                                          <p:attrName>style.rotation</p:attrName>
                                        </p:attrNameLst>
                                      </p:cBhvr>
                                      <p:tavLst>
                                        <p:tav tm="0">
                                          <p:val>
                                            <p:fltVal val="90"/>
                                          </p:val>
                                        </p:tav>
                                        <p:tav tm="100000">
                                          <p:val>
                                            <p:fltVal val="0"/>
                                          </p:val>
                                        </p:tav>
                                      </p:tavLst>
                                    </p:anim>
                                    <p:animEffect transition="in" filter="fade">
                                      <p:cBhvr>
                                        <p:cTn id="10" dur="1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4"/>
          <p:cNvSpPr>
            <a:spLocks noGrp="1"/>
          </p:cNvSpPr>
          <p:nvPr>
            <p:ph type="ctrTitle"/>
          </p:nvPr>
        </p:nvSpPr>
        <p:spPr/>
        <p:txBody>
          <a:bodyPr/>
          <a:lstStyle/>
          <a:p>
            <a:r>
              <a:rPr lang="en-US" dirty="0">
                <a:latin typeface="Arial" charset="0"/>
                <a:ea typeface="ＭＳ Ｐゴシック" charset="0"/>
                <a:cs typeface="ＭＳ Ｐゴシック" charset="0"/>
              </a:rPr>
              <a:t>Figure 4.13: A Divided View</a:t>
            </a:r>
          </a:p>
        </p:txBody>
      </p:sp>
      <p:pic>
        <p:nvPicPr>
          <p:cNvPr id="6" name="Picture 5" descr="AALCRAS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1638" y="1138180"/>
            <a:ext cx="84836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66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ctrTitle"/>
          </p:nvPr>
        </p:nvSpPr>
        <p:spPr/>
        <p:txBody>
          <a:bodyPr/>
          <a:lstStyle/>
          <a:p>
            <a:pPr eaLnBrk="1" hangingPunct="1"/>
            <a:r>
              <a:rPr lang="en-US">
                <a:ea typeface="ＭＳ Ｐゴシック" charset="0"/>
              </a:rPr>
              <a:t>The Two Hemispheres: Allies or Opposites?</a:t>
            </a:r>
          </a:p>
        </p:txBody>
      </p:sp>
      <p:sp>
        <p:nvSpPr>
          <p:cNvPr id="33" name="Chord 32"/>
          <p:cNvSpPr/>
          <p:nvPr/>
        </p:nvSpPr>
        <p:spPr bwMode="auto">
          <a:xfrm rot="1393750">
            <a:off x="981442" y="1302249"/>
            <a:ext cx="4744661" cy="4744661"/>
          </a:xfrm>
          <a:prstGeom prst="chord">
            <a:avLst>
              <a:gd name="adj1" fmla="val 3676905"/>
              <a:gd name="adj2" fmla="val 15141471"/>
            </a:avLst>
          </a:prstGeom>
          <a:gradFill rotWithShape="1">
            <a:gsLst>
              <a:gs pos="0">
                <a:schemeClr val="accent5">
                  <a:lumMod val="40000"/>
                  <a:lumOff val="60000"/>
                </a:schemeClr>
              </a:gs>
              <a:gs pos="100000">
                <a:schemeClr val="accent5"/>
              </a:gs>
            </a:gsLst>
            <a:lin ang="0" scaled="1"/>
          </a:gradFill>
          <a:ln w="9525" cap="flat" cmpd="sng" algn="ctr">
            <a:noFill/>
            <a:prstDash val="solid"/>
            <a:round/>
            <a:headEnd type="none" w="med" len="med"/>
            <a:tailEnd type="none" w="med" len="med"/>
          </a:ln>
          <a:effectLst/>
          <a:scene3d>
            <a:camera prst="orthographicFront"/>
            <a:lightRig rig="threePt" dir="t"/>
          </a:scene3d>
          <a:sp3d>
            <a:bevelT w="254000" h="254000"/>
          </a:sp3d>
        </p:spPr>
        <p:txBody>
          <a:bodyPr wrap="none" anchor="ctr"/>
          <a:lstStyle/>
          <a:p>
            <a:pPr algn="ctr">
              <a:defRPr/>
            </a:pPr>
            <a:endParaRPr lang="en-US" sz="1800">
              <a:latin typeface="Arial"/>
              <a:ea typeface="ＭＳ Ｐゴシック" charset="-128"/>
              <a:cs typeface="Arial"/>
            </a:endParaRPr>
          </a:p>
        </p:txBody>
      </p:sp>
      <p:sp>
        <p:nvSpPr>
          <p:cNvPr id="35" name="Text Box 42"/>
          <p:cNvSpPr txBox="1">
            <a:spLocks noChangeArrowheads="1"/>
          </p:cNvSpPr>
          <p:nvPr/>
        </p:nvSpPr>
        <p:spPr bwMode="auto">
          <a:xfrm>
            <a:off x="1231900" y="2141538"/>
            <a:ext cx="2255838" cy="24955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spcAft>
                <a:spcPts val="600"/>
              </a:spcAft>
              <a:defRPr/>
            </a:pPr>
            <a:r>
              <a:rPr lang="en-US" b="1" dirty="0" smtClean="0">
                <a:solidFill>
                  <a:srgbClr val="FF6600"/>
                </a:solidFill>
                <a:latin typeface="Arial"/>
                <a:cs typeface="Arial"/>
              </a:rPr>
              <a:t>Left  </a:t>
            </a:r>
            <a:br>
              <a:rPr lang="en-US" b="1" dirty="0" smtClean="0">
                <a:solidFill>
                  <a:srgbClr val="FF6600"/>
                </a:solidFill>
                <a:latin typeface="Arial"/>
                <a:cs typeface="Arial"/>
              </a:rPr>
            </a:br>
            <a:r>
              <a:rPr lang="en-US" b="1" dirty="0" smtClean="0">
                <a:solidFill>
                  <a:srgbClr val="FF6600"/>
                </a:solidFill>
                <a:latin typeface="Arial"/>
                <a:cs typeface="Arial"/>
              </a:rPr>
              <a:t>hemisphere:</a:t>
            </a:r>
          </a:p>
          <a:p>
            <a:pPr algn="r" eaLnBrk="1" hangingPunct="1">
              <a:defRPr/>
            </a:pPr>
            <a:r>
              <a:rPr lang="en-US" sz="1800" b="1" dirty="0" smtClean="0">
                <a:solidFill>
                  <a:srgbClr val="404040"/>
                </a:solidFill>
                <a:latin typeface="Arial"/>
                <a:cs typeface="Arial"/>
              </a:rPr>
              <a:t>Early researchers viewed as dominant because of its linguistic and analytic talents</a:t>
            </a:r>
          </a:p>
        </p:txBody>
      </p:sp>
      <p:sp>
        <p:nvSpPr>
          <p:cNvPr id="36" name="Chord 35"/>
          <p:cNvSpPr/>
          <p:nvPr/>
        </p:nvSpPr>
        <p:spPr bwMode="auto">
          <a:xfrm rot="20206250" flipH="1">
            <a:off x="3250514" y="1302249"/>
            <a:ext cx="4744661" cy="4744661"/>
          </a:xfrm>
          <a:prstGeom prst="chord">
            <a:avLst>
              <a:gd name="adj1" fmla="val 3760891"/>
              <a:gd name="adj2" fmla="val 15042949"/>
            </a:avLst>
          </a:prstGeom>
          <a:gradFill rotWithShape="1">
            <a:gsLst>
              <a:gs pos="0">
                <a:srgbClr val="E0F4B0"/>
              </a:gs>
              <a:gs pos="100000">
                <a:schemeClr val="accent1"/>
              </a:gs>
            </a:gsLst>
            <a:lin ang="0" scaled="1"/>
          </a:gradFill>
          <a:ln w="9525" cap="flat" cmpd="sng" algn="ctr">
            <a:noFill/>
            <a:prstDash val="solid"/>
            <a:round/>
            <a:headEnd type="none" w="med" len="med"/>
            <a:tailEnd type="none" w="med" len="med"/>
          </a:ln>
          <a:effectLst/>
          <a:scene3d>
            <a:camera prst="orthographicFront"/>
            <a:lightRig rig="threePt" dir="t"/>
          </a:scene3d>
          <a:sp3d>
            <a:bevelT w="254000" h="254000"/>
          </a:sp3d>
        </p:spPr>
        <p:txBody>
          <a:bodyPr wrap="none" anchor="ctr"/>
          <a:lstStyle/>
          <a:p>
            <a:pPr algn="ctr">
              <a:defRPr/>
            </a:pPr>
            <a:endParaRPr lang="en-US" sz="1800">
              <a:latin typeface="Arial"/>
              <a:ea typeface="ＭＳ Ｐゴシック" charset="-128"/>
              <a:cs typeface="Arial"/>
            </a:endParaRPr>
          </a:p>
        </p:txBody>
      </p:sp>
      <p:sp>
        <p:nvSpPr>
          <p:cNvPr id="319532" name="Text Box 44"/>
          <p:cNvSpPr txBox="1">
            <a:spLocks noChangeArrowheads="1"/>
          </p:cNvSpPr>
          <p:nvPr/>
        </p:nvSpPr>
        <p:spPr bwMode="auto">
          <a:xfrm>
            <a:off x="5578475" y="2141538"/>
            <a:ext cx="2143125" cy="29114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Aft>
                <a:spcPts val="600"/>
              </a:spcAft>
              <a:defRPr/>
            </a:pPr>
            <a:r>
              <a:rPr lang="en-US" b="1" dirty="0" smtClean="0">
                <a:solidFill>
                  <a:srgbClr val="008000"/>
                </a:solidFill>
                <a:latin typeface="Arial"/>
                <a:cs typeface="Arial"/>
              </a:rPr>
              <a:t>Right </a:t>
            </a:r>
            <a:br>
              <a:rPr lang="en-US" b="1" dirty="0" smtClean="0">
                <a:solidFill>
                  <a:srgbClr val="008000"/>
                </a:solidFill>
                <a:latin typeface="Arial"/>
                <a:cs typeface="Arial"/>
              </a:rPr>
            </a:br>
            <a:r>
              <a:rPr lang="en-US" b="1" dirty="0" smtClean="0">
                <a:solidFill>
                  <a:srgbClr val="008000"/>
                </a:solidFill>
                <a:latin typeface="Arial"/>
                <a:cs typeface="Arial"/>
              </a:rPr>
              <a:t>hemisphere:</a:t>
            </a:r>
          </a:p>
          <a:p>
            <a:pPr eaLnBrk="1" hangingPunct="1">
              <a:defRPr/>
            </a:pPr>
            <a:r>
              <a:rPr lang="en-US" sz="1800" b="1" dirty="0" smtClean="0">
                <a:solidFill>
                  <a:srgbClr val="404040"/>
                </a:solidFill>
                <a:latin typeface="Arial"/>
                <a:cs typeface="Arial"/>
              </a:rPr>
              <a:t>Superior at recognizing facial expressions; has spatial-visual ability; has some language ability</a:t>
            </a:r>
          </a:p>
          <a:p>
            <a:pPr eaLnBrk="1" hangingPunct="1">
              <a:spcBef>
                <a:spcPct val="50000"/>
              </a:spcBef>
              <a:defRPr/>
            </a:pPr>
            <a:endParaRPr lang="en-US" sz="1800" dirty="0" smtClean="0">
              <a:latin typeface="Arial"/>
              <a:cs typeface="Arial"/>
            </a:endParaRPr>
          </a:p>
        </p:txBody>
      </p:sp>
      <p:grpSp>
        <p:nvGrpSpPr>
          <p:cNvPr id="2" name="Group 45"/>
          <p:cNvGrpSpPr>
            <a:grpSpLocks/>
          </p:cNvGrpSpPr>
          <p:nvPr/>
        </p:nvGrpSpPr>
        <p:grpSpPr bwMode="auto">
          <a:xfrm>
            <a:off x="2151063" y="1476375"/>
            <a:ext cx="4765675" cy="4470400"/>
            <a:chOff x="2150533" y="1490133"/>
            <a:chExt cx="4766733" cy="4470400"/>
          </a:xfrm>
        </p:grpSpPr>
        <p:sp>
          <p:nvSpPr>
            <p:cNvPr id="67602" name="Oval 43"/>
            <p:cNvSpPr>
              <a:spLocks noChangeArrowheads="1"/>
            </p:cNvSpPr>
            <p:nvPr/>
          </p:nvSpPr>
          <p:spPr bwMode="auto">
            <a:xfrm>
              <a:off x="2150533" y="1490133"/>
              <a:ext cx="4766733" cy="4470400"/>
            </a:xfrm>
            <a:prstGeom prst="ellipse">
              <a:avLst/>
            </a:prstGeom>
            <a:solidFill>
              <a:schemeClr val="bg1">
                <a:alpha val="41176"/>
              </a:schemeClr>
            </a:solidFill>
            <a:ln>
              <a:noFill/>
            </a:ln>
            <a:effectLst>
              <a:outerShdw blurRad="63500" dist="12700" dir="4740090" rotWithShape="0">
                <a:srgbClr val="FFFFFF">
                  <a:alpha val="74997"/>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defRPr/>
              </a:pPr>
              <a:endParaRPr lang="en-US" sz="1800">
                <a:latin typeface="Arial"/>
                <a:cs typeface="Arial"/>
              </a:endParaRPr>
            </a:p>
          </p:txBody>
        </p:sp>
        <p:sp>
          <p:nvSpPr>
            <p:cNvPr id="319529" name="Text Box 41"/>
            <p:cNvSpPr txBox="1">
              <a:spLocks noChangeArrowheads="1"/>
            </p:cNvSpPr>
            <p:nvPr/>
          </p:nvSpPr>
          <p:spPr bwMode="auto">
            <a:xfrm>
              <a:off x="2455401" y="2607733"/>
              <a:ext cx="4233215" cy="19383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3000" b="1">
                  <a:solidFill>
                    <a:srgbClr val="404040"/>
                  </a:solidFill>
                  <a:latin typeface="Arial"/>
                  <a:ea typeface="ＭＳ Ｐゴシック" charset="-128"/>
                  <a:cs typeface="Arial"/>
                </a:rPr>
                <a:t>In most </a:t>
              </a:r>
              <a:br>
                <a:rPr lang="en-US" sz="3000" b="1">
                  <a:solidFill>
                    <a:srgbClr val="404040"/>
                  </a:solidFill>
                  <a:latin typeface="Arial"/>
                  <a:ea typeface="ＭＳ Ｐゴシック" charset="-128"/>
                  <a:cs typeface="Arial"/>
                </a:rPr>
              </a:br>
              <a:r>
                <a:rPr lang="en-US" sz="3000" b="1">
                  <a:solidFill>
                    <a:srgbClr val="404040"/>
                  </a:solidFill>
                  <a:latin typeface="Arial"/>
                  <a:ea typeface="ＭＳ Ｐゴシック" charset="-128"/>
                  <a:cs typeface="Arial"/>
                </a:rPr>
                <a:t>real-life activities, the two sides cooperate naturally.</a:t>
              </a:r>
            </a:p>
          </p:txBody>
        </p:sp>
      </p:grpSp>
    </p:spTree>
    <p:extLst>
      <p:ext uri="{BB962C8B-B14F-4D97-AF65-F5344CB8AC3E}">
        <p14:creationId xmlns:p14="http://schemas.microsoft.com/office/powerpoint/2010/main" val="383012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lide(fromRight)">
                                      <p:cBhvr>
                                        <p:cTn id="7" dur="1000"/>
                                        <p:tgtEl>
                                          <p:spTgt spid="3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slide(fromLeft)">
                                      <p:cBhvr>
                                        <p:cTn id="16" dur="1000"/>
                                        <p:tgtEl>
                                          <p:spTgt spid="36"/>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19532"/>
                                        </p:tgtEl>
                                        <p:attrNameLst>
                                          <p:attrName>style.visibility</p:attrName>
                                        </p:attrNameLst>
                                      </p:cBhvr>
                                      <p:to>
                                        <p:strVal val="visible"/>
                                      </p:to>
                                    </p:set>
                                    <p:animEffect transition="in" filter="fade">
                                      <p:cBhvr>
                                        <p:cTn id="20" dur="2000"/>
                                        <p:tgtEl>
                                          <p:spTgt spid="3195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3.33333E-6 1.85185E-6 L 0.1092 1.85185E-6 " pathEditMode="relative" rAng="0" ptsTypes="AA">
                                      <p:cBhvr>
                                        <p:cTn id="24" dur="2000" fill="hold"/>
                                        <p:tgtEl>
                                          <p:spTgt spid="33"/>
                                        </p:tgtEl>
                                        <p:attrNameLst>
                                          <p:attrName>ppt_x</p:attrName>
                                          <p:attrName>ppt_y</p:attrName>
                                        </p:attrNameLst>
                                      </p:cBhvr>
                                      <p:rCtr x="5451" y="0"/>
                                    </p:animMotion>
                                  </p:childTnLst>
                                </p:cTn>
                              </p:par>
                              <p:par>
                                <p:cTn id="25" presetID="0" presetClass="path" presetSubtype="0" accel="50000" decel="50000" fill="hold" nodeType="withEffect">
                                  <p:stCondLst>
                                    <p:cond delay="0"/>
                                  </p:stCondLst>
                                  <p:childTnLst>
                                    <p:animMotion origin="layout" path="M -5.55556E-7 1.85185E-6 L -0.09601 1.85185E-6 " pathEditMode="relative" rAng="0" ptsTypes="AA">
                                      <p:cBhvr>
                                        <p:cTn id="26" dur="2000" fill="hold"/>
                                        <p:tgtEl>
                                          <p:spTgt spid="36"/>
                                        </p:tgtEl>
                                        <p:attrNameLst>
                                          <p:attrName>ppt_x</p:attrName>
                                          <p:attrName>ppt_y</p:attrName>
                                        </p:attrNameLst>
                                      </p:cBhvr>
                                      <p:rCtr x="-4809" y="0"/>
                                    </p:animMotion>
                                  </p:childTnLst>
                                </p:cTn>
                              </p:par>
                              <p:par>
                                <p:cTn id="27" presetID="10" presetClass="exit" presetSubtype="0" fill="hold" grpId="1" nodeType="withEffect">
                                  <p:stCondLst>
                                    <p:cond delay="0"/>
                                  </p:stCondLst>
                                  <p:childTnLst>
                                    <p:animEffect transition="out" filter="fade">
                                      <p:cBhvr>
                                        <p:cTn id="28" dur="500"/>
                                        <p:tgtEl>
                                          <p:spTgt spid="319532"/>
                                        </p:tgtEl>
                                      </p:cBhvr>
                                    </p:animEffect>
                                    <p:set>
                                      <p:cBhvr>
                                        <p:cTn id="29" dur="1" fill="hold">
                                          <p:stCondLst>
                                            <p:cond delay="499"/>
                                          </p:stCondLst>
                                        </p:cTn>
                                        <p:tgtEl>
                                          <p:spTgt spid="31953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par>
                          <p:cTn id="33" fill="hold" nodeType="afterGroup">
                            <p:stCondLst>
                              <p:cond delay="20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19532" grpId="0"/>
      <p:bldP spid="31953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4"/>
          <p:cNvSpPr>
            <a:spLocks noGrp="1"/>
          </p:cNvSpPr>
          <p:nvPr>
            <p:ph type="ctrTitle"/>
          </p:nvPr>
        </p:nvSpPr>
        <p:spPr/>
        <p:txBody>
          <a:bodyPr/>
          <a:lstStyle/>
          <a:p>
            <a:r>
              <a:rPr lang="en-US">
                <a:latin typeface="Arial" charset="0"/>
                <a:ea typeface="ＭＳ Ｐゴシック" charset="0"/>
                <a:cs typeface="ＭＳ Ｐゴシック" charset="0"/>
              </a:rPr>
              <a:t>The Two Hemispheres: Allies or Opposites?</a:t>
            </a:r>
          </a:p>
        </p:txBody>
      </p:sp>
      <p:pic>
        <p:nvPicPr>
          <p:cNvPr id="6" name="Picture 5" descr="P04-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2543" y="858838"/>
            <a:ext cx="3698915" cy="554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90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526903" y="3402163"/>
            <a:ext cx="2441120" cy="1128463"/>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4.6</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526903" y="3529075"/>
            <a:ext cx="2441120" cy="830997"/>
          </a:xfrm>
          <a:prstGeom prst="rect">
            <a:avLst/>
          </a:prstGeom>
          <a:noFill/>
        </p:spPr>
        <p:txBody>
          <a:bodyPr wrap="square" rtlCol="0">
            <a:spAutoFit/>
          </a:bodyPr>
          <a:lstStyle/>
          <a:p>
            <a:pPr algn="ctr"/>
            <a:r>
              <a:rPr lang="en-US" sz="2400" b="1" dirty="0" smtClean="0">
                <a:solidFill>
                  <a:schemeClr val="bg1"/>
                </a:solidFill>
                <a:latin typeface=""/>
              </a:rPr>
              <a:t>The Flexible Brain</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2276093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4.6</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4.6.A</a:t>
              </a:r>
              <a:endParaRPr lang="en-US" sz="2400" b="1" dirty="0">
                <a:solidFill>
                  <a:schemeClr val="bg1"/>
                </a:solidFill>
                <a:latin typeface="Arial"/>
                <a:cs typeface="Arial"/>
              </a:endParaRPr>
            </a:p>
          </p:txBody>
        </p:sp>
      </p:grpSp>
      <p:grpSp>
        <p:nvGrpSpPr>
          <p:cNvPr id="8" name="Group 7"/>
          <p:cNvGrpSpPr/>
          <p:nvPr/>
        </p:nvGrpSpPr>
        <p:grpSpPr>
          <a:xfrm>
            <a:off x="1851368" y="1346542"/>
            <a:ext cx="6648095" cy="1197864"/>
            <a:chOff x="1507106" y="1346542"/>
            <a:chExt cx="6648095" cy="1197864"/>
          </a:xfrm>
        </p:grpSpPr>
        <p:sp>
          <p:nvSpPr>
            <p:cNvPr id="6" name="Round Diagonal Corner Rectangle 5"/>
            <p:cNvSpPr/>
            <p:nvPr/>
          </p:nvSpPr>
          <p:spPr>
            <a:xfrm>
              <a:off x="1507106" y="1346542"/>
              <a:ext cx="6648095" cy="1197864"/>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Define neural plasticity, and summarize some of the main evidence that the brain has the ability to change in response to new experiences</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685986"/>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4.6.B</a:t>
              </a:r>
              <a:endParaRPr lang="en-US" sz="2400" b="1" dirty="0">
                <a:solidFill>
                  <a:schemeClr val="bg1"/>
                </a:solidFill>
                <a:latin typeface="Arial"/>
                <a:cs typeface="Arial"/>
              </a:endParaRPr>
            </a:p>
          </p:txBody>
        </p:sp>
      </p:grpSp>
      <p:grpSp>
        <p:nvGrpSpPr>
          <p:cNvPr id="16" name="Group 15"/>
          <p:cNvGrpSpPr/>
          <p:nvPr/>
        </p:nvGrpSpPr>
        <p:grpSpPr>
          <a:xfrm>
            <a:off x="1851368" y="2685986"/>
            <a:ext cx="6648095" cy="1201175"/>
            <a:chOff x="1507106" y="1346543"/>
            <a:chExt cx="6648095" cy="1201175"/>
          </a:xfrm>
        </p:grpSpPr>
        <p:sp>
          <p:nvSpPr>
            <p:cNvPr id="17" name="Round Diagonal Corner Rectangle 16"/>
            <p:cNvSpPr/>
            <p:nvPr/>
          </p:nvSpPr>
          <p:spPr>
            <a:xfrm>
              <a:off x="1507106" y="1346543"/>
              <a:ext cx="6648095" cy="1201175"/>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Summarize five cautions surrounding whether sex differences in anatomical brain size are linked to sex differences in behavior</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1377904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5"/>
          <p:cNvSpPr>
            <a:spLocks noGrp="1"/>
          </p:cNvSpPr>
          <p:nvPr>
            <p:ph type="ctrTitle"/>
          </p:nvPr>
        </p:nvSpPr>
        <p:spPr/>
        <p:txBody>
          <a:bodyPr/>
          <a:lstStyle/>
          <a:p>
            <a:pPr eaLnBrk="1" hangingPunct="1"/>
            <a:r>
              <a:rPr lang="en-US">
                <a:ea typeface="ＭＳ Ｐゴシック" charset="0"/>
              </a:rPr>
              <a:t>Experience and the Brain</a:t>
            </a:r>
          </a:p>
        </p:txBody>
      </p:sp>
      <p:sp>
        <p:nvSpPr>
          <p:cNvPr id="105476" name="Content Placeholder 7"/>
          <p:cNvSpPr>
            <a:spLocks noGrp="1"/>
          </p:cNvSpPr>
          <p:nvPr>
            <p:ph idx="4294967295"/>
          </p:nvPr>
        </p:nvSpPr>
        <p:spPr>
          <a:xfrm>
            <a:off x="428625" y="1250155"/>
            <a:ext cx="8286750" cy="1076325"/>
          </a:xfrm>
        </p:spPr>
        <p:txBody>
          <a:bodyPr>
            <a:normAutofit fontScale="77500" lnSpcReduction="20000"/>
          </a:bodyPr>
          <a:lstStyle/>
          <a:p>
            <a:pPr marL="0" indent="0" eaLnBrk="1" hangingPunct="1">
              <a:buNone/>
            </a:pPr>
            <a:r>
              <a:rPr lang="en-US" b="1" dirty="0">
                <a:solidFill>
                  <a:srgbClr val="660066"/>
                </a:solidFill>
                <a:ea typeface="ＭＳ Ｐゴシック" charset="0"/>
              </a:rPr>
              <a:t>Plasticity: </a:t>
            </a:r>
            <a:r>
              <a:rPr lang="en-US" b="1" dirty="0">
                <a:ea typeface="ＭＳ Ｐゴシック" charset="0"/>
              </a:rPr>
              <a:t>The brain’</a:t>
            </a:r>
            <a:r>
              <a:rPr lang="en-US" altLang="ja-JP" b="1" dirty="0">
                <a:ea typeface="ＭＳ Ｐゴシック" charset="0"/>
              </a:rPr>
              <a:t>s ability to change and adapt in response to experience—through neurogenesis, or by reorganizing or growing new neural connections</a:t>
            </a:r>
          </a:p>
          <a:p>
            <a:pPr marL="0" indent="0" eaLnBrk="1" hangingPunct="1"/>
            <a:endParaRPr lang="en-US" dirty="0">
              <a:ea typeface="ＭＳ Ｐゴシック" charset="0"/>
            </a:endParaRPr>
          </a:p>
        </p:txBody>
      </p:sp>
      <p:sp>
        <p:nvSpPr>
          <p:cNvPr id="6" name="TextBox 5"/>
          <p:cNvSpPr txBox="1"/>
          <p:nvPr/>
        </p:nvSpPr>
        <p:spPr>
          <a:xfrm>
            <a:off x="1141986" y="5764268"/>
            <a:ext cx="1004888" cy="369887"/>
          </a:xfrm>
          <a:prstGeom prst="rect">
            <a:avLst/>
          </a:prstGeom>
          <a:noFill/>
        </p:spPr>
        <p:txBody>
          <a:bodyPr wrap="none">
            <a:spAutoFit/>
          </a:bodyPr>
          <a:lstStyle/>
          <a:p>
            <a:pPr algn="ctr">
              <a:defRPr/>
            </a:pPr>
            <a:r>
              <a:rPr lang="en-US" sz="1800" b="1" dirty="0">
                <a:latin typeface="Arial"/>
                <a:ea typeface="ＭＳ Ｐゴシック" charset="-128"/>
                <a:cs typeface="Arial"/>
              </a:rPr>
              <a:t>At birth</a:t>
            </a:r>
          </a:p>
        </p:txBody>
      </p:sp>
      <p:sp>
        <p:nvSpPr>
          <p:cNvPr id="7" name="TextBox 6"/>
          <p:cNvSpPr txBox="1"/>
          <p:nvPr/>
        </p:nvSpPr>
        <p:spPr>
          <a:xfrm>
            <a:off x="2980311" y="5764268"/>
            <a:ext cx="1211263" cy="369887"/>
          </a:xfrm>
          <a:prstGeom prst="rect">
            <a:avLst/>
          </a:prstGeom>
          <a:noFill/>
        </p:spPr>
        <p:txBody>
          <a:bodyPr wrap="none">
            <a:spAutoFit/>
          </a:bodyPr>
          <a:lstStyle/>
          <a:p>
            <a:pPr algn="ctr">
              <a:defRPr/>
            </a:pPr>
            <a:r>
              <a:rPr lang="en-US" sz="1800" b="1" dirty="0">
                <a:latin typeface="Arial"/>
                <a:ea typeface="ＭＳ Ｐゴシック" charset="-128"/>
                <a:cs typeface="Arial"/>
              </a:rPr>
              <a:t>3 months</a:t>
            </a:r>
          </a:p>
        </p:txBody>
      </p:sp>
      <p:sp>
        <p:nvSpPr>
          <p:cNvPr id="8" name="TextBox 7"/>
          <p:cNvSpPr txBox="1"/>
          <p:nvPr/>
        </p:nvSpPr>
        <p:spPr>
          <a:xfrm>
            <a:off x="4923411" y="5764268"/>
            <a:ext cx="1211263" cy="369887"/>
          </a:xfrm>
          <a:prstGeom prst="rect">
            <a:avLst/>
          </a:prstGeom>
          <a:noFill/>
        </p:spPr>
        <p:txBody>
          <a:bodyPr wrap="none">
            <a:spAutoFit/>
          </a:bodyPr>
          <a:lstStyle/>
          <a:p>
            <a:pPr algn="ctr">
              <a:defRPr/>
            </a:pPr>
            <a:r>
              <a:rPr lang="en-US" sz="1800" b="1" dirty="0">
                <a:latin typeface="Arial"/>
                <a:ea typeface="ＭＳ Ｐゴシック" charset="-128"/>
                <a:cs typeface="Arial"/>
              </a:rPr>
              <a:t>6 months</a:t>
            </a:r>
          </a:p>
        </p:txBody>
      </p:sp>
      <p:sp>
        <p:nvSpPr>
          <p:cNvPr id="10" name="TextBox 9"/>
          <p:cNvSpPr txBox="1"/>
          <p:nvPr/>
        </p:nvSpPr>
        <p:spPr>
          <a:xfrm>
            <a:off x="6841111" y="5764268"/>
            <a:ext cx="1339850" cy="369887"/>
          </a:xfrm>
          <a:prstGeom prst="rect">
            <a:avLst/>
          </a:prstGeom>
          <a:noFill/>
        </p:spPr>
        <p:txBody>
          <a:bodyPr wrap="none">
            <a:spAutoFit/>
          </a:bodyPr>
          <a:lstStyle/>
          <a:p>
            <a:pPr algn="ctr">
              <a:defRPr/>
            </a:pPr>
            <a:r>
              <a:rPr lang="en-US" sz="1800" b="1" dirty="0">
                <a:latin typeface="Arial"/>
                <a:ea typeface="ＭＳ Ｐゴシック" charset="-128"/>
                <a:cs typeface="Arial"/>
              </a:rPr>
              <a:t>15 months</a:t>
            </a:r>
          </a:p>
        </p:txBody>
      </p:sp>
      <p:pic>
        <p:nvPicPr>
          <p:cNvPr id="2" name="Picture 8" descr="fig4"/>
          <p:cNvPicPr>
            <a:picLocks noChangeAspect="1" noChangeArrowheads="1"/>
          </p:cNvPicPr>
          <p:nvPr/>
        </p:nvPicPr>
        <p:blipFill>
          <a:blip r:embed="rId3" cstate="screen">
            <a:extLst>
              <a:ext uri="{28A0092B-C50C-407E-A947-70E740481C1C}">
                <a14:useLocalDpi xmlns:a14="http://schemas.microsoft.com/office/drawing/2010/main"/>
              </a:ext>
            </a:extLst>
          </a:blip>
          <a:srcRect r="75049" b="9187"/>
          <a:stretch>
            <a:fillRect/>
          </a:stretch>
        </p:blipFill>
        <p:spPr bwMode="auto">
          <a:xfrm>
            <a:off x="726061" y="2621018"/>
            <a:ext cx="1793875" cy="3163887"/>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fig4"/>
          <p:cNvPicPr>
            <a:picLocks noChangeAspect="1" noChangeArrowheads="1"/>
          </p:cNvPicPr>
          <p:nvPr/>
        </p:nvPicPr>
        <p:blipFill>
          <a:blip r:embed="rId4" cstate="screen">
            <a:extLst>
              <a:ext uri="{28A0092B-C50C-407E-A947-70E740481C1C}">
                <a14:useLocalDpi xmlns:a14="http://schemas.microsoft.com/office/drawing/2010/main"/>
              </a:ext>
            </a:extLst>
          </a:blip>
          <a:srcRect l="24704" r="49879" b="9187"/>
          <a:stretch>
            <a:fillRect/>
          </a:stretch>
        </p:blipFill>
        <p:spPr bwMode="auto">
          <a:xfrm>
            <a:off x="2680274" y="2621018"/>
            <a:ext cx="1827212" cy="3163887"/>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g4"/>
          <p:cNvPicPr>
            <a:picLocks noChangeAspect="1" noChangeArrowheads="1"/>
          </p:cNvPicPr>
          <p:nvPr/>
        </p:nvPicPr>
        <p:blipFill>
          <a:blip r:embed="rId5" cstate="screen">
            <a:extLst>
              <a:ext uri="{28A0092B-C50C-407E-A947-70E740481C1C}">
                <a14:useLocalDpi xmlns:a14="http://schemas.microsoft.com/office/drawing/2010/main"/>
              </a:ext>
            </a:extLst>
          </a:blip>
          <a:srcRect l="50320" r="25064" b="9187"/>
          <a:stretch>
            <a:fillRect/>
          </a:stretch>
        </p:blipFill>
        <p:spPr bwMode="auto">
          <a:xfrm>
            <a:off x="4667824" y="2621018"/>
            <a:ext cx="1770062" cy="3163887"/>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ig4"/>
          <p:cNvPicPr>
            <a:picLocks noChangeAspect="1" noChangeArrowheads="1"/>
          </p:cNvPicPr>
          <p:nvPr/>
        </p:nvPicPr>
        <p:blipFill>
          <a:blip r:embed="rId6" cstate="screen">
            <a:extLst>
              <a:ext uri="{28A0092B-C50C-407E-A947-70E740481C1C}">
                <a14:useLocalDpi xmlns:a14="http://schemas.microsoft.com/office/drawing/2010/main"/>
              </a:ext>
            </a:extLst>
          </a:blip>
          <a:srcRect l="75313" b="9187"/>
          <a:stretch>
            <a:fillRect/>
          </a:stretch>
        </p:blipFill>
        <p:spPr bwMode="auto">
          <a:xfrm>
            <a:off x="6598224" y="2621018"/>
            <a:ext cx="1776412" cy="3163887"/>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21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5476">
                                            <p:txEl>
                                              <p:pRg st="0" end="0"/>
                                            </p:txEl>
                                          </p:spTgt>
                                        </p:tgtEl>
                                        <p:attrNameLst>
                                          <p:attrName>style.visibility</p:attrName>
                                        </p:attrNameLst>
                                      </p:cBhvr>
                                      <p:to>
                                        <p:strVal val="visible"/>
                                      </p:to>
                                    </p:set>
                                    <p:animEffect transition="in" filter="wipe(left)">
                                      <p:cBhvr>
                                        <p:cTn id="7" dur="2000"/>
                                        <p:tgtEl>
                                          <p:spTgt spid="105476">
                                            <p:txEl>
                                              <p:pRg st="0" end="0"/>
                                            </p:txEl>
                                          </p:spTgt>
                                        </p:tgtEl>
                                      </p:cBhvr>
                                    </p:animEffect>
                                  </p:childTnLst>
                                </p:cTn>
                              </p:par>
                            </p:childTnLst>
                          </p:cTn>
                        </p:par>
                        <p:par>
                          <p:cTn id="8" fill="hold" nodeType="afterGroup">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nodeType="afterGroup">
                            <p:stCondLst>
                              <p:cond delay="2500"/>
                            </p:stCondLst>
                            <p:childTnLst>
                              <p:par>
                                <p:cTn id="13" presetID="47"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nodeType="afterGroup">
                            <p:stCondLst>
                              <p:cond delay="4000"/>
                            </p:stCondLst>
                            <p:childTnLst>
                              <p:par>
                                <p:cTn id="23" presetID="47"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5000"/>
                            </p:stCondLst>
                            <p:childTnLst>
                              <p:par>
                                <p:cTn id="29" presetID="22" presetClass="entr" presetSubtype="4"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nodeType="afterGroup">
                            <p:stCondLst>
                              <p:cond delay="5500"/>
                            </p:stCondLst>
                            <p:childTnLst>
                              <p:par>
                                <p:cTn id="33" presetID="47"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6500"/>
                            </p:stCondLst>
                            <p:childTnLst>
                              <p:par>
                                <p:cTn id="39" presetID="22" presetClass="entr" presetSubtype="4"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nodeType="afterGroup">
                            <p:stCondLst>
                              <p:cond delay="7000"/>
                            </p:stCondLst>
                            <p:childTnLst>
                              <p:par>
                                <p:cTn id="43" presetID="47"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p:bldP spid="6" grpId="0"/>
      <p:bldP spid="7" grpId="0"/>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4"/>
          <p:cNvSpPr>
            <a:spLocks noGrp="1"/>
          </p:cNvSpPr>
          <p:nvPr>
            <p:ph type="ctrTitle"/>
          </p:nvPr>
        </p:nvSpPr>
        <p:spPr/>
        <p:txBody>
          <a:bodyPr/>
          <a:lstStyle/>
          <a:p>
            <a:r>
              <a:rPr lang="en-US">
                <a:latin typeface="Arial" charset="0"/>
                <a:ea typeface="ＭＳ Ｐゴシック" charset="0"/>
                <a:cs typeface="ＭＳ Ｐゴシック" charset="0"/>
              </a:rPr>
              <a:t>Figure 4.15: Adapting to Blindness</a:t>
            </a:r>
          </a:p>
        </p:txBody>
      </p:sp>
      <p:pic>
        <p:nvPicPr>
          <p:cNvPr id="6" name="Picture 5" descr="AALCRAV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63652" y="912813"/>
            <a:ext cx="6816697" cy="54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780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Content Placeholder 2"/>
          <p:cNvSpPr>
            <a:spLocks noGrp="1"/>
          </p:cNvSpPr>
          <p:nvPr>
            <p:ph idx="4294967295"/>
          </p:nvPr>
        </p:nvSpPr>
        <p:spPr>
          <a:xfrm>
            <a:off x="329602" y="2643667"/>
            <a:ext cx="4156376" cy="2417123"/>
          </a:xfrm>
        </p:spPr>
        <p:txBody>
          <a:bodyPr>
            <a:normAutofit/>
          </a:bodyPr>
          <a:lstStyle/>
          <a:p>
            <a:pPr marL="0" lvl="1" indent="0" eaLnBrk="1" hangingPunct="1">
              <a:lnSpc>
                <a:spcPct val="100000"/>
              </a:lnSpc>
              <a:spcAft>
                <a:spcPts val="1200"/>
              </a:spcAft>
              <a:buNone/>
            </a:pPr>
            <a:r>
              <a:rPr lang="en-US" b="1" dirty="0" smtClean="0">
                <a:latin typeface="Arial" charset="0"/>
                <a:ea typeface="ＭＳ Ｐゴシック" charset="0"/>
              </a:rPr>
              <a:t>Cultural </a:t>
            </a:r>
            <a:r>
              <a:rPr lang="en-US" b="1" dirty="0">
                <a:latin typeface="Arial" charset="0"/>
                <a:ea typeface="ＭＳ Ｐゴシック" charset="0"/>
              </a:rPr>
              <a:t>influences show up in fMRI studies of perception, problem-solving, language, and thinking </a:t>
            </a:r>
          </a:p>
          <a:p>
            <a:pPr marL="0" indent="0" eaLnBrk="1" hangingPunct="1">
              <a:buNone/>
            </a:pPr>
            <a:endParaRPr lang="en-US" b="1" dirty="0">
              <a:latin typeface="Arial" charset="0"/>
              <a:ea typeface="ＭＳ Ｐゴシック" charset="0"/>
              <a:cs typeface="ＭＳ Ｐゴシック" charset="0"/>
            </a:endParaRPr>
          </a:p>
        </p:txBody>
      </p:sp>
      <p:sp>
        <p:nvSpPr>
          <p:cNvPr id="5" name="Rectangle 4"/>
          <p:cNvSpPr/>
          <p:nvPr/>
        </p:nvSpPr>
        <p:spPr>
          <a:xfrm>
            <a:off x="-98323" y="-5291"/>
            <a:ext cx="9309165" cy="4274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1984"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solidFill>
                  <a:schemeClr val="tx1"/>
                </a:solidFill>
              </a:rPr>
              <a:t>CULTURE AND </a:t>
            </a:r>
            <a:r>
              <a:rPr lang="en-US" dirty="0" smtClean="0">
                <a:solidFill>
                  <a:srgbClr val="FFFF00"/>
                </a:solidFill>
              </a:rPr>
              <a:t>THE BRAIN</a:t>
            </a:r>
            <a:endParaRPr lang="en-US" dirty="0">
              <a:solidFill>
                <a:srgbClr val="FFFF00"/>
              </a:solidFill>
            </a:endParaRPr>
          </a:p>
        </p:txBody>
      </p:sp>
      <p:sp>
        <p:nvSpPr>
          <p:cNvPr id="7" name="Title 1"/>
          <p:cNvSpPr txBox="1">
            <a:spLocks/>
          </p:cNvSpPr>
          <p:nvPr/>
        </p:nvSpPr>
        <p:spPr>
          <a:xfrm>
            <a:off x="231984"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cap="none" dirty="0" smtClean="0">
                <a:latin typeface=""/>
              </a:rPr>
              <a:t>Can Culture Shape the Brain?</a:t>
            </a:r>
            <a:endParaRPr lang="en-US" sz="2400" b="0" cap="none" dirty="0">
              <a:solidFill>
                <a:schemeClr val="tx1"/>
              </a:solidFill>
            </a:endParaRPr>
          </a:p>
        </p:txBody>
      </p:sp>
      <p:sp>
        <p:nvSpPr>
          <p:cNvPr id="8" name="Rectangle 7"/>
          <p:cNvSpPr/>
          <p:nvPr/>
        </p:nvSpPr>
        <p:spPr>
          <a:xfrm>
            <a:off x="-98323" y="422150"/>
            <a:ext cx="9309165" cy="64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L1094425_Orig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1696" y="1672425"/>
            <a:ext cx="4190116" cy="4215702"/>
          </a:xfrm>
          <a:prstGeom prst="ellipse">
            <a:avLst/>
          </a:prstGeom>
        </p:spPr>
      </p:pic>
    </p:spTree>
    <p:extLst>
      <p:ext uri="{BB962C8B-B14F-4D97-AF65-F5344CB8AC3E}">
        <p14:creationId xmlns:p14="http://schemas.microsoft.com/office/powerpoint/2010/main" val="320323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163843">
                                            <p:txEl>
                                              <p:pRg st="0" end="0"/>
                                            </p:txEl>
                                          </p:spTgt>
                                        </p:tgtEl>
                                        <p:attrNameLst>
                                          <p:attrName>style.visibility</p:attrName>
                                        </p:attrNameLst>
                                      </p:cBhvr>
                                      <p:to>
                                        <p:strVal val="visible"/>
                                      </p:to>
                                    </p:set>
                                    <p:animEffect transition="in" filter="slide(fromLeft)">
                                      <p:cBhvr>
                                        <p:cTn id="34" dur="500"/>
                                        <p:tgtEl>
                                          <p:spTgt spid="163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build="p"/>
      <p:bldP spid="5" grpId="0" animBg="1"/>
      <p:bldP spid="6"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ctrTitle"/>
          </p:nvPr>
        </p:nvSpPr>
        <p:spPr/>
        <p:txBody>
          <a:bodyPr/>
          <a:lstStyle/>
          <a:p>
            <a:pPr eaLnBrk="1" hangingPunct="1"/>
            <a:r>
              <a:rPr lang="en-US">
                <a:latin typeface="Arial" charset="0"/>
                <a:ea typeface="ＭＳ Ｐゴシック" charset="0"/>
                <a:cs typeface="ＭＳ Ｐゴシック" charset="0"/>
              </a:rPr>
              <a:t>Figure 4.2: The Autonomic Nervous System</a:t>
            </a:r>
          </a:p>
        </p:txBody>
      </p:sp>
      <p:grpSp>
        <p:nvGrpSpPr>
          <p:cNvPr id="3" name="Group 2"/>
          <p:cNvGrpSpPr/>
          <p:nvPr/>
        </p:nvGrpSpPr>
        <p:grpSpPr>
          <a:xfrm>
            <a:off x="448852" y="996333"/>
            <a:ext cx="8221663" cy="5364869"/>
            <a:chOff x="448852" y="996333"/>
            <a:chExt cx="8221663" cy="5364869"/>
          </a:xfrm>
        </p:grpSpPr>
        <p:sp>
          <p:nvSpPr>
            <p:cNvPr id="2" name="Rounded Rectangle 1"/>
            <p:cNvSpPr/>
            <p:nvPr/>
          </p:nvSpPr>
          <p:spPr>
            <a:xfrm>
              <a:off x="448852" y="996333"/>
              <a:ext cx="8221663" cy="536486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ALCQZN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9377" y="1228461"/>
              <a:ext cx="7440612"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593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05007_Origin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3587" y="1997169"/>
            <a:ext cx="4820413" cy="4440309"/>
          </a:xfrm>
          <a:prstGeom prst="rect">
            <a:avLst/>
          </a:prstGeom>
        </p:spPr>
      </p:pic>
      <p:sp>
        <p:nvSpPr>
          <p:cNvPr id="83970" name="Title 10"/>
          <p:cNvSpPr>
            <a:spLocks noGrp="1"/>
          </p:cNvSpPr>
          <p:nvPr>
            <p:ph type="ctrTitle"/>
          </p:nvPr>
        </p:nvSpPr>
        <p:spPr/>
        <p:txBody>
          <a:bodyPr>
            <a:normAutofit/>
          </a:bodyPr>
          <a:lstStyle/>
          <a:p>
            <a:pPr eaLnBrk="1" hangingPunct="1"/>
            <a:r>
              <a:rPr lang="en-US" dirty="0">
                <a:latin typeface="Arial" charset="0"/>
                <a:ea typeface="ＭＳ Ｐゴシック" charset="0"/>
                <a:cs typeface="ＭＳ Ｐゴシック" charset="0"/>
              </a:rPr>
              <a:t>Are There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His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and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Hers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Brains</a:t>
            </a:r>
            <a:r>
              <a:rPr lang="en-US" altLang="ja-JP"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83971" name="Rectangle 4"/>
          <p:cNvSpPr>
            <a:spLocks noChangeArrowheads="1"/>
          </p:cNvSpPr>
          <p:nvPr/>
        </p:nvSpPr>
        <p:spPr bwMode="auto">
          <a:xfrm>
            <a:off x="152400" y="26988"/>
            <a:ext cx="746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800">
              <a:solidFill>
                <a:srgbClr val="CBF962"/>
              </a:solidFill>
            </a:endParaRPr>
          </a:p>
        </p:txBody>
      </p:sp>
      <p:sp>
        <p:nvSpPr>
          <p:cNvPr id="83972" name="TextBox 14"/>
          <p:cNvSpPr txBox="1">
            <a:spLocks noChangeArrowheads="1"/>
          </p:cNvSpPr>
          <p:nvPr/>
        </p:nvSpPr>
        <p:spPr bwMode="auto">
          <a:xfrm>
            <a:off x="-1168400" y="3149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83977" name="Content Placeholder 8"/>
          <p:cNvSpPr>
            <a:spLocks noGrp="1"/>
          </p:cNvSpPr>
          <p:nvPr>
            <p:ph idx="4294967295"/>
          </p:nvPr>
        </p:nvSpPr>
        <p:spPr>
          <a:xfrm>
            <a:off x="210639" y="1169089"/>
            <a:ext cx="4818063" cy="5062537"/>
          </a:xfrm>
        </p:spPr>
        <p:txBody>
          <a:bodyPr>
            <a:noAutofit/>
          </a:bodyPr>
          <a:lstStyle/>
          <a:p>
            <a:pPr marL="0" indent="0" eaLnBrk="1" hangingPunct="1">
              <a:buNone/>
            </a:pPr>
            <a:r>
              <a:rPr lang="en-US" sz="2200" b="1" dirty="0">
                <a:solidFill>
                  <a:srgbClr val="000090"/>
                </a:solidFill>
                <a:latin typeface="Arial" charset="0"/>
                <a:ea typeface="ＭＳ Ｐゴシック" charset="0"/>
                <a:cs typeface="ＭＳ Ｐゴシック" charset="0"/>
              </a:rPr>
              <a:t>Average sex differences in the brain do exist.</a:t>
            </a:r>
          </a:p>
          <a:p>
            <a:pPr marL="0" indent="0" eaLnBrk="1" hangingPunct="1">
              <a:spcBef>
                <a:spcPts val="1200"/>
              </a:spcBef>
              <a:buNone/>
            </a:pPr>
            <a:r>
              <a:rPr lang="en-US" sz="2200" b="1" dirty="0" smtClean="0">
                <a:solidFill>
                  <a:srgbClr val="9F1627"/>
                </a:solidFill>
                <a:latin typeface="Arial" charset="0"/>
                <a:ea typeface="ＭＳ Ｐゴシック" charset="0"/>
                <a:cs typeface="ＭＳ Ｐゴシック" charset="0"/>
              </a:rPr>
              <a:t>However</a:t>
            </a:r>
            <a:r>
              <a:rPr lang="en-US" sz="2200" b="1" dirty="0">
                <a:solidFill>
                  <a:srgbClr val="9F1627"/>
                </a:solidFill>
                <a:latin typeface="Arial" charset="0"/>
                <a:ea typeface="ＭＳ Ｐゴシック" charset="0"/>
                <a:cs typeface="ＭＳ Ｐゴシック" charset="0"/>
              </a:rPr>
              <a:t>:</a:t>
            </a:r>
          </a:p>
          <a:p>
            <a:pPr marL="233363" indent="-233363">
              <a:spcAft>
                <a:spcPts val="600"/>
              </a:spcAft>
            </a:pPr>
            <a:r>
              <a:rPr lang="en-US" sz="1800" b="1" dirty="0">
                <a:solidFill>
                  <a:srgbClr val="404040"/>
                </a:solidFill>
                <a:latin typeface="Arial" charset="0"/>
                <a:ea typeface="ＭＳ Ｐゴシック" charset="0"/>
              </a:rPr>
              <a:t>Many supposed differences are stereotypes.</a:t>
            </a:r>
          </a:p>
          <a:p>
            <a:pPr marL="233363" indent="-233363">
              <a:spcAft>
                <a:spcPts val="600"/>
              </a:spcAft>
            </a:pPr>
            <a:r>
              <a:rPr lang="en-US" sz="1800" b="1" dirty="0">
                <a:solidFill>
                  <a:srgbClr val="404040"/>
                </a:solidFill>
                <a:latin typeface="Arial" charset="0"/>
                <a:ea typeface="ＭＳ Ｐゴシック" charset="0"/>
              </a:rPr>
              <a:t>May not </a:t>
            </a:r>
            <a:r>
              <a:rPr lang="en-US" altLang="ja-JP" sz="1800" b="1" dirty="0">
                <a:solidFill>
                  <a:srgbClr val="404040"/>
                </a:solidFill>
                <a:latin typeface="Arial" charset="0"/>
                <a:ea typeface="ＭＳ Ｐゴシック" charset="0"/>
              </a:rPr>
              <a:t>produce a difference in behavior or performance.</a:t>
            </a:r>
          </a:p>
          <a:p>
            <a:pPr marL="233363" indent="-233363">
              <a:spcAft>
                <a:spcPts val="600"/>
              </a:spcAft>
            </a:pPr>
            <a:r>
              <a:rPr lang="en-US" sz="1800" b="1" dirty="0">
                <a:solidFill>
                  <a:srgbClr val="404040"/>
                </a:solidFill>
                <a:latin typeface="Arial" charset="0"/>
                <a:ea typeface="ＭＳ Ｐゴシック" charset="0"/>
              </a:rPr>
              <a:t>Do not account for differences in behavior across situations.</a:t>
            </a:r>
          </a:p>
          <a:p>
            <a:pPr marL="233363" indent="-233363">
              <a:spcAft>
                <a:spcPts val="600"/>
              </a:spcAft>
            </a:pPr>
            <a:r>
              <a:rPr lang="en-US" sz="1800" b="1" dirty="0">
                <a:solidFill>
                  <a:srgbClr val="404040"/>
                </a:solidFill>
                <a:latin typeface="Arial" charset="0"/>
                <a:ea typeface="ＭＳ Ｐゴシック" charset="0"/>
              </a:rPr>
              <a:t>Some differences can be the result rather than the cause of behavioral differences.</a:t>
            </a:r>
          </a:p>
          <a:p>
            <a:pPr marL="233363" indent="-233363">
              <a:spcAft>
                <a:spcPts val="600"/>
              </a:spcAft>
            </a:pPr>
            <a:r>
              <a:rPr lang="en-US" sz="1800" b="1" dirty="0">
                <a:solidFill>
                  <a:srgbClr val="404040"/>
                </a:solidFill>
                <a:latin typeface="Arial" charset="0"/>
                <a:ea typeface="ＭＳ Ｐゴシック" charset="0"/>
              </a:rPr>
              <a:t>Results of studies may not be generalizable to everyone.</a:t>
            </a:r>
          </a:p>
        </p:txBody>
      </p:sp>
    </p:spTree>
    <p:extLst>
      <p:ext uri="{BB962C8B-B14F-4D97-AF65-F5344CB8AC3E}">
        <p14:creationId xmlns:p14="http://schemas.microsoft.com/office/powerpoint/2010/main" val="288973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3977">
                                            <p:txEl>
                                              <p:pRg st="0" end="0"/>
                                            </p:txEl>
                                          </p:spTgt>
                                        </p:tgtEl>
                                        <p:attrNameLst>
                                          <p:attrName>style.visibility</p:attrName>
                                        </p:attrNameLst>
                                      </p:cBhvr>
                                      <p:to>
                                        <p:strVal val="visible"/>
                                      </p:to>
                                    </p:set>
                                    <p:animEffect transition="in" filter="fade">
                                      <p:cBhvr>
                                        <p:cTn id="14" dur="1000"/>
                                        <p:tgtEl>
                                          <p:spTgt spid="83977">
                                            <p:txEl>
                                              <p:pRg st="0" end="0"/>
                                            </p:txEl>
                                          </p:spTgt>
                                        </p:tgtEl>
                                      </p:cBhvr>
                                    </p:animEffect>
                                    <p:anim calcmode="lin" valueType="num">
                                      <p:cBhvr>
                                        <p:cTn id="15" dur="1000" fill="hold"/>
                                        <p:tgtEl>
                                          <p:spTgt spid="8397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3977">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83977">
                                            <p:txEl>
                                              <p:pRg st="1" end="1"/>
                                            </p:txEl>
                                          </p:spTgt>
                                        </p:tgtEl>
                                        <p:attrNameLst>
                                          <p:attrName>style.visibility</p:attrName>
                                        </p:attrNameLst>
                                      </p:cBhvr>
                                      <p:to>
                                        <p:strVal val="visible"/>
                                      </p:to>
                                    </p:set>
                                    <p:animEffect transition="in" filter="fade">
                                      <p:cBhvr>
                                        <p:cTn id="20" dur="1000"/>
                                        <p:tgtEl>
                                          <p:spTgt spid="83977">
                                            <p:txEl>
                                              <p:pRg st="1" end="1"/>
                                            </p:txEl>
                                          </p:spTgt>
                                        </p:tgtEl>
                                      </p:cBhvr>
                                    </p:animEffect>
                                    <p:anim calcmode="lin" valueType="num">
                                      <p:cBhvr>
                                        <p:cTn id="21" dur="1000" fill="hold"/>
                                        <p:tgtEl>
                                          <p:spTgt spid="8397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3977">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83977">
                                            <p:txEl>
                                              <p:pRg st="2" end="2"/>
                                            </p:txEl>
                                          </p:spTgt>
                                        </p:tgtEl>
                                        <p:attrNameLst>
                                          <p:attrName>style.visibility</p:attrName>
                                        </p:attrNameLst>
                                      </p:cBhvr>
                                      <p:to>
                                        <p:strVal val="visible"/>
                                      </p:to>
                                    </p:set>
                                    <p:animEffect transition="in" filter="fade">
                                      <p:cBhvr>
                                        <p:cTn id="26" dur="1000"/>
                                        <p:tgtEl>
                                          <p:spTgt spid="83977">
                                            <p:txEl>
                                              <p:pRg st="2" end="2"/>
                                            </p:txEl>
                                          </p:spTgt>
                                        </p:tgtEl>
                                      </p:cBhvr>
                                    </p:animEffect>
                                    <p:anim calcmode="lin" valueType="num">
                                      <p:cBhvr>
                                        <p:cTn id="27" dur="1000" fill="hold"/>
                                        <p:tgtEl>
                                          <p:spTgt spid="8397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3977">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83977">
                                            <p:txEl>
                                              <p:pRg st="3" end="3"/>
                                            </p:txEl>
                                          </p:spTgt>
                                        </p:tgtEl>
                                        <p:attrNameLst>
                                          <p:attrName>style.visibility</p:attrName>
                                        </p:attrNameLst>
                                      </p:cBhvr>
                                      <p:to>
                                        <p:strVal val="visible"/>
                                      </p:to>
                                    </p:set>
                                    <p:animEffect transition="in" filter="fade">
                                      <p:cBhvr>
                                        <p:cTn id="32" dur="1000"/>
                                        <p:tgtEl>
                                          <p:spTgt spid="83977">
                                            <p:txEl>
                                              <p:pRg st="3" end="3"/>
                                            </p:txEl>
                                          </p:spTgt>
                                        </p:tgtEl>
                                      </p:cBhvr>
                                    </p:animEffect>
                                    <p:anim calcmode="lin" valueType="num">
                                      <p:cBhvr>
                                        <p:cTn id="33" dur="1000" fill="hold"/>
                                        <p:tgtEl>
                                          <p:spTgt spid="8397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83977">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0"/>
                            </p:stCondLst>
                            <p:childTnLst>
                              <p:par>
                                <p:cTn id="36" presetID="42" presetClass="entr" presetSubtype="0" fill="hold" grpId="0" nodeType="afterEffect">
                                  <p:stCondLst>
                                    <p:cond delay="0"/>
                                  </p:stCondLst>
                                  <p:childTnLst>
                                    <p:set>
                                      <p:cBhvr>
                                        <p:cTn id="37" dur="1" fill="hold">
                                          <p:stCondLst>
                                            <p:cond delay="0"/>
                                          </p:stCondLst>
                                        </p:cTn>
                                        <p:tgtEl>
                                          <p:spTgt spid="83977">
                                            <p:txEl>
                                              <p:pRg st="4" end="4"/>
                                            </p:txEl>
                                          </p:spTgt>
                                        </p:tgtEl>
                                        <p:attrNameLst>
                                          <p:attrName>style.visibility</p:attrName>
                                        </p:attrNameLst>
                                      </p:cBhvr>
                                      <p:to>
                                        <p:strVal val="visible"/>
                                      </p:to>
                                    </p:set>
                                    <p:animEffect transition="in" filter="fade">
                                      <p:cBhvr>
                                        <p:cTn id="38" dur="1000"/>
                                        <p:tgtEl>
                                          <p:spTgt spid="83977">
                                            <p:txEl>
                                              <p:pRg st="4" end="4"/>
                                            </p:txEl>
                                          </p:spTgt>
                                        </p:tgtEl>
                                      </p:cBhvr>
                                    </p:animEffect>
                                    <p:anim calcmode="lin" valueType="num">
                                      <p:cBhvr>
                                        <p:cTn id="39" dur="1000" fill="hold"/>
                                        <p:tgtEl>
                                          <p:spTgt spid="8397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3977">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6000"/>
                            </p:stCondLst>
                            <p:childTnLst>
                              <p:par>
                                <p:cTn id="42" presetID="42" presetClass="entr" presetSubtype="0" fill="hold" grpId="0" nodeType="afterEffect">
                                  <p:stCondLst>
                                    <p:cond delay="0"/>
                                  </p:stCondLst>
                                  <p:childTnLst>
                                    <p:set>
                                      <p:cBhvr>
                                        <p:cTn id="43" dur="1" fill="hold">
                                          <p:stCondLst>
                                            <p:cond delay="0"/>
                                          </p:stCondLst>
                                        </p:cTn>
                                        <p:tgtEl>
                                          <p:spTgt spid="83977">
                                            <p:txEl>
                                              <p:pRg st="5" end="5"/>
                                            </p:txEl>
                                          </p:spTgt>
                                        </p:tgtEl>
                                        <p:attrNameLst>
                                          <p:attrName>style.visibility</p:attrName>
                                        </p:attrNameLst>
                                      </p:cBhvr>
                                      <p:to>
                                        <p:strVal val="visible"/>
                                      </p:to>
                                    </p:set>
                                    <p:animEffect transition="in" filter="fade">
                                      <p:cBhvr>
                                        <p:cTn id="44" dur="1000"/>
                                        <p:tgtEl>
                                          <p:spTgt spid="83977">
                                            <p:txEl>
                                              <p:pRg st="5" end="5"/>
                                            </p:txEl>
                                          </p:spTgt>
                                        </p:tgtEl>
                                      </p:cBhvr>
                                    </p:animEffect>
                                    <p:anim calcmode="lin" valueType="num">
                                      <p:cBhvr>
                                        <p:cTn id="45" dur="1000" fill="hold"/>
                                        <p:tgtEl>
                                          <p:spTgt spid="83977">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83977">
                                            <p:txEl>
                                              <p:pRg st="5" end="5"/>
                                            </p:txEl>
                                          </p:spTgt>
                                        </p:tgtEl>
                                        <p:attrNameLst>
                                          <p:attrName>ppt_y</p:attrName>
                                        </p:attrNameLst>
                                      </p:cBhvr>
                                      <p:tavLst>
                                        <p:tav tm="0">
                                          <p:val>
                                            <p:strVal val="#ppt_y+.1"/>
                                          </p:val>
                                        </p:tav>
                                        <p:tav tm="100000">
                                          <p:val>
                                            <p:strVal val="#ppt_y"/>
                                          </p:val>
                                        </p:tav>
                                      </p:tavLst>
                                    </p:anim>
                                  </p:childTnLst>
                                </p:cTn>
                              </p:par>
                            </p:childTnLst>
                          </p:cTn>
                        </p:par>
                        <p:par>
                          <p:cTn id="47" fill="hold">
                            <p:stCondLst>
                              <p:cond delay="7000"/>
                            </p:stCondLst>
                            <p:childTnLst>
                              <p:par>
                                <p:cTn id="48" presetID="42" presetClass="entr" presetSubtype="0" fill="hold" grpId="0" nodeType="afterEffect">
                                  <p:stCondLst>
                                    <p:cond delay="0"/>
                                  </p:stCondLst>
                                  <p:childTnLst>
                                    <p:set>
                                      <p:cBhvr>
                                        <p:cTn id="49" dur="1" fill="hold">
                                          <p:stCondLst>
                                            <p:cond delay="0"/>
                                          </p:stCondLst>
                                        </p:cTn>
                                        <p:tgtEl>
                                          <p:spTgt spid="83977">
                                            <p:txEl>
                                              <p:pRg st="6" end="6"/>
                                            </p:txEl>
                                          </p:spTgt>
                                        </p:tgtEl>
                                        <p:attrNameLst>
                                          <p:attrName>style.visibility</p:attrName>
                                        </p:attrNameLst>
                                      </p:cBhvr>
                                      <p:to>
                                        <p:strVal val="visible"/>
                                      </p:to>
                                    </p:set>
                                    <p:animEffect transition="in" filter="fade">
                                      <p:cBhvr>
                                        <p:cTn id="50" dur="1000"/>
                                        <p:tgtEl>
                                          <p:spTgt spid="83977">
                                            <p:txEl>
                                              <p:pRg st="6" end="6"/>
                                            </p:txEl>
                                          </p:spTgt>
                                        </p:tgtEl>
                                      </p:cBhvr>
                                    </p:animEffect>
                                    <p:anim calcmode="lin" valueType="num">
                                      <p:cBhvr>
                                        <p:cTn id="51" dur="1000" fill="hold"/>
                                        <p:tgtEl>
                                          <p:spTgt spid="83977">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8397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1124758_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844" y="40442"/>
            <a:ext cx="9103156" cy="6373594"/>
          </a:xfrm>
          <a:prstGeom prst="rect">
            <a:avLst/>
          </a:prstGeom>
        </p:spPr>
      </p:pic>
      <p:sp>
        <p:nvSpPr>
          <p:cNvPr id="3" name="Rectangle 3"/>
          <p:cNvSpPr txBox="1">
            <a:spLocks/>
          </p:cNvSpPr>
          <p:nvPr/>
        </p:nvSpPr>
        <p:spPr>
          <a:xfrm>
            <a:off x="715122" y="1806537"/>
            <a:ext cx="7792358" cy="411137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dirty="0" smtClean="0">
                <a:solidFill>
                  <a:schemeClr val="accent6">
                    <a:lumMod val="75000"/>
                  </a:schemeClr>
                </a:solidFill>
                <a:latin typeface="Arial" charset="0"/>
                <a:ea typeface="ＭＳ Ｐゴシック" charset="0"/>
                <a:cs typeface="ＭＳ Ｐゴシック" charset="0"/>
              </a:rPr>
              <a:t>Taking Psychology with You</a:t>
            </a:r>
          </a:p>
          <a:p>
            <a:pPr marL="457200" indent="-227013">
              <a:spcBef>
                <a:spcPts val="1200"/>
              </a:spcBef>
              <a:buFont typeface="Arial"/>
              <a:buNone/>
            </a:pPr>
            <a:r>
              <a:rPr lang="en-US" sz="2400" b="1" dirty="0" smtClean="0">
                <a:solidFill>
                  <a:srgbClr val="FFFF00"/>
                </a:solidFill>
                <a:latin typeface="Arial" charset="0"/>
                <a:ea typeface="ＭＳ Ｐゴシック" charset="0"/>
                <a:cs typeface="ＭＳ Ｐゴシック" charset="0"/>
              </a:rPr>
              <a:t>Cosmetic Neurology: Tinkering with the Brain</a:t>
            </a:r>
            <a:endParaRPr lang="en-US" sz="2200" b="1" dirty="0" smtClean="0">
              <a:solidFill>
                <a:srgbClr val="FFFF00"/>
              </a:solidFill>
              <a:latin typeface="Arial" charset="0"/>
              <a:ea typeface="ＭＳ Ｐゴシック" charset="0"/>
              <a:cs typeface="ＭＳ Ｐゴシック" charset="0"/>
            </a:endParaRPr>
          </a:p>
          <a:p>
            <a:pPr marL="457200" indent="-227013">
              <a:spcBef>
                <a:spcPts val="1200"/>
              </a:spcBef>
            </a:pPr>
            <a:r>
              <a:rPr lang="en-US" sz="2200" b="1" dirty="0">
                <a:solidFill>
                  <a:schemeClr val="bg1"/>
                </a:solidFill>
                <a:latin typeface="Arial" charset="0"/>
                <a:ea typeface="ＭＳ Ｐゴシック" charset="0"/>
                <a:cs typeface="ＭＳ Ｐゴシック" charset="0"/>
              </a:rPr>
              <a:t>People use caffeine, diet, and exercise to stimulate their brains and improve learning &amp; memory.</a:t>
            </a:r>
          </a:p>
          <a:p>
            <a:pPr marL="457200" indent="-227013">
              <a:spcBef>
                <a:spcPts val="1200"/>
              </a:spcBef>
            </a:pPr>
            <a:r>
              <a:rPr lang="en-US" sz="2200" b="1" dirty="0">
                <a:solidFill>
                  <a:schemeClr val="bg1"/>
                </a:solidFill>
                <a:latin typeface="Arial" charset="0"/>
                <a:ea typeface="ＭＳ Ｐゴシック" charset="0"/>
                <a:cs typeface="ＭＳ Ｐゴシック" charset="0"/>
              </a:rPr>
              <a:t>But drugs like Provigil (for sleep disorders), and Ritalin or Adderall (for ADHD) have side effects.</a:t>
            </a:r>
          </a:p>
          <a:p>
            <a:pPr marL="457200" indent="-227013">
              <a:spcBef>
                <a:spcPts val="1200"/>
              </a:spcBef>
            </a:pPr>
            <a:r>
              <a:rPr lang="en-US" sz="2200" b="1" dirty="0">
                <a:solidFill>
                  <a:schemeClr val="bg1"/>
                </a:solidFill>
                <a:latin typeface="Arial" charset="0"/>
                <a:ea typeface="ＭＳ Ｐゴシック" charset="0"/>
                <a:cs typeface="ＭＳ Ｐゴシック" charset="0"/>
              </a:rPr>
              <a:t>And when attention/concentration is improved, sometimes creativity suffers</a:t>
            </a:r>
            <a:r>
              <a:rPr lang="en-US" sz="2200" b="1" dirty="0" smtClean="0">
                <a:solidFill>
                  <a:schemeClr val="bg1"/>
                </a:solidFill>
                <a:latin typeface="Arial" charset="0"/>
                <a:ea typeface="ＭＳ Ｐゴシック" charset="0"/>
                <a:cs typeface="ＭＳ Ｐゴシック" charset="0"/>
              </a:rPr>
              <a:t>.</a:t>
            </a:r>
            <a:endParaRPr lang="en-US" sz="2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778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42" presetClass="entr" presetSubtype="0" fill="hold" nodeType="after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1000"/>
                                        <p:tgtEl>
                                          <p:spTgt spid="3">
                                            <p:txEl>
                                              <p:pRg st="4" end="4"/>
                                            </p:txEl>
                                          </p:spTgt>
                                        </p:tgtEl>
                                      </p:cBhvr>
                                    </p:animEffect>
                                    <p:anim calcmode="lin" valueType="num">
                                      <p:cBhvr>
                                        <p:cTn id="4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07105"/>
            <a:ext cx="9144000" cy="646331"/>
          </a:xfrm>
          <a:prstGeom prst="rect">
            <a:avLst/>
          </a:prstGeom>
          <a:noFill/>
        </p:spPr>
        <p:txBody>
          <a:bodyPr wrap="square" rtlCol="0">
            <a:spAutoFit/>
          </a:bodyPr>
          <a:lstStyle/>
          <a:p>
            <a:pPr algn="ctr"/>
            <a:r>
              <a:rPr lang="en-US" sz="3600" b="1" dirty="0" smtClean="0">
                <a:solidFill>
                  <a:schemeClr val="bg1"/>
                </a:solidFill>
                <a:latin typeface="Arial"/>
                <a:cs typeface="Arial"/>
              </a:rPr>
              <a:t>End of Chapter</a:t>
            </a:r>
            <a:endParaRPr lang="en-US" sz="3600" b="1" dirty="0">
              <a:solidFill>
                <a:schemeClr val="bg1"/>
              </a:solidFill>
              <a:latin typeface="Arial"/>
              <a:cs typeface="Arial"/>
            </a:endParaRPr>
          </a:p>
        </p:txBody>
      </p:sp>
    </p:spTree>
    <p:extLst>
      <p:ext uri="{BB962C8B-B14F-4D97-AF65-F5344CB8AC3E}">
        <p14:creationId xmlns:p14="http://schemas.microsoft.com/office/powerpoint/2010/main" val="1910806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4F3967"/>
                </a:solidFill>
                <a:latin typeface="Arial"/>
                <a:cs typeface="Arial"/>
              </a:rPr>
              <a:t>Interactive Figures</a:t>
            </a:r>
            <a:endParaRPr lang="en-US" sz="3600" b="1" dirty="0">
              <a:solidFill>
                <a:srgbClr val="4F3967"/>
              </a:solidFill>
              <a:latin typeface="Arial"/>
              <a:cs typeface="Arial"/>
            </a:endParaRPr>
          </a:p>
        </p:txBody>
      </p:sp>
      <p:grpSp>
        <p:nvGrpSpPr>
          <p:cNvPr id="4" name="Group 3"/>
          <p:cNvGrpSpPr/>
          <p:nvPr/>
        </p:nvGrpSpPr>
        <p:grpSpPr>
          <a:xfrm>
            <a:off x="1281634" y="2529789"/>
            <a:ext cx="1083110" cy="1083110"/>
            <a:chOff x="133090" y="45734"/>
            <a:chExt cx="1083110" cy="1083110"/>
          </a:xfrm>
        </p:grpSpPr>
        <p:sp>
          <p:nvSpPr>
            <p:cNvPr id="5" name="Oval 4"/>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9BAEF6"/>
                </a:solidFill>
              </a:endParaRPr>
            </a:p>
          </p:txBody>
        </p:sp>
        <p:sp>
          <p:nvSpPr>
            <p:cNvPr id="6" name="Isosceles Triangle 5"/>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6483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The Spinal Cord Reflex</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9851" y="1128844"/>
            <a:ext cx="6964298" cy="4503687"/>
          </a:xfrm>
          <a:prstGeom prst="rect">
            <a:avLst/>
          </a:prstGeom>
        </p:spPr>
      </p:pic>
    </p:spTree>
    <p:extLst>
      <p:ext uri="{BB962C8B-B14F-4D97-AF65-F5344CB8AC3E}">
        <p14:creationId xmlns:p14="http://schemas.microsoft.com/office/powerpoint/2010/main" val="2681128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1"/>
            <a:ext cx="6818562" cy="8387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Functions of the Parasympathetic and</a:t>
            </a:r>
            <a:r>
              <a:rPr lang="en-US" sz="2400" b="0" i="0" u="none" strike="noStrike" cap="none" dirty="0" smtClean="0">
                <a:solidFill>
                  <a:schemeClr val="tx1"/>
                </a:solidFill>
                <a:latin typeface=""/>
              </a:rPr>
              <a:t> Sympathetic Divisions of the Nervous System</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1389" y="1434400"/>
            <a:ext cx="6561222" cy="4231551"/>
          </a:xfrm>
          <a:prstGeom prst="rect">
            <a:avLst/>
          </a:prstGeom>
        </p:spPr>
      </p:pic>
    </p:spTree>
    <p:extLst>
      <p:ext uri="{BB962C8B-B14F-4D97-AF65-F5344CB8AC3E}">
        <p14:creationId xmlns:p14="http://schemas.microsoft.com/office/powerpoint/2010/main" val="2114074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Major Structures of the Human Brain</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9094" y="1108614"/>
            <a:ext cx="6545812" cy="4523917"/>
          </a:xfrm>
          <a:prstGeom prst="rect">
            <a:avLst/>
          </a:prstGeom>
        </p:spPr>
      </p:pic>
    </p:spTree>
    <p:extLst>
      <p:ext uri="{BB962C8B-B14F-4D97-AF65-F5344CB8AC3E}">
        <p14:creationId xmlns:p14="http://schemas.microsoft.com/office/powerpoint/2010/main" val="1769013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The Limbic System</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4209" y="1128844"/>
            <a:ext cx="6495582" cy="4503687"/>
          </a:xfrm>
          <a:prstGeom prst="rect">
            <a:avLst/>
          </a:prstGeom>
        </p:spPr>
      </p:pic>
    </p:spTree>
    <p:extLst>
      <p:ext uri="{BB962C8B-B14F-4D97-AF65-F5344CB8AC3E}">
        <p14:creationId xmlns:p14="http://schemas.microsoft.com/office/powerpoint/2010/main" val="2731001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323" y="-5291"/>
            <a:ext cx="9309165" cy="427442"/>
          </a:xfrm>
          <a:prstGeom prst="rect">
            <a:avLst/>
          </a:prstGeom>
          <a:solidFill>
            <a:srgbClr val="4F39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Title 1"/>
          <p:cNvSpPr txBox="1">
            <a:spLocks/>
          </p:cNvSpPr>
          <p:nvPr/>
        </p:nvSpPr>
        <p:spPr>
          <a:xfrm>
            <a:off x="1280073" y="45734"/>
            <a:ext cx="6818563" cy="342567"/>
          </a:xfrm>
          <a:prstGeom prst="rect">
            <a:avLst/>
          </a:prstGeom>
        </p:spPr>
        <p:txBody>
          <a:bodyPr>
            <a:noAutofit/>
          </a:bodyPr>
          <a:lstStyle>
            <a:lvl1pPr algn="l" defTabSz="457200" rtl="0" eaLnBrk="1" latinLnBrk="0" hangingPunct="1">
              <a:spcBef>
                <a:spcPct val="0"/>
              </a:spcBef>
              <a:buNone/>
              <a:defRPr sz="1600" b="1" kern="1200" cap="all">
                <a:solidFill>
                  <a:srgbClr val="FFFFFF"/>
                </a:solidFill>
                <a:latin typeface="Arial"/>
                <a:ea typeface="+mj-ea"/>
                <a:cs typeface="Arial"/>
              </a:defRPr>
            </a:lvl1pPr>
          </a:lstStyle>
          <a:p>
            <a:r>
              <a:rPr lang="en-US" dirty="0" smtClean="0"/>
              <a:t>Interactive figure</a:t>
            </a:r>
            <a:endParaRPr lang="en-US" dirty="0"/>
          </a:p>
        </p:txBody>
      </p:sp>
      <p:sp>
        <p:nvSpPr>
          <p:cNvPr id="5" name="Title 1"/>
          <p:cNvSpPr txBox="1">
            <a:spLocks/>
          </p:cNvSpPr>
          <p:nvPr/>
        </p:nvSpPr>
        <p:spPr>
          <a:xfrm>
            <a:off x="1280073" y="486872"/>
            <a:ext cx="6818562" cy="4723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1800" b="1" kern="1200" cap="all">
                <a:solidFill>
                  <a:schemeClr val="tx1"/>
                </a:solidFill>
                <a:latin typeface="Arial"/>
                <a:ea typeface="+mj-ea"/>
                <a:cs typeface="Arial"/>
              </a:defRPr>
            </a:lvl1pPr>
          </a:lstStyle>
          <a:p>
            <a:pPr algn="l"/>
            <a:r>
              <a:rPr lang="en-US" sz="2400" b="0" i="0" u="none" strike="noStrike" cap="none" baseline="0" dirty="0" smtClean="0">
                <a:solidFill>
                  <a:schemeClr val="tx1"/>
                </a:solidFill>
                <a:latin typeface=""/>
              </a:rPr>
              <a:t>Hemispheric Specialization</a:t>
            </a:r>
            <a:endParaRPr lang="en-US" sz="2400" b="0" cap="none" dirty="0">
              <a:solidFill>
                <a:schemeClr val="tx1"/>
              </a:solidFill>
            </a:endParaRPr>
          </a:p>
        </p:txBody>
      </p:sp>
      <p:sp>
        <p:nvSpPr>
          <p:cNvPr id="6" name="Rectangle 5"/>
          <p:cNvSpPr/>
          <p:nvPr/>
        </p:nvSpPr>
        <p:spPr>
          <a:xfrm>
            <a:off x="-98323" y="422150"/>
            <a:ext cx="9309165" cy="64722"/>
          </a:xfrm>
          <a:prstGeom prst="rect">
            <a:avLst/>
          </a:prstGeom>
          <a:solidFill>
            <a:srgbClr val="E7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33090" y="45734"/>
            <a:ext cx="1083110" cy="1083110"/>
            <a:chOff x="133090" y="45734"/>
            <a:chExt cx="1083110" cy="1083110"/>
          </a:xfrm>
        </p:grpSpPr>
        <p:sp>
          <p:nvSpPr>
            <p:cNvPr id="8" name="Oval 7"/>
            <p:cNvSpPr/>
            <p:nvPr/>
          </p:nvSpPr>
          <p:spPr>
            <a:xfrm>
              <a:off x="133090" y="45734"/>
              <a:ext cx="1083110" cy="1083110"/>
            </a:xfrm>
            <a:prstGeom prst="ellipse">
              <a:avLst/>
            </a:prstGeom>
            <a:solidFill>
              <a:srgbClr val="7C8B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450540" y="346779"/>
              <a:ext cx="583386" cy="50291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0" y="5679074"/>
            <a:ext cx="9144000" cy="369332"/>
          </a:xfrm>
          <a:prstGeom prst="rect">
            <a:avLst/>
          </a:prstGeom>
          <a:noFill/>
        </p:spPr>
        <p:txBody>
          <a:bodyPr wrap="square" rtlCol="0">
            <a:spAutoFit/>
          </a:bodyPr>
          <a:lstStyle/>
          <a:p>
            <a:pPr algn="ctr"/>
            <a:r>
              <a:rPr lang="en-US" b="1" dirty="0" smtClean="0">
                <a:latin typeface="Arial"/>
                <a:cs typeface="Arial"/>
                <a:hlinkClick r:id="rId2"/>
              </a:rPr>
              <a:t>Click here to watch the interactive feature.</a:t>
            </a:r>
            <a:endParaRPr lang="en-US" b="1" dirty="0">
              <a:solidFill>
                <a:srgbClr val="FF0000"/>
              </a:solidFill>
              <a:latin typeface="Arial"/>
              <a:cs typeface="Arial"/>
            </a:endParaRPr>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t="5403"/>
          <a:stretch/>
        </p:blipFill>
        <p:spPr>
          <a:xfrm>
            <a:off x="1055645" y="1128844"/>
            <a:ext cx="7032710" cy="4503687"/>
          </a:xfrm>
          <a:prstGeom prst="rect">
            <a:avLst/>
          </a:prstGeom>
        </p:spPr>
      </p:pic>
    </p:spTree>
    <p:extLst>
      <p:ext uri="{BB962C8B-B14F-4D97-AF65-F5344CB8AC3E}">
        <p14:creationId xmlns:p14="http://schemas.microsoft.com/office/powerpoint/2010/main" val="2421855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07105"/>
            <a:ext cx="9144000" cy="646331"/>
          </a:xfrm>
          <a:prstGeom prst="rect">
            <a:avLst/>
          </a:prstGeom>
          <a:noFill/>
        </p:spPr>
        <p:txBody>
          <a:bodyPr wrap="square" rtlCol="0">
            <a:spAutoFit/>
          </a:bodyPr>
          <a:lstStyle/>
          <a:p>
            <a:pPr algn="ctr"/>
            <a:r>
              <a:rPr lang="en-US" sz="3600" b="1" dirty="0" smtClean="0">
                <a:solidFill>
                  <a:srgbClr val="FFFFFF"/>
                </a:solidFill>
                <a:latin typeface="Arial"/>
                <a:cs typeface="Arial"/>
              </a:rPr>
              <a:t>Acknowledgments</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334166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ctrTitle"/>
          </p:nvPr>
        </p:nvSpPr>
        <p:spPr/>
        <p:txBody>
          <a:bodyPr/>
          <a:lstStyle/>
          <a:p>
            <a:r>
              <a:rPr lang="en-US">
                <a:latin typeface="Arial" charset="0"/>
                <a:ea typeface="ＭＳ Ｐゴシック" charset="0"/>
                <a:cs typeface="ＭＳ Ｐゴシック" charset="0"/>
              </a:rPr>
              <a:t>The Nervous System</a:t>
            </a:r>
          </a:p>
        </p:txBody>
      </p:sp>
      <p:pic>
        <p:nvPicPr>
          <p:cNvPr id="91138" name="Picture 2" descr="AALCQZO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8319" y="1062799"/>
            <a:ext cx="7174662" cy="519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61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barn(inVertical)">
                                      <p:cBhvr>
                                        <p:cTn id="7" dur="5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724511"/>
              </p:ext>
            </p:extLst>
          </p:nvPr>
        </p:nvGraphicFramePr>
        <p:xfrm>
          <a:off x="213896" y="240631"/>
          <a:ext cx="8686800" cy="4096512"/>
        </p:xfrm>
        <a:graphic>
          <a:graphicData uri="http://schemas.openxmlformats.org/drawingml/2006/table">
            <a:tbl>
              <a:tblPr firstRow="1" bandRow="1">
                <a:tableStyleId>{5C22544A-7EE6-4342-B048-85BDC9FD1C3A}</a:tableStyleId>
              </a:tblPr>
              <a:tblGrid>
                <a:gridCol w="761999"/>
                <a:gridCol w="7924801"/>
              </a:tblGrid>
              <a:tr h="256032">
                <a:tc>
                  <a:txBody>
                    <a:bodyPr/>
                    <a:lstStyle/>
                    <a:p>
                      <a:r>
                        <a:rPr lang="en-US" sz="1000" dirty="0" smtClean="0">
                          <a:solidFill>
                            <a:schemeClr val="bg1"/>
                          </a:solidFill>
                          <a:latin typeface="Arial"/>
                          <a:cs typeface="Arial"/>
                        </a:rPr>
                        <a:t>Slide</a:t>
                      </a:r>
                      <a:endParaRPr lang="en-US" sz="1000" dirty="0">
                        <a:solidFill>
                          <a:schemeClr val="bg1"/>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c>
                  <a:txBody>
                    <a:bodyPr/>
                    <a:lstStyle/>
                    <a:p>
                      <a:r>
                        <a:rPr lang="en-US" sz="1000" dirty="0" smtClean="0">
                          <a:solidFill>
                            <a:srgbClr val="FFFFFF"/>
                          </a:solidFill>
                          <a:latin typeface="Arial"/>
                          <a:cs typeface="Arial"/>
                        </a:rPr>
                        <a:t>Credit</a:t>
                      </a:r>
                      <a:endParaRPr lang="en-US" sz="1000" dirty="0">
                        <a:solidFill>
                          <a:srgbClr val="FFFFFF"/>
                        </a:solidFill>
                        <a:latin typeface="Arial"/>
                        <a:cs typeface="Arial"/>
                      </a:endParaRPr>
                    </a:p>
                  </a:txBody>
                  <a:tcP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solidFill>
                      <a:schemeClr val="tx1"/>
                    </a:solidFill>
                  </a:tcPr>
                </a:tc>
              </a:tr>
              <a:tr h="256032">
                <a:tc>
                  <a:txBody>
                    <a:bodyPr/>
                    <a:lstStyle/>
                    <a:p>
                      <a:pPr algn="l" fontAlgn="b"/>
                      <a:r>
                        <a:rPr lang="en-US" sz="1200" b="0" i="0" u="none" strike="noStrike" dirty="0">
                          <a:solidFill>
                            <a:srgbClr val="000000"/>
                          </a:solidFill>
                          <a:effectLst/>
                          <a:latin typeface="Arial"/>
                          <a:cs typeface="Arial"/>
                        </a:rPr>
                        <a:t>Slide 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yienkeat.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BioMedical.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19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a:cs typeface="Arial"/>
                        </a:rPr>
                        <a:t>Serg64.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22</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MJTH.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SvetlanaFedoseyeva.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Sebastian Gauert.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25</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Iraidka.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26</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Alex Mit.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argus.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33</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Gunnar Pippel.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44</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lightwise. 123rf.com</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47</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Peshkova.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59</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Thorsten Schmitt.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60</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a:solidFill>
                            <a:srgbClr val="000000"/>
                          </a:solidFill>
                          <a:effectLst/>
                          <a:latin typeface="Arial"/>
                          <a:cs typeface="Arial"/>
                        </a:rPr>
                        <a:t>Imagewell. Shutterstock</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r h="256032">
                <a:tc>
                  <a:txBody>
                    <a:bodyPr/>
                    <a:lstStyle/>
                    <a:p>
                      <a:pPr algn="l" fontAlgn="b"/>
                      <a:r>
                        <a:rPr lang="en-US" sz="1200" b="0" i="0" u="none" strike="noStrike">
                          <a:solidFill>
                            <a:srgbClr val="000000"/>
                          </a:solidFill>
                          <a:effectLst/>
                          <a:latin typeface="Arial"/>
                          <a:cs typeface="Arial"/>
                        </a:rPr>
                        <a:t>Slide 61</a:t>
                      </a: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c>
                  <a:txBody>
                    <a:bodyPr/>
                    <a:lstStyle/>
                    <a:p>
                      <a:pPr algn="l" fontAlgn="ctr"/>
                      <a:r>
                        <a:rPr lang="en-US" sz="1200" b="0" i="0" u="none" strike="noStrike" dirty="0" err="1">
                          <a:solidFill>
                            <a:srgbClr val="000000"/>
                          </a:solidFill>
                          <a:effectLst/>
                          <a:latin typeface="Arial"/>
                          <a:cs typeface="Arial"/>
                        </a:rPr>
                        <a:t>quetton</a:t>
                      </a:r>
                      <a:r>
                        <a:rPr lang="en-US" sz="1200" b="0" i="0" u="none" strike="noStrike" dirty="0">
                          <a:solidFill>
                            <a:srgbClr val="000000"/>
                          </a:solidFill>
                          <a:effectLst/>
                          <a:latin typeface="Arial"/>
                          <a:cs typeface="Arial"/>
                        </a:rPr>
                        <a:t>. </a:t>
                      </a:r>
                      <a:r>
                        <a:rPr lang="en-US" sz="1200" b="0" i="0" u="none" strike="noStrike" dirty="0" err="1">
                          <a:solidFill>
                            <a:srgbClr val="000000"/>
                          </a:solidFill>
                          <a:effectLst/>
                          <a:latin typeface="Arial"/>
                          <a:cs typeface="Arial"/>
                        </a:rPr>
                        <a:t>Shutterstock</a:t>
                      </a:r>
                      <a:endParaRPr lang="en-US" sz="1200" b="0" i="0" u="none" strike="noStrike" dirty="0">
                        <a:solidFill>
                          <a:srgbClr val="000000"/>
                        </a:solidFill>
                        <a:effectLst/>
                        <a:latin typeface="Arial"/>
                        <a:cs typeface="Arial"/>
                      </a:endParaRPr>
                    </a:p>
                  </a:txBody>
                  <a:tcPr marL="12700" marR="12700" marT="12700" marB="0" anchor="ctr">
                    <a:lnL w="3175" cap="flat" cmpd="sng" algn="ctr">
                      <a:solidFill>
                        <a:prstClr val="black"/>
                      </a:solidFill>
                      <a:prstDash val="solid"/>
                      <a:round/>
                      <a:headEnd type="none" w="med" len="med"/>
                      <a:tailEnd type="none" w="med" len="med"/>
                    </a:lnL>
                    <a:lnR w="3175" cap="flat" cmpd="sng" algn="ctr">
                      <a:solidFill>
                        <a:prstClr val="black"/>
                      </a:solidFill>
                      <a:prstDash val="solid"/>
                      <a:round/>
                      <a:headEnd type="none" w="med" len="med"/>
                      <a:tailEnd type="none" w="med" len="med"/>
                    </a:lnR>
                    <a:lnT w="3175" cap="flat" cmpd="sng" algn="ctr">
                      <a:solidFill>
                        <a:prstClr val="black"/>
                      </a:solidFill>
                      <a:prstDash val="solid"/>
                      <a:round/>
                      <a:headEnd type="none" w="med" len="med"/>
                      <a:tailEnd type="none" w="med" len="med"/>
                    </a:lnT>
                    <a:lnB w="3175"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6465040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0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473140"/>
          </a:xfrm>
          <a:prstGeom prst="rect">
            <a:avLst/>
          </a:prstGeom>
        </p:spPr>
      </p:pic>
      <p:sp>
        <p:nvSpPr>
          <p:cNvPr id="2" name="Rectangle 1"/>
          <p:cNvSpPr/>
          <p:nvPr/>
        </p:nvSpPr>
        <p:spPr>
          <a:xfrm>
            <a:off x="3428371" y="3402163"/>
            <a:ext cx="2636606" cy="144811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4099658" y="2046042"/>
            <a:ext cx="1261806" cy="1261806"/>
            <a:chOff x="815959" y="622710"/>
            <a:chExt cx="1261806" cy="1261806"/>
          </a:xfrm>
        </p:grpSpPr>
        <p:sp>
          <p:nvSpPr>
            <p:cNvPr id="4" name="Oval 3"/>
            <p:cNvSpPr/>
            <p:nvPr/>
          </p:nvSpPr>
          <p:spPr>
            <a:xfrm>
              <a:off x="815959" y="622710"/>
              <a:ext cx="1261806" cy="126180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82" y="944304"/>
              <a:ext cx="1051560" cy="584776"/>
            </a:xfrm>
            <a:prstGeom prst="rect">
              <a:avLst/>
            </a:prstGeom>
            <a:noFill/>
            <a:ln>
              <a:noFill/>
            </a:ln>
          </p:spPr>
          <p:txBody>
            <a:bodyPr wrap="square" rtlCol="0">
              <a:spAutoFit/>
            </a:bodyPr>
            <a:lstStyle/>
            <a:p>
              <a:pPr algn="ctr"/>
              <a:r>
                <a:rPr lang="en-US" sz="3200" b="1" dirty="0" smtClean="0">
                  <a:solidFill>
                    <a:schemeClr val="accent3">
                      <a:lumMod val="60000"/>
                      <a:lumOff val="40000"/>
                    </a:schemeClr>
                  </a:solidFill>
                  <a:latin typeface="Arial"/>
                  <a:cs typeface="Arial"/>
                </a:rPr>
                <a:t>4.2</a:t>
              </a:r>
              <a:endParaRPr lang="en-US" sz="3200" b="1" dirty="0">
                <a:solidFill>
                  <a:schemeClr val="accent3">
                    <a:lumMod val="60000"/>
                    <a:lumOff val="40000"/>
                  </a:schemeClr>
                </a:solidFill>
                <a:latin typeface="Arial"/>
                <a:cs typeface="Arial"/>
              </a:endParaRPr>
            </a:p>
          </p:txBody>
        </p:sp>
      </p:grpSp>
      <p:sp>
        <p:nvSpPr>
          <p:cNvPr id="6" name="TextBox 5"/>
          <p:cNvSpPr txBox="1"/>
          <p:nvPr/>
        </p:nvSpPr>
        <p:spPr>
          <a:xfrm>
            <a:off x="3428370" y="3529075"/>
            <a:ext cx="2636607" cy="1200328"/>
          </a:xfrm>
          <a:prstGeom prst="rect">
            <a:avLst/>
          </a:prstGeom>
          <a:noFill/>
        </p:spPr>
        <p:txBody>
          <a:bodyPr wrap="square" rtlCol="0">
            <a:spAutoFit/>
          </a:bodyPr>
          <a:lstStyle/>
          <a:p>
            <a:pPr algn="ctr"/>
            <a:r>
              <a:rPr lang="en-US" sz="2400" b="1" dirty="0">
                <a:solidFill>
                  <a:schemeClr val="bg1"/>
                </a:solidFill>
                <a:latin typeface=""/>
              </a:rPr>
              <a:t>Communication in the Nervous System </a:t>
            </a:r>
            <a:endParaRPr lang="en-US" sz="2400" b="1" dirty="0">
              <a:solidFill>
                <a:schemeClr val="bg1"/>
              </a:solidFill>
              <a:latin typeface="Arial"/>
              <a:cs typeface="Arial"/>
            </a:endParaRPr>
          </a:p>
        </p:txBody>
      </p:sp>
    </p:spTree>
    <p:extLst>
      <p:ext uri="{BB962C8B-B14F-4D97-AF65-F5344CB8AC3E}">
        <p14:creationId xmlns:p14="http://schemas.microsoft.com/office/powerpoint/2010/main" val="1719701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48" y="819321"/>
            <a:ext cx="5273933" cy="49560"/>
          </a:xfrm>
          <a:prstGeom prst="rect">
            <a:avLst/>
          </a:prstGeom>
          <a:solidFill>
            <a:srgbClr val="7C8BC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19" name="Group 18"/>
          <p:cNvGrpSpPr/>
          <p:nvPr/>
        </p:nvGrpSpPr>
        <p:grpSpPr>
          <a:xfrm>
            <a:off x="-6792" y="-6792"/>
            <a:ext cx="1051560" cy="1051560"/>
            <a:chOff x="-6792" y="-6792"/>
            <a:chExt cx="1051560" cy="1051560"/>
          </a:xfrm>
        </p:grpSpPr>
        <p:sp>
          <p:nvSpPr>
            <p:cNvPr id="20" name="Rectangle 19"/>
            <p:cNvSpPr/>
            <p:nvPr/>
          </p:nvSpPr>
          <p:spPr>
            <a:xfrm>
              <a:off x="-6792" y="-6792"/>
              <a:ext cx="1051560" cy="10515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1" name="TextBox 20"/>
            <p:cNvSpPr txBox="1"/>
            <p:nvPr/>
          </p:nvSpPr>
          <p:spPr>
            <a:xfrm>
              <a:off x="-6792" y="223271"/>
              <a:ext cx="1051560" cy="584776"/>
            </a:xfrm>
            <a:prstGeom prst="rect">
              <a:avLst/>
            </a:prstGeom>
            <a:noFill/>
            <a:ln>
              <a:noFill/>
            </a:ln>
          </p:spPr>
          <p:txBody>
            <a:bodyPr wrap="square" rtlCol="0">
              <a:spAutoFit/>
            </a:bodyPr>
            <a:lstStyle/>
            <a:p>
              <a:pPr algn="ctr"/>
              <a:r>
                <a:rPr lang="en-US" sz="3200" b="1" dirty="0" smtClean="0">
                  <a:solidFill>
                    <a:srgbClr val="FFFFFF"/>
                  </a:solidFill>
                  <a:latin typeface="Arial"/>
                  <a:cs typeface="Arial"/>
                </a:rPr>
                <a:t>4.2</a:t>
              </a:r>
              <a:endParaRPr lang="en-US" sz="3200" b="1" dirty="0">
                <a:solidFill>
                  <a:srgbClr val="FFFFFF"/>
                </a:solidFill>
                <a:latin typeface="Arial"/>
                <a:cs typeface="Arial"/>
              </a:endParaRPr>
            </a:p>
          </p:txBody>
        </p:sp>
      </p:grpSp>
      <p:sp>
        <p:nvSpPr>
          <p:cNvPr id="22" name="TextBox 21"/>
          <p:cNvSpPr txBox="1"/>
          <p:nvPr/>
        </p:nvSpPr>
        <p:spPr>
          <a:xfrm>
            <a:off x="1200984" y="326008"/>
            <a:ext cx="7050783" cy="461665"/>
          </a:xfrm>
          <a:prstGeom prst="rect">
            <a:avLst/>
          </a:prstGeom>
          <a:noFill/>
        </p:spPr>
        <p:txBody>
          <a:bodyPr wrap="square" rtlCol="0">
            <a:spAutoFit/>
          </a:bodyPr>
          <a:lstStyle/>
          <a:p>
            <a:r>
              <a:rPr lang="en-US" sz="2400" dirty="0" smtClean="0">
                <a:latin typeface="Arial"/>
                <a:cs typeface="Arial"/>
              </a:rPr>
              <a:t>Module Learning Objectives</a:t>
            </a:r>
            <a:endParaRPr lang="en-US" sz="2400" dirty="0">
              <a:latin typeface="Arial"/>
              <a:cs typeface="Arial"/>
            </a:endParaRPr>
          </a:p>
        </p:txBody>
      </p:sp>
      <p:grpSp>
        <p:nvGrpSpPr>
          <p:cNvPr id="7" name="Group 6"/>
          <p:cNvGrpSpPr/>
          <p:nvPr/>
        </p:nvGrpSpPr>
        <p:grpSpPr>
          <a:xfrm>
            <a:off x="612022" y="1346543"/>
            <a:ext cx="1078690" cy="734479"/>
            <a:chOff x="267760" y="1346543"/>
            <a:chExt cx="1078690" cy="734479"/>
          </a:xfrm>
        </p:grpSpPr>
        <p:sp>
          <p:nvSpPr>
            <p:cNvPr id="5" name="Round Diagonal Corner Rectangle 4"/>
            <p:cNvSpPr/>
            <p:nvPr/>
          </p:nvSpPr>
          <p:spPr>
            <a:xfrm>
              <a:off x="267760" y="1346543"/>
              <a:ext cx="1078690" cy="734479"/>
            </a:xfrm>
            <a:prstGeom prst="round2Diag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 name="TextBox 2"/>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4.2.A</a:t>
              </a:r>
              <a:endParaRPr lang="en-US" sz="2400" b="1" dirty="0">
                <a:solidFill>
                  <a:schemeClr val="bg1"/>
                </a:solidFill>
                <a:latin typeface="Arial"/>
                <a:cs typeface="Arial"/>
              </a:endParaRPr>
            </a:p>
          </p:txBody>
        </p:sp>
      </p:grpSp>
      <p:grpSp>
        <p:nvGrpSpPr>
          <p:cNvPr id="8" name="Group 7"/>
          <p:cNvGrpSpPr/>
          <p:nvPr/>
        </p:nvGrpSpPr>
        <p:grpSpPr>
          <a:xfrm>
            <a:off x="1851368" y="1346543"/>
            <a:ext cx="6648095" cy="941051"/>
            <a:chOff x="1507106" y="1346543"/>
            <a:chExt cx="6648095" cy="941051"/>
          </a:xfrm>
        </p:grpSpPr>
        <p:sp>
          <p:nvSpPr>
            <p:cNvPr id="6" name="Round Diagonal Corner Rectangle 5"/>
            <p:cNvSpPr/>
            <p:nvPr/>
          </p:nvSpPr>
          <p:spPr>
            <a:xfrm>
              <a:off x="1507106" y="1346543"/>
              <a:ext cx="6648095" cy="941051"/>
            </a:xfrm>
            <a:prstGeom prst="round2Diag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4" name="TextBox 3"/>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Compare the functions of neurons and glial cells in the nervous system</a:t>
              </a:r>
              <a:r>
                <a:rPr lang="en-US" dirty="0" smtClean="0">
                  <a:latin typeface="Arial"/>
                  <a:cs typeface="Arial"/>
                </a:rPr>
                <a:t>.</a:t>
              </a:r>
              <a:endParaRPr lang="en-US" dirty="0">
                <a:latin typeface="Arial"/>
                <a:cs typeface="Arial"/>
              </a:endParaRPr>
            </a:p>
          </p:txBody>
        </p:sp>
      </p:grpSp>
      <p:grpSp>
        <p:nvGrpSpPr>
          <p:cNvPr id="13" name="Group 12"/>
          <p:cNvGrpSpPr/>
          <p:nvPr/>
        </p:nvGrpSpPr>
        <p:grpSpPr>
          <a:xfrm>
            <a:off x="612022" y="2423210"/>
            <a:ext cx="1078690" cy="734479"/>
            <a:chOff x="267760" y="1346543"/>
            <a:chExt cx="1078690" cy="734479"/>
          </a:xfrm>
        </p:grpSpPr>
        <p:sp>
          <p:nvSpPr>
            <p:cNvPr id="14" name="Round Diagonal Corner Rectangle 13"/>
            <p:cNvSpPr/>
            <p:nvPr/>
          </p:nvSpPr>
          <p:spPr>
            <a:xfrm>
              <a:off x="267760" y="1346543"/>
              <a:ext cx="1078690" cy="734479"/>
            </a:xfrm>
            <a:prstGeom prst="round2Diag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5" name="TextBox 1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4.2.B</a:t>
              </a:r>
              <a:endParaRPr lang="en-US" sz="2400" b="1" dirty="0">
                <a:solidFill>
                  <a:schemeClr val="bg1"/>
                </a:solidFill>
                <a:latin typeface="Arial"/>
                <a:cs typeface="Arial"/>
              </a:endParaRPr>
            </a:p>
          </p:txBody>
        </p:sp>
      </p:grpSp>
      <p:grpSp>
        <p:nvGrpSpPr>
          <p:cNvPr id="16" name="Group 15"/>
          <p:cNvGrpSpPr/>
          <p:nvPr/>
        </p:nvGrpSpPr>
        <p:grpSpPr>
          <a:xfrm>
            <a:off x="1851368" y="2423210"/>
            <a:ext cx="6648095" cy="941832"/>
            <a:chOff x="1507106" y="1346543"/>
            <a:chExt cx="6648095" cy="941832"/>
          </a:xfrm>
        </p:grpSpPr>
        <p:sp>
          <p:nvSpPr>
            <p:cNvPr id="17" name="Round Diagonal Corner Rectangle 16"/>
            <p:cNvSpPr/>
            <p:nvPr/>
          </p:nvSpPr>
          <p:spPr>
            <a:xfrm>
              <a:off x="1507106" y="1346543"/>
              <a:ext cx="6648095" cy="941832"/>
            </a:xfrm>
            <a:prstGeom prst="round2Diag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8" name="TextBox 1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Describe each of the three main parts of a neuron, and explain their functions</a:t>
              </a:r>
              <a:r>
                <a:rPr lang="en-US" dirty="0" smtClean="0">
                  <a:latin typeface="Arial"/>
                  <a:cs typeface="Arial"/>
                </a:rPr>
                <a:t>.</a:t>
              </a:r>
              <a:endParaRPr lang="en-US" dirty="0">
                <a:latin typeface="Arial"/>
                <a:cs typeface="Arial"/>
              </a:endParaRPr>
            </a:p>
          </p:txBody>
        </p:sp>
      </p:grpSp>
      <p:grpSp>
        <p:nvGrpSpPr>
          <p:cNvPr id="23" name="Group 22"/>
          <p:cNvGrpSpPr/>
          <p:nvPr/>
        </p:nvGrpSpPr>
        <p:grpSpPr>
          <a:xfrm>
            <a:off x="612022" y="3507647"/>
            <a:ext cx="1078690" cy="734479"/>
            <a:chOff x="267760" y="1346543"/>
            <a:chExt cx="1078690" cy="734479"/>
          </a:xfrm>
        </p:grpSpPr>
        <p:sp>
          <p:nvSpPr>
            <p:cNvPr id="24" name="Round Diagonal Corner Rectangle 23"/>
            <p:cNvSpPr/>
            <p:nvPr/>
          </p:nvSpPr>
          <p:spPr>
            <a:xfrm>
              <a:off x="267760" y="1346543"/>
              <a:ext cx="1078690" cy="734479"/>
            </a:xfrm>
            <a:prstGeom prst="round2Diag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5" name="TextBox 24"/>
            <p:cNvSpPr txBox="1"/>
            <p:nvPr/>
          </p:nvSpPr>
          <p:spPr>
            <a:xfrm>
              <a:off x="267760" y="1467386"/>
              <a:ext cx="1078690" cy="461665"/>
            </a:xfrm>
            <a:prstGeom prst="rect">
              <a:avLst/>
            </a:prstGeom>
            <a:noFill/>
          </p:spPr>
          <p:txBody>
            <a:bodyPr wrap="square" rtlCol="0">
              <a:spAutoFit/>
            </a:bodyPr>
            <a:lstStyle/>
            <a:p>
              <a:pPr algn="ctr"/>
              <a:r>
                <a:rPr lang="en-US" sz="2400" b="1" dirty="0" smtClean="0">
                  <a:solidFill>
                    <a:schemeClr val="bg1"/>
                  </a:solidFill>
                  <a:latin typeface="Arial"/>
                  <a:cs typeface="Arial"/>
                </a:rPr>
                <a:t>4.2.C</a:t>
              </a:r>
              <a:endParaRPr lang="en-US" sz="2400" b="1" dirty="0">
                <a:solidFill>
                  <a:schemeClr val="bg1"/>
                </a:solidFill>
                <a:latin typeface="Arial"/>
                <a:cs typeface="Arial"/>
              </a:endParaRPr>
            </a:p>
          </p:txBody>
        </p:sp>
      </p:grpSp>
      <p:grpSp>
        <p:nvGrpSpPr>
          <p:cNvPr id="26" name="Group 25"/>
          <p:cNvGrpSpPr/>
          <p:nvPr/>
        </p:nvGrpSpPr>
        <p:grpSpPr>
          <a:xfrm>
            <a:off x="1851368" y="3507647"/>
            <a:ext cx="6648095" cy="941832"/>
            <a:chOff x="1507106" y="1346543"/>
            <a:chExt cx="6648095" cy="941832"/>
          </a:xfrm>
        </p:grpSpPr>
        <p:sp>
          <p:nvSpPr>
            <p:cNvPr id="27" name="Round Diagonal Corner Rectangle 26"/>
            <p:cNvSpPr/>
            <p:nvPr/>
          </p:nvSpPr>
          <p:spPr>
            <a:xfrm>
              <a:off x="1507106" y="1346543"/>
              <a:ext cx="6648095" cy="941832"/>
            </a:xfrm>
            <a:prstGeom prst="round2Diag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8" name="TextBox 27"/>
            <p:cNvSpPr txBox="1"/>
            <p:nvPr/>
          </p:nvSpPr>
          <p:spPr>
            <a:xfrm>
              <a:off x="1706012" y="1467386"/>
              <a:ext cx="6387986" cy="646331"/>
            </a:xfrm>
            <a:prstGeom prst="rect">
              <a:avLst/>
            </a:prstGeom>
            <a:noFill/>
          </p:spPr>
          <p:txBody>
            <a:bodyPr wrap="square" rtlCol="0">
              <a:spAutoFit/>
            </a:bodyPr>
            <a:lstStyle/>
            <a:p>
              <a:r>
                <a:rPr lang="en-US" dirty="0">
                  <a:latin typeface="Arial"/>
                  <a:cs typeface="Arial"/>
                </a:rPr>
                <a:t>Explain how stem cells contribute to the process of neurogenesis. </a:t>
              </a:r>
            </a:p>
          </p:txBody>
        </p:sp>
      </p:grpSp>
      <p:grpSp>
        <p:nvGrpSpPr>
          <p:cNvPr id="29" name="Group 28"/>
          <p:cNvGrpSpPr/>
          <p:nvPr/>
        </p:nvGrpSpPr>
        <p:grpSpPr>
          <a:xfrm>
            <a:off x="612022" y="4584424"/>
            <a:ext cx="1078690" cy="734479"/>
            <a:chOff x="267760" y="1346543"/>
            <a:chExt cx="1078690" cy="734479"/>
          </a:xfrm>
          <a:solidFill>
            <a:schemeClr val="accent6">
              <a:lumMod val="75000"/>
            </a:schemeClr>
          </a:solidFill>
        </p:grpSpPr>
        <p:sp>
          <p:nvSpPr>
            <p:cNvPr id="30" name="Round Diagonal Corner Rectangle 29"/>
            <p:cNvSpPr/>
            <p:nvPr/>
          </p:nvSpPr>
          <p:spPr>
            <a:xfrm>
              <a:off x="267760" y="1346543"/>
              <a:ext cx="1078690" cy="734479"/>
            </a:xfrm>
            <a:prstGeom prst="round2Diag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TextBox 30"/>
            <p:cNvSpPr txBox="1"/>
            <p:nvPr/>
          </p:nvSpPr>
          <p:spPr>
            <a:xfrm>
              <a:off x="267760" y="1467386"/>
              <a:ext cx="1078690" cy="461665"/>
            </a:xfrm>
            <a:prstGeom prst="rect">
              <a:avLst/>
            </a:prstGeom>
            <a:grpFill/>
          </p:spPr>
          <p:txBody>
            <a:bodyPr wrap="square" rtlCol="0">
              <a:spAutoFit/>
            </a:bodyPr>
            <a:lstStyle/>
            <a:p>
              <a:pPr algn="ctr"/>
              <a:r>
                <a:rPr lang="en-US" sz="2400" b="1" dirty="0" smtClean="0">
                  <a:solidFill>
                    <a:schemeClr val="bg1"/>
                  </a:solidFill>
                  <a:latin typeface="Arial"/>
                  <a:cs typeface="Arial"/>
                </a:rPr>
                <a:t>4.2.D</a:t>
              </a:r>
              <a:endParaRPr lang="en-US" sz="2400" b="1" dirty="0">
                <a:solidFill>
                  <a:schemeClr val="bg1"/>
                </a:solidFill>
                <a:latin typeface="Arial"/>
                <a:cs typeface="Arial"/>
              </a:endParaRPr>
            </a:p>
          </p:txBody>
        </p:sp>
      </p:grpSp>
      <p:grpSp>
        <p:nvGrpSpPr>
          <p:cNvPr id="32" name="Group 31"/>
          <p:cNvGrpSpPr/>
          <p:nvPr/>
        </p:nvGrpSpPr>
        <p:grpSpPr>
          <a:xfrm>
            <a:off x="1851368" y="4584424"/>
            <a:ext cx="6648095" cy="1228834"/>
            <a:chOff x="1507106" y="1346543"/>
            <a:chExt cx="6648095" cy="1228834"/>
          </a:xfrm>
        </p:grpSpPr>
        <p:sp>
          <p:nvSpPr>
            <p:cNvPr id="33" name="Round Diagonal Corner Rectangle 32"/>
            <p:cNvSpPr/>
            <p:nvPr/>
          </p:nvSpPr>
          <p:spPr>
            <a:xfrm>
              <a:off x="1507106" y="1346543"/>
              <a:ext cx="6648095" cy="1228834"/>
            </a:xfrm>
            <a:prstGeom prst="round2Diag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1706012" y="1467386"/>
              <a:ext cx="6387986" cy="923330"/>
            </a:xfrm>
            <a:prstGeom prst="rect">
              <a:avLst/>
            </a:prstGeom>
            <a:noFill/>
          </p:spPr>
          <p:txBody>
            <a:bodyPr wrap="square" rtlCol="0">
              <a:spAutoFit/>
            </a:bodyPr>
            <a:lstStyle/>
            <a:p>
              <a:r>
                <a:rPr lang="en-US" dirty="0">
                  <a:latin typeface="Arial"/>
                  <a:cs typeface="Arial"/>
                </a:rPr>
                <a:t>Outline the process by which neurons communicate with each other, and explain the basic functions of the synapse, action potential, synaptic vesicles, and neurotransmitters</a:t>
              </a:r>
              <a:r>
                <a:rPr lang="en-US" dirty="0" smtClean="0">
                  <a:latin typeface="Arial"/>
                  <a:cs typeface="Arial"/>
                </a:rPr>
                <a:t>.</a:t>
              </a:r>
              <a:endParaRPr lang="en-US" dirty="0">
                <a:latin typeface="Arial"/>
                <a:cs typeface="Arial"/>
              </a:endParaRPr>
            </a:p>
          </p:txBody>
        </p:sp>
      </p:grpSp>
    </p:spTree>
    <p:extLst>
      <p:ext uri="{BB962C8B-B14F-4D97-AF65-F5344CB8AC3E}">
        <p14:creationId xmlns:p14="http://schemas.microsoft.com/office/powerpoint/2010/main" val="2951441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par>
                          <p:cTn id="31" fill="hold">
                            <p:stCondLst>
                              <p:cond delay="25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90"/>
                                          </p:val>
                                        </p:tav>
                                        <p:tav tm="100000">
                                          <p:val>
                                            <p:fltVal val="0"/>
                                          </p:val>
                                        </p:tav>
                                      </p:tavLst>
                                    </p:anim>
                                    <p:animEffect transition="in" filter="fade">
                                      <p:cBhvr>
                                        <p:cTn id="37" dur="500"/>
                                        <p:tgtEl>
                                          <p:spTgt spid="13"/>
                                        </p:tgtEl>
                                      </p:cBhvr>
                                    </p:animEffect>
                                  </p:childTnLst>
                                </p:cTn>
                              </p:par>
                            </p:childTnLst>
                          </p:cTn>
                        </p:par>
                        <p:par>
                          <p:cTn id="38" fill="hold">
                            <p:stCondLst>
                              <p:cond delay="3000"/>
                            </p:stCondLst>
                            <p:childTnLst>
                              <p:par>
                                <p:cTn id="39" presetID="23" presetClass="entr" presetSubtype="16"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 calcmode="lin" valueType="num">
                                      <p:cBhvr>
                                        <p:cTn id="48" dur="500" fill="hold"/>
                                        <p:tgtEl>
                                          <p:spTgt spid="23"/>
                                        </p:tgtEl>
                                        <p:attrNameLst>
                                          <p:attrName>style.rotation</p:attrName>
                                        </p:attrNameLst>
                                      </p:cBhvr>
                                      <p:tavLst>
                                        <p:tav tm="0">
                                          <p:val>
                                            <p:fltVal val="90"/>
                                          </p:val>
                                        </p:tav>
                                        <p:tav tm="100000">
                                          <p:val>
                                            <p:fltVal val="0"/>
                                          </p:val>
                                        </p:tav>
                                      </p:tavLst>
                                    </p:anim>
                                    <p:animEffect transition="in" filter="fade">
                                      <p:cBhvr>
                                        <p:cTn id="49" dur="500"/>
                                        <p:tgtEl>
                                          <p:spTgt spid="23"/>
                                        </p:tgtEl>
                                      </p:cBhvr>
                                    </p:animEffect>
                                  </p:childTnLst>
                                </p:cTn>
                              </p:par>
                            </p:childTnLst>
                          </p:cTn>
                        </p:par>
                        <p:par>
                          <p:cTn id="50" fill="hold">
                            <p:stCondLst>
                              <p:cond delay="4000"/>
                            </p:stCondLst>
                            <p:childTnLst>
                              <p:par>
                                <p:cTn id="51" presetID="23" presetClass="entr" presetSubtype="16"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childTnLst>
                                </p:cTn>
                              </p:par>
                            </p:childTnLst>
                          </p:cTn>
                        </p:par>
                        <p:par>
                          <p:cTn id="55" fill="hold">
                            <p:stCondLst>
                              <p:cond delay="45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5000"/>
                            </p:stCondLst>
                            <p:childTnLst>
                              <p:par>
                                <p:cTn id="63" presetID="23" presetClass="entr" presetSubtype="16"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819</TotalTime>
  <Words>4480</Words>
  <Application>Microsoft Macintosh PowerPoint</Application>
  <PresentationFormat>On-screen Show (4:3)</PresentationFormat>
  <Paragraphs>477</Paragraphs>
  <Slides>70</Slides>
  <Notes>43</Notes>
  <HiddenSlides>0</HiddenSlides>
  <MMClips>0</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1_Office Theme</vt:lpstr>
      <vt:lpstr>Custom Design</vt:lpstr>
      <vt:lpstr>PowerPoint Presentation</vt:lpstr>
      <vt:lpstr>PowerPoint Presentation</vt:lpstr>
      <vt:lpstr>PowerPoint Presentation</vt:lpstr>
      <vt:lpstr>PowerPoint Presentation</vt:lpstr>
      <vt:lpstr>Figure 4.1: The Central and Peripheral Nervous Systems</vt:lpstr>
      <vt:lpstr>Figure 4.2: The Autonomic Nervous System</vt:lpstr>
      <vt:lpstr>The Nervous System</vt:lpstr>
      <vt:lpstr>PowerPoint Presentation</vt:lpstr>
      <vt:lpstr>PowerPoint Presentation</vt:lpstr>
      <vt:lpstr>PowerPoint Presentation</vt:lpstr>
      <vt:lpstr>Types of Cells</vt:lpstr>
      <vt:lpstr>Types of Cells</vt:lpstr>
      <vt:lpstr>Figure 4.3: Different Kinds of Neurons</vt:lpstr>
      <vt:lpstr>PowerPoint Presentation</vt:lpstr>
      <vt:lpstr>Neurogenesis: The Birth of Neurons</vt:lpstr>
      <vt:lpstr>Figure 4.5: Stem Cell Production</vt:lpstr>
      <vt:lpstr>Neurogenesis: The Birth of Neurons</vt:lpstr>
      <vt:lpstr>How Neurons Communicate</vt:lpstr>
      <vt:lpstr>Chemical Messengers in the Nervous System</vt:lpstr>
      <vt:lpstr>Neurotransmitters: Versatile Couriers</vt:lpstr>
      <vt:lpstr>Neurotransmitters: Versatile Couriers</vt:lpstr>
      <vt:lpstr>Hormones: Long-Distance Messengers</vt:lpstr>
      <vt:lpstr>Hormones: Long-Distance Messengers</vt:lpstr>
      <vt:lpstr>Hormones: Long-Distance Messengers</vt:lpstr>
      <vt:lpstr>Hormones: Long-Distance Messengers</vt:lpstr>
      <vt:lpstr>Neuromodulators: The Brain’s Volume Control</vt:lpstr>
      <vt:lpstr>Neuromodulators: The Brain’s Volume Control</vt:lpstr>
      <vt:lpstr>PowerPoint Presentation</vt:lpstr>
      <vt:lpstr>PowerPoint Presentation</vt:lpstr>
      <vt:lpstr>Intervening in the Brain and Observing Behavior</vt:lpstr>
      <vt:lpstr>Intervening in Behavior and Observing the Brain</vt:lpstr>
      <vt:lpstr>Figure 4.7: An Event-Related Potential</vt:lpstr>
      <vt:lpstr>PowerPoint Presentation</vt:lpstr>
      <vt:lpstr>Figure 4.8: Scanning the Brain</vt:lpstr>
      <vt:lpstr>Figure 4.9: Coloring the Brain</vt:lpstr>
      <vt:lpstr>PowerPoint Presentation</vt:lpstr>
      <vt:lpstr>PowerPoint Presentation</vt:lpstr>
      <vt:lpstr>PowerPoint Presentation</vt:lpstr>
      <vt:lpstr>Figure 4.10: Major Structures of the Human Brain</vt:lpstr>
      <vt:lpstr>The Brain Stem and Cerebellum</vt:lpstr>
      <vt:lpstr>The Thalamus</vt:lpstr>
      <vt:lpstr>The Hypothalamus and the Pituitary Gland</vt:lpstr>
      <vt:lpstr>The Amygdala</vt:lpstr>
      <vt:lpstr>The Hippocampus</vt:lpstr>
      <vt:lpstr>The Cerebrum</vt:lpstr>
      <vt:lpstr>The Cerebral Cortex</vt:lpstr>
      <vt:lpstr>The Prefrontal Cortex</vt:lpstr>
      <vt:lpstr>PowerPoint Presentation</vt:lpstr>
      <vt:lpstr>PowerPoint Presentation</vt:lpstr>
      <vt:lpstr>Split Brains: A House Divided</vt:lpstr>
      <vt:lpstr>Figure 4.12: Visual Pathways</vt:lpstr>
      <vt:lpstr>Figure 4.13: A Divided View</vt:lpstr>
      <vt:lpstr>The Two Hemispheres: Allies or Opposites?</vt:lpstr>
      <vt:lpstr>The Two Hemispheres: Allies or Opposites?</vt:lpstr>
      <vt:lpstr>PowerPoint Presentation</vt:lpstr>
      <vt:lpstr>PowerPoint Presentation</vt:lpstr>
      <vt:lpstr>Experience and the Brain</vt:lpstr>
      <vt:lpstr>Figure 4.15: Adapting to Blindness</vt:lpstr>
      <vt:lpstr>PowerPoint Presentation</vt:lpstr>
      <vt:lpstr>Are There “His” and “Hers” Brains?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Buckley</dc:creator>
  <cp:lastModifiedBy>Rocky Buckley</cp:lastModifiedBy>
  <cp:revision>61</cp:revision>
  <dcterms:created xsi:type="dcterms:W3CDTF">2016-02-12T17:13:06Z</dcterms:created>
  <dcterms:modified xsi:type="dcterms:W3CDTF">2016-03-29T21:15:51Z</dcterms:modified>
</cp:coreProperties>
</file>