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257"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5" r:id="rId18"/>
    <p:sldId id="304" r:id="rId19"/>
    <p:sldId id="306" r:id="rId20"/>
    <p:sldId id="307" r:id="rId21"/>
    <p:sldId id="308" r:id="rId22"/>
    <p:sldId id="309" r:id="rId23"/>
    <p:sldId id="310" r:id="rId24"/>
    <p:sldId id="311" r:id="rId25"/>
    <p:sldId id="312" r:id="rId26"/>
    <p:sldId id="314" r:id="rId27"/>
    <p:sldId id="315" r:id="rId28"/>
    <p:sldId id="316" r:id="rId29"/>
    <p:sldId id="318" r:id="rId30"/>
    <p:sldId id="31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05050"/>
    <a:srgbClr val="1C558A"/>
    <a:srgbClr val="493F70"/>
    <a:srgbClr val="003366"/>
    <a:srgbClr val="883328"/>
    <a:srgbClr val="66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7" autoAdjust="0"/>
    <p:restoredTop sz="94930" autoAdjust="0"/>
  </p:normalViewPr>
  <p:slideViewPr>
    <p:cSldViewPr>
      <p:cViewPr>
        <p:scale>
          <a:sx n="77" d="100"/>
          <a:sy n="77" d="100"/>
        </p:scale>
        <p:origin x="3456" y="1344"/>
      </p:cViewPr>
      <p:guideLst>
        <p:guide orient="horz" pos="2160"/>
        <p:guide pos="2880"/>
      </p:guideLst>
    </p:cSldViewPr>
  </p:slideViewPr>
  <p:outlineViewPr>
    <p:cViewPr>
      <p:scale>
        <a:sx n="33" d="100"/>
        <a:sy n="33" d="100"/>
      </p:scale>
      <p:origin x="0" y="-443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1/22/16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dirty="0"/>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97041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pPr/>
              <a:t>27</a:t>
            </a:fld>
            <a:endParaRPr lang="en-US" dirty="0"/>
          </a:p>
        </p:txBody>
      </p:sp>
    </p:spTree>
    <p:extLst>
      <p:ext uri="{BB962C8B-B14F-4D97-AF65-F5344CB8AC3E}">
        <p14:creationId xmlns:p14="http://schemas.microsoft.com/office/powerpoint/2010/main" val="273653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30</a:t>
            </a:fld>
            <a:endParaRPr lang="en-US" dirty="0"/>
          </a:p>
        </p:txBody>
      </p:sp>
    </p:spTree>
    <p:extLst>
      <p:ext uri="{BB962C8B-B14F-4D97-AF65-F5344CB8AC3E}">
        <p14:creationId xmlns:p14="http://schemas.microsoft.com/office/powerpoint/2010/main" val="409115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pPr/>
              <a:t>2</a:t>
            </a:fld>
            <a:endParaRPr lang="en-US" dirty="0"/>
          </a:p>
        </p:txBody>
      </p:sp>
    </p:spTree>
    <p:extLst>
      <p:ext uri="{BB962C8B-B14F-4D97-AF65-F5344CB8AC3E}">
        <p14:creationId xmlns:p14="http://schemas.microsoft.com/office/powerpoint/2010/main" val="169307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pPr/>
              <a:t>3</a:t>
            </a:fld>
            <a:endParaRPr lang="en-US" dirty="0"/>
          </a:p>
        </p:txBody>
      </p:sp>
    </p:spTree>
    <p:extLst>
      <p:ext uri="{BB962C8B-B14F-4D97-AF65-F5344CB8AC3E}">
        <p14:creationId xmlns:p14="http://schemas.microsoft.com/office/powerpoint/2010/main" val="175239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pPr/>
              <a:t>4</a:t>
            </a:fld>
            <a:endParaRPr lang="en-US" dirty="0"/>
          </a:p>
        </p:txBody>
      </p:sp>
    </p:spTree>
    <p:extLst>
      <p:ext uri="{BB962C8B-B14F-4D97-AF65-F5344CB8AC3E}">
        <p14:creationId xmlns:p14="http://schemas.microsoft.com/office/powerpoint/2010/main" val="408022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5</a:t>
            </a:fld>
            <a:endParaRPr lang="en-US" dirty="0"/>
          </a:p>
        </p:txBody>
      </p:sp>
    </p:spTree>
    <p:extLst>
      <p:ext uri="{BB962C8B-B14F-4D97-AF65-F5344CB8AC3E}">
        <p14:creationId xmlns:p14="http://schemas.microsoft.com/office/powerpoint/2010/main" val="321349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pPr/>
              <a:t>6</a:t>
            </a:fld>
            <a:endParaRPr lang="en-US" dirty="0"/>
          </a:p>
        </p:txBody>
      </p:sp>
    </p:spTree>
    <p:extLst>
      <p:ext uri="{BB962C8B-B14F-4D97-AF65-F5344CB8AC3E}">
        <p14:creationId xmlns:p14="http://schemas.microsoft.com/office/powerpoint/2010/main" val="98281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8</a:t>
            </a:fld>
            <a:endParaRPr lang="en-US" dirty="0"/>
          </a:p>
        </p:txBody>
      </p:sp>
    </p:spTree>
    <p:extLst>
      <p:ext uri="{BB962C8B-B14F-4D97-AF65-F5344CB8AC3E}">
        <p14:creationId xmlns:p14="http://schemas.microsoft.com/office/powerpoint/2010/main" val="418020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0004E23-57C8-46BF-A38E-3B9709954C77}" type="slidenum">
              <a:rPr lang="en-US" smtClean="0"/>
              <a:pPr/>
              <a:t>9</a:t>
            </a:fld>
            <a:endParaRPr lang="en-US" dirty="0"/>
          </a:p>
        </p:txBody>
      </p:sp>
    </p:spTree>
    <p:extLst>
      <p:ext uri="{BB962C8B-B14F-4D97-AF65-F5344CB8AC3E}">
        <p14:creationId xmlns:p14="http://schemas.microsoft.com/office/powerpoint/2010/main" val="68419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pPr/>
              <a:t>19</a:t>
            </a:fld>
            <a:endParaRPr lang="en-US" dirty="0"/>
          </a:p>
        </p:txBody>
      </p:sp>
    </p:spTree>
    <p:extLst>
      <p:ext uri="{BB962C8B-B14F-4D97-AF65-F5344CB8AC3E}">
        <p14:creationId xmlns:p14="http://schemas.microsoft.com/office/powerpoint/2010/main" val="376847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16647" y="6478588"/>
            <a:ext cx="9081248" cy="379413"/>
            <a:chOff x="-16647" y="6437563"/>
            <a:chExt cx="9081248" cy="379413"/>
          </a:xfrm>
          <a:solidFill>
            <a:srgbClr val="0070C0"/>
          </a:solid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42074"/>
            <a:ext cx="9096069" cy="430214"/>
            <a:chOff x="93969" y="6442074"/>
            <a:chExt cx="9096069" cy="430214"/>
          </a:xfrm>
          <a:solidFill>
            <a:srgbClr val="0070C0"/>
          </a:solidFill>
        </p:grpSpPr>
        <p:sp>
          <p:nvSpPr>
            <p:cNvPr id="6" name="Copyright"/>
            <p:cNvSpPr txBox="1">
              <a:spLocks noChangeArrowheads="1"/>
            </p:cNvSpPr>
            <p:nvPr/>
          </p:nvSpPr>
          <p:spPr bwMode="auto">
            <a:xfrm>
              <a:off x="93969" y="6442074"/>
              <a:ext cx="6230631"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31800"/>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335280" y="6442074"/>
            <a:ext cx="8732519" cy="440563"/>
            <a:chOff x="170169" y="6442074"/>
            <a:chExt cx="8732519" cy="440563"/>
          </a:xfrm>
          <a:solidFill>
            <a:srgbClr val="0070C0"/>
          </a:solidFill>
        </p:grpSpPr>
        <p:sp>
          <p:nvSpPr>
            <p:cNvPr id="6" name="Copyright"/>
            <p:cNvSpPr txBox="1">
              <a:spLocks noChangeArrowheads="1"/>
            </p:cNvSpPr>
            <p:nvPr/>
          </p:nvSpPr>
          <p:spPr bwMode="auto">
            <a:xfrm>
              <a:off x="170169" y="6442075"/>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426557" y="6442074"/>
              <a:ext cx="1476131" cy="440563"/>
            </a:xfrm>
            <a:prstGeom prst="rect">
              <a:avLst/>
            </a:prstGeom>
            <a:grpFill/>
            <a:ln w="9525">
              <a:noFill/>
              <a:miter lim="800000"/>
              <a:headEnd/>
              <a:tailEnd/>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nvGrpSpPr>
          <p:cNvPr id="7" name="Group 6"/>
          <p:cNvGrpSpPr/>
          <p:nvPr userDrawn="1"/>
        </p:nvGrpSpPr>
        <p:grpSpPr>
          <a:xfrm>
            <a:off x="93969" y="6442074"/>
            <a:ext cx="9096069" cy="430214"/>
            <a:chOff x="93969" y="6442074"/>
            <a:chExt cx="9096069" cy="430214"/>
          </a:xfrm>
          <a:solidFill>
            <a:srgbClr val="0070C0"/>
          </a:solidFill>
        </p:grpSpPr>
        <p:sp>
          <p:nvSpPr>
            <p:cNvPr id="13" name="Copyright" descr="Pearson: Copyright 2015, 2012, 2009"/>
            <p:cNvSpPr txBox="1">
              <a:spLocks noChangeArrowheads="1"/>
            </p:cNvSpPr>
            <p:nvPr/>
          </p:nvSpPr>
          <p:spPr bwMode="auto">
            <a:xfrm>
              <a:off x="93969" y="6442074"/>
              <a:ext cx="6316663"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a:xfrm>
            <a:off x="5029200" y="1357298"/>
            <a:ext cx="3657600" cy="1600199"/>
          </a:xfrm>
        </p:spPr>
        <p:txBody>
          <a:bodyPr/>
          <a:lstStyle/>
          <a:p>
            <a:pPr algn="ctr"/>
            <a:r>
              <a:rPr lang="en-AU" dirty="0" smtClean="0">
                <a:latin typeface="Arial" pitchFamily="34" charset="0"/>
                <a:ea typeface="ヒラギノ角ゴ Pro W3" pitchFamily="-65" charset="-128"/>
                <a:cs typeface="Arial" pitchFamily="34" charset="0"/>
              </a:rPr>
              <a:t>Chapter 21</a:t>
            </a:r>
            <a:endParaRPr lang="en-US" dirty="0">
              <a:latin typeface="Arial" pitchFamily="34" charset="0"/>
              <a:cs typeface="Arial" pitchFamily="34" charset="0"/>
            </a:endParaRPr>
          </a:p>
        </p:txBody>
      </p:sp>
      <p:sp>
        <p:nvSpPr>
          <p:cNvPr id="5" name="Text Placeholder 4"/>
          <p:cNvSpPr>
            <a:spLocks noGrp="1"/>
          </p:cNvSpPr>
          <p:nvPr>
            <p:ph type="body" sz="quarter" idx="15"/>
          </p:nvPr>
        </p:nvSpPr>
        <p:spPr>
          <a:xfrm>
            <a:off x="5029200" y="3503633"/>
            <a:ext cx="3657600" cy="2925763"/>
          </a:xfrm>
        </p:spPr>
        <p:txBody>
          <a:bodyPr/>
          <a:lstStyle/>
          <a:p>
            <a:pPr algn="ctr"/>
            <a:r>
              <a:rPr lang="en-US" b="1" dirty="0" smtClean="0">
                <a:latin typeface="Arial" pitchFamily="34" charset="0"/>
                <a:cs typeface="Arial" pitchFamily="34" charset="0"/>
              </a:rPr>
              <a:t>Market Efficiency and Government Intervention</a:t>
            </a:r>
            <a:endParaRPr lang="en-US" b="1" dirty="0">
              <a:latin typeface="Arial" pitchFamily="34" charset="0"/>
              <a:cs typeface="Arial" pitchFamily="34" charset="0"/>
            </a:endParaRPr>
          </a:p>
        </p:txBody>
      </p:sp>
      <p:sp>
        <p:nvSpPr>
          <p:cNvPr id="6" name="TextBox 5"/>
          <p:cNvSpPr txBox="1"/>
          <p:nvPr/>
        </p:nvSpPr>
        <p:spPr>
          <a:xfrm>
            <a:off x="683568" y="2852936"/>
            <a:ext cx="2520280" cy="400110"/>
          </a:xfrm>
          <a:prstGeom prst="rect">
            <a:avLst/>
          </a:prstGeom>
          <a:noFill/>
        </p:spPr>
        <p:txBody>
          <a:bodyPr wrap="square" rtlCol="0">
            <a:spAutoFit/>
          </a:bodyPr>
          <a:lstStyle/>
          <a:p>
            <a:r>
              <a:rPr lang="en-US" sz="2000" dirty="0" smtClean="0"/>
              <a:t>Insert Cover Picture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676400"/>
            <a:ext cx="3352799" cy="4587074"/>
          </a:xfrm>
          <a:prstGeom prst="rect">
            <a:avLst/>
          </a:prstGeom>
        </p:spPr>
      </p:pic>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2910" y="215372"/>
            <a:ext cx="7758138" cy="784736"/>
          </a:xfrm>
        </p:spPr>
        <p:txBody>
          <a:bodyPr/>
          <a:lstStyle/>
          <a:p>
            <a:r>
              <a:rPr lang="en-US" sz="3200" dirty="0" smtClean="0">
                <a:ea typeface="ヒラギノ角ゴ Pro W3" pitchFamily="-65" charset="-128"/>
              </a:rPr>
              <a:t>21.2 </a:t>
            </a:r>
            <a:r>
              <a:rPr lang="en-US" sz="3200" dirty="0" smtClean="0"/>
              <a:t>MARKET EQUILIBRIUM AND EFFICIENCY </a:t>
            </a:r>
            <a:r>
              <a:rPr lang="en-US" sz="2000" dirty="0" smtClean="0">
                <a:solidFill>
                  <a:prstClr val="white"/>
                </a:solidFill>
              </a:rPr>
              <a:t>(2 of 4)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200" dirty="0" smtClean="0">
                <a:solidFill>
                  <a:srgbClr val="00B050"/>
                </a:solidFill>
                <a:latin typeface="Arial" pitchFamily="34" charset="0"/>
              </a:rPr>
              <a:t>Total Surplus Is Lower with a Price below the Equilibrium Price</a:t>
            </a:r>
          </a:p>
          <a:p>
            <a:pPr>
              <a:buNone/>
            </a:pPr>
            <a:endParaRPr lang="en-US" sz="1800" dirty="0" smtClean="0">
              <a:solidFill>
                <a:srgbClr val="2164A2"/>
              </a:solidFill>
              <a:latin typeface="Arial" pitchFamily="34" charset="0"/>
            </a:endParaRPr>
          </a:p>
          <a:p>
            <a:pPr>
              <a:buNone/>
            </a:pPr>
            <a:r>
              <a:rPr lang="en-US" sz="2000" dirty="0">
                <a:solidFill>
                  <a:srgbClr val="0070C0"/>
                </a:solidFill>
              </a:rPr>
              <a:t>●</a:t>
            </a:r>
            <a:r>
              <a:rPr lang="en-US" sz="2000" dirty="0" smtClean="0">
                <a:solidFill>
                  <a:srgbClr val="883328"/>
                </a:solidFill>
              </a:rPr>
              <a:t> </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Price ceiling</a:t>
            </a:r>
            <a:r>
              <a:rPr lang="en-US" sz="1800" dirty="0" smtClean="0">
                <a:solidFill>
                  <a:srgbClr val="382344"/>
                </a:solidFill>
                <a:latin typeface="Arial" pitchFamily="34" charset="0"/>
              </a:rPr>
              <a:t/>
            </a:r>
            <a:br>
              <a:rPr lang="en-US" sz="1800" dirty="0" smtClean="0">
                <a:solidFill>
                  <a:srgbClr val="382344"/>
                </a:solidFill>
                <a:latin typeface="Arial" pitchFamily="34" charset="0"/>
              </a:rPr>
            </a:br>
            <a:r>
              <a:rPr lang="en-US" sz="1600" dirty="0" smtClean="0">
                <a:latin typeface="Arial" pitchFamily="34" charset="0"/>
              </a:rPr>
              <a:t>A maximum price set by the government.</a:t>
            </a:r>
          </a:p>
          <a:p>
            <a:pPr>
              <a:buNone/>
            </a:pPr>
            <a:endParaRPr lang="en-US" sz="1800" dirty="0" smtClean="0">
              <a:latin typeface="Arial" pitchFamily="34" charset="0"/>
            </a:endParaRPr>
          </a:p>
          <a:p>
            <a:pPr>
              <a:buNone/>
            </a:pPr>
            <a:r>
              <a:rPr lang="en-US" sz="2200" dirty="0" smtClean="0">
                <a:solidFill>
                  <a:srgbClr val="00B050"/>
                </a:solidFill>
                <a:latin typeface="Arial" pitchFamily="34" charset="0"/>
              </a:rPr>
              <a:t>Total Surplus Is Lower with a Price above the Equilibrium Price</a:t>
            </a:r>
          </a:p>
          <a:p>
            <a:pPr>
              <a:buNone/>
            </a:pPr>
            <a:endParaRPr lang="en-US" sz="1800" dirty="0" smtClean="0">
              <a:solidFill>
                <a:srgbClr val="2164A2"/>
              </a:solidFill>
              <a:latin typeface="Arial" pitchFamily="34" charset="0"/>
            </a:endParaRPr>
          </a:p>
          <a:p>
            <a:pPr>
              <a:buNone/>
            </a:pPr>
            <a:r>
              <a:rPr lang="en-US" sz="2000" dirty="0">
                <a:solidFill>
                  <a:srgbClr val="0070C0"/>
                </a:solidFill>
              </a:rPr>
              <a:t>●</a:t>
            </a:r>
            <a:r>
              <a:rPr lang="en-US" sz="2000" dirty="0" smtClean="0">
                <a:solidFill>
                  <a:srgbClr val="883328"/>
                </a:solidFill>
              </a:rPr>
              <a:t> </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Price floor</a:t>
            </a:r>
            <a:r>
              <a:rPr lang="en-US" sz="1800" dirty="0" smtClean="0">
                <a:solidFill>
                  <a:srgbClr val="382344"/>
                </a:solidFill>
                <a:latin typeface="Arial" pitchFamily="34" charset="0"/>
              </a:rPr>
              <a:t/>
            </a:r>
            <a:br>
              <a:rPr lang="en-US" sz="1800" dirty="0" smtClean="0">
                <a:solidFill>
                  <a:srgbClr val="382344"/>
                </a:solidFill>
                <a:latin typeface="Arial" pitchFamily="34" charset="0"/>
              </a:rPr>
            </a:br>
            <a:r>
              <a:rPr lang="en-US" sz="1600" dirty="0" smtClean="0">
                <a:latin typeface="Arial" pitchFamily="34" charset="0"/>
              </a:rPr>
              <a:t>A minimum price set by the government.</a:t>
            </a:r>
          </a:p>
          <a:p>
            <a:pPr>
              <a:buNone/>
            </a:pPr>
            <a:endParaRPr lang="en-US" sz="1800" dirty="0" smtClean="0">
              <a:solidFill>
                <a:srgbClr val="2164A2"/>
              </a:solidFill>
              <a:latin typeface="Arial" pitchFamily="34" charset="0"/>
            </a:endParaRPr>
          </a:p>
          <a:p>
            <a:pPr>
              <a:buNone/>
            </a:pPr>
            <a:endParaRPr lang="en-US" sz="1800" dirty="0" smtClean="0">
              <a:latin typeface="Arial" pitchFamily="34" charset="0"/>
            </a:endParaRPr>
          </a:p>
          <a:p>
            <a:pPr>
              <a:buNone/>
            </a:pPr>
            <a:endParaRPr lang="en-US" sz="1800"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2910" y="215372"/>
            <a:ext cx="7758138" cy="784736"/>
          </a:xfrm>
        </p:spPr>
        <p:txBody>
          <a:bodyPr/>
          <a:lstStyle/>
          <a:p>
            <a:r>
              <a:rPr lang="en-US" sz="3200" dirty="0" smtClean="0">
                <a:ea typeface="ヒラギノ角ゴ Pro W3" pitchFamily="-65" charset="-128"/>
              </a:rPr>
              <a:t>21.2 </a:t>
            </a:r>
            <a:r>
              <a:rPr lang="en-US" sz="3200" dirty="0" smtClean="0"/>
              <a:t>MARKET EQUILIBRIUM AND EFFICIENCY </a:t>
            </a:r>
            <a:r>
              <a:rPr lang="en-US" sz="2000" dirty="0" smtClean="0">
                <a:solidFill>
                  <a:prstClr val="white"/>
                </a:solidFill>
              </a:rPr>
              <a:t>(3 of 4)</a:t>
            </a:r>
            <a:r>
              <a:rPr lang="en-US" sz="2800" dirty="0" smtClean="0">
                <a:solidFill>
                  <a:prstClr val="white"/>
                </a:solidFill>
              </a:rPr>
              <a:t>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pic>
        <p:nvPicPr>
          <p:cNvPr id="3" name="Picture 2" descr="Two graphs showing the supply and demand curves from Figure 21.3. Each graph has Number of lawns cut per hour on the horizontal axis and Price per lawn on the vertical axis. The supply curve rises through approximately (0, $0) and (5, $10). The demand curve falls through approximately (0, $25) and (5, $10).&#10;•Panel (A) Maximum Price (Price Ceiling): The Maximum price line is at $4 per lawn. The data are summarized below:&#10;•Demand:&#10;Juan: 1 lawn per hour at $22 per lawn; Consumer surplus = $18&#10;Tupak: 2 lawns per hour at $19 per lawn; Consumer surplus = $15&#10;•Supply:&#10;Abe: 1 lawn per hour at $2 per lawn; Producer surplus = $2&#10;Bea: 2 lawns per hour at $4 per lawn; Producer surplus = $0&#10;•Panel (B): The Minimum price line is at $19 per lawn. The data are summarized below:&#10;•Demand:&#10;Juan: 1 lawn per hour at $22 per lawn; Consumer surplus = $3&#10;Tupak: 2 lawns per hour at $19 per lawn; Consumer surplus = $0&#10;•Supply:&#10;Abe: 1 lawn per hour at $2 per lawn; Producer surplus = $17&#10;Bea: 2 lawns per hour at $4 per lawn; Producer surplus =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688322"/>
            <a:ext cx="4536504" cy="2423032"/>
          </a:xfrm>
          <a:prstGeom prst="rect">
            <a:avLst/>
          </a:prstGeom>
        </p:spPr>
      </p:pic>
      <p:sp>
        <p:nvSpPr>
          <p:cNvPr id="4" name="Content Placeholder 3"/>
          <p:cNvSpPr>
            <a:spLocks noGrp="1"/>
          </p:cNvSpPr>
          <p:nvPr>
            <p:ph sz="quarter" idx="14"/>
          </p:nvPr>
        </p:nvSpPr>
        <p:spPr>
          <a:xfrm>
            <a:off x="323528" y="1567333"/>
            <a:ext cx="4042792" cy="4741987"/>
          </a:xfrm>
        </p:spPr>
        <p:txBody>
          <a:bodyPr/>
          <a:lstStyle/>
          <a:p>
            <a:pPr>
              <a:spcBef>
                <a:spcPts val="0"/>
              </a:spcBef>
              <a:buNone/>
            </a:pPr>
            <a:r>
              <a:rPr lang="en-US" sz="2100" dirty="0" smtClean="0">
                <a:solidFill>
                  <a:srgbClr val="00B050"/>
                </a:solidFill>
                <a:latin typeface="Arial" pitchFamily="34" charset="0"/>
              </a:rPr>
              <a:t>Total Surplus Is Lower with a</a:t>
            </a:r>
          </a:p>
          <a:p>
            <a:pPr>
              <a:spcBef>
                <a:spcPts val="0"/>
              </a:spcBef>
              <a:buNone/>
            </a:pPr>
            <a:r>
              <a:rPr lang="en-US" sz="2100" dirty="0" smtClean="0">
                <a:solidFill>
                  <a:srgbClr val="00B050"/>
                </a:solidFill>
                <a:latin typeface="Arial" pitchFamily="34" charset="0"/>
              </a:rPr>
              <a:t>Price above the Equilibrium Price</a:t>
            </a:r>
          </a:p>
          <a:p>
            <a:pPr>
              <a:spcBef>
                <a:spcPts val="0"/>
              </a:spcBef>
              <a:buNone/>
            </a:pPr>
            <a:endParaRPr lang="en-US" sz="2200" dirty="0" smtClean="0">
              <a:solidFill>
                <a:srgbClr val="2164A2"/>
              </a:solidFill>
              <a:latin typeface="Arial" pitchFamily="34" charset="0"/>
            </a:endParaRPr>
          </a:p>
          <a:p>
            <a:pPr>
              <a:lnSpc>
                <a:spcPct val="110000"/>
              </a:lnSpc>
              <a:spcBef>
                <a:spcPct val="5000"/>
              </a:spcBef>
              <a:buClr>
                <a:schemeClr val="tx1"/>
              </a:buClr>
              <a:buFont typeface="Wingdings 3" pitchFamily="18" charset="2"/>
              <a:buNone/>
            </a:pPr>
            <a:r>
              <a:rPr lang="en-US" sz="1600" b="1" dirty="0" smtClean="0">
                <a:latin typeface="Arial" pitchFamily="34" charset="0"/>
                <a:cs typeface="Arial" pitchFamily="34" charset="0"/>
              </a:rPr>
              <a:t>(A) </a:t>
            </a:r>
            <a:r>
              <a:rPr lang="en-US" sz="1600" dirty="0" smtClean="0">
                <a:latin typeface="Arial" pitchFamily="34" charset="0"/>
                <a:cs typeface="Arial" pitchFamily="34" charset="0"/>
              </a:rPr>
              <a:t>A maximum price of $4 reduces the total surplus of the market. The first two consumers gain at the expense of the first two producers. The consumer and producer surpluses for the third and fourth lawns are lost entirely, so the total value of the market decreases.  </a:t>
            </a:r>
          </a:p>
          <a:p>
            <a:pPr>
              <a:lnSpc>
                <a:spcPct val="110000"/>
              </a:lnSpc>
              <a:spcBef>
                <a:spcPct val="5000"/>
              </a:spcBef>
              <a:buClr>
                <a:schemeClr val="tx1"/>
              </a:buClr>
              <a:buFont typeface="Wingdings 3" pitchFamily="18" charset="2"/>
              <a:buNone/>
            </a:pPr>
            <a:r>
              <a:rPr lang="en-US" sz="1600" b="1" dirty="0" smtClean="0">
                <a:latin typeface="Arial" pitchFamily="34" charset="0"/>
                <a:cs typeface="Arial" pitchFamily="34" charset="0"/>
              </a:rPr>
              <a:t>(B) </a:t>
            </a:r>
            <a:r>
              <a:rPr lang="en-US" sz="1600" dirty="0" smtClean="0">
                <a:latin typeface="Arial" pitchFamily="34" charset="0"/>
                <a:cs typeface="Arial" pitchFamily="34" charset="0"/>
              </a:rPr>
              <a:t>A minimum price of $19 reduces the total surplus of the market. The first two producers gain at the expense of the first two consumers. The consumer and producer surpluses for the third and fourth lawns are lost entirely, so the total value of the market decreases. </a:t>
            </a:r>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2910" y="215372"/>
            <a:ext cx="7758138" cy="784736"/>
          </a:xfrm>
        </p:spPr>
        <p:txBody>
          <a:bodyPr/>
          <a:lstStyle/>
          <a:p>
            <a:r>
              <a:rPr lang="en-US" sz="3200" dirty="0" smtClean="0">
                <a:ea typeface="ヒラギノ角ゴ Pro W3" pitchFamily="-65" charset="-128"/>
              </a:rPr>
              <a:t>21.2 </a:t>
            </a:r>
            <a:r>
              <a:rPr lang="en-US" sz="3200" dirty="0" smtClean="0"/>
              <a:t>MARKET EQUILIBRIUM AND EFFICIENCY </a:t>
            </a:r>
            <a:r>
              <a:rPr lang="en-US" sz="2000" dirty="0" smtClean="0">
                <a:solidFill>
                  <a:prstClr val="white"/>
                </a:solidFill>
              </a:rPr>
              <a:t>(4 of 4)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000" dirty="0" smtClean="0">
                <a:solidFill>
                  <a:srgbClr val="00B050"/>
                </a:solidFill>
                <a:latin typeface="Arial" pitchFamily="34" charset="0"/>
                <a:cs typeface="Arial" pitchFamily="34" charset="0"/>
              </a:rPr>
              <a:t>Efficiency and the Invisible Hand</a:t>
            </a:r>
          </a:p>
          <a:p>
            <a:r>
              <a:rPr lang="en-US" sz="1600" dirty="0" smtClean="0">
                <a:latin typeface="Arial" pitchFamily="34" charset="0"/>
                <a:cs typeface="Arial" pitchFamily="34" charset="0"/>
              </a:rPr>
              <a:t>The market equilibrium maximizes the total surplus of the market because it guarantees that all mutually beneficial transactions will happen. </a:t>
            </a:r>
          </a:p>
          <a:p>
            <a:r>
              <a:rPr lang="en-US" sz="1600" dirty="0" smtClean="0">
                <a:latin typeface="Arial" pitchFamily="34" charset="0"/>
                <a:cs typeface="Arial" pitchFamily="34" charset="0"/>
              </a:rPr>
              <a:t>Instead of using a bureaucrat to coordinate the actions of everyone in the market, we can rely on the actions of individual consumers and individual producers, each guided only by self-interest. This is Adam Smith</a:t>
            </a:r>
            <a:r>
              <a:rPr lang="ja-JP" altLang="en-US" sz="1600" dirty="0" smtClean="0">
                <a:latin typeface="Arial" pitchFamily="34" charset="0"/>
                <a:cs typeface="Arial" pitchFamily="34" charset="0"/>
              </a:rPr>
              <a:t>’</a:t>
            </a:r>
            <a:r>
              <a:rPr lang="en-US" altLang="ja-JP" sz="1600" dirty="0" smtClean="0">
                <a:latin typeface="Arial" pitchFamily="34" charset="0"/>
                <a:cs typeface="Arial" pitchFamily="34" charset="0"/>
              </a:rPr>
              <a:t>s invisible hand in action.</a:t>
            </a:r>
          </a:p>
          <a:p>
            <a:pPr>
              <a:buNone/>
            </a:pPr>
            <a:r>
              <a:rPr lang="en-US" sz="2000" dirty="0" smtClean="0">
                <a:solidFill>
                  <a:srgbClr val="00B050"/>
                </a:solidFill>
                <a:latin typeface="Arial" pitchFamily="34" charset="0"/>
              </a:rPr>
              <a:t>Government Intervention in Efficient Mark</a:t>
            </a:r>
            <a:r>
              <a:rPr lang="en-US" sz="2000" dirty="0" smtClean="0">
                <a:solidFill>
                  <a:srgbClr val="1C558A"/>
                </a:solidFill>
                <a:latin typeface="Arial" pitchFamily="34" charset="0"/>
              </a:rPr>
              <a:t>ets</a:t>
            </a:r>
          </a:p>
          <a:p>
            <a:r>
              <a:rPr lang="en-US" sz="1600" dirty="0" smtClean="0">
                <a:latin typeface="Arial" pitchFamily="34" charset="0"/>
              </a:rPr>
              <a:t>In most modern economies, governments take an active role.</a:t>
            </a:r>
          </a:p>
          <a:p>
            <a:r>
              <a:rPr lang="en-US" sz="1600" dirty="0" smtClean="0">
                <a:latin typeface="Arial" pitchFamily="34" charset="0"/>
              </a:rPr>
              <a:t>For a market that meets the four efficiency conditions, the market equilibrium generates the largest possible total surplus, so government intervention can only decrease the surplus and cause inefficiency.</a:t>
            </a:r>
          </a:p>
          <a:p>
            <a:pPr>
              <a:buNone/>
            </a:pPr>
            <a:endParaRPr lang="en-US" sz="1600" dirty="0" smtClean="0">
              <a:solidFill>
                <a:srgbClr val="2164A2"/>
              </a:solidFill>
              <a:latin typeface="Arial" pitchFamily="34" charset="0"/>
            </a:endParaRPr>
          </a:p>
          <a:p>
            <a:endParaRPr lang="en-US" sz="1600" dirty="0" smtClean="0">
              <a:latin typeface="Arial" pitchFamily="34" charset="0"/>
              <a:cs typeface="Arial" pitchFamily="34" charset="0"/>
            </a:endParaRPr>
          </a:p>
          <a:p>
            <a:pPr>
              <a:buNone/>
            </a:pPr>
            <a:endParaRPr lang="en-US"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b="1" dirty="0" smtClean="0"/>
              <a:t>APPLICATION 2</a:t>
            </a:r>
            <a:br>
              <a:rPr lang="en-US" sz="3200" b="1" dirty="0" smtClean="0"/>
            </a:b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000" b="1" dirty="0" smtClean="0">
                <a:solidFill>
                  <a:srgbClr val="505050"/>
                </a:solidFill>
                <a:latin typeface="Arial" pitchFamily="34" charset="0"/>
              </a:rPr>
              <a:t>RENT CONTROL AND MISMATCHES</a:t>
            </a:r>
          </a:p>
          <a:p>
            <a:pPr>
              <a:buNone/>
            </a:pPr>
            <a:r>
              <a:rPr lang="en-US" sz="1600" b="1" dirty="0" smtClean="0">
                <a:latin typeface="Arial" pitchFamily="34" charset="0"/>
              </a:rPr>
              <a:t>	APPLYING THE CONCEPTS #2:  Why does the market equilibrium maximize the value of a market?</a:t>
            </a:r>
          </a:p>
          <a:p>
            <a:r>
              <a:rPr lang="en-US" sz="1400" dirty="0" smtClean="0">
                <a:latin typeface="Arial" pitchFamily="34" charset="0"/>
                <a:cs typeface="Arial" pitchFamily="34" charset="0"/>
              </a:rPr>
              <a:t>Under rent control, the government sets a maximum price for housing, decreasing the quantity supplied and the total value of the market. Rent control and other maximum prices cause inefficiency of another sort.</a:t>
            </a:r>
          </a:p>
          <a:p>
            <a:r>
              <a:rPr lang="en-US" sz="1400" dirty="0" smtClean="0">
                <a:latin typeface="Arial" pitchFamily="34" charset="0"/>
                <a:cs typeface="Arial" pitchFamily="34" charset="0"/>
              </a:rPr>
              <a:t>Consider a consumer living in a rent-controlled apartment who experiences a change in circumstances that would normally cause the consumer to a move to a different apartment. For example, when a single person renting a tiny apartment gets married, he or she is likely to move to a larger place. But a consumer in a rent-controlled apartment may stay in the tiny but inexpensive apartment, generating a housing mismatch.  A recent study suggests that in New York City, about 20 percent of rent-controlled apartments are mismatched.</a:t>
            </a:r>
          </a:p>
          <a:p>
            <a:r>
              <a:rPr lang="en-US" sz="1400" dirty="0" smtClean="0">
                <a:latin typeface="Arial" pitchFamily="34" charset="0"/>
                <a:cs typeface="Arial" pitchFamily="34" charset="0"/>
              </a:rPr>
              <a:t>The most famous case of a mismatched tenant is former Mayor Koch of New York. When he was elected mayor and moved into the mayor</a:t>
            </a:r>
            <a:r>
              <a:rPr lang="ja-JP" altLang="en-US" sz="1400" dirty="0" smtClean="0">
                <a:latin typeface="Arial" pitchFamily="34" charset="0"/>
                <a:cs typeface="Arial" pitchFamily="34" charset="0"/>
              </a:rPr>
              <a:t>’</a:t>
            </a:r>
            <a:r>
              <a:rPr lang="en-US" altLang="ja-JP" sz="1400" dirty="0" smtClean="0">
                <a:latin typeface="Arial" pitchFamily="34" charset="0"/>
                <a:cs typeface="Arial" pitchFamily="34" charset="0"/>
              </a:rPr>
              <a:t>s official residence, he held onto his rent-controlled apartment, presumably anticipating his post-mayor life in an apartment at a controlled rent that was roughly one-third the market rent.</a:t>
            </a:r>
            <a:endParaRPr lang="en-IN" sz="1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118" y="215372"/>
            <a:ext cx="8229600" cy="622828"/>
          </a:xfrm>
        </p:spPr>
        <p:txBody>
          <a:bodyPr/>
          <a:lstStyle/>
          <a:p>
            <a:r>
              <a:rPr lang="en-US" sz="2800" dirty="0" smtClean="0">
                <a:ea typeface="ヒラギノ角ゴ Pro W3" pitchFamily="-65" charset="-128"/>
              </a:rPr>
              <a:t>21.3 </a:t>
            </a:r>
            <a:r>
              <a:rPr lang="en-US" sz="2800" dirty="0" smtClean="0"/>
              <a:t>CONTROLLING PRICES—</a:t>
            </a:r>
            <a:br>
              <a:rPr lang="en-US" sz="2800" dirty="0" smtClean="0"/>
            </a:br>
            <a:r>
              <a:rPr lang="en-US" sz="2800" dirty="0" smtClean="0"/>
              <a:t>MAXIMUM AND MINIMUM PRICES</a:t>
            </a:r>
            <a:r>
              <a:rPr lang="en-US" sz="2800" b="1" dirty="0" smtClean="0"/>
              <a:t> </a:t>
            </a:r>
            <a:r>
              <a:rPr lang="en-US" sz="2000" dirty="0" smtClean="0">
                <a:solidFill>
                  <a:prstClr val="white"/>
                </a:solidFill>
              </a:rPr>
              <a:t>(1 of 4) </a:t>
            </a:r>
            <a:r>
              <a:rPr lang="en-US" sz="2800" b="1" dirty="0" smtClean="0">
                <a:ea typeface="ヒラギノ角ゴ Pro W3" pitchFamily="-65" charset="-128"/>
              </a:rPr>
              <a:t/>
            </a:r>
            <a:br>
              <a:rPr lang="en-US" sz="2800" b="1" dirty="0" smtClean="0">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400" dirty="0" smtClean="0">
                <a:solidFill>
                  <a:srgbClr val="00B050"/>
                </a:solidFill>
                <a:latin typeface="Arial" pitchFamily="34" charset="0"/>
              </a:rPr>
              <a:t>Setting Maximum Prices</a:t>
            </a:r>
          </a:p>
          <a:p>
            <a:pPr>
              <a:buNone/>
            </a:pPr>
            <a:r>
              <a:rPr lang="en-US" sz="1600" dirty="0" smtClean="0">
                <a:latin typeface="Arial" pitchFamily="34" charset="0"/>
              </a:rPr>
              <a:t>	Here are some examples of goods that have been subject to maximum prices or may be subject to maximum prices in the near future:</a:t>
            </a:r>
          </a:p>
          <a:p>
            <a:pPr>
              <a:buNone/>
              <a:tabLst>
                <a:tab pos="228600" algn="l"/>
                <a:tab pos="457200" algn="l"/>
              </a:tabLst>
            </a:pPr>
            <a:r>
              <a:rPr lang="en-US" sz="1400" dirty="0" smtClean="0">
                <a:latin typeface="Arial" pitchFamily="34" charset="0"/>
              </a:rPr>
              <a:t>	</a:t>
            </a:r>
            <a:r>
              <a:rPr lang="en-US" sz="1400" dirty="0" smtClean="0">
                <a:solidFill>
                  <a:srgbClr val="0070C0"/>
                </a:solidFill>
                <a:latin typeface="Arial" pitchFamily="34" charset="0"/>
              </a:rPr>
              <a:t>•</a:t>
            </a:r>
            <a:r>
              <a:rPr lang="en-US" sz="1400" dirty="0" smtClean="0">
                <a:latin typeface="Arial" pitchFamily="34" charset="0"/>
              </a:rPr>
              <a:t>	</a:t>
            </a:r>
            <a:r>
              <a:rPr lang="en-US" sz="1400" i="1" dirty="0" smtClean="0">
                <a:latin typeface="Arial" pitchFamily="34" charset="0"/>
              </a:rPr>
              <a:t>Rental housing.</a:t>
            </a:r>
          </a:p>
          <a:p>
            <a:pPr>
              <a:buNone/>
              <a:tabLst>
                <a:tab pos="228600" algn="l"/>
                <a:tab pos="457200" algn="l"/>
              </a:tabLst>
            </a:pPr>
            <a:r>
              <a:rPr lang="en-US" sz="1400" i="1" dirty="0" smtClean="0">
                <a:latin typeface="Arial" pitchFamily="34" charset="0"/>
              </a:rPr>
              <a:t> 	</a:t>
            </a:r>
            <a:r>
              <a:rPr lang="en-US" sz="1400" i="1" dirty="0" smtClean="0">
                <a:solidFill>
                  <a:srgbClr val="0070C0"/>
                </a:solidFill>
                <a:latin typeface="Arial" pitchFamily="34" charset="0"/>
              </a:rPr>
              <a:t>•</a:t>
            </a:r>
            <a:r>
              <a:rPr lang="en-US" sz="1400" i="1" dirty="0" smtClean="0">
                <a:latin typeface="Arial" pitchFamily="34" charset="0"/>
              </a:rPr>
              <a:t>	Gasoline.</a:t>
            </a:r>
          </a:p>
          <a:p>
            <a:pPr>
              <a:buNone/>
              <a:tabLst>
                <a:tab pos="228600" algn="l"/>
                <a:tab pos="457200" algn="l"/>
              </a:tabLst>
            </a:pPr>
            <a:r>
              <a:rPr lang="en-US" sz="1400" i="1" dirty="0" smtClean="0">
                <a:latin typeface="Arial" pitchFamily="34" charset="0"/>
              </a:rPr>
              <a:t> 	</a:t>
            </a:r>
            <a:r>
              <a:rPr lang="en-US" sz="1400" i="1" dirty="0" smtClean="0">
                <a:solidFill>
                  <a:srgbClr val="0070C0"/>
                </a:solidFill>
                <a:latin typeface="Arial" pitchFamily="34" charset="0"/>
              </a:rPr>
              <a:t>•</a:t>
            </a:r>
            <a:r>
              <a:rPr lang="en-US" sz="1400" i="1" dirty="0" smtClean="0">
                <a:latin typeface="Arial" pitchFamily="34" charset="0"/>
              </a:rPr>
              <a:t>	Medical goods and services. </a:t>
            </a:r>
          </a:p>
          <a:p>
            <a:pPr>
              <a:buNone/>
              <a:tabLst>
                <a:tab pos="228600" algn="l"/>
                <a:tab pos="457200" algn="l"/>
              </a:tabLst>
            </a:pPr>
            <a:r>
              <a:rPr lang="en-US" sz="1600" dirty="0" smtClean="0">
                <a:latin typeface="Arial" pitchFamily="34" charset="0"/>
              </a:rPr>
              <a:t>		In all three cases, a maximum price will cause excess demand and reduce the total surplus of the market.</a:t>
            </a:r>
          </a:p>
          <a:p>
            <a:pPr>
              <a:buNone/>
            </a:pPr>
            <a:endParaRPr lang="en-US" sz="1600" dirty="0" smtClean="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118" y="215372"/>
            <a:ext cx="8229600" cy="622828"/>
          </a:xfrm>
        </p:spPr>
        <p:txBody>
          <a:bodyPr/>
          <a:lstStyle/>
          <a:p>
            <a:r>
              <a:rPr lang="en-US" sz="2800" dirty="0" smtClean="0">
                <a:ea typeface="ヒラギノ角ゴ Pro W3" pitchFamily="-65" charset="-128"/>
              </a:rPr>
              <a:t>21.3 </a:t>
            </a:r>
            <a:r>
              <a:rPr lang="en-US" sz="2800" dirty="0" smtClean="0"/>
              <a:t>CONTROLLING PRICES—</a:t>
            </a:r>
            <a:br>
              <a:rPr lang="en-US" sz="2800" dirty="0" smtClean="0"/>
            </a:br>
            <a:r>
              <a:rPr lang="en-US" sz="2800" dirty="0" smtClean="0"/>
              <a:t>MAXIMUM AND MINIMUM PRICES </a:t>
            </a:r>
            <a:r>
              <a:rPr lang="en-US" sz="2000" dirty="0" smtClean="0">
                <a:solidFill>
                  <a:prstClr val="white"/>
                </a:solidFill>
              </a:rPr>
              <a:t>(2 of 4) </a:t>
            </a:r>
            <a:r>
              <a:rPr lang="en-US" sz="2800" b="1" dirty="0" smtClean="0">
                <a:ea typeface="ヒラギノ角ゴ Pro W3" pitchFamily="-65" charset="-128"/>
              </a:rPr>
              <a:t/>
            </a:r>
            <a:br>
              <a:rPr lang="en-US" sz="2800" b="1" dirty="0" smtClean="0">
                <a:ea typeface="ヒラギノ角ゴ Pro W3" pitchFamily="-65" charset="-128"/>
              </a:rPr>
            </a:br>
            <a:endParaRPr lang="en-IN" sz="2800" b="1" dirty="0"/>
          </a:p>
        </p:txBody>
      </p:sp>
      <p:pic>
        <p:nvPicPr>
          <p:cNvPr id="3" name="Picture 2" descr="Two graphs have Quantity of apartments on the horizontal axis and Price per apartment on the vertical axis.&#10;&#10;•Panel (A): Market Equilibrium. The supply curve rises straight from (0, $67) through point a (1,000, $400). The demand curve falls straight from (0, $900) through point a.&#10;The producer surplus is below $400 per apartment and between the supply curve and the vertical axis.&#10;The consumer surplus is above $400 per apartment and between the demand curve and the vertical axis.&#10;•Panel (B): Rent Control. The supply and demand curves from (A) intersect at (1,000, $400).&#10;The producer surplus is below $300 per apartment and between the supply curve and the vertical axis.&#10;The consumer surplus is above $300 per apartment and between the demand curve, the vertical axis, and a dashed vertical line segment from b to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69408"/>
            <a:ext cx="4464560" cy="3188971"/>
          </a:xfrm>
          <a:prstGeom prst="rect">
            <a:avLst/>
          </a:prstGeom>
        </p:spPr>
      </p:pic>
      <p:sp>
        <p:nvSpPr>
          <p:cNvPr id="4" name="Content Placeholder 3"/>
          <p:cNvSpPr>
            <a:spLocks noGrp="1"/>
          </p:cNvSpPr>
          <p:nvPr>
            <p:ph sz="quarter" idx="14"/>
          </p:nvPr>
        </p:nvSpPr>
        <p:spPr>
          <a:xfrm>
            <a:off x="457200" y="1600200"/>
            <a:ext cx="4042792" cy="4525963"/>
          </a:xfrm>
        </p:spPr>
        <p:txBody>
          <a:bodyPr/>
          <a:lstStyle/>
          <a:p>
            <a:pPr>
              <a:lnSpc>
                <a:spcPct val="110000"/>
              </a:lnSpc>
              <a:spcBef>
                <a:spcPct val="5000"/>
              </a:spcBef>
              <a:buClr>
                <a:schemeClr val="tx1"/>
              </a:buClr>
              <a:buNone/>
            </a:pPr>
            <a:r>
              <a:rPr lang="en-US" dirty="0" smtClean="0">
                <a:solidFill>
                  <a:srgbClr val="00B050"/>
                </a:solidFill>
                <a:latin typeface="Arial" pitchFamily="34" charset="0"/>
              </a:rPr>
              <a:t>Rent Control</a:t>
            </a:r>
          </a:p>
          <a:p>
            <a:pPr>
              <a:lnSpc>
                <a:spcPct val="110000"/>
              </a:lnSpc>
              <a:spcBef>
                <a:spcPct val="5000"/>
              </a:spcBef>
              <a:buClr>
                <a:schemeClr val="tx1"/>
              </a:buClr>
              <a:buFont typeface="Wingdings 3" pitchFamily="18" charset="2"/>
              <a:buNone/>
            </a:pPr>
            <a:endParaRPr lang="en-US" sz="1600" b="1"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b="1" dirty="0" smtClean="0">
                <a:latin typeface="Arial" pitchFamily="34" charset="0"/>
                <a:cs typeface="Arial" pitchFamily="34" charset="0"/>
              </a:rPr>
              <a:t>(A) </a:t>
            </a:r>
            <a:r>
              <a:rPr lang="en-IN" sz="1600" dirty="0" smtClean="0">
                <a:latin typeface="Arial" pitchFamily="34" charset="0"/>
                <a:cs typeface="Arial" pitchFamily="34" charset="0"/>
              </a:rPr>
              <a:t>In the market equilibrium, with a price of $400 and 1,000 apartments, the total surplus</a:t>
            </a:r>
            <a:r>
              <a:rPr lang="en-US" sz="1600" dirty="0" smtClean="0">
                <a:latin typeface="Arial" pitchFamily="34" charset="0"/>
                <a:cs typeface="Arial" pitchFamily="34" charset="0"/>
              </a:rPr>
              <a:t> </a:t>
            </a:r>
            <a:r>
              <a:rPr lang="en-IN" sz="1600" dirty="0" smtClean="0">
                <a:latin typeface="Arial" pitchFamily="34" charset="0"/>
                <a:cs typeface="Arial" pitchFamily="34" charset="0"/>
              </a:rPr>
              <a:t>is the area between the demand curve </a:t>
            </a:r>
            <a:r>
              <a:rPr lang="en-US" sz="1600" dirty="0" smtClean="0">
                <a:latin typeface="Arial" pitchFamily="34" charset="0"/>
                <a:cs typeface="Arial" pitchFamily="34" charset="0"/>
              </a:rPr>
              <a:t>and the supply curve.</a:t>
            </a:r>
          </a:p>
          <a:p>
            <a:pPr>
              <a:lnSpc>
                <a:spcPct val="110000"/>
              </a:lnSpc>
              <a:spcBef>
                <a:spcPct val="5000"/>
              </a:spcBef>
              <a:buClr>
                <a:schemeClr val="tx1"/>
              </a:buClr>
              <a:buFont typeface="Wingdings 3" pitchFamily="18" charset="2"/>
              <a:buNone/>
            </a:pPr>
            <a:r>
              <a:rPr lang="en-US" sz="1600" b="1" dirty="0" smtClean="0">
                <a:latin typeface="Arial" pitchFamily="34" charset="0"/>
                <a:cs typeface="Arial" pitchFamily="34" charset="0"/>
              </a:rPr>
              <a:t>(B) </a:t>
            </a:r>
            <a:r>
              <a:rPr lang="en-IN" sz="1600" dirty="0" smtClean="0">
                <a:latin typeface="Arial" pitchFamily="34" charset="0"/>
                <a:cs typeface="Arial" pitchFamily="34" charset="0"/>
              </a:rPr>
              <a:t>Rent control, with a maximum price</a:t>
            </a:r>
            <a:r>
              <a:rPr lang="en-US" sz="1600" dirty="0" smtClean="0">
                <a:latin typeface="Arial" pitchFamily="34" charset="0"/>
                <a:cs typeface="Arial" pitchFamily="34" charset="0"/>
              </a:rPr>
              <a:t> </a:t>
            </a:r>
            <a:r>
              <a:rPr lang="en-IN" sz="1600" dirty="0" smtClean="0">
                <a:latin typeface="Arial" pitchFamily="34" charset="0"/>
                <a:cs typeface="Arial" pitchFamily="34" charset="0"/>
              </a:rPr>
              <a:t>of  $300, reduces the quantity to 700 apartments</a:t>
            </a:r>
            <a:r>
              <a:rPr lang="en-US" sz="1600" dirty="0" smtClean="0">
                <a:latin typeface="Arial" pitchFamily="34" charset="0"/>
                <a:cs typeface="Arial" pitchFamily="34" charset="0"/>
              </a:rPr>
              <a:t> </a:t>
            </a:r>
            <a:r>
              <a:rPr lang="en-IN" sz="1600" dirty="0" smtClean="0">
                <a:latin typeface="Arial" pitchFamily="34" charset="0"/>
                <a:cs typeface="Arial" pitchFamily="34" charset="0"/>
              </a:rPr>
              <a:t>and decreases the total surplus.</a:t>
            </a:r>
            <a:endParaRPr lang="en-US" sz="16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t>
            </a:r>
          </a:p>
          <a:p>
            <a:pPr>
              <a:lnSpc>
                <a:spcPct val="110000"/>
              </a:lnSpc>
              <a:spcBef>
                <a:spcPct val="5000"/>
              </a:spcBef>
              <a:buClr>
                <a:schemeClr val="tx1"/>
              </a:buClr>
              <a:buFont typeface="Wingdings 3" pitchFamily="18" charset="2"/>
              <a:buNone/>
            </a:pPr>
            <a:r>
              <a:rPr lang="en-US" sz="1800" dirty="0" smtClean="0">
                <a:solidFill>
                  <a:srgbClr val="0070C0"/>
                </a:solidFill>
              </a:rPr>
              <a:t>●</a:t>
            </a:r>
            <a:r>
              <a:rPr lang="en-US" sz="1800" dirty="0" smtClean="0">
                <a:solidFill>
                  <a:srgbClr val="883328"/>
                </a:solidFill>
              </a:rPr>
              <a:t> </a:t>
            </a:r>
            <a:r>
              <a:rPr lang="en-US" sz="1800" dirty="0" smtClean="0">
                <a:latin typeface="Arial" pitchFamily="34" charset="0"/>
                <a:cs typeface="Arial" pitchFamily="34" charset="0"/>
              </a:rPr>
              <a:t>	</a:t>
            </a:r>
            <a:r>
              <a:rPr lang="en-US" sz="1800" b="1" dirty="0" smtClean="0">
                <a:latin typeface="Arial" pitchFamily="34" charset="0"/>
                <a:cs typeface="Arial" pitchFamily="34" charset="0"/>
              </a:rPr>
              <a:t>Deadweight loss</a:t>
            </a:r>
            <a:r>
              <a:rPr lang="en-US" sz="1200" dirty="0" smtClean="0">
                <a:solidFill>
                  <a:srgbClr val="382344"/>
                </a:solidFill>
                <a:latin typeface="Arial" pitchFamily="34" charset="0"/>
              </a:rPr>
              <a:t/>
            </a:r>
            <a:br>
              <a:rPr lang="en-US" sz="1200" dirty="0" smtClean="0">
                <a:solidFill>
                  <a:srgbClr val="382344"/>
                </a:solidFill>
                <a:latin typeface="Arial" pitchFamily="34" charset="0"/>
              </a:rPr>
            </a:br>
            <a:r>
              <a:rPr lang="en-US" sz="1500" dirty="0" smtClean="0">
                <a:latin typeface="Arial" pitchFamily="34" charset="0"/>
              </a:rPr>
              <a:t>The decrease in the total surplus of the market that results from a policy such as rent control.</a:t>
            </a:r>
          </a:p>
          <a:p>
            <a:pPr>
              <a:lnSpc>
                <a:spcPct val="110000"/>
              </a:lnSpc>
              <a:spcBef>
                <a:spcPct val="5000"/>
              </a:spcBef>
              <a:buClr>
                <a:schemeClr val="tx1"/>
              </a:buClr>
              <a:buFont typeface="Wingdings 3" pitchFamily="18" charset="2"/>
              <a:buNone/>
            </a:pPr>
            <a:endParaRPr lang="en-US" sz="12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t>
            </a:r>
            <a:endParaRPr lang="en-IN" sz="1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118" y="215372"/>
            <a:ext cx="8229600" cy="622828"/>
          </a:xfrm>
        </p:spPr>
        <p:txBody>
          <a:bodyPr/>
          <a:lstStyle/>
          <a:p>
            <a:r>
              <a:rPr lang="en-US" sz="2800" dirty="0" smtClean="0">
                <a:ea typeface="ヒラギノ角ゴ Pro W3" pitchFamily="-65" charset="-128"/>
              </a:rPr>
              <a:t>21.3 </a:t>
            </a:r>
            <a:r>
              <a:rPr lang="en-US" sz="2800" dirty="0" smtClean="0"/>
              <a:t>CONTROLLING PRICES—</a:t>
            </a:r>
            <a:br>
              <a:rPr lang="en-US" sz="2800" dirty="0" smtClean="0"/>
            </a:br>
            <a:r>
              <a:rPr lang="en-US" sz="2800" dirty="0" smtClean="0"/>
              <a:t>MAXIMUM AND MINIMUM PRICES </a:t>
            </a:r>
            <a:r>
              <a:rPr lang="en-US" sz="2000" dirty="0" smtClean="0">
                <a:solidFill>
                  <a:prstClr val="white"/>
                </a:solidFill>
              </a:rPr>
              <a:t>(3 of 4) </a:t>
            </a:r>
            <a:r>
              <a:rPr lang="en-US" sz="2800" b="1" dirty="0" smtClean="0">
                <a:ea typeface="ヒラギノ角ゴ Pro W3" pitchFamily="-65" charset="-128"/>
              </a:rPr>
              <a:t/>
            </a:r>
            <a:br>
              <a:rPr lang="en-US" sz="2800" b="1" dirty="0" smtClean="0">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dirty="0" smtClean="0">
                <a:solidFill>
                  <a:srgbClr val="00B050"/>
                </a:solidFill>
                <a:latin typeface="Arial" pitchFamily="34" charset="0"/>
              </a:rPr>
              <a:t>Rent Control</a:t>
            </a:r>
          </a:p>
          <a:p>
            <a:pPr>
              <a:buNone/>
            </a:pPr>
            <a:r>
              <a:rPr lang="pt-BR" sz="2000" b="1" dirty="0" smtClean="0">
                <a:solidFill>
                  <a:srgbClr val="7263B1"/>
                </a:solidFill>
                <a:latin typeface="Arial" pitchFamily="34" charset="0"/>
              </a:rPr>
              <a:t>		     </a:t>
            </a:r>
            <a:r>
              <a:rPr lang="pt-BR" sz="2000" b="1" dirty="0" smtClean="0">
                <a:solidFill>
                  <a:srgbClr val="493F70"/>
                </a:solidFill>
                <a:latin typeface="Arial" pitchFamily="34" charset="0"/>
              </a:rPr>
              <a:t>PRINCIPLE OF VOLUNTARY EXCHANGE</a:t>
            </a:r>
          </a:p>
          <a:p>
            <a:pPr>
              <a:buNone/>
            </a:pPr>
            <a:r>
              <a:rPr lang="en-US" sz="1600" b="1" dirty="0" smtClean="0">
                <a:solidFill>
                  <a:srgbClr val="7F7F7F"/>
                </a:solidFill>
                <a:latin typeface="Arial" pitchFamily="34" charset="0"/>
              </a:rPr>
              <a:t>		</a:t>
            </a:r>
            <a:r>
              <a:rPr lang="en-US" sz="1600" b="1" dirty="0" smtClean="0">
                <a:solidFill>
                  <a:srgbClr val="505050"/>
                </a:solidFill>
                <a:latin typeface="Arial" pitchFamily="34" charset="0"/>
              </a:rPr>
              <a:t>A voluntary exchange between two people makes both people better off.</a:t>
            </a:r>
          </a:p>
          <a:p>
            <a:pPr>
              <a:buNone/>
            </a:pPr>
            <a:endParaRPr lang="en-US" sz="1600" b="1" dirty="0" smtClean="0">
              <a:solidFill>
                <a:srgbClr val="7F7F7F"/>
              </a:solidFill>
              <a:latin typeface="Arial" pitchFamily="34" charset="0"/>
            </a:endParaRPr>
          </a:p>
          <a:p>
            <a:pPr>
              <a:buNone/>
              <a:tabLst>
                <a:tab pos="228600" algn="l"/>
                <a:tab pos="457200" algn="l"/>
              </a:tabLst>
            </a:pPr>
            <a:r>
              <a:rPr lang="en-US" sz="1600" dirty="0" smtClean="0">
                <a:latin typeface="Arial" pitchFamily="34" charset="0"/>
              </a:rPr>
              <a:t>	Because rent control outlaws transactions that would make both parties better off, it causes inefficiency.</a:t>
            </a:r>
          </a:p>
          <a:p>
            <a:pPr>
              <a:buNone/>
              <a:tabLst>
                <a:tab pos="228600" algn="l"/>
                <a:tab pos="457200" algn="l"/>
              </a:tabLst>
            </a:pPr>
            <a:r>
              <a:rPr lang="en-US" sz="1600" dirty="0" smtClean="0">
                <a:latin typeface="Arial" pitchFamily="34" charset="0"/>
              </a:rPr>
              <a:t>	Three more subtle effects associated with rent control add to its inefficiency:</a:t>
            </a:r>
          </a:p>
          <a:p>
            <a:pPr>
              <a:buNone/>
              <a:tabLst>
                <a:tab pos="228600" algn="l"/>
                <a:tab pos="457200" algn="l"/>
              </a:tabLst>
            </a:pPr>
            <a:r>
              <a:rPr lang="en-US" sz="1400" dirty="0" smtClean="0">
                <a:latin typeface="Arial" pitchFamily="34" charset="0"/>
              </a:rPr>
              <a:t>			</a:t>
            </a:r>
            <a:r>
              <a:rPr lang="en-US" sz="1400" dirty="0" smtClean="0">
                <a:solidFill>
                  <a:srgbClr val="0070C0"/>
                </a:solidFill>
                <a:latin typeface="Arial" pitchFamily="34" charset="0"/>
              </a:rPr>
              <a:t>•</a:t>
            </a:r>
            <a:r>
              <a:rPr lang="en-US" sz="1400" dirty="0" smtClean="0">
                <a:latin typeface="Arial" pitchFamily="34" charset="0"/>
              </a:rPr>
              <a:t>    </a:t>
            </a:r>
            <a:r>
              <a:rPr lang="en-US" sz="1400" i="1" dirty="0" smtClean="0">
                <a:latin typeface="Arial" pitchFamily="34" charset="0"/>
              </a:rPr>
              <a:t>Search costs. </a:t>
            </a:r>
          </a:p>
          <a:p>
            <a:pPr>
              <a:buNone/>
              <a:tabLst>
                <a:tab pos="228600" algn="l"/>
                <a:tab pos="457200" algn="l"/>
              </a:tabLst>
            </a:pPr>
            <a:r>
              <a:rPr lang="en-US" sz="1400" i="1" dirty="0" smtClean="0">
                <a:latin typeface="Arial" pitchFamily="34" charset="0"/>
              </a:rPr>
              <a:t>			</a:t>
            </a:r>
            <a:r>
              <a:rPr lang="en-US" sz="1400" i="1" dirty="0" smtClean="0">
                <a:solidFill>
                  <a:srgbClr val="0070C0"/>
                </a:solidFill>
                <a:latin typeface="Arial" pitchFamily="34" charset="0"/>
              </a:rPr>
              <a:t>•</a:t>
            </a:r>
            <a:r>
              <a:rPr lang="en-US" sz="1400" i="1" dirty="0" smtClean="0">
                <a:latin typeface="Arial" pitchFamily="34" charset="0"/>
              </a:rPr>
              <a:t>    Cheating.</a:t>
            </a:r>
          </a:p>
          <a:p>
            <a:pPr>
              <a:buNone/>
              <a:tabLst>
                <a:tab pos="228600" algn="l"/>
                <a:tab pos="457200" algn="l"/>
              </a:tabLst>
            </a:pPr>
            <a:r>
              <a:rPr lang="en-US" sz="1400" i="1" dirty="0" smtClean="0">
                <a:latin typeface="Arial" pitchFamily="34" charset="0"/>
              </a:rPr>
              <a:t>			</a:t>
            </a:r>
            <a:r>
              <a:rPr lang="en-US" sz="1400" i="1" dirty="0" smtClean="0">
                <a:solidFill>
                  <a:srgbClr val="0070C0"/>
                </a:solidFill>
                <a:latin typeface="Arial" pitchFamily="34" charset="0"/>
              </a:rPr>
              <a:t>• </a:t>
            </a:r>
            <a:r>
              <a:rPr lang="en-US" sz="1400" i="1" dirty="0" smtClean="0">
                <a:latin typeface="Arial" pitchFamily="34" charset="0"/>
              </a:rPr>
              <a:t>  Decrease in quality of housing.</a:t>
            </a:r>
            <a:endParaRPr lang="en-US" sz="2000" b="1" dirty="0" smtClean="0">
              <a:solidFill>
                <a:srgbClr val="7263B1"/>
              </a:solidFill>
              <a:latin typeface="Arial" pitchFamily="34" charset="0"/>
            </a:endParaRPr>
          </a:p>
          <a:p>
            <a:pPr>
              <a:buNone/>
            </a:pPr>
            <a:endParaRPr lang="en-US"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b="1" dirty="0" smtClean="0"/>
              <a:t>APPLICATION 3</a:t>
            </a:r>
            <a:br>
              <a:rPr lang="en-US" sz="3200" b="1" dirty="0" smtClean="0"/>
            </a:b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000" b="1" dirty="0" smtClean="0">
                <a:solidFill>
                  <a:srgbClr val="505050"/>
                </a:solidFill>
                <a:latin typeface="Arial" pitchFamily="34" charset="0"/>
              </a:rPr>
              <a:t>PRICE CONTROLS AND THE SHRINKING CANDY BAR</a:t>
            </a:r>
          </a:p>
          <a:p>
            <a:pPr>
              <a:buNone/>
            </a:pPr>
            <a:r>
              <a:rPr lang="en-US" sz="1400" b="1" dirty="0" smtClean="0">
                <a:latin typeface="Arial" pitchFamily="34" charset="0"/>
                <a:cs typeface="Arial" pitchFamily="34" charset="0"/>
              </a:rPr>
              <a:t>	</a:t>
            </a:r>
            <a:r>
              <a:rPr lang="en-US" sz="1800" b="1" dirty="0" smtClean="0">
                <a:latin typeface="Arial" pitchFamily="34" charset="0"/>
                <a:cs typeface="Arial" pitchFamily="34" charset="0"/>
              </a:rPr>
              <a:t>APPLYING THE CONCEPTS #3: </a:t>
            </a:r>
            <a:r>
              <a:rPr lang="en-US" sz="1800" b="1" dirty="0" smtClean="0">
                <a:latin typeface="Arial" pitchFamily="34" charset="0"/>
              </a:rPr>
              <a:t>How Do Price Controls Affect the Market?</a:t>
            </a:r>
            <a:endParaRPr lang="en-US" sz="1800" b="1" dirty="0" smtClean="0">
              <a:latin typeface="Arial" pitchFamily="34" charset="0"/>
              <a:cs typeface="Arial" pitchFamily="34" charset="0"/>
            </a:endParaRPr>
          </a:p>
          <a:p>
            <a:pPr marL="236538" indent="-236538">
              <a:buFontTx/>
              <a:buChar char="•"/>
            </a:pPr>
            <a:r>
              <a:rPr lang="en-US" sz="1600" dirty="0" smtClean="0">
                <a:latin typeface="Arial" pitchFamily="34" charset="0"/>
                <a:cs typeface="Arial" pitchFamily="34" charset="0"/>
              </a:rPr>
              <a:t>During World War II, the U.S. government used a system of price controls to set maximum prices on all sorts of products, including candy bars.  </a:t>
            </a:r>
          </a:p>
          <a:p>
            <a:r>
              <a:rPr lang="en-US" sz="1600" dirty="0" smtClean="0">
                <a:latin typeface="Arial" pitchFamily="34" charset="0"/>
                <a:cs typeface="Arial" pitchFamily="34" charset="0"/>
              </a:rPr>
              <a:t>Consumer Reports compared the weights of candy bars in 1943 to their weights in 1939, before the maximum prices were imposed. In 19 of 20 cases, the candy bars had shrunk, causing the price per ounce to increase by an average of 23 percent. </a:t>
            </a:r>
          </a:p>
          <a:p>
            <a:pPr marL="236538" indent="-236538">
              <a:buFontTx/>
              <a:buChar char="•"/>
            </a:pPr>
            <a:r>
              <a:rPr lang="en-US" sz="1600" dirty="0" smtClean="0">
                <a:latin typeface="Arial" pitchFamily="34" charset="0"/>
                <a:cs typeface="Arial" pitchFamily="34" charset="0"/>
              </a:rPr>
              <a:t>In other words, producers reacted to maximum prices by shrinking candy bars to match the relatively low maximum price. In the words of Consumer Reports, the shrinkage of candy bars is an example of  </a:t>
            </a:r>
            <a:r>
              <a:rPr lang="ja-JP" altLang="en-US" sz="1600" dirty="0" smtClean="0">
                <a:latin typeface="Arial" pitchFamily="34" charset="0"/>
                <a:cs typeface="Arial" pitchFamily="34" charset="0"/>
              </a:rPr>
              <a:t>“</a:t>
            </a:r>
            <a:r>
              <a:rPr lang="en-US" altLang="ja-JP" sz="1600" dirty="0" smtClean="0">
                <a:latin typeface="Arial" pitchFamily="34" charset="0"/>
                <a:cs typeface="Arial" pitchFamily="34" charset="0"/>
              </a:rPr>
              <a:t>hidden price increases.</a:t>
            </a:r>
            <a:r>
              <a:rPr lang="ja-JP" altLang="en-US" sz="1600" dirty="0" smtClean="0">
                <a:latin typeface="Arial" pitchFamily="34" charset="0"/>
                <a:cs typeface="Arial" pitchFamily="34" charset="0"/>
              </a:rPr>
              <a:t>”</a:t>
            </a:r>
            <a:endParaRPr lang="en-US" sz="1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00118" y="215372"/>
            <a:ext cx="8229600" cy="622828"/>
          </a:xfrm>
        </p:spPr>
        <p:txBody>
          <a:bodyPr/>
          <a:lstStyle/>
          <a:p>
            <a:r>
              <a:rPr lang="en-US" sz="2800" dirty="0" smtClean="0">
                <a:ea typeface="ヒラギノ角ゴ Pro W3" pitchFamily="-65" charset="-128"/>
              </a:rPr>
              <a:t>21.3 </a:t>
            </a:r>
            <a:r>
              <a:rPr lang="en-US" sz="2800" dirty="0" smtClean="0"/>
              <a:t>CONTROLLING PRICES—</a:t>
            </a:r>
            <a:br>
              <a:rPr lang="en-US" sz="2800" dirty="0" smtClean="0"/>
            </a:br>
            <a:r>
              <a:rPr lang="en-US" sz="2800" dirty="0" smtClean="0"/>
              <a:t>MAXIMUM AND MINIMUM PRICES </a:t>
            </a:r>
            <a:r>
              <a:rPr lang="en-US" sz="2000" dirty="0" smtClean="0">
                <a:solidFill>
                  <a:prstClr val="white"/>
                </a:solidFill>
              </a:rPr>
              <a:t>(4 of 4)</a:t>
            </a:r>
            <a:r>
              <a:rPr lang="en-US" sz="2800" dirty="0" smtClean="0">
                <a:solidFill>
                  <a:prstClr val="white"/>
                </a:solidFill>
              </a:rPr>
              <a:t> </a:t>
            </a:r>
            <a:r>
              <a:rPr lang="en-US" sz="2800" b="1" dirty="0" smtClean="0">
                <a:ea typeface="ヒラギノ角ゴ Pro W3" pitchFamily="-65" charset="-128"/>
              </a:rPr>
              <a:t/>
            </a:r>
            <a:br>
              <a:rPr lang="en-US" sz="2800" b="1" dirty="0" smtClean="0">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dirty="0" smtClean="0">
                <a:solidFill>
                  <a:srgbClr val="00B050"/>
                </a:solidFill>
                <a:latin typeface="Arial" pitchFamily="34" charset="0"/>
              </a:rPr>
              <a:t>Setting Minimum Prices</a:t>
            </a:r>
          </a:p>
          <a:p>
            <a:r>
              <a:rPr lang="en-US" sz="1800" dirty="0" smtClean="0">
                <a:latin typeface="Arial" pitchFamily="34" charset="0"/>
              </a:rPr>
              <a:t>Recall that when government sets a minimum price above the equilibrium price, the result is permanent excess supply.</a:t>
            </a:r>
          </a:p>
          <a:p>
            <a:r>
              <a:rPr lang="en-US" sz="1800" dirty="0" smtClean="0">
                <a:latin typeface="Arial" pitchFamily="34" charset="0"/>
              </a:rPr>
              <a:t>Governments around the world establish minimum prices for agricultural goods.  </a:t>
            </a:r>
          </a:p>
          <a:p>
            <a:r>
              <a:rPr lang="en-US" sz="1800" dirty="0" smtClean="0">
                <a:latin typeface="Arial" pitchFamily="34" charset="0"/>
              </a:rPr>
              <a:t>Under a price-support program, a government sets a minimum price for an agricultural product and then buys any resulting surpluses at that price.</a:t>
            </a:r>
            <a:endParaRPr lang="en-US" sz="1800"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80" y="215372"/>
            <a:ext cx="8229600" cy="622828"/>
          </a:xfrm>
        </p:spPr>
        <p:txBody>
          <a:bodyPr/>
          <a:lstStyle/>
          <a:p>
            <a:r>
              <a:rPr lang="en-US" sz="2800" dirty="0" smtClean="0">
                <a:ea typeface="ヒラギノ角ゴ Pro W3" pitchFamily="-65" charset="-128"/>
              </a:rPr>
              <a:t>21.4 </a:t>
            </a:r>
            <a:r>
              <a:rPr lang="en-US" sz="2800" dirty="0" smtClean="0"/>
              <a:t>CONTROLLING QUANTITIES—LICENSING AND IMPORT RESTRICTIONS </a:t>
            </a:r>
            <a:r>
              <a:rPr lang="en-US" sz="2000" dirty="0" smtClean="0">
                <a:solidFill>
                  <a:prstClr val="white"/>
                </a:solidFill>
              </a:rPr>
              <a:t>(1 of 3) </a:t>
            </a:r>
            <a:r>
              <a:rPr lang="en-US" dirty="0" smtClean="0">
                <a:solidFill>
                  <a:srgbClr val="000000"/>
                </a:solidFill>
                <a:latin typeface="Verdana" pitchFamily="34" charset="0"/>
                <a:ea typeface="ヒラギノ角ゴ Pro W3" pitchFamily="-65" charset="-128"/>
              </a:rPr>
              <a:t/>
            </a:r>
            <a:br>
              <a:rPr lang="en-US" dirty="0" smtClean="0">
                <a:solidFill>
                  <a:srgbClr val="000000"/>
                </a:solidFill>
                <a:latin typeface="Verdana" pitchFamily="34" charset="0"/>
                <a:ea typeface="ヒラギノ角ゴ Pro W3" pitchFamily="-65" charset="-128"/>
              </a:rPr>
            </a:br>
            <a:endParaRPr lang="en-IN" dirty="0"/>
          </a:p>
        </p:txBody>
      </p:sp>
      <p:pic>
        <p:nvPicPr>
          <p:cNvPr id="3" name="Picture 2" descr="Two graphs have Miles of taxi service per day on the horizontal axis and Price per mile on the vertical axis.&#10;&#10;•Panel (A): Market Equilibrium. The supply curve rises straight from (0, $1.00) through point a (10,000, $3.00). The demand curve falls straight from (0, $6.00) through point a.&#10;The producer surplus is below $3.00 per mile and between the supply curve and the vertical axis.&#10;The consumer surplus is above $3.00 per mile and between the demand curve and the vertical axis.&#10;•Panel (B): Taxi medallions. The supply curve rises straight from (0, $1.00) through point b (8,000, $2.60) and point a (10,000, $3.00). The demand curve falls straight from (0, $6.00) through point c (8,000, $3.60) and point a.&#10;A vertical line for supply with 80 medallions rises through points b and c, and an arrow extends up and left along the demand curve to the supply line.&#10;The producer surplus is below $3.60 per mile and between the supply curve, the vertical axis, and the segment of the supply line from b to c.&#10;The consumer surplus is above $3.6 per mile and between the demand curve and the vertical ax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688" y="2553432"/>
            <a:ext cx="4494799" cy="2963800"/>
          </a:xfrm>
          <a:prstGeom prst="rect">
            <a:avLst/>
          </a:prstGeom>
        </p:spPr>
      </p:pic>
      <p:sp>
        <p:nvSpPr>
          <p:cNvPr id="4" name="Content Placeholder 3"/>
          <p:cNvSpPr>
            <a:spLocks noGrp="1"/>
          </p:cNvSpPr>
          <p:nvPr>
            <p:ph sz="quarter" idx="14"/>
          </p:nvPr>
        </p:nvSpPr>
        <p:spPr>
          <a:xfrm>
            <a:off x="323528" y="1600200"/>
            <a:ext cx="3826769" cy="4525963"/>
          </a:xfrm>
        </p:spPr>
        <p:txBody>
          <a:bodyPr/>
          <a:lstStyle/>
          <a:p>
            <a:pPr>
              <a:buNone/>
            </a:pPr>
            <a:r>
              <a:rPr lang="en-US" dirty="0" smtClean="0">
                <a:solidFill>
                  <a:srgbClr val="00B050"/>
                </a:solidFill>
                <a:latin typeface="Arial" pitchFamily="34" charset="0"/>
              </a:rPr>
              <a:t>Taxi Medallions</a:t>
            </a:r>
          </a:p>
          <a:p>
            <a:pPr>
              <a:buNone/>
            </a:pPr>
            <a:endParaRPr lang="en-US" sz="1200" dirty="0" smtClean="0">
              <a:solidFill>
                <a:srgbClr val="2164A2"/>
              </a:solidFill>
              <a:latin typeface="Arial" pitchFamily="34" charset="0"/>
            </a:endParaRPr>
          </a:p>
          <a:p>
            <a:pPr>
              <a:lnSpc>
                <a:spcPct val="110000"/>
              </a:lnSpc>
              <a:spcBef>
                <a:spcPct val="5000"/>
              </a:spcBef>
              <a:buClr>
                <a:schemeClr val="tx1"/>
              </a:buClr>
              <a:buFont typeface="Wingdings 3" pitchFamily="18" charset="2"/>
              <a:buNone/>
            </a:pPr>
            <a:r>
              <a:rPr lang="en-US" sz="1600" b="1" dirty="0" smtClean="0">
                <a:latin typeface="Arial" pitchFamily="34" charset="0"/>
                <a:cs typeface="Arial" pitchFamily="34" charset="0"/>
              </a:rPr>
              <a:t>(A) </a:t>
            </a:r>
            <a:r>
              <a:rPr lang="en-IN" sz="1600" dirty="0" smtClean="0">
                <a:latin typeface="Arial" pitchFamily="34" charset="0"/>
                <a:cs typeface="Arial" pitchFamily="34" charset="0"/>
              </a:rPr>
              <a:t>In the market equilibrium, with a price of $400 and 1,000 apartments, the total surplus</a:t>
            </a:r>
            <a:r>
              <a:rPr lang="en-US" sz="1600" dirty="0" smtClean="0">
                <a:latin typeface="Arial" pitchFamily="34" charset="0"/>
                <a:cs typeface="Arial" pitchFamily="34" charset="0"/>
              </a:rPr>
              <a:t> </a:t>
            </a:r>
            <a:r>
              <a:rPr lang="en-IN" sz="1600" dirty="0" smtClean="0">
                <a:latin typeface="Arial" pitchFamily="34" charset="0"/>
                <a:cs typeface="Arial" pitchFamily="34" charset="0"/>
              </a:rPr>
              <a:t>is the area between the demand curve </a:t>
            </a:r>
            <a:r>
              <a:rPr lang="en-US" sz="1600" dirty="0" smtClean="0">
                <a:latin typeface="Arial" pitchFamily="34" charset="0"/>
                <a:cs typeface="Arial" pitchFamily="34" charset="0"/>
              </a:rPr>
              <a:t>and the supply curve.</a:t>
            </a:r>
          </a:p>
          <a:p>
            <a:pPr>
              <a:lnSpc>
                <a:spcPct val="110000"/>
              </a:lnSpc>
              <a:spcBef>
                <a:spcPct val="5000"/>
              </a:spcBef>
              <a:buClr>
                <a:schemeClr val="tx1"/>
              </a:buClr>
              <a:buFont typeface="Wingdings 3" pitchFamily="18" charset="2"/>
              <a:buNone/>
            </a:pPr>
            <a:r>
              <a:rPr lang="en-US" sz="1600" b="1" dirty="0" smtClean="0">
                <a:latin typeface="Arial" pitchFamily="34" charset="0"/>
                <a:cs typeface="Arial" pitchFamily="34" charset="0"/>
              </a:rPr>
              <a:t>(B) </a:t>
            </a:r>
            <a:r>
              <a:rPr lang="en-IN" sz="1600" dirty="0" smtClean="0">
                <a:latin typeface="Arial" pitchFamily="34" charset="0"/>
                <a:cs typeface="Arial" pitchFamily="34" charset="0"/>
              </a:rPr>
              <a:t>Rent control, with a maximum price</a:t>
            </a:r>
            <a:r>
              <a:rPr lang="en-US" sz="1600" dirty="0" smtClean="0">
                <a:latin typeface="Arial" pitchFamily="34" charset="0"/>
                <a:cs typeface="Arial" pitchFamily="34" charset="0"/>
              </a:rPr>
              <a:t> </a:t>
            </a:r>
            <a:r>
              <a:rPr lang="en-IN" sz="1600" dirty="0" smtClean="0">
                <a:latin typeface="Arial" pitchFamily="34" charset="0"/>
                <a:cs typeface="Arial" pitchFamily="34" charset="0"/>
              </a:rPr>
              <a:t>of  $300, reduces the quantity to 700 apartments</a:t>
            </a:r>
            <a:r>
              <a:rPr lang="en-US" sz="1600" dirty="0" smtClean="0">
                <a:latin typeface="Arial" pitchFamily="34" charset="0"/>
                <a:cs typeface="Arial" pitchFamily="34" charset="0"/>
              </a:rPr>
              <a:t> </a:t>
            </a:r>
            <a:r>
              <a:rPr lang="en-IN" sz="1600" dirty="0" smtClean="0">
                <a:latin typeface="Arial" pitchFamily="34" charset="0"/>
                <a:cs typeface="Arial" pitchFamily="34" charset="0"/>
              </a:rPr>
              <a:t>and decreases the total surplus.</a:t>
            </a:r>
          </a:p>
          <a:p>
            <a:pPr>
              <a:lnSpc>
                <a:spcPct val="110000"/>
              </a:lnSpc>
              <a:spcBef>
                <a:spcPct val="5000"/>
              </a:spcBef>
              <a:buClr>
                <a:schemeClr val="tx1"/>
              </a:buClr>
              <a:buFont typeface="Wingdings 3" pitchFamily="18" charset="2"/>
              <a:buNone/>
            </a:pPr>
            <a:endParaRPr lang="en-IN" sz="1600" dirty="0" smtClean="0">
              <a:latin typeface="Arial" pitchFamily="34" charset="0"/>
              <a:cs typeface="Arial" pitchFamily="34" charset="0"/>
            </a:endParaRPr>
          </a:p>
          <a:p>
            <a:pPr>
              <a:lnSpc>
                <a:spcPct val="110000"/>
              </a:lnSpc>
              <a:spcBef>
                <a:spcPct val="5000"/>
              </a:spcBef>
              <a:buClr>
                <a:schemeClr val="tx1"/>
              </a:buClr>
              <a:buNone/>
            </a:pPr>
            <a:r>
              <a:rPr lang="en-US" sz="1600" dirty="0" smtClean="0">
                <a:latin typeface="Arial" pitchFamily="34" charset="0"/>
              </a:rPr>
              <a:t>    The producers of the first 8,000 miles gain at the expense of consumers, but the surpluses for between 8,000 and 10,000 miles are lost entirely. Therefore, the total surplus decreases.</a:t>
            </a:r>
          </a:p>
          <a:p>
            <a:pPr>
              <a:lnSpc>
                <a:spcPct val="110000"/>
              </a:lnSpc>
              <a:spcBef>
                <a:spcPct val="5000"/>
              </a:spcBef>
              <a:buClr>
                <a:schemeClr val="tx1"/>
              </a:buClr>
              <a:buFont typeface="Wingdings 3" pitchFamily="18" charset="2"/>
              <a:buNone/>
            </a:pPr>
            <a:r>
              <a:rPr lang="en-IN" sz="1200" dirty="0" smtClean="0">
                <a:latin typeface="Arial" pitchFamily="34" charset="0"/>
                <a:cs typeface="Arial" pitchFamily="34" charset="0"/>
              </a:rPr>
              <a:t>						</a:t>
            </a:r>
            <a:endParaRPr lang="en-US" sz="1600" dirty="0" smtClean="0">
              <a:latin typeface="Arial" pitchFamily="34" charset="0"/>
            </a:endParaRPr>
          </a:p>
          <a:p>
            <a:pPr>
              <a:lnSpc>
                <a:spcPct val="110000"/>
              </a:lnSpc>
              <a:spcBef>
                <a:spcPct val="5000"/>
              </a:spcBef>
              <a:buClr>
                <a:schemeClr val="tx1"/>
              </a:buClr>
              <a:buFont typeface="Wingdings 3" pitchFamily="18" charset="2"/>
              <a:buNone/>
            </a:pPr>
            <a:endParaRPr lang="en-US" sz="1600" dirty="0" smtClean="0">
              <a:solidFill>
                <a:srgbClr val="2164A2"/>
              </a:solidFill>
              <a:latin typeface="Arial" pitchFamily="34" charset="0"/>
            </a:endParaRPr>
          </a:p>
          <a:p>
            <a:pPr>
              <a:buNone/>
            </a:pPr>
            <a:endParaRPr lang="en-US"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br>
              <a:rPr lang="en-US" dirty="0" smtClean="0"/>
            </a:br>
            <a:r>
              <a:rPr lang="en-US" dirty="0" smtClean="0"/>
              <a:t> </a:t>
            </a:r>
            <a:endParaRPr lang="en-IN" dirty="0"/>
          </a:p>
        </p:txBody>
      </p:sp>
      <p:sp>
        <p:nvSpPr>
          <p:cNvPr id="4" name="Learning Objective List"/>
          <p:cNvSpPr>
            <a:spLocks noGrp="1"/>
          </p:cNvSpPr>
          <p:nvPr>
            <p:ph idx="1"/>
          </p:nvPr>
        </p:nvSpPr>
        <p:spPr>
          <a:xfrm>
            <a:off x="457200" y="1600200"/>
            <a:ext cx="8229600" cy="4525963"/>
          </a:xfrm>
        </p:spPr>
        <p:txBody>
          <a:bodyPr/>
          <a:lstStyle/>
          <a:p>
            <a:r>
              <a:rPr lang="en-US" b="1" dirty="0" smtClean="0">
                <a:solidFill>
                  <a:srgbClr val="1C558A"/>
                </a:solidFill>
              </a:rPr>
              <a:t>21.1</a:t>
            </a:r>
            <a:r>
              <a:rPr lang="en-US" dirty="0" smtClean="0"/>
              <a:t> </a:t>
            </a:r>
            <a:r>
              <a:rPr lang="en-US" dirty="0" smtClean="0">
                <a:ea typeface="ヒラギノ角ゴ Pro W3" pitchFamily="-65" charset="-128"/>
                <a:cs typeface="Arial" pitchFamily="34" charset="0"/>
              </a:rPr>
              <a:t>Use demand and supply curves to compute the value of markets</a:t>
            </a:r>
            <a:r>
              <a:rPr lang="en-US" dirty="0" smtClean="0"/>
              <a:t> </a:t>
            </a:r>
          </a:p>
          <a:p>
            <a:r>
              <a:rPr lang="en-US" b="1" dirty="0" smtClean="0">
                <a:solidFill>
                  <a:srgbClr val="1C558A"/>
                </a:solidFill>
              </a:rPr>
              <a:t>21.2</a:t>
            </a:r>
            <a:r>
              <a:rPr lang="en-US" b="1" dirty="0" smtClean="0">
                <a:solidFill>
                  <a:schemeClr val="accent1"/>
                </a:solidFill>
              </a:rPr>
              <a:t> </a:t>
            </a:r>
            <a:r>
              <a:rPr lang="en-US" dirty="0" smtClean="0">
                <a:ea typeface="ヒラギノ角ゴ Pro W3" pitchFamily="-65" charset="-128"/>
                <a:cs typeface="Arial" pitchFamily="34" charset="0"/>
              </a:rPr>
              <a:t>Explain why the market equilibrium maximizes the value of a market</a:t>
            </a:r>
            <a:endParaRPr lang="en-US" dirty="0" smtClean="0"/>
          </a:p>
          <a:p>
            <a:r>
              <a:rPr lang="en-US" b="1" dirty="0" smtClean="0">
                <a:solidFill>
                  <a:srgbClr val="1C558A"/>
                </a:solidFill>
              </a:rPr>
              <a:t>21.3</a:t>
            </a:r>
            <a:r>
              <a:rPr lang="en-US" dirty="0" smtClean="0"/>
              <a:t> </a:t>
            </a:r>
            <a:r>
              <a:rPr lang="en-US" dirty="0" smtClean="0">
                <a:ea typeface="ヒラギノ角ゴ Pro W3" pitchFamily="-65" charset="-128"/>
                <a:cs typeface="Arial" pitchFamily="34" charset="0"/>
              </a:rPr>
              <a:t>Describe the market effects of price controls</a:t>
            </a:r>
            <a:endParaRPr lang="en-US" dirty="0"/>
          </a:p>
          <a:p>
            <a:r>
              <a:rPr lang="en-US" b="1" dirty="0" smtClean="0">
                <a:solidFill>
                  <a:srgbClr val="1C558A"/>
                </a:solidFill>
              </a:rPr>
              <a:t>21.4</a:t>
            </a:r>
            <a:r>
              <a:rPr lang="en-US" b="1" dirty="0" smtClean="0">
                <a:solidFill>
                  <a:schemeClr val="accent1"/>
                </a:solidFill>
              </a:rPr>
              <a:t> </a:t>
            </a:r>
            <a:r>
              <a:rPr lang="en-US" dirty="0" smtClean="0">
                <a:ea typeface="ヒラギノ角ゴ Pro W3" pitchFamily="-65" charset="-128"/>
                <a:cs typeface="Arial" pitchFamily="34" charset="0"/>
              </a:rPr>
              <a:t>Describe the market effects of quantity controls</a:t>
            </a:r>
            <a:endParaRPr lang="en-US" dirty="0" smtClean="0"/>
          </a:p>
          <a:p>
            <a:r>
              <a:rPr lang="en-US" b="1" dirty="0" smtClean="0">
                <a:solidFill>
                  <a:srgbClr val="1C558A"/>
                </a:solidFill>
              </a:rPr>
              <a:t>21.5</a:t>
            </a:r>
            <a:r>
              <a:rPr lang="en-US" dirty="0" smtClean="0"/>
              <a:t> </a:t>
            </a:r>
            <a:r>
              <a:rPr lang="en-US" dirty="0" smtClean="0">
                <a:ea typeface="ヒラギノ角ゴ Pro W3" pitchFamily="-65" charset="-128"/>
                <a:cs typeface="Arial" pitchFamily="34" charset="0"/>
              </a:rPr>
              <a:t>Explain how a tax is shifted to consumers and input suppliers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80" y="215372"/>
            <a:ext cx="8229600" cy="622828"/>
          </a:xfrm>
        </p:spPr>
        <p:txBody>
          <a:bodyPr/>
          <a:lstStyle/>
          <a:p>
            <a:r>
              <a:rPr lang="en-US" sz="2800" dirty="0" smtClean="0">
                <a:ea typeface="ヒラギノ角ゴ Pro W3" pitchFamily="-65" charset="-128"/>
              </a:rPr>
              <a:t>21.4 </a:t>
            </a:r>
            <a:r>
              <a:rPr lang="en-US" sz="2800" dirty="0" smtClean="0"/>
              <a:t>CONTROLLING QUANTITIES—LICENSING AND IMPORT RESTRICTIONS </a:t>
            </a:r>
            <a:r>
              <a:rPr lang="en-US" sz="2000" dirty="0" smtClean="0">
                <a:solidFill>
                  <a:prstClr val="white"/>
                </a:solidFill>
              </a:rPr>
              <a:t>(2 of 3) </a:t>
            </a:r>
            <a:r>
              <a:rPr lang="en-US" dirty="0" smtClean="0">
                <a:solidFill>
                  <a:srgbClr val="000000"/>
                </a:solidFill>
                <a:latin typeface="Verdana" pitchFamily="34" charset="0"/>
                <a:ea typeface="ヒラギノ角ゴ Pro W3" pitchFamily="-65" charset="-128"/>
              </a:rPr>
              <a:t/>
            </a:r>
            <a:br>
              <a:rPr lang="en-US" dirty="0" smtClean="0">
                <a:solidFill>
                  <a:srgbClr val="000000"/>
                </a:solidFill>
                <a:latin typeface="Verdana" pitchFamily="34" charset="0"/>
                <a:ea typeface="ヒラギノ角ゴ Pro W3" pitchFamily="-65" charset="-128"/>
              </a:rPr>
            </a:br>
            <a:endParaRPr lang="en-IN" dirty="0"/>
          </a:p>
        </p:txBody>
      </p:sp>
      <p:sp>
        <p:nvSpPr>
          <p:cNvPr id="4" name="Content Placeholder 3"/>
          <p:cNvSpPr>
            <a:spLocks noGrp="1"/>
          </p:cNvSpPr>
          <p:nvPr>
            <p:ph sz="quarter" idx="14"/>
          </p:nvPr>
        </p:nvSpPr>
        <p:spPr/>
        <p:txBody>
          <a:bodyPr/>
          <a:lstStyle/>
          <a:p>
            <a:pPr>
              <a:buNone/>
            </a:pPr>
            <a:r>
              <a:rPr lang="en-US" sz="1800" dirty="0" smtClean="0">
                <a:solidFill>
                  <a:srgbClr val="00B050"/>
                </a:solidFill>
                <a:latin typeface="Arial" pitchFamily="34" charset="0"/>
              </a:rPr>
              <a:t>Licensing and Market Efficiency</a:t>
            </a:r>
          </a:p>
          <a:p>
            <a:pPr>
              <a:buNone/>
            </a:pPr>
            <a:r>
              <a:rPr lang="en-US" sz="1300" dirty="0" smtClean="0">
                <a:latin typeface="Arial" pitchFamily="34" charset="0"/>
              </a:rPr>
              <a:t>	Our analysis of taxi medallions applies to any market subject to quantity controls.</a:t>
            </a:r>
          </a:p>
          <a:p>
            <a:pPr>
              <a:buNone/>
            </a:pPr>
            <a:r>
              <a:rPr lang="en-US" sz="1300" dirty="0" smtClean="0">
                <a:latin typeface="Arial" pitchFamily="34" charset="0"/>
              </a:rPr>
              <a:t>	In general, a policy that limits entry into a market </a:t>
            </a:r>
          </a:p>
          <a:p>
            <a:pPr>
              <a:buNone/>
            </a:pPr>
            <a:r>
              <a:rPr lang="en-US" sz="1800" dirty="0" smtClean="0">
                <a:latin typeface="Arial" pitchFamily="34" charset="0"/>
              </a:rPr>
              <a:t>		</a:t>
            </a:r>
            <a:r>
              <a:rPr lang="en-US" sz="1200" dirty="0" smtClean="0">
                <a:latin typeface="Arial" pitchFamily="34" charset="0"/>
              </a:rPr>
              <a:t>▪ increases price, </a:t>
            </a:r>
          </a:p>
          <a:p>
            <a:pPr>
              <a:buNone/>
            </a:pPr>
            <a:r>
              <a:rPr lang="en-US" sz="1200" dirty="0" smtClean="0">
                <a:latin typeface="Arial" pitchFamily="34" charset="0"/>
              </a:rPr>
              <a:t>		▪ decreases quantity, and </a:t>
            </a:r>
          </a:p>
          <a:p>
            <a:pPr>
              <a:buNone/>
            </a:pPr>
            <a:r>
              <a:rPr lang="en-US" sz="1200" dirty="0" smtClean="0">
                <a:latin typeface="Arial" pitchFamily="34" charset="0"/>
              </a:rPr>
              <a:t>		▪ causes inefficiency in the market.</a:t>
            </a:r>
            <a:r>
              <a:rPr lang="en-US" sz="1800" dirty="0" smtClean="0">
                <a:latin typeface="Arial" pitchFamily="34" charset="0"/>
              </a:rPr>
              <a:t> </a:t>
            </a:r>
          </a:p>
          <a:p>
            <a:pPr>
              <a:buNone/>
            </a:pPr>
            <a:r>
              <a:rPr lang="en-US" sz="1200" dirty="0" smtClean="0">
                <a:latin typeface="Arial" pitchFamily="34" charset="0"/>
              </a:rPr>
              <a:t> 	</a:t>
            </a:r>
            <a:r>
              <a:rPr lang="en-US" sz="1300" dirty="0" smtClean="0">
                <a:latin typeface="Arial" pitchFamily="34" charset="0"/>
              </a:rPr>
              <a:t>In evaluating such a policy, we must compare the possible benefits from controlling nuisances to the losses of consumer and producer surplus.</a:t>
            </a:r>
          </a:p>
          <a:p>
            <a:pPr>
              <a:buNone/>
            </a:pPr>
            <a:r>
              <a:rPr lang="en-US" sz="1800" dirty="0" smtClean="0">
                <a:solidFill>
                  <a:srgbClr val="00B050"/>
                </a:solidFill>
                <a:latin typeface="Arial" pitchFamily="34" charset="0"/>
              </a:rPr>
              <a:t>Winners and Losers from Licensing</a:t>
            </a:r>
          </a:p>
          <a:p>
            <a:pPr>
              <a:buNone/>
            </a:pPr>
            <a:r>
              <a:rPr lang="en-US" sz="1300" dirty="0" smtClean="0">
                <a:latin typeface="Arial" pitchFamily="34" charset="0"/>
              </a:rPr>
              <a:t>	Who benefits and who loses from licensing programs such as a taxi medallion policy? </a:t>
            </a:r>
          </a:p>
          <a:p>
            <a:pPr>
              <a:buNone/>
            </a:pPr>
            <a:r>
              <a:rPr lang="en-US" sz="1300" dirty="0" smtClean="0">
                <a:latin typeface="Arial" pitchFamily="34" charset="0"/>
              </a:rPr>
              <a:t>	The losers are consumers, who pay more for taxi rides. </a:t>
            </a:r>
          </a:p>
          <a:p>
            <a:pPr>
              <a:buNone/>
            </a:pPr>
            <a:r>
              <a:rPr lang="en-US" sz="1300" dirty="0" smtClean="0">
                <a:latin typeface="Arial" pitchFamily="34" charset="0"/>
              </a:rPr>
              <a:t>	The winners are the people who receive a free medallion and the right to charge an artificially high price for taxi service.</a:t>
            </a:r>
            <a:endParaRPr lang="en-US" sz="1300" dirty="0" smtClean="0">
              <a:solidFill>
                <a:srgbClr val="2164A2"/>
              </a:solidFill>
              <a:latin typeface="Arial" pitchFamily="34" charset="0"/>
            </a:endParaRPr>
          </a:p>
          <a:p>
            <a:pPr>
              <a:buNone/>
            </a:pPr>
            <a:endParaRPr lang="en-US" sz="1600"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8680" y="215372"/>
            <a:ext cx="8229600" cy="622828"/>
          </a:xfrm>
        </p:spPr>
        <p:txBody>
          <a:bodyPr/>
          <a:lstStyle/>
          <a:p>
            <a:r>
              <a:rPr lang="en-US" sz="2800" dirty="0" smtClean="0">
                <a:ea typeface="ヒラギノ角ゴ Pro W3" pitchFamily="-65" charset="-128"/>
              </a:rPr>
              <a:t>21.4 </a:t>
            </a:r>
            <a:r>
              <a:rPr lang="en-US" sz="2800" dirty="0" smtClean="0"/>
              <a:t>CONTROLLING QUANTITIES—LICENSING AND IMPORT RESTRICTIONS</a:t>
            </a:r>
            <a:r>
              <a:rPr lang="en-US" sz="2800" b="1" dirty="0" smtClean="0"/>
              <a:t> </a:t>
            </a:r>
            <a:r>
              <a:rPr lang="en-US" sz="2000" dirty="0" smtClean="0">
                <a:solidFill>
                  <a:prstClr val="white"/>
                </a:solidFill>
              </a:rPr>
              <a:t>(3 of 3) </a:t>
            </a:r>
            <a:r>
              <a:rPr lang="en-US" dirty="0" smtClean="0">
                <a:solidFill>
                  <a:srgbClr val="000000"/>
                </a:solidFill>
                <a:latin typeface="Verdana" pitchFamily="34" charset="0"/>
                <a:ea typeface="ヒラギノ角ゴ Pro W3" pitchFamily="-65" charset="-128"/>
              </a:rPr>
              <a:t/>
            </a:r>
            <a:br>
              <a:rPr lang="en-US" dirty="0" smtClean="0">
                <a:solidFill>
                  <a:srgbClr val="000000"/>
                </a:solidFill>
                <a:latin typeface="Verdana" pitchFamily="34" charset="0"/>
                <a:ea typeface="ヒラギノ角ゴ Pro W3" pitchFamily="-65" charset="-128"/>
              </a:rPr>
            </a:br>
            <a:endParaRPr lang="en-IN" dirty="0"/>
          </a:p>
        </p:txBody>
      </p:sp>
      <p:pic>
        <p:nvPicPr>
          <p:cNvPr id="3" name="Picture 2" descr="Two graphs have Millions of pounds of sugar per day on the horizontal axis and Price per pound on the vertical axis.&#10;&#10;•Panel (A): Free trade with no domestic production. The total supply (domestic plus foreign) curve is positively sloped and rises straight from (0, $0.03) through point a (360, $0.12). The demand curve is negatively sloped and falls straight from (0, $0.40) through point a (360, $0.12). A domestic supply curve is positively sloped and rises straight from point m (0, $0.26) through approximately (160, $0.30).&#10;The foreign producer surplus is below $0.12 per pound and between the total supply curve and the vertical axis.&#10;The U.S. consumer surplus is above $0.12 per mile and between the demand curve and the vertical axis.&#10;•Panel (B): Import ban and domestic production. The domestic supply curve is positively sloped and rises straight from point m (0, $0.26) through point b (160, $0.30). The demand curve is negatively sloped and falls straight from (0, $0.40) through point b (160, $0.30).&#10;The U.S. producer surplus is below $0.30 per pound and between the domestic supply curve and the vertical axis.&#10;The U.S. consumer surplus is above $0.30 per pound and between the demand curve and the vertical axi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2492896"/>
            <a:ext cx="4490660" cy="2461609"/>
          </a:xfrm>
          <a:prstGeom prst="rect">
            <a:avLst/>
          </a:prstGeom>
        </p:spPr>
      </p:pic>
      <p:sp>
        <p:nvSpPr>
          <p:cNvPr id="4" name="Content Placeholder 3"/>
          <p:cNvSpPr>
            <a:spLocks noGrp="1"/>
          </p:cNvSpPr>
          <p:nvPr>
            <p:ph sz="quarter" idx="14"/>
          </p:nvPr>
        </p:nvSpPr>
        <p:spPr>
          <a:xfrm>
            <a:off x="395536" y="1600200"/>
            <a:ext cx="3898776" cy="4525963"/>
          </a:xfrm>
        </p:spPr>
        <p:txBody>
          <a:bodyPr/>
          <a:lstStyle/>
          <a:p>
            <a:pPr>
              <a:buNone/>
            </a:pPr>
            <a:r>
              <a:rPr lang="en-US" sz="2400" dirty="0" smtClean="0">
                <a:solidFill>
                  <a:srgbClr val="00B050"/>
                </a:solidFill>
                <a:latin typeface="Arial" pitchFamily="34" charset="0"/>
              </a:rPr>
              <a:t>Import Restrictions</a:t>
            </a:r>
          </a:p>
          <a:p>
            <a:pPr>
              <a:buNone/>
            </a:pPr>
            <a:r>
              <a:rPr lang="en-US" sz="1000" dirty="0" smtClean="0">
                <a:solidFill>
                  <a:srgbClr val="2164A2"/>
                </a:solidFill>
                <a:latin typeface="Arial" pitchFamily="34" charset="0"/>
              </a:rPr>
              <a:t> </a:t>
            </a:r>
            <a:r>
              <a:rPr lang="en-US" sz="1400" b="1" dirty="0" smtClean="0">
                <a:latin typeface="Arial" pitchFamily="34" charset="0"/>
                <a:cs typeface="Arial" pitchFamily="34" charset="0"/>
              </a:rPr>
              <a:t>(A) </a:t>
            </a:r>
            <a:r>
              <a:rPr lang="en-US" sz="1400" dirty="0" smtClean="0">
                <a:latin typeface="Arial" pitchFamily="34" charset="0"/>
              </a:rPr>
              <a:t>With free trade, the demand intersects the total supply curve at point </a:t>
            </a:r>
            <a:r>
              <a:rPr lang="en-US" sz="1400" i="1" dirty="0" smtClean="0">
                <a:latin typeface="Arial" pitchFamily="34" charset="0"/>
              </a:rPr>
              <a:t>a</a:t>
            </a:r>
            <a:r>
              <a:rPr lang="en-US" sz="1400" dirty="0" smtClean="0">
                <a:latin typeface="Arial" pitchFamily="34" charset="0"/>
              </a:rPr>
              <a:t> with a price of $0.12 and a quantity of 360</a:t>
            </a:r>
            <a:r>
              <a:rPr lang="en-IN" sz="1400" dirty="0" smtClean="0">
                <a:latin typeface="Arial" pitchFamily="34" charset="0"/>
                <a:cs typeface="Arial" pitchFamily="34" charset="0"/>
              </a:rPr>
              <a:t> </a:t>
            </a:r>
            <a:r>
              <a:rPr lang="en-US" sz="1400" dirty="0" smtClean="0">
                <a:latin typeface="Arial" pitchFamily="34" charset="0"/>
              </a:rPr>
              <a:t>million pounds. This price is below the minimum price of domestic suppliers ($0.26, as shown by point </a:t>
            </a:r>
            <a:r>
              <a:rPr lang="en-US" sz="1400" i="1" dirty="0" smtClean="0">
                <a:latin typeface="Arial" pitchFamily="34" charset="0"/>
              </a:rPr>
              <a:t>m</a:t>
            </a:r>
            <a:r>
              <a:rPr lang="en-US" sz="1400" dirty="0" smtClean="0">
                <a:latin typeface="Arial" pitchFamily="34" charset="0"/>
              </a:rPr>
              <a:t>), so domestic firms do not participate in the market. The total surplus is shown by the shaded areas (U.S. consumer surplus and foreign producer surplus).</a:t>
            </a:r>
            <a:endParaRPr lang="en-IN" sz="14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400" b="1" dirty="0" smtClean="0">
                <a:latin typeface="Arial" pitchFamily="34" charset="0"/>
                <a:cs typeface="Arial" pitchFamily="34" charset="0"/>
              </a:rPr>
              <a:t>(B) </a:t>
            </a:r>
            <a:r>
              <a:rPr lang="en-US" sz="1400" dirty="0" smtClean="0">
                <a:latin typeface="Arial" pitchFamily="34" charset="0"/>
              </a:rPr>
              <a:t>If sugar imports are banned, the equilibrium is shown by the intersection of the demand curve and the domestic (U.S.) supply curve (point </a:t>
            </a:r>
            <a:r>
              <a:rPr lang="en-US" sz="1400" i="1" dirty="0" smtClean="0">
                <a:latin typeface="Arial" pitchFamily="34" charset="0"/>
              </a:rPr>
              <a:t>b</a:t>
            </a:r>
            <a:r>
              <a:rPr lang="en-US" sz="1400" dirty="0" smtClean="0">
                <a:latin typeface="Arial" pitchFamily="34" charset="0"/>
              </a:rPr>
              <a:t>). The price increases to $0.30. Although the ban generates a producer surplus for domestic producers, their gain is less than the loss of domestic consumers.</a:t>
            </a:r>
            <a:r>
              <a:rPr lang="en-IN" sz="1400" dirty="0" smtClean="0">
                <a:latin typeface="Arial" pitchFamily="34" charset="0"/>
                <a:cs typeface="Arial" pitchFamily="34" charset="0"/>
              </a:rPr>
              <a:t>    </a:t>
            </a:r>
            <a:r>
              <a:rPr lang="en-IN" sz="1200" dirty="0" smtClean="0">
                <a:latin typeface="Arial" pitchFamily="34" charset="0"/>
                <a:cs typeface="Arial" pitchFamily="34" charset="0"/>
              </a:rPr>
              <a:t>	</a:t>
            </a:r>
            <a:endParaRPr lang="en-US" sz="1600" dirty="0" smtClean="0">
              <a:latin typeface="Arial" pitchFamily="34" charset="0"/>
            </a:endParaRPr>
          </a:p>
          <a:p>
            <a:pPr>
              <a:lnSpc>
                <a:spcPct val="110000"/>
              </a:lnSpc>
              <a:spcBef>
                <a:spcPct val="5000"/>
              </a:spcBef>
              <a:buClr>
                <a:schemeClr val="tx1"/>
              </a:buClr>
              <a:buFont typeface="Wingdings 3" pitchFamily="18" charset="2"/>
              <a:buNone/>
            </a:pPr>
            <a:endParaRPr lang="en-US" sz="1600" dirty="0" smtClean="0">
              <a:solidFill>
                <a:srgbClr val="2164A2"/>
              </a:solidFill>
              <a:latin typeface="Arial" pitchFamily="34" charset="0"/>
            </a:endParaRPr>
          </a:p>
          <a:p>
            <a:pPr>
              <a:buNone/>
            </a:pPr>
            <a:endParaRPr lang="en-US"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b="1" dirty="0" smtClean="0"/>
              <a:t>APPLICATION 4</a:t>
            </a:r>
            <a:br>
              <a:rPr lang="en-US" sz="3200" b="1" dirty="0" smtClean="0"/>
            </a:b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a:xfrm>
            <a:off x="467544" y="1772816"/>
            <a:ext cx="8229600" cy="4525963"/>
          </a:xfrm>
        </p:spPr>
        <p:txBody>
          <a:bodyPr/>
          <a:lstStyle/>
          <a:p>
            <a:pPr>
              <a:buNone/>
            </a:pPr>
            <a:r>
              <a:rPr lang="en-US" sz="2000" b="1" dirty="0" smtClean="0">
                <a:solidFill>
                  <a:srgbClr val="505050"/>
                </a:solidFill>
                <a:latin typeface="Arial" pitchFamily="34" charset="0"/>
              </a:rPr>
              <a:t>THE COST OF PROTECTING A LUMBER JOB</a:t>
            </a:r>
          </a:p>
          <a:p>
            <a:pPr>
              <a:buNone/>
            </a:pPr>
            <a:r>
              <a:rPr lang="en-US" sz="1600" b="1" dirty="0" smtClean="0">
                <a:latin typeface="Arial" pitchFamily="34" charset="0"/>
                <a:cs typeface="Arial" pitchFamily="34" charset="0"/>
              </a:rPr>
              <a:t>	</a:t>
            </a:r>
            <a:r>
              <a:rPr lang="en-US" sz="1800" b="1" dirty="0" smtClean="0">
                <a:latin typeface="Arial" pitchFamily="34" charset="0"/>
                <a:cs typeface="Arial" pitchFamily="34" charset="0"/>
              </a:rPr>
              <a:t>APPLYING THE CONCEPTS #4: </a:t>
            </a:r>
            <a:r>
              <a:rPr lang="en-US" sz="1800" b="1" dirty="0" smtClean="0">
                <a:latin typeface="Arial" pitchFamily="34" charset="0"/>
              </a:rPr>
              <a:t>What Are The Effects of Import Restrictions?</a:t>
            </a:r>
            <a:endParaRPr lang="en-US" sz="1800" b="1" dirty="0" smtClean="0">
              <a:latin typeface="Arial" pitchFamily="34" charset="0"/>
              <a:cs typeface="Arial" pitchFamily="34" charset="0"/>
            </a:endParaRPr>
          </a:p>
          <a:p>
            <a:pPr marL="236538" indent="-236538">
              <a:buFontTx/>
              <a:buChar char="•"/>
            </a:pPr>
            <a:r>
              <a:rPr lang="en-US" sz="1600" dirty="0" smtClean="0">
                <a:latin typeface="Arial" pitchFamily="34" charset="0"/>
              </a:rPr>
              <a:t>What is the cost of using import restrictions to protect jobs in the softwood lumber industry?  Softwood lumber is subject to import quotas (quantity restrictions) and tariffs (import taxes) that decrease the supply of lumber and increase the price to builders.</a:t>
            </a:r>
            <a:r>
              <a:rPr lang="en-US" sz="1600" dirty="0" smtClean="0">
                <a:latin typeface="Arial" pitchFamily="34" charset="0"/>
                <a:cs typeface="Arial" pitchFamily="34" charset="0"/>
              </a:rPr>
              <a:t>  </a:t>
            </a:r>
          </a:p>
          <a:p>
            <a:r>
              <a:rPr lang="en-US" sz="1600" dirty="0" smtClean="0">
                <a:latin typeface="Arial" pitchFamily="34" charset="0"/>
              </a:rPr>
              <a:t>These policies protect about 600 jobs in the industry and impose a cost on consumers of roughly $632 million, so the cost per protected job is roughly $1 million a year.</a:t>
            </a:r>
            <a:r>
              <a:rPr lang="en-US" sz="1600" dirty="0" smtClean="0">
                <a:latin typeface="Arial" pitchFamily="34" charset="0"/>
                <a:cs typeface="Arial" pitchFamily="34" charset="0"/>
              </a:rPr>
              <a:t> </a:t>
            </a:r>
          </a:p>
          <a:p>
            <a:pPr marL="236538" indent="-236538">
              <a:buFontTx/>
              <a:buChar char="•"/>
            </a:pPr>
            <a:r>
              <a:rPr lang="en-US" sz="1600" dirty="0" smtClean="0">
                <a:latin typeface="Arial" pitchFamily="34" charset="0"/>
              </a:rPr>
              <a:t>A recent study estimates the consumer benefits of relaxing import restrictions.  The annual benefit would be $1.5 billion for ethanol, $49 million for sugar, $514 million for textiles, and $215 million for footwear.</a:t>
            </a:r>
            <a:endParaRPr lang="en-US" sz="16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8680" y="377280"/>
            <a:ext cx="8229600" cy="622828"/>
          </a:xfrm>
        </p:spPr>
        <p:txBody>
          <a:bodyPr/>
          <a:lstStyle/>
          <a:p>
            <a:r>
              <a:rPr lang="en-US" sz="3200" dirty="0" smtClean="0">
                <a:ea typeface="ヒラギノ角ゴ Pro W3" pitchFamily="-65" charset="-128"/>
              </a:rPr>
              <a:t>21.5 </a:t>
            </a:r>
            <a:r>
              <a:rPr lang="en-US" sz="3200" dirty="0" smtClean="0"/>
              <a:t>WHO REALLY PAYS TAXES? </a:t>
            </a:r>
            <a:r>
              <a:rPr lang="en-US" sz="2000" dirty="0" smtClean="0">
                <a:solidFill>
                  <a:prstClr val="white"/>
                </a:solidFill>
              </a:rPr>
              <a:t>(1 of 6) </a:t>
            </a:r>
            <a:r>
              <a:rPr lang="en-US" dirty="0" smtClean="0">
                <a:latin typeface="Verdana" pitchFamily="34" charset="0"/>
                <a:ea typeface="ヒラギノ角ゴ Pro W3" pitchFamily="-65" charset="-128"/>
              </a:rPr>
              <a:t/>
            </a:r>
            <a:br>
              <a:rPr lang="en-US" dirty="0" smtClean="0">
                <a:latin typeface="Verdana" pitchFamily="34" charset="0"/>
                <a:ea typeface="ヒラギノ角ゴ Pro W3" pitchFamily="-65" charset="-128"/>
              </a:rPr>
            </a:br>
            <a:endParaRPr lang="en-IN" dirty="0"/>
          </a:p>
        </p:txBody>
      </p:sp>
      <p:pic>
        <p:nvPicPr>
          <p:cNvPr id="3" name="Picture 2" descr="A graph has Number of apartments on the horizontal axis and the Price per apartment on the vertical axis. The graph has three curves:&#10;&#10;•The initial supply curve is positively sloped and rises straight through point d (750, $260) and point a (900, $300).&#10;•A negatively sloped demand curve falls through point b (750, $360), intersecting the initial supply curve at point a.&#10;•The initial supply curve is shifted upward to form a new supply curve with $100 tax. The new supply curve rises through the demand curve at b before passing through point c (900, $400), which is directly above 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036" y="1916832"/>
            <a:ext cx="4231428" cy="3667885"/>
          </a:xfrm>
          <a:prstGeom prst="rect">
            <a:avLst/>
          </a:prstGeom>
        </p:spPr>
      </p:pic>
      <p:sp>
        <p:nvSpPr>
          <p:cNvPr id="4" name="Content Placeholder 3"/>
          <p:cNvSpPr>
            <a:spLocks noGrp="1"/>
          </p:cNvSpPr>
          <p:nvPr>
            <p:ph sz="quarter" idx="14"/>
          </p:nvPr>
        </p:nvSpPr>
        <p:spPr>
          <a:xfrm>
            <a:off x="457200" y="1600200"/>
            <a:ext cx="3970784" cy="4525963"/>
          </a:xfrm>
        </p:spPr>
        <p:txBody>
          <a:bodyPr/>
          <a:lstStyle/>
          <a:p>
            <a:pPr>
              <a:spcBef>
                <a:spcPts val="0"/>
              </a:spcBef>
              <a:buNone/>
            </a:pPr>
            <a:r>
              <a:rPr lang="en-US" sz="2400" dirty="0" smtClean="0">
                <a:solidFill>
                  <a:srgbClr val="00B050"/>
                </a:solidFill>
                <a:latin typeface="Arial" pitchFamily="34" charset="0"/>
              </a:rPr>
              <a:t>Tax Shifting: Forward and</a:t>
            </a:r>
          </a:p>
          <a:p>
            <a:pPr>
              <a:spcBef>
                <a:spcPts val="0"/>
              </a:spcBef>
              <a:buNone/>
            </a:pPr>
            <a:r>
              <a:rPr lang="en-US" sz="2400" dirty="0" smtClean="0">
                <a:solidFill>
                  <a:srgbClr val="00B050"/>
                </a:solidFill>
                <a:latin typeface="Arial" pitchFamily="34" charset="0"/>
              </a:rPr>
              <a:t>Backward</a:t>
            </a:r>
          </a:p>
          <a:p>
            <a:pPr>
              <a:lnSpc>
                <a:spcPct val="110000"/>
              </a:lnSpc>
              <a:spcBef>
                <a:spcPct val="5000"/>
              </a:spcBef>
              <a:buClr>
                <a:schemeClr val="tx1"/>
              </a:buClr>
              <a:buFont typeface="Wingdings 3" pitchFamily="18" charset="2"/>
              <a:buNone/>
            </a:pPr>
            <a:endParaRPr lang="en-US" sz="1600" b="1" dirty="0" smtClean="0">
              <a:latin typeface="Arial" pitchFamily="34" charset="0"/>
              <a:cs typeface="Arial" pitchFamily="34" charset="0"/>
            </a:endParaRPr>
          </a:p>
          <a:p>
            <a:pPr marL="0">
              <a:lnSpc>
                <a:spcPct val="110000"/>
              </a:lnSpc>
              <a:spcBef>
                <a:spcPts val="0"/>
              </a:spcBef>
              <a:buClr>
                <a:schemeClr val="tx1"/>
              </a:buClr>
              <a:buFont typeface="Wingdings 3" pitchFamily="18" charset="2"/>
              <a:buNone/>
            </a:pPr>
            <a:r>
              <a:rPr lang="en-US" sz="1600" dirty="0" smtClean="0">
                <a:latin typeface="Arial" pitchFamily="34" charset="0"/>
              </a:rPr>
              <a:t>A tax of $100 per apartment shifts the supply curve upward by the $100 tax, moving the market equilibrium from point a to point </a:t>
            </a:r>
            <a:r>
              <a:rPr lang="en-US" sz="1600" i="1" dirty="0" smtClean="0">
                <a:latin typeface="Arial" pitchFamily="34" charset="0"/>
              </a:rPr>
              <a:t>b</a:t>
            </a:r>
            <a:r>
              <a:rPr lang="en-US" sz="1600" dirty="0" smtClean="0">
                <a:latin typeface="Arial" pitchFamily="34" charset="0"/>
              </a:rPr>
              <a:t>.</a:t>
            </a:r>
          </a:p>
          <a:p>
            <a:pPr>
              <a:lnSpc>
                <a:spcPct val="110000"/>
              </a:lnSpc>
              <a:spcBef>
                <a:spcPts val="0"/>
              </a:spcBef>
              <a:buClr>
                <a:schemeClr val="tx1"/>
              </a:buClr>
              <a:buFont typeface="Wingdings 3" pitchFamily="18" charset="2"/>
              <a:buNone/>
            </a:pPr>
            <a:endParaRPr lang="en-US" sz="1600" dirty="0" smtClean="0">
              <a:latin typeface="Arial" pitchFamily="34" charset="0"/>
            </a:endParaRPr>
          </a:p>
          <a:p>
            <a:pPr marL="0">
              <a:lnSpc>
                <a:spcPct val="110000"/>
              </a:lnSpc>
              <a:spcBef>
                <a:spcPts val="0"/>
              </a:spcBef>
              <a:buClr>
                <a:schemeClr val="tx1"/>
              </a:buClr>
              <a:buFont typeface="Wingdings 3" pitchFamily="18" charset="2"/>
              <a:buNone/>
            </a:pPr>
            <a:r>
              <a:rPr lang="en-US" sz="1600" dirty="0" smtClean="0">
                <a:latin typeface="Arial" pitchFamily="34" charset="0"/>
              </a:rPr>
              <a:t>The equilibrium price increases from $300 to $360, and the equilibrium quantity decreases from 900 to 750 apartments.</a:t>
            </a:r>
            <a:endParaRPr lang="en-US" sz="16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t>
            </a:r>
            <a:endParaRPr lang="en-US" sz="12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t>
            </a:r>
            <a:endParaRPr lang="en-IN" sz="1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28680" y="377280"/>
            <a:ext cx="8229600" cy="622828"/>
          </a:xfrm>
        </p:spPr>
        <p:txBody>
          <a:bodyPr/>
          <a:lstStyle/>
          <a:p>
            <a:r>
              <a:rPr lang="en-US" sz="3200" dirty="0" smtClean="0">
                <a:ea typeface="ヒラギノ角ゴ Pro W3" pitchFamily="-65" charset="-128"/>
              </a:rPr>
              <a:t>21.5 </a:t>
            </a:r>
            <a:r>
              <a:rPr lang="en-US" sz="3200" dirty="0" smtClean="0"/>
              <a:t>WHO REALLY PAYS TAXES? </a:t>
            </a:r>
            <a:r>
              <a:rPr lang="en-US" sz="2000" dirty="0" smtClean="0">
                <a:solidFill>
                  <a:prstClr val="white"/>
                </a:solidFill>
              </a:rPr>
              <a:t>(2 of 6) </a:t>
            </a:r>
            <a:r>
              <a:rPr lang="en-US" dirty="0" smtClean="0">
                <a:latin typeface="Verdana" pitchFamily="34" charset="0"/>
                <a:ea typeface="ヒラギノ角ゴ Pro W3" pitchFamily="-65" charset="-128"/>
              </a:rPr>
              <a:t/>
            </a:r>
            <a:br>
              <a:rPr lang="en-US" dirty="0" smtClean="0">
                <a:latin typeface="Verdana" pitchFamily="34" charset="0"/>
                <a:ea typeface="ヒラギノ角ゴ Pro W3" pitchFamily="-65" charset="-128"/>
              </a:rPr>
            </a:br>
            <a:endParaRPr lang="en-IN" dirty="0"/>
          </a:p>
        </p:txBody>
      </p:sp>
      <p:pic>
        <p:nvPicPr>
          <p:cNvPr id="3" name="Picture 2" descr="Two graphs have Quantity on the horizontal axis and Price on the vertical axis.&#10;&#10;Panel (A) Inelastic Demand:&#10;&#10;•The initial supply curve is positvely sloped, rising straight through point a at a price of $10.&#10;•The demand curve is negatively sloped and falls more steeply through point b, intersecting the demand curve at a. Point b has a smaller quantity value than a, but a price value of $14.&#10;•The initial supply curve is shifted upward to form a new supply curve with $5 tax. The new supply curve rises through the demand curve at b.&#10;&#10;Panel (B) Inelastic Demand:&#10;&#10;•The initial supply curve is positvely sloped, rising straight through point a at a price of $10.&#10;•The demand curve is less negatively sloped than the demand curve in (A), and it falls through point c, intersecting the demand curve at a. Point c has a smaller quantity value than b and a price value of $10.&#10;•The initial supply curve is shifted upward to form a new supply curve with $5 tax. The new supply curve rises through the demand curve at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1" y="2420888"/>
            <a:ext cx="4364645" cy="2603322"/>
          </a:xfrm>
          <a:prstGeom prst="rect">
            <a:avLst/>
          </a:prstGeom>
        </p:spPr>
      </p:pic>
      <p:sp>
        <p:nvSpPr>
          <p:cNvPr id="4" name="Content Placeholder 3"/>
          <p:cNvSpPr>
            <a:spLocks noGrp="1"/>
          </p:cNvSpPr>
          <p:nvPr>
            <p:ph sz="quarter" idx="14"/>
          </p:nvPr>
        </p:nvSpPr>
        <p:spPr>
          <a:xfrm>
            <a:off x="457200" y="1600200"/>
            <a:ext cx="3762285" cy="4525963"/>
          </a:xfrm>
        </p:spPr>
        <p:txBody>
          <a:bodyPr/>
          <a:lstStyle/>
          <a:p>
            <a:pPr>
              <a:spcBef>
                <a:spcPts val="0"/>
              </a:spcBef>
              <a:buNone/>
            </a:pPr>
            <a:r>
              <a:rPr lang="en-US" sz="2400" dirty="0" smtClean="0">
                <a:solidFill>
                  <a:srgbClr val="00B050"/>
                </a:solidFill>
                <a:latin typeface="Arial" pitchFamily="34" charset="0"/>
              </a:rPr>
              <a:t>Tax Shifting and the Price</a:t>
            </a:r>
          </a:p>
          <a:p>
            <a:pPr>
              <a:spcBef>
                <a:spcPts val="0"/>
              </a:spcBef>
              <a:buNone/>
            </a:pPr>
            <a:r>
              <a:rPr lang="en-US" sz="2400" dirty="0" smtClean="0">
                <a:solidFill>
                  <a:srgbClr val="00B050"/>
                </a:solidFill>
                <a:latin typeface="Arial" pitchFamily="34" charset="0"/>
              </a:rPr>
              <a:t>Elasticity of Demand</a:t>
            </a:r>
            <a:endParaRPr lang="en-US" sz="1600" b="1" dirty="0" smtClean="0">
              <a:solidFill>
                <a:srgbClr val="00B050"/>
              </a:solidFill>
              <a:latin typeface="Arial" pitchFamily="34" charset="0"/>
              <a:cs typeface="Arial" pitchFamily="34" charset="0"/>
            </a:endParaRPr>
          </a:p>
          <a:p>
            <a:pPr>
              <a:lnSpc>
                <a:spcPct val="110000"/>
              </a:lnSpc>
              <a:spcBef>
                <a:spcPct val="5000"/>
              </a:spcBef>
              <a:buClr>
                <a:schemeClr val="tx1"/>
              </a:buClr>
              <a:buFont typeface="Wingdings 3" pitchFamily="18" charset="2"/>
              <a:buNone/>
            </a:pPr>
            <a:endParaRPr lang="en-US" sz="1600" dirty="0" smtClean="0">
              <a:latin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rPr>
              <a:t>If demand is inelastic (Panel A), a tax </a:t>
            </a:r>
          </a:p>
          <a:p>
            <a:pPr>
              <a:lnSpc>
                <a:spcPct val="110000"/>
              </a:lnSpc>
              <a:spcBef>
                <a:spcPct val="5000"/>
              </a:spcBef>
              <a:buClr>
                <a:schemeClr val="tx1"/>
              </a:buClr>
              <a:buFont typeface="Wingdings 3" pitchFamily="18" charset="2"/>
              <a:buNone/>
            </a:pPr>
            <a:r>
              <a:rPr lang="en-US" sz="1600" dirty="0" smtClean="0">
                <a:latin typeface="Arial" pitchFamily="34" charset="0"/>
              </a:rPr>
              <a:t>will increase the market price by a large</a:t>
            </a:r>
          </a:p>
          <a:p>
            <a:pPr>
              <a:lnSpc>
                <a:spcPct val="110000"/>
              </a:lnSpc>
              <a:spcBef>
                <a:spcPct val="5000"/>
              </a:spcBef>
              <a:buClr>
                <a:schemeClr val="tx1"/>
              </a:buClr>
              <a:buFont typeface="Wingdings 3" pitchFamily="18" charset="2"/>
              <a:buNone/>
            </a:pPr>
            <a:r>
              <a:rPr lang="en-US" sz="1600" dirty="0" smtClean="0">
                <a:latin typeface="Arial" pitchFamily="34" charset="0"/>
              </a:rPr>
              <a:t>amount, so consumers will bear a large </a:t>
            </a:r>
          </a:p>
          <a:p>
            <a:pPr>
              <a:lnSpc>
                <a:spcPct val="110000"/>
              </a:lnSpc>
              <a:spcBef>
                <a:spcPct val="5000"/>
              </a:spcBef>
              <a:buClr>
                <a:schemeClr val="tx1"/>
              </a:buClr>
              <a:buFont typeface="Wingdings 3" pitchFamily="18" charset="2"/>
              <a:buNone/>
            </a:pPr>
            <a:r>
              <a:rPr lang="en-US" sz="1600" dirty="0" smtClean="0">
                <a:latin typeface="Arial" pitchFamily="34" charset="0"/>
              </a:rPr>
              <a:t>share of the tax. </a:t>
            </a:r>
          </a:p>
          <a:p>
            <a:pPr>
              <a:lnSpc>
                <a:spcPct val="110000"/>
              </a:lnSpc>
              <a:spcBef>
                <a:spcPct val="5000"/>
              </a:spcBef>
              <a:buClr>
                <a:schemeClr val="tx1"/>
              </a:buClr>
              <a:buFont typeface="Wingdings 3" pitchFamily="18" charset="2"/>
              <a:buNone/>
            </a:pPr>
            <a:endParaRPr lang="en-US" sz="1600" dirty="0" smtClean="0">
              <a:latin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rPr>
              <a:t>If demand is elastic (Panel B), the </a:t>
            </a:r>
          </a:p>
          <a:p>
            <a:pPr>
              <a:lnSpc>
                <a:spcPct val="110000"/>
              </a:lnSpc>
              <a:spcBef>
                <a:spcPct val="5000"/>
              </a:spcBef>
              <a:buClr>
                <a:schemeClr val="tx1"/>
              </a:buClr>
              <a:buFont typeface="Wingdings 3" pitchFamily="18" charset="2"/>
              <a:buNone/>
            </a:pPr>
            <a:r>
              <a:rPr lang="en-US" sz="1600" dirty="0" smtClean="0">
                <a:latin typeface="Arial" pitchFamily="34" charset="0"/>
              </a:rPr>
              <a:t>price will increase by a small amount </a:t>
            </a:r>
          </a:p>
          <a:p>
            <a:pPr>
              <a:lnSpc>
                <a:spcPct val="110000"/>
              </a:lnSpc>
              <a:spcBef>
                <a:spcPct val="5000"/>
              </a:spcBef>
              <a:buClr>
                <a:schemeClr val="tx1"/>
              </a:buClr>
              <a:buFont typeface="Wingdings 3" pitchFamily="18" charset="2"/>
              <a:buNone/>
            </a:pPr>
            <a:r>
              <a:rPr lang="en-US" sz="1600" dirty="0" smtClean="0">
                <a:latin typeface="Arial" pitchFamily="34" charset="0"/>
              </a:rPr>
              <a:t>and consumers will bear a small share </a:t>
            </a:r>
          </a:p>
          <a:p>
            <a:pPr>
              <a:lnSpc>
                <a:spcPct val="110000"/>
              </a:lnSpc>
              <a:spcBef>
                <a:spcPct val="5000"/>
              </a:spcBef>
              <a:buClr>
                <a:schemeClr val="tx1"/>
              </a:buClr>
              <a:buFont typeface="Wingdings 3" pitchFamily="18" charset="2"/>
              <a:buNone/>
            </a:pPr>
            <a:r>
              <a:rPr lang="en-US" sz="1600" dirty="0" smtClean="0">
                <a:latin typeface="Arial" pitchFamily="34" charset="0"/>
              </a:rPr>
              <a:t>of the tax.</a:t>
            </a:r>
            <a:endParaRPr lang="en-US" sz="16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t>
            </a:r>
            <a:r>
              <a:rPr lang="en-IN" sz="1200" dirty="0" smtClean="0">
                <a:latin typeface="Arial" pitchFamily="34" charset="0"/>
                <a:cs typeface="Arial" pitchFamily="34" charset="0"/>
              </a:rPr>
              <a:t> 	</a:t>
            </a:r>
            <a:endParaRPr lang="en-US" sz="12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t>
            </a:r>
            <a:endParaRPr lang="en-IN" sz="1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80" y="377280"/>
            <a:ext cx="8229600" cy="622828"/>
          </a:xfrm>
        </p:spPr>
        <p:txBody>
          <a:bodyPr/>
          <a:lstStyle/>
          <a:p>
            <a:r>
              <a:rPr lang="en-US" sz="3200" dirty="0" smtClean="0">
                <a:ea typeface="ヒラギノ角ゴ Pro W3" pitchFamily="-65" charset="-128"/>
              </a:rPr>
              <a:t>21.5 </a:t>
            </a:r>
            <a:r>
              <a:rPr lang="en-US" sz="3200" dirty="0" smtClean="0"/>
              <a:t>WHO REALLY PAYS TAXES? </a:t>
            </a:r>
            <a:r>
              <a:rPr lang="en-US" sz="2000" dirty="0" smtClean="0">
                <a:solidFill>
                  <a:prstClr val="white"/>
                </a:solidFill>
              </a:rPr>
              <a:t>(3 of 6) </a:t>
            </a:r>
            <a:r>
              <a:rPr lang="en-US" dirty="0" smtClean="0">
                <a:latin typeface="Verdana" pitchFamily="34" charset="0"/>
                <a:ea typeface="ヒラギノ角ゴ Pro W3" pitchFamily="-65" charset="-128"/>
              </a:rPr>
              <a:t/>
            </a:r>
            <a:br>
              <a:rPr lang="en-US" dirty="0" smtClean="0">
                <a:latin typeface="Verdana" pitchFamily="34" charset="0"/>
                <a:ea typeface="ヒラギノ角ゴ Pro W3" pitchFamily="-65" charset="-128"/>
              </a:rPr>
            </a:br>
            <a:endParaRPr lang="en-IN" dirty="0"/>
          </a:p>
        </p:txBody>
      </p:sp>
      <p:sp>
        <p:nvSpPr>
          <p:cNvPr id="4" name="Content Placeholder 3"/>
          <p:cNvSpPr>
            <a:spLocks noGrp="1"/>
          </p:cNvSpPr>
          <p:nvPr>
            <p:ph sz="quarter" idx="14"/>
          </p:nvPr>
        </p:nvSpPr>
        <p:spPr>
          <a:xfrm>
            <a:off x="457200" y="1500174"/>
            <a:ext cx="8229600" cy="4525963"/>
          </a:xfrm>
        </p:spPr>
        <p:txBody>
          <a:bodyPr/>
          <a:lstStyle/>
          <a:p>
            <a:pPr>
              <a:buNone/>
            </a:pPr>
            <a:r>
              <a:rPr lang="en-US" sz="2000" dirty="0" smtClean="0">
                <a:solidFill>
                  <a:srgbClr val="00B050"/>
                </a:solidFill>
                <a:latin typeface="Arial" pitchFamily="34" charset="0"/>
              </a:rPr>
              <a:t>Cigarette Taxes and Tobacco Land</a:t>
            </a:r>
          </a:p>
          <a:p>
            <a:r>
              <a:rPr lang="en-US" sz="1600" dirty="0" smtClean="0">
                <a:latin typeface="Arial" pitchFamily="34" charset="0"/>
              </a:rPr>
              <a:t>In 1994, President Clinton proposed an immediate $0.75 per pack increase in the cigarette tax.</a:t>
            </a:r>
          </a:p>
          <a:p>
            <a:pPr marL="236538" indent="-236538">
              <a:buFontTx/>
              <a:buChar char="•"/>
            </a:pPr>
            <a:r>
              <a:rPr lang="en-US" sz="1600" dirty="0" smtClean="0">
                <a:latin typeface="Arial" pitchFamily="34" charset="0"/>
              </a:rPr>
              <a:t>The tax had two purposes: </a:t>
            </a:r>
          </a:p>
          <a:p>
            <a:pPr marL="236538" indent="-236538">
              <a:buNone/>
            </a:pPr>
            <a:r>
              <a:rPr lang="en-US" sz="1600" dirty="0" smtClean="0">
                <a:latin typeface="Arial" pitchFamily="34" charset="0"/>
              </a:rPr>
              <a:t>	    </a:t>
            </a:r>
            <a:r>
              <a:rPr lang="en-US" sz="1400" dirty="0" smtClean="0"/>
              <a:t>▪ Generate revenue for Clinton</a:t>
            </a:r>
            <a:r>
              <a:rPr lang="ja-JP" altLang="en-US" sz="1400" dirty="0" smtClean="0"/>
              <a:t>’</a:t>
            </a:r>
            <a:r>
              <a:rPr lang="en-US" altLang="ja-JP" sz="1400" dirty="0" smtClean="0"/>
              <a:t>s health-care reform plan</a:t>
            </a:r>
          </a:p>
          <a:p>
            <a:pPr marL="236538" indent="-236538">
              <a:buNone/>
            </a:pPr>
            <a:r>
              <a:rPr lang="en-US" sz="1400" dirty="0" smtClean="0"/>
              <a:t>	    ▪ Decrease medical costs by discouraging smoking.</a:t>
            </a:r>
          </a:p>
          <a:p>
            <a:pPr marL="236538" indent="-236538"/>
            <a:r>
              <a:rPr lang="en-US" sz="1600" dirty="0" smtClean="0">
                <a:latin typeface="Arial" pitchFamily="34" charset="0"/>
              </a:rPr>
              <a:t>Based on our discussion of the market effects of a tax, we would predict that the tax would be shared by consumers, who would pay higher prices, and the owners of land where tobacco is grown.</a:t>
            </a:r>
          </a:p>
          <a:p>
            <a:pPr marL="236538" indent="-236538"/>
            <a:r>
              <a:rPr lang="en-US" sz="1600" dirty="0" smtClean="0">
                <a:latin typeface="Arial" pitchFamily="34" charset="0"/>
              </a:rPr>
              <a:t>It appears tobacco farmers and landowners understand the economics of cigarette taxes. Led by a group of representatives and senators from tobacco-growing areas in North Carolina, Kentucky, and Virginia, Congress scaled back Clinton</a:t>
            </a:r>
            <a:r>
              <a:rPr lang="ja-JP" altLang="en-US" sz="1600" dirty="0" smtClean="0">
                <a:latin typeface="Arial" pitchFamily="34" charset="0"/>
              </a:rPr>
              <a:t>’</a:t>
            </a:r>
            <a:r>
              <a:rPr lang="en-US" altLang="ja-JP" sz="1600" dirty="0" smtClean="0">
                <a:latin typeface="Arial" pitchFamily="34" charset="0"/>
              </a:rPr>
              <a:t>s proposed tax hike from $0.75 to $0.05. Although the government would have collected the tax from cigarette manufacturers, savvy tobacco farmers realized the tax would decrease the price of their tobacco-growing land.</a:t>
            </a:r>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80" y="377280"/>
            <a:ext cx="8229600" cy="622828"/>
          </a:xfrm>
        </p:spPr>
        <p:txBody>
          <a:bodyPr/>
          <a:lstStyle/>
          <a:p>
            <a:r>
              <a:rPr lang="en-US" sz="3200" dirty="0" smtClean="0">
                <a:ea typeface="ヒラギノ角ゴ Pro W3" pitchFamily="-65" charset="-128"/>
              </a:rPr>
              <a:t>21.5 </a:t>
            </a:r>
            <a:r>
              <a:rPr lang="en-US" sz="3200" dirty="0" smtClean="0"/>
              <a:t>WHO REALLY PAYS TAXES?</a:t>
            </a:r>
            <a:r>
              <a:rPr lang="en-US" sz="3200" b="1" dirty="0" smtClean="0"/>
              <a:t> </a:t>
            </a:r>
            <a:r>
              <a:rPr lang="en-US" sz="2000" dirty="0" smtClean="0">
                <a:solidFill>
                  <a:prstClr val="white"/>
                </a:solidFill>
              </a:rPr>
              <a:t>(4 of 6) </a:t>
            </a:r>
            <a:r>
              <a:rPr lang="en-US" dirty="0" smtClean="0">
                <a:latin typeface="Verdana" pitchFamily="34" charset="0"/>
                <a:ea typeface="ヒラギノ角ゴ Pro W3" pitchFamily="-65" charset="-128"/>
              </a:rPr>
              <a:t/>
            </a:r>
            <a:br>
              <a:rPr lang="en-US" dirty="0" smtClean="0">
                <a:latin typeface="Verdana" pitchFamily="34" charset="0"/>
                <a:ea typeface="ヒラギノ角ゴ Pro W3" pitchFamily="-65" charset="-128"/>
              </a:rPr>
            </a:br>
            <a:endParaRPr lang="en-IN" dirty="0"/>
          </a:p>
        </p:txBody>
      </p:sp>
      <p:sp>
        <p:nvSpPr>
          <p:cNvPr id="4" name="Content Placeholder 3"/>
          <p:cNvSpPr>
            <a:spLocks noGrp="1"/>
          </p:cNvSpPr>
          <p:nvPr>
            <p:ph sz="quarter" idx="14"/>
          </p:nvPr>
        </p:nvSpPr>
        <p:spPr/>
        <p:txBody>
          <a:bodyPr/>
          <a:lstStyle/>
          <a:p>
            <a:pPr>
              <a:buNone/>
            </a:pPr>
            <a:r>
              <a:rPr lang="en-US" sz="2000" dirty="0" smtClean="0">
                <a:solidFill>
                  <a:srgbClr val="00B050"/>
                </a:solidFill>
                <a:latin typeface="Arial" pitchFamily="34" charset="0"/>
              </a:rPr>
              <a:t>The Luxury Boat Tax and Boat Workers</a:t>
            </a:r>
          </a:p>
          <a:p>
            <a:r>
              <a:rPr lang="en-US" sz="1600" dirty="0" smtClean="0">
                <a:latin typeface="Arial" pitchFamily="34" charset="0"/>
              </a:rPr>
              <a:t>A lesson on backward shifting occurred when Congress passed a steep luxury tax on boats and other luxury goods in 1990.</a:t>
            </a:r>
          </a:p>
          <a:p>
            <a:r>
              <a:rPr lang="en-US" sz="1600" dirty="0" smtClean="0">
                <a:latin typeface="Arial" pitchFamily="34" charset="0"/>
              </a:rPr>
              <a:t>Under the new tax, a person buying a $300,000 boat paid an additional $20,000 in taxes.</a:t>
            </a:r>
          </a:p>
          <a:p>
            <a:r>
              <a:rPr lang="en-US" sz="1600" dirty="0" smtClean="0">
                <a:latin typeface="Arial" pitchFamily="34" charset="0"/>
              </a:rPr>
              <a:t>The burden of the tax was actually shared by consumers and input suppliers, including people who worked in boat factories and boatyards.</a:t>
            </a:r>
          </a:p>
          <a:p>
            <a:pPr marL="287338" indent="-287338">
              <a:buFontTx/>
              <a:buChar char="•"/>
            </a:pPr>
            <a:r>
              <a:rPr lang="en-US" sz="1600" dirty="0" smtClean="0">
                <a:latin typeface="Arial" pitchFamily="34" charset="0"/>
              </a:rPr>
              <a:t>The tax increased the price of boats, and consumers bought fewer boats. </a:t>
            </a:r>
          </a:p>
          <a:p>
            <a:pPr marL="287338" indent="-287338">
              <a:buNone/>
            </a:pPr>
            <a:r>
              <a:rPr lang="en-US" sz="1600" dirty="0" smtClean="0">
                <a:latin typeface="Arial" pitchFamily="34" charset="0"/>
              </a:rPr>
              <a:t>	           </a:t>
            </a:r>
            <a:r>
              <a:rPr lang="en-US" sz="1400" dirty="0" smtClean="0">
                <a:latin typeface="Arial" pitchFamily="34" charset="0"/>
              </a:rPr>
              <a:t>▪ The boat industry produced fewer boats. </a:t>
            </a:r>
          </a:p>
          <a:p>
            <a:pPr marL="287338" indent="-287338">
              <a:buNone/>
            </a:pPr>
            <a:r>
              <a:rPr lang="en-US" sz="1400" dirty="0" smtClean="0">
                <a:latin typeface="Arial" pitchFamily="34" charset="0"/>
              </a:rPr>
              <a:t>	             ▪ The resulting decrease in the demand for boat workers led to layoffs and lower wages for  	those Who managed to keep their jobs.</a:t>
            </a:r>
          </a:p>
          <a:p>
            <a:pPr marL="287338" indent="-287338"/>
            <a:r>
              <a:rPr lang="en-US" sz="1600" dirty="0" smtClean="0"/>
              <a:t>Although the idea behind the luxury tax was to </a:t>
            </a:r>
            <a:r>
              <a:rPr lang="ja-JP" altLang="en-US" sz="1600" dirty="0" smtClean="0"/>
              <a:t>“</a:t>
            </a:r>
            <a:r>
              <a:rPr lang="en-US" altLang="ja-JP" sz="1600" dirty="0" smtClean="0"/>
              <a:t>soak the rich,</a:t>
            </a:r>
            <a:r>
              <a:rPr lang="ja-JP" altLang="en-US" sz="1600" dirty="0" smtClean="0"/>
              <a:t>”</a:t>
            </a:r>
            <a:r>
              <a:rPr lang="en-US" altLang="ja-JP" sz="1600" dirty="0" smtClean="0"/>
              <a:t> the tax actually harmed low-income workers in the boat industry. The tax was repealed a few years later.</a:t>
            </a:r>
            <a:endParaRPr lang="en-US" sz="1600" dirty="0" smtClean="0"/>
          </a:p>
          <a:p>
            <a:pPr marL="287338" indent="-287338"/>
            <a:endParaRPr lang="en-US" sz="1400"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80" y="377280"/>
            <a:ext cx="8229600" cy="622828"/>
          </a:xfrm>
        </p:spPr>
        <p:txBody>
          <a:bodyPr/>
          <a:lstStyle/>
          <a:p>
            <a:r>
              <a:rPr lang="en-US" sz="3200" dirty="0" smtClean="0">
                <a:ea typeface="ヒラギノ角ゴ Pro W3" pitchFamily="-65" charset="-128"/>
              </a:rPr>
              <a:t>21.5 </a:t>
            </a:r>
            <a:r>
              <a:rPr lang="en-US" sz="3200" dirty="0" smtClean="0"/>
              <a:t>WHO REALLY PAYS TAXES? </a:t>
            </a:r>
            <a:r>
              <a:rPr lang="en-US" sz="2000" dirty="0" smtClean="0">
                <a:solidFill>
                  <a:prstClr val="white"/>
                </a:solidFill>
              </a:rPr>
              <a:t>(5 of 6) </a:t>
            </a:r>
            <a:r>
              <a:rPr lang="en-US" dirty="0" smtClean="0">
                <a:latin typeface="Verdana" pitchFamily="34" charset="0"/>
                <a:ea typeface="ヒラギノ角ゴ Pro W3" pitchFamily="-65" charset="-128"/>
              </a:rPr>
              <a:t/>
            </a:r>
            <a:br>
              <a:rPr lang="en-US" dirty="0" smtClean="0">
                <a:latin typeface="Verdana" pitchFamily="34" charset="0"/>
                <a:ea typeface="ヒラギノ角ゴ Pro W3" pitchFamily="-65" charset="-128"/>
              </a:rPr>
            </a:br>
            <a:endParaRPr lang="en-IN" dirty="0"/>
          </a:p>
        </p:txBody>
      </p:sp>
      <p:pic>
        <p:nvPicPr>
          <p:cNvPr id="3" name="Picture 2" descr="A graph has Thousands of pounds of fish per day on the horizontal axis and Price per pound on the vertical axis.&#10;&#10;•The initial supply curve is horizontal and extends right from (0, $2) through (40, $2) and point a (60, $2).&#10;•The demand curve is negatively sloped and falls straight from approximately (0, $6) through point b (40, $3) and point a, where it intersects the initial supply curve.&#10;•The initial supply curve is shifted upward to form a curve for new supply with $1 tax. The new supply curve extends right from (0, $3) and passes through point b (40, $3).&#10;•Area A is above $3 per pound and between the demand and the vertical axis.&#10;•Area B is above $2 per pound, below $3 per pound, and between the vertical axis and line segment from (40, $2) to b (40, $3).&#10;•Area C is above $2 per pound and between the demand and line segment from (40, $2) to b (40,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976" y="1916832"/>
            <a:ext cx="3840480" cy="3598164"/>
          </a:xfrm>
          <a:prstGeom prst="rect">
            <a:avLst/>
          </a:prstGeom>
        </p:spPr>
      </p:pic>
      <p:sp>
        <p:nvSpPr>
          <p:cNvPr id="4" name="Content Placeholder 3"/>
          <p:cNvSpPr>
            <a:spLocks noGrp="1"/>
          </p:cNvSpPr>
          <p:nvPr>
            <p:ph sz="quarter" idx="14"/>
          </p:nvPr>
        </p:nvSpPr>
        <p:spPr>
          <a:xfrm>
            <a:off x="395536" y="1600200"/>
            <a:ext cx="4248472" cy="4525963"/>
          </a:xfrm>
        </p:spPr>
        <p:txBody>
          <a:bodyPr/>
          <a:lstStyle/>
          <a:p>
            <a:pPr marL="0">
              <a:buNone/>
            </a:pPr>
            <a:r>
              <a:rPr lang="en-US" sz="2600" dirty="0" smtClean="0">
                <a:solidFill>
                  <a:srgbClr val="00B050"/>
                </a:solidFill>
                <a:latin typeface="Arial" pitchFamily="34" charset="0"/>
              </a:rPr>
              <a:t>Tax Burden and Deadweight Loss</a:t>
            </a:r>
          </a:p>
          <a:p>
            <a:pPr marL="0">
              <a:spcBef>
                <a:spcPts val="0"/>
              </a:spcBef>
              <a:buNone/>
            </a:pPr>
            <a:endParaRPr lang="en-US" sz="1600" dirty="0" smtClean="0">
              <a:latin typeface="Arial" pitchFamily="34" charset="0"/>
            </a:endParaRPr>
          </a:p>
          <a:p>
            <a:pPr marL="0">
              <a:spcBef>
                <a:spcPts val="0"/>
              </a:spcBef>
              <a:buNone/>
            </a:pPr>
            <a:r>
              <a:rPr lang="en-US" sz="1600" dirty="0" smtClean="0">
                <a:latin typeface="Arial" pitchFamily="34" charset="0"/>
              </a:rPr>
              <a:t>When the supply curve is horizontal, a tax increases the equilibrium price by the tax ($1 per pound in this example).</a:t>
            </a:r>
          </a:p>
          <a:p>
            <a:pPr marL="0">
              <a:spcBef>
                <a:spcPts val="0"/>
              </a:spcBef>
              <a:buNone/>
            </a:pPr>
            <a:endParaRPr lang="en-US" sz="1600" dirty="0" smtClean="0">
              <a:latin typeface="Arial" pitchFamily="34" charset="0"/>
            </a:endParaRPr>
          </a:p>
          <a:p>
            <a:pPr marL="0">
              <a:spcBef>
                <a:spcPts val="0"/>
              </a:spcBef>
              <a:buNone/>
            </a:pPr>
            <a:r>
              <a:rPr lang="en-US" sz="1600" dirty="0" smtClean="0">
                <a:latin typeface="Arial" pitchFamily="34" charset="0"/>
              </a:rPr>
              <a:t>Consumer surplus decreases by the areas </a:t>
            </a:r>
            <a:r>
              <a:rPr lang="en-US" sz="1600" i="1" dirty="0" smtClean="0">
                <a:latin typeface="Arial" pitchFamily="34" charset="0"/>
              </a:rPr>
              <a:t>B</a:t>
            </a:r>
            <a:r>
              <a:rPr lang="en-US" sz="1600" dirty="0" smtClean="0">
                <a:latin typeface="Arial" pitchFamily="34" charset="0"/>
              </a:rPr>
              <a:t> and </a:t>
            </a:r>
            <a:r>
              <a:rPr lang="en-US" sz="1600" i="1" dirty="0" smtClean="0">
                <a:latin typeface="Arial" pitchFamily="34" charset="0"/>
              </a:rPr>
              <a:t>C</a:t>
            </a:r>
            <a:r>
              <a:rPr lang="en-US" sz="1600" dirty="0" smtClean="0">
                <a:latin typeface="Arial" pitchFamily="34" charset="0"/>
              </a:rPr>
              <a:t>. Total tax revenue collected is shown by rectangle </a:t>
            </a:r>
            <a:r>
              <a:rPr lang="en-US" sz="1600" i="1" dirty="0" smtClean="0">
                <a:latin typeface="Arial" pitchFamily="34" charset="0"/>
              </a:rPr>
              <a:t>B</a:t>
            </a:r>
            <a:r>
              <a:rPr lang="en-US" sz="1600" dirty="0" smtClean="0">
                <a:latin typeface="Arial" pitchFamily="34" charset="0"/>
              </a:rPr>
              <a:t>, so the total burden exceeds tax revenue by triangle </a:t>
            </a:r>
            <a:r>
              <a:rPr lang="en-US" sz="1600" i="1" dirty="0" smtClean="0">
                <a:latin typeface="Arial" pitchFamily="34" charset="0"/>
              </a:rPr>
              <a:t>C</a:t>
            </a:r>
            <a:r>
              <a:rPr lang="en-US" sz="1600" dirty="0" smtClean="0">
                <a:latin typeface="Arial" pitchFamily="34" charset="0"/>
              </a:rPr>
              <a:t>.</a:t>
            </a:r>
          </a:p>
          <a:p>
            <a:pPr marL="0">
              <a:spcBef>
                <a:spcPts val="0"/>
              </a:spcBef>
              <a:buNone/>
            </a:pPr>
            <a:endParaRPr lang="en-US" sz="1600" dirty="0" smtClean="0">
              <a:latin typeface="Arial" pitchFamily="34" charset="0"/>
            </a:endParaRPr>
          </a:p>
          <a:p>
            <a:pPr marL="0">
              <a:spcBef>
                <a:spcPts val="0"/>
              </a:spcBef>
              <a:buNone/>
            </a:pPr>
            <a:r>
              <a:rPr lang="en-US" sz="1600" dirty="0" smtClean="0">
                <a:latin typeface="Arial" pitchFamily="34" charset="0"/>
              </a:rPr>
              <a:t>Triangle </a:t>
            </a:r>
            <a:r>
              <a:rPr lang="en-US" sz="1600" i="1" dirty="0" smtClean="0">
                <a:latin typeface="Arial" pitchFamily="34" charset="0"/>
              </a:rPr>
              <a:t>C</a:t>
            </a:r>
            <a:r>
              <a:rPr lang="en-US" sz="1600" dirty="0" smtClean="0">
                <a:latin typeface="Arial" pitchFamily="34" charset="0"/>
              </a:rPr>
              <a:t> is sometimes known as the deadweight loss or excess burden of the tax.</a:t>
            </a:r>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80" y="377280"/>
            <a:ext cx="8229600" cy="622828"/>
          </a:xfrm>
        </p:spPr>
        <p:txBody>
          <a:bodyPr/>
          <a:lstStyle/>
          <a:p>
            <a:r>
              <a:rPr lang="en-US" sz="3200" dirty="0" smtClean="0">
                <a:ea typeface="ヒラギノ角ゴ Pro W3" pitchFamily="-65" charset="-128"/>
              </a:rPr>
              <a:t>21.5 </a:t>
            </a:r>
            <a:r>
              <a:rPr lang="en-US" sz="3200" dirty="0" smtClean="0"/>
              <a:t>WHO REALLY PAYS TAXES? </a:t>
            </a:r>
            <a:r>
              <a:rPr lang="en-US" sz="2000" dirty="0" smtClean="0">
                <a:solidFill>
                  <a:prstClr val="white"/>
                </a:solidFill>
              </a:rPr>
              <a:t>(6 of 6) </a:t>
            </a:r>
            <a:r>
              <a:rPr lang="en-US" dirty="0" smtClean="0">
                <a:latin typeface="Verdana" pitchFamily="34" charset="0"/>
                <a:ea typeface="ヒラギノ角ゴ Pro W3" pitchFamily="-65" charset="-128"/>
              </a:rPr>
              <a:t/>
            </a:r>
            <a:br>
              <a:rPr lang="en-US" dirty="0" smtClean="0">
                <a:latin typeface="Verdana" pitchFamily="34" charset="0"/>
                <a:ea typeface="ヒラギノ角ゴ Pro W3" pitchFamily="-65" charset="-128"/>
              </a:rPr>
            </a:br>
            <a:endParaRPr lang="en-IN" dirty="0"/>
          </a:p>
        </p:txBody>
      </p:sp>
      <p:sp>
        <p:nvSpPr>
          <p:cNvPr id="4" name="Content Placeholder 3"/>
          <p:cNvSpPr>
            <a:spLocks noGrp="1"/>
          </p:cNvSpPr>
          <p:nvPr>
            <p:ph sz="quarter" idx="14"/>
          </p:nvPr>
        </p:nvSpPr>
        <p:spPr/>
        <p:txBody>
          <a:bodyPr/>
          <a:lstStyle/>
          <a:p>
            <a:pPr>
              <a:spcBef>
                <a:spcPct val="20000"/>
              </a:spcBef>
              <a:buNone/>
            </a:pPr>
            <a:r>
              <a:rPr lang="en-US" dirty="0" smtClean="0">
                <a:solidFill>
                  <a:srgbClr val="00B050"/>
                </a:solidFill>
                <a:latin typeface="Arial" pitchFamily="34" charset="0"/>
              </a:rPr>
              <a:t>Tax Burden and Deadweight Loss</a:t>
            </a:r>
          </a:p>
          <a:p>
            <a:pPr>
              <a:buNone/>
            </a:pPr>
            <a:r>
              <a:rPr lang="en-US" sz="2000" dirty="0">
                <a:solidFill>
                  <a:srgbClr val="0070C0"/>
                </a:solidFill>
              </a:rPr>
              <a:t>●</a:t>
            </a:r>
            <a:r>
              <a:rPr lang="en-US" sz="2000" dirty="0">
                <a:solidFill>
                  <a:srgbClr val="883328"/>
                </a:solidFill>
              </a:rPr>
              <a:t> </a:t>
            </a:r>
            <a:r>
              <a:rPr lang="en-US" sz="2000" dirty="0" smtClean="0"/>
              <a:t>	</a:t>
            </a:r>
            <a:r>
              <a:rPr lang="en-US" sz="2000" b="1" dirty="0" smtClean="0">
                <a:latin typeface="Arial" pitchFamily="34" charset="0"/>
              </a:rPr>
              <a:t>Deadweight loss from taxation </a:t>
            </a:r>
            <a:r>
              <a:rPr lang="en-US" dirty="0" smtClean="0">
                <a:solidFill>
                  <a:srgbClr val="382344"/>
                </a:solidFill>
              </a:rPr>
              <a:t/>
            </a:r>
            <a:br>
              <a:rPr lang="en-US" dirty="0" smtClean="0">
                <a:solidFill>
                  <a:srgbClr val="382344"/>
                </a:solidFill>
              </a:rPr>
            </a:br>
            <a:r>
              <a:rPr lang="en-US" sz="1600" dirty="0" smtClean="0">
                <a:latin typeface="Arial" pitchFamily="34" charset="0"/>
              </a:rPr>
              <a:t>The difference between the total burden of a tax and the amount of revenue collected      by the government. </a:t>
            </a:r>
            <a:endParaRPr lang="en-US" sz="1600" dirty="0" smtClean="0"/>
          </a:p>
          <a:p>
            <a:pPr>
              <a:buNone/>
            </a:pPr>
            <a:r>
              <a:rPr lang="en-US" sz="2000" dirty="0">
                <a:solidFill>
                  <a:srgbClr val="0070C0"/>
                </a:solidFill>
              </a:rPr>
              <a:t>●</a:t>
            </a:r>
            <a:r>
              <a:rPr lang="en-US" sz="2000" dirty="0" smtClean="0">
                <a:solidFill>
                  <a:srgbClr val="883328"/>
                </a:solidFill>
              </a:rPr>
              <a:t> </a:t>
            </a:r>
            <a:r>
              <a:rPr lang="en-US" sz="2000" dirty="0" smtClean="0"/>
              <a:t>	</a:t>
            </a:r>
            <a:r>
              <a:rPr lang="en-US" sz="2000" b="1" dirty="0" smtClean="0">
                <a:latin typeface="Arial" pitchFamily="34" charset="0"/>
              </a:rPr>
              <a:t>Excess burden of a tax </a:t>
            </a:r>
            <a:r>
              <a:rPr lang="en-US" dirty="0" smtClean="0"/>
              <a:t/>
            </a:r>
            <a:br>
              <a:rPr lang="en-US" dirty="0" smtClean="0"/>
            </a:br>
            <a:r>
              <a:rPr lang="en-US" sz="1600" dirty="0" smtClean="0">
                <a:latin typeface="Arial" pitchFamily="34" charset="0"/>
              </a:rPr>
              <a:t>Another name for deadweight loss.</a:t>
            </a:r>
            <a:endParaRPr lang="en-US" sz="1600" dirty="0" smtClean="0"/>
          </a:p>
          <a:p>
            <a:pPr>
              <a:buNone/>
            </a:pPr>
            <a:endParaRPr lang="en-US"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b="1" dirty="0" smtClean="0"/>
              <a:t>APPLICATION 5</a:t>
            </a:r>
            <a:br>
              <a:rPr lang="en-US" sz="3200" b="1" dirty="0" smtClean="0"/>
            </a:b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000" b="1" dirty="0" smtClean="0">
                <a:solidFill>
                  <a:srgbClr val="505050"/>
                </a:solidFill>
                <a:latin typeface="Arial" pitchFamily="34" charset="0"/>
              </a:rPr>
              <a:t>  RESPONSE TO A LUXURY TAX</a:t>
            </a:r>
            <a:r>
              <a:rPr lang="en-US" sz="2000" b="1" dirty="0" smtClean="0">
                <a:solidFill>
                  <a:srgbClr val="808080"/>
                </a:solidFill>
                <a:latin typeface="Arial" pitchFamily="34" charset="0"/>
              </a:rPr>
              <a:t> </a:t>
            </a:r>
          </a:p>
          <a:p>
            <a:pPr>
              <a:buNone/>
            </a:pPr>
            <a:r>
              <a:rPr lang="en-US" sz="1600" b="1" dirty="0" smtClean="0">
                <a:solidFill>
                  <a:srgbClr val="808080"/>
                </a:solidFill>
                <a:latin typeface="Arial" pitchFamily="34" charset="0"/>
                <a:cs typeface="Arial" pitchFamily="34" charset="0"/>
              </a:rPr>
              <a:t>	</a:t>
            </a:r>
            <a:r>
              <a:rPr lang="en-US" sz="1800" b="1" dirty="0" smtClean="0">
                <a:latin typeface="Arial" pitchFamily="34" charset="0"/>
                <a:cs typeface="Arial" pitchFamily="34" charset="0"/>
              </a:rPr>
              <a:t>APPLYING THE CONCEPTS #5: </a:t>
            </a:r>
            <a:r>
              <a:rPr lang="en-US" sz="1800" b="1" dirty="0" smtClean="0">
                <a:latin typeface="Arial" pitchFamily="34" charset="0"/>
              </a:rPr>
              <a:t>How Does a Tax Cut Affect Prices?</a:t>
            </a:r>
          </a:p>
          <a:p>
            <a:pPr>
              <a:buNone/>
            </a:pPr>
            <a:r>
              <a:rPr lang="en-US" sz="1800" dirty="0" smtClean="0">
                <a:latin typeface="Arial" pitchFamily="34" charset="0"/>
                <a:cs typeface="Arial" pitchFamily="34" charset="0"/>
              </a:rPr>
              <a:t>	</a:t>
            </a:r>
            <a:r>
              <a:rPr lang="en-US" sz="1400" dirty="0" smtClean="0">
                <a:latin typeface="Arial" pitchFamily="34" charset="0"/>
                <a:cs typeface="Arial" pitchFamily="34" charset="0"/>
              </a:rPr>
              <a:t>Under a luxury tax imposed in 1990 the tax on a $300,000 boat increased by $20,000.  </a:t>
            </a:r>
          </a:p>
          <a:p>
            <a:pPr>
              <a:buNone/>
            </a:pPr>
            <a:r>
              <a:rPr lang="en-US" sz="1400" dirty="0" smtClean="0">
                <a:latin typeface="Arial" pitchFamily="34" charset="0"/>
                <a:cs typeface="Arial" pitchFamily="34" charset="0"/>
              </a:rPr>
              <a:t>	The idea was to collect more tax revenue from rich people who purchase luxury goods.</a:t>
            </a:r>
          </a:p>
          <a:p>
            <a:pPr>
              <a:buNone/>
            </a:pPr>
            <a:r>
              <a:rPr lang="en-US" sz="1400" dirty="0">
                <a:latin typeface="Arial" pitchFamily="34" charset="0"/>
                <a:cs typeface="Arial" pitchFamily="34" charset="0"/>
              </a:rPr>
              <a:t>	</a:t>
            </a:r>
            <a:r>
              <a:rPr lang="en-US" sz="1400" dirty="0" smtClean="0">
                <a:latin typeface="Arial" pitchFamily="34" charset="0"/>
                <a:cs typeface="Arial" pitchFamily="34" charset="0"/>
              </a:rPr>
              <a:t>The tax also affected low-income people who worked in boat factories and boat yards.</a:t>
            </a:r>
          </a:p>
          <a:p>
            <a:pPr>
              <a:buNone/>
            </a:pPr>
            <a:r>
              <a:rPr lang="en-US" sz="1600" dirty="0" smtClean="0">
                <a:latin typeface="Arial" pitchFamily="34" charset="0"/>
              </a:rPr>
              <a:t>	The tax increased the price of boats, so fewer boats were purchased, which decreased the demand for boat workers and led to layoffs and lower wages.  In most cases, a tax is shifted forward to consumers and backward to input suppliers such as workers.</a:t>
            </a:r>
            <a:endParaRPr lang="en-US" sz="1600"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215372"/>
            <a:ext cx="8229600" cy="622828"/>
          </a:xfrm>
        </p:spPr>
        <p:txBody>
          <a:bodyPr/>
          <a:lstStyle/>
          <a:p>
            <a:r>
              <a:rPr lang="en-US" sz="3200" dirty="0" smtClean="0"/>
              <a:t>Market Efficiency and</a:t>
            </a:r>
            <a:br>
              <a:rPr lang="en-US" sz="3200" dirty="0" smtClean="0"/>
            </a:br>
            <a:r>
              <a:rPr lang="en-US" sz="3200" dirty="0" smtClean="0"/>
              <a:t>Government Intervention</a:t>
            </a:r>
            <a:endParaRPr lang="en-IN" sz="3200" dirty="0"/>
          </a:p>
        </p:txBody>
      </p:sp>
      <p:sp>
        <p:nvSpPr>
          <p:cNvPr id="7" name="Content Placeholder 6"/>
          <p:cNvSpPr>
            <a:spLocks noGrp="1"/>
          </p:cNvSpPr>
          <p:nvPr>
            <p:ph sz="quarter" idx="14"/>
          </p:nvPr>
        </p:nvSpPr>
        <p:spPr/>
        <p:txBody>
          <a:bodyPr/>
          <a:lstStyle/>
          <a:p>
            <a:r>
              <a:rPr lang="en-US" sz="1600" b="1" dirty="0" smtClean="0">
                <a:latin typeface="Arial" pitchFamily="34" charset="0"/>
                <a:cs typeface="Arial" pitchFamily="34" charset="0"/>
              </a:rPr>
              <a:t>Efficiency </a:t>
            </a:r>
          </a:p>
          <a:p>
            <a:pPr>
              <a:buNone/>
            </a:pPr>
            <a:r>
              <a:rPr lang="en-US" sz="1400" b="1" dirty="0" smtClean="0">
                <a:solidFill>
                  <a:srgbClr val="382344"/>
                </a:solidFill>
                <a:latin typeface="Arial" pitchFamily="34" charset="0"/>
                <a:cs typeface="Arial" pitchFamily="34" charset="0"/>
              </a:rPr>
              <a:t>     </a:t>
            </a:r>
            <a:r>
              <a:rPr lang="en-US" sz="1400" dirty="0" smtClean="0">
                <a:latin typeface="Arial" pitchFamily="34" charset="0"/>
                <a:cs typeface="Arial" pitchFamily="34" charset="0"/>
              </a:rPr>
              <a:t>A situation in which people do the best they can, given their limited resources. </a:t>
            </a:r>
            <a:r>
              <a:rPr lang="en-US" sz="1200" dirty="0" smtClean="0">
                <a:solidFill>
                  <a:srgbClr val="382344"/>
                </a:solidFill>
                <a:latin typeface="Arial" pitchFamily="34" charset="0"/>
                <a:cs typeface="Arial" pitchFamily="34" charset="0"/>
              </a:rPr>
              <a:t/>
            </a:r>
            <a:br>
              <a:rPr lang="en-US" sz="1200" dirty="0" smtClean="0">
                <a:solidFill>
                  <a:srgbClr val="382344"/>
                </a:solidFill>
                <a:latin typeface="Arial" pitchFamily="34" charset="0"/>
                <a:cs typeface="Arial" pitchFamily="34" charset="0"/>
              </a:rPr>
            </a:br>
            <a:endParaRPr lang="en-US" sz="1200" dirty="0" smtClean="0">
              <a:solidFill>
                <a:srgbClr val="382344"/>
              </a:solidFill>
              <a:latin typeface="Arial" pitchFamily="34" charset="0"/>
              <a:cs typeface="Arial" pitchFamily="34" charset="0"/>
            </a:endParaRPr>
          </a:p>
          <a:p>
            <a:pPr>
              <a:buNone/>
            </a:pPr>
            <a:r>
              <a:rPr lang="pt-BR" sz="1600" b="1" dirty="0" smtClean="0">
                <a:solidFill>
                  <a:srgbClr val="493F70"/>
                </a:solidFill>
                <a:latin typeface="Arial" pitchFamily="34" charset="0"/>
              </a:rPr>
              <a:t>                 </a:t>
            </a:r>
            <a:r>
              <a:rPr lang="pt-BR" sz="1800" b="1" dirty="0" smtClean="0">
                <a:solidFill>
                  <a:srgbClr val="493F70"/>
                </a:solidFill>
                <a:latin typeface="Arial" pitchFamily="34" charset="0"/>
              </a:rPr>
              <a:t>PRINCIPLE OF VOLUNTARY  EXCHANGE</a:t>
            </a:r>
          </a:p>
          <a:p>
            <a:pPr>
              <a:buNone/>
            </a:pPr>
            <a:r>
              <a:rPr lang="en-US" sz="1400" b="1" dirty="0" smtClean="0">
                <a:solidFill>
                  <a:srgbClr val="7F7F7F"/>
                </a:solidFill>
                <a:latin typeface="Arial" pitchFamily="34" charset="0"/>
              </a:rPr>
              <a:t>              </a:t>
            </a:r>
            <a:r>
              <a:rPr lang="en-US" sz="1400" b="1" dirty="0" smtClean="0">
                <a:solidFill>
                  <a:srgbClr val="505050"/>
                </a:solidFill>
                <a:latin typeface="Arial" pitchFamily="34" charset="0"/>
              </a:rPr>
              <a:t>A voluntary exchange between two people makes both people better off.</a:t>
            </a:r>
          </a:p>
          <a:p>
            <a:pPr>
              <a:buNone/>
            </a:pPr>
            <a:endParaRPr lang="en-US" sz="1400" b="1" dirty="0" smtClean="0">
              <a:solidFill>
                <a:srgbClr val="505050"/>
              </a:solidFill>
              <a:latin typeface="Arial" pitchFamily="34" charset="0"/>
            </a:endParaRPr>
          </a:p>
          <a:p>
            <a:pPr>
              <a:buNone/>
            </a:pPr>
            <a:r>
              <a:rPr lang="en-US" sz="1200" dirty="0" smtClean="0">
                <a:latin typeface="Arial" pitchFamily="34" charset="0"/>
              </a:rPr>
              <a:t>      </a:t>
            </a:r>
            <a:r>
              <a:rPr lang="en-US" sz="1500" dirty="0" smtClean="0">
                <a:latin typeface="Arial" pitchFamily="34" charset="0"/>
              </a:rPr>
              <a:t>A market equilibrium will generate the largest possible surplus when four conditions are met:</a:t>
            </a:r>
          </a:p>
          <a:p>
            <a:r>
              <a:rPr lang="en-US" sz="1400" i="1" dirty="0" smtClean="0">
                <a:latin typeface="Arial" pitchFamily="34" charset="0"/>
              </a:rPr>
              <a:t>No external benefits</a:t>
            </a:r>
            <a:r>
              <a:rPr lang="en-US" sz="1400" dirty="0" smtClean="0">
                <a:latin typeface="Arial" pitchFamily="34" charset="0"/>
              </a:rPr>
              <a:t>: The benefits of a product (a good or service) are confined to the person who pays for it.</a:t>
            </a:r>
          </a:p>
          <a:p>
            <a:r>
              <a:rPr lang="en-US" sz="1400" i="1" dirty="0" smtClean="0">
                <a:latin typeface="Arial" pitchFamily="34" charset="0"/>
              </a:rPr>
              <a:t>No external costs</a:t>
            </a:r>
            <a:r>
              <a:rPr lang="en-US" sz="1400" dirty="0" smtClean="0">
                <a:latin typeface="Arial" pitchFamily="34" charset="0"/>
              </a:rPr>
              <a:t>: The cost of producing a product is confined to the person who sells it.</a:t>
            </a:r>
          </a:p>
          <a:p>
            <a:r>
              <a:rPr lang="en-US" sz="1400" i="1" dirty="0" smtClean="0">
                <a:latin typeface="Arial" pitchFamily="34" charset="0"/>
              </a:rPr>
              <a:t>Perfect information</a:t>
            </a:r>
            <a:r>
              <a:rPr lang="en-US" sz="1400" dirty="0" smtClean="0">
                <a:latin typeface="Arial" pitchFamily="34" charset="0"/>
              </a:rPr>
              <a:t>: Buyers and sellers know enough about the product to make informed decisions about whether to buy or sell it.</a:t>
            </a:r>
          </a:p>
          <a:p>
            <a:r>
              <a:rPr lang="en-US" sz="1400" i="1" dirty="0" smtClean="0">
                <a:latin typeface="Arial" pitchFamily="34" charset="0"/>
              </a:rPr>
              <a:t>Perfect competition</a:t>
            </a:r>
            <a:r>
              <a:rPr lang="en-US" sz="1400" dirty="0" smtClean="0">
                <a:latin typeface="Arial" pitchFamily="34" charset="0"/>
              </a:rPr>
              <a:t>: Each firm produces such a small quantity that the firm cannot affect the price.</a:t>
            </a:r>
            <a:endParaRPr lang="en-US" sz="1400" b="1" dirty="0" smtClean="0">
              <a:solidFill>
                <a:srgbClr val="7F7F7F"/>
              </a:solidFill>
              <a:latin typeface="Arial" pitchFamily="34" charset="0"/>
            </a:endParaRPr>
          </a:p>
          <a:p>
            <a:pPr>
              <a:buNone/>
            </a:pPr>
            <a:endParaRPr lang="en-US" sz="1600" b="1" dirty="0" smtClean="0">
              <a:solidFill>
                <a:srgbClr val="7263B1"/>
              </a:solidFill>
              <a:latin typeface="Arial" pitchFamily="34" charset="0"/>
            </a:endParaRPr>
          </a:p>
          <a:p>
            <a:pPr>
              <a:buNone/>
            </a:pPr>
            <a:endParaRPr lang="en-US" dirty="0" smtClean="0">
              <a:latin typeface="Arial" pitchFamily="34" charset="0"/>
              <a:cs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b="1" dirty="0" smtClean="0"/>
              <a:t>KEY TERMS</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spcBef>
                <a:spcPct val="50000"/>
              </a:spcBef>
              <a:buNone/>
            </a:pPr>
            <a:r>
              <a:rPr lang="en-US" sz="1800" b="1" dirty="0" smtClean="0">
                <a:latin typeface="Arial" pitchFamily="34" charset="0"/>
              </a:rPr>
              <a:t>Consumer surplus</a:t>
            </a:r>
          </a:p>
          <a:p>
            <a:pPr>
              <a:spcBef>
                <a:spcPct val="50000"/>
              </a:spcBef>
              <a:buNone/>
            </a:pPr>
            <a:r>
              <a:rPr lang="en-US" sz="1800" b="1" dirty="0" smtClean="0">
                <a:latin typeface="Arial" pitchFamily="34" charset="0"/>
              </a:rPr>
              <a:t>Deadweight loss 			</a:t>
            </a:r>
          </a:p>
          <a:p>
            <a:pPr>
              <a:spcBef>
                <a:spcPct val="50000"/>
              </a:spcBef>
              <a:buNone/>
            </a:pPr>
            <a:r>
              <a:rPr lang="en-US" sz="1800" b="1" dirty="0" smtClean="0">
                <a:latin typeface="Arial" pitchFamily="34" charset="0"/>
              </a:rPr>
              <a:t>Deadweight loss from taxation 	</a:t>
            </a:r>
          </a:p>
          <a:p>
            <a:pPr>
              <a:spcBef>
                <a:spcPct val="50000"/>
              </a:spcBef>
              <a:buNone/>
            </a:pPr>
            <a:r>
              <a:rPr lang="en-US" sz="1800" b="1" dirty="0" smtClean="0">
                <a:latin typeface="Arial" pitchFamily="34" charset="0"/>
              </a:rPr>
              <a:t>Efficiency 				</a:t>
            </a:r>
          </a:p>
          <a:p>
            <a:pPr>
              <a:spcBef>
                <a:spcPct val="50000"/>
              </a:spcBef>
              <a:buNone/>
            </a:pPr>
            <a:r>
              <a:rPr lang="en-US" sz="1800" b="1" dirty="0" smtClean="0">
                <a:latin typeface="Arial" pitchFamily="34" charset="0"/>
              </a:rPr>
              <a:t>Excess burden of a tax  		</a:t>
            </a:r>
          </a:p>
          <a:p>
            <a:pPr>
              <a:spcBef>
                <a:spcPct val="50000"/>
              </a:spcBef>
              <a:buNone/>
            </a:pPr>
            <a:r>
              <a:rPr lang="en-US" sz="1800" b="1" dirty="0" smtClean="0">
                <a:latin typeface="Arial" pitchFamily="34" charset="0"/>
              </a:rPr>
              <a:t>Price ceiling</a:t>
            </a:r>
          </a:p>
          <a:p>
            <a:pPr>
              <a:spcBef>
                <a:spcPct val="50000"/>
              </a:spcBef>
              <a:buNone/>
            </a:pPr>
            <a:r>
              <a:rPr lang="en-US" sz="1800" b="1" dirty="0">
                <a:latin typeface="Arial" pitchFamily="34" charset="0"/>
              </a:rPr>
              <a:t>Price </a:t>
            </a:r>
            <a:r>
              <a:rPr lang="en-US" sz="1800" b="1" dirty="0" smtClean="0">
                <a:latin typeface="Arial" pitchFamily="34" charset="0"/>
              </a:rPr>
              <a:t>floor</a:t>
            </a:r>
          </a:p>
          <a:p>
            <a:pPr>
              <a:spcBef>
                <a:spcPct val="50000"/>
              </a:spcBef>
              <a:buNone/>
            </a:pPr>
            <a:r>
              <a:rPr lang="en-US" sz="1800" b="1" dirty="0">
                <a:latin typeface="Arial" pitchFamily="34" charset="0"/>
              </a:rPr>
              <a:t>Producer </a:t>
            </a:r>
            <a:r>
              <a:rPr lang="en-US" sz="1800" b="1" dirty="0" smtClean="0">
                <a:latin typeface="Arial" pitchFamily="34" charset="0"/>
              </a:rPr>
              <a:t>surplus</a:t>
            </a:r>
          </a:p>
          <a:p>
            <a:pPr>
              <a:spcBef>
                <a:spcPct val="50000"/>
              </a:spcBef>
              <a:buNone/>
            </a:pPr>
            <a:r>
              <a:rPr lang="en-US" sz="1800" b="1" dirty="0">
                <a:latin typeface="Arial" pitchFamily="34" charset="0"/>
              </a:rPr>
              <a:t>Total </a:t>
            </a:r>
            <a:r>
              <a:rPr lang="en-US" sz="1800" b="1" dirty="0" smtClean="0">
                <a:latin typeface="Arial" pitchFamily="34" charset="0"/>
              </a:rPr>
              <a:t>surplus</a:t>
            </a:r>
          </a:p>
          <a:p>
            <a:pPr>
              <a:spcBef>
                <a:spcPct val="50000"/>
              </a:spcBef>
              <a:buNone/>
            </a:pPr>
            <a:r>
              <a:rPr lang="en-US" sz="1800" b="1" dirty="0">
                <a:latin typeface="Arial" pitchFamily="34" charset="0"/>
              </a:rPr>
              <a:t>Willingness to </a:t>
            </a:r>
            <a:r>
              <a:rPr lang="en-US" sz="1800" b="1" dirty="0" smtClean="0">
                <a:latin typeface="Arial" pitchFamily="34" charset="0"/>
              </a:rPr>
              <a:t>accept</a:t>
            </a:r>
          </a:p>
          <a:p>
            <a:pPr>
              <a:spcBef>
                <a:spcPct val="50000"/>
              </a:spcBef>
              <a:buNone/>
            </a:pPr>
            <a:r>
              <a:rPr lang="en-US" sz="1800" b="1" dirty="0">
                <a:latin typeface="Arial" pitchFamily="34" charset="0"/>
              </a:rPr>
              <a:t>Willingness to pay</a:t>
            </a:r>
          </a:p>
          <a:p>
            <a:pPr>
              <a:spcBef>
                <a:spcPct val="50000"/>
              </a:spcBef>
              <a:buNone/>
            </a:pPr>
            <a:endParaRPr lang="en-US" sz="2000" b="1" dirty="0">
              <a:latin typeface="Arial" pitchFamily="34" charset="0"/>
            </a:endParaRPr>
          </a:p>
          <a:p>
            <a:pPr>
              <a:spcBef>
                <a:spcPct val="50000"/>
              </a:spcBef>
              <a:buNone/>
            </a:pPr>
            <a:endParaRPr lang="en-US" sz="2000" b="1" dirty="0">
              <a:latin typeface="Arial" pitchFamily="34" charset="0"/>
            </a:endParaRPr>
          </a:p>
          <a:p>
            <a:pPr>
              <a:spcBef>
                <a:spcPct val="50000"/>
              </a:spcBef>
              <a:buNone/>
            </a:pPr>
            <a:endParaRPr lang="en-US" sz="2000" b="1" dirty="0">
              <a:latin typeface="Arial" pitchFamily="34" charset="0"/>
            </a:endParaRPr>
          </a:p>
          <a:p>
            <a:pPr>
              <a:spcBef>
                <a:spcPct val="50000"/>
              </a:spcBef>
              <a:buNone/>
            </a:pPr>
            <a:endParaRPr lang="en-US" sz="2000" b="1" dirty="0" smtClean="0">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dirty="0" smtClean="0">
                <a:ea typeface="ヒラギノ角ゴ Pro W3" pitchFamily="-65" charset="-128"/>
              </a:rPr>
              <a:t>21.1 </a:t>
            </a:r>
            <a:r>
              <a:rPr lang="en-US" sz="3200" dirty="0" smtClean="0"/>
              <a:t>CONSUMER SURPLUS AND</a:t>
            </a:r>
            <a:br>
              <a:rPr lang="en-US" sz="3200" dirty="0" smtClean="0"/>
            </a:br>
            <a:r>
              <a:rPr lang="en-US" sz="3200" dirty="0" smtClean="0"/>
              <a:t>PRODUCER SURPLUS</a:t>
            </a:r>
            <a:r>
              <a:rPr lang="en-US" sz="3200" b="1" dirty="0" smtClean="0"/>
              <a:t> </a:t>
            </a:r>
            <a:r>
              <a:rPr lang="en-US" sz="2000" dirty="0" smtClean="0">
                <a:solidFill>
                  <a:prstClr val="white"/>
                </a:solidFill>
              </a:rPr>
              <a:t>(1 of 4)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dirty="0" smtClean="0">
                <a:solidFill>
                  <a:srgbClr val="00B050"/>
                </a:solidFill>
              </a:rPr>
              <a:t>The Demand Curve and Consumer Surplus</a:t>
            </a:r>
          </a:p>
          <a:p>
            <a:pPr>
              <a:buNone/>
            </a:pPr>
            <a:endParaRPr lang="en-US" dirty="0" smtClean="0">
              <a:solidFill>
                <a:srgbClr val="2164A2"/>
              </a:solidFill>
            </a:endParaRPr>
          </a:p>
          <a:p>
            <a:pPr>
              <a:buNone/>
            </a:pPr>
            <a:r>
              <a:rPr lang="en-US" sz="2000" dirty="0">
                <a:solidFill>
                  <a:srgbClr val="0070C0"/>
                </a:solidFill>
              </a:rPr>
              <a:t>● </a:t>
            </a:r>
            <a:r>
              <a:rPr lang="en-US" sz="2000" dirty="0" smtClean="0"/>
              <a:t>	</a:t>
            </a:r>
            <a:r>
              <a:rPr lang="en-US" sz="2000" b="1" dirty="0" smtClean="0"/>
              <a:t>Willingness to pay</a:t>
            </a:r>
            <a:r>
              <a:rPr lang="en-US" dirty="0" smtClean="0">
                <a:solidFill>
                  <a:srgbClr val="382344"/>
                </a:solidFill>
              </a:rPr>
              <a:t/>
            </a:r>
            <a:br>
              <a:rPr lang="en-US" dirty="0" smtClean="0">
                <a:solidFill>
                  <a:srgbClr val="382344"/>
                </a:solidFill>
              </a:rPr>
            </a:br>
            <a:r>
              <a:rPr lang="en-US" sz="1600" dirty="0" smtClean="0"/>
              <a:t>The maximum amount a consumer is willing to pay for a product.</a:t>
            </a:r>
          </a:p>
          <a:p>
            <a:pPr>
              <a:buNone/>
            </a:pPr>
            <a:endParaRPr lang="en-US" sz="1600" dirty="0" smtClean="0"/>
          </a:p>
          <a:p>
            <a:pPr>
              <a:buNone/>
            </a:pPr>
            <a:r>
              <a:rPr lang="en-US" sz="2000" dirty="0">
                <a:solidFill>
                  <a:srgbClr val="0070C0"/>
                </a:solidFill>
              </a:rPr>
              <a:t>●</a:t>
            </a:r>
            <a:r>
              <a:rPr lang="en-US" sz="2000" dirty="0" smtClean="0">
                <a:solidFill>
                  <a:srgbClr val="883328"/>
                </a:solidFill>
              </a:rPr>
              <a:t> </a:t>
            </a:r>
            <a:r>
              <a:rPr lang="en-US" sz="2000" dirty="0" smtClean="0"/>
              <a:t>	</a:t>
            </a:r>
            <a:r>
              <a:rPr lang="en-US" sz="2000" b="1" dirty="0" smtClean="0"/>
              <a:t>Consumer surplus</a:t>
            </a:r>
            <a:r>
              <a:rPr lang="en-US" dirty="0" smtClean="0">
                <a:solidFill>
                  <a:srgbClr val="382344"/>
                </a:solidFill>
              </a:rPr>
              <a:t/>
            </a:r>
            <a:br>
              <a:rPr lang="en-US" dirty="0" smtClean="0">
                <a:solidFill>
                  <a:srgbClr val="382344"/>
                </a:solidFill>
              </a:rPr>
            </a:br>
            <a:r>
              <a:rPr lang="en-US" sz="1600" dirty="0" smtClean="0"/>
              <a:t>The amount a consumer is willing to pay for a product minus the price the consumer actually pays.</a:t>
            </a:r>
          </a:p>
          <a:p>
            <a:pPr>
              <a:buNone/>
            </a:pPr>
            <a:endParaRPr lang="en-US" dirty="0" smtClean="0">
              <a:solidFill>
                <a:srgbClr val="2164A2"/>
              </a:solidFill>
              <a:latin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dirty="0" smtClean="0">
                <a:ea typeface="ヒラギノ角ゴ Pro W3" pitchFamily="-65" charset="-128"/>
              </a:rPr>
              <a:t>21.1 </a:t>
            </a:r>
            <a:r>
              <a:rPr lang="en-US" sz="3200" dirty="0" smtClean="0"/>
              <a:t>CONSUMER SURPLUS AND</a:t>
            </a:r>
            <a:br>
              <a:rPr lang="en-US" sz="3200" dirty="0" smtClean="0"/>
            </a:br>
            <a:r>
              <a:rPr lang="en-US" sz="3200" dirty="0" smtClean="0"/>
              <a:t>PRODUCER SURPLUS</a:t>
            </a:r>
            <a:r>
              <a:rPr lang="en-US" sz="3200" b="1" dirty="0" smtClean="0"/>
              <a:t> </a:t>
            </a:r>
            <a:r>
              <a:rPr lang="en-US" sz="2000" dirty="0" smtClean="0">
                <a:solidFill>
                  <a:prstClr val="white"/>
                </a:solidFill>
              </a:rPr>
              <a:t>(2 of 4)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pic>
        <p:nvPicPr>
          <p:cNvPr id="2" name="Picture 1" descr="A graph has the Number of lawns cut per hour on the horizontal axis and Price per lawn on the vertical axis. The horizontal price line is at $10 per lawn. The negatively sloped demand curve falls from point t (0, $25) through Juan (1, $22), Tupak (2, $19), Thurl (3, $16), Forest (4, $13), Fivola (5, $10), and Siggy (6, $7). Each of the named points forms the top right corner of a rectangle with its bottom edge on the price line. The height of each rectangle represents the consumer surplus for the associated name, as follows: Juan 12, Tupak 9, Thurl 6, and Forest 3. The remaining consumers have no surpluses, as their points on the demand curve are at or below the price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060848"/>
            <a:ext cx="4464496" cy="3816424"/>
          </a:xfrm>
          <a:prstGeom prst="rect">
            <a:avLst/>
          </a:prstGeom>
        </p:spPr>
      </p:pic>
      <p:sp>
        <p:nvSpPr>
          <p:cNvPr id="4" name="Content Placeholder 3"/>
          <p:cNvSpPr>
            <a:spLocks noGrp="1"/>
          </p:cNvSpPr>
          <p:nvPr>
            <p:ph sz="quarter" idx="14"/>
          </p:nvPr>
        </p:nvSpPr>
        <p:spPr>
          <a:xfrm>
            <a:off x="179512" y="1600200"/>
            <a:ext cx="4464496" cy="4757758"/>
          </a:xfrm>
        </p:spPr>
        <p:txBody>
          <a:bodyPr/>
          <a:lstStyle/>
          <a:p>
            <a:pPr>
              <a:buNone/>
            </a:pPr>
            <a:r>
              <a:rPr lang="en-US" dirty="0" smtClean="0">
                <a:solidFill>
                  <a:srgbClr val="1C558A"/>
                </a:solidFill>
              </a:rPr>
              <a:t>  </a:t>
            </a:r>
            <a:r>
              <a:rPr lang="en-US" dirty="0" smtClean="0">
                <a:solidFill>
                  <a:srgbClr val="00B050"/>
                </a:solidFill>
              </a:rPr>
              <a:t>The Demand Curve and Consumer Surplus</a:t>
            </a:r>
          </a:p>
          <a:p>
            <a:pPr>
              <a:lnSpc>
                <a:spcPct val="110000"/>
              </a:lnSpc>
              <a:spcBef>
                <a:spcPct val="5000"/>
              </a:spcBef>
              <a:buClr>
                <a:schemeClr val="tx1"/>
              </a:buClr>
              <a:buFont typeface="Wingdings 3" pitchFamily="18" charset="2"/>
              <a:buNone/>
            </a:pPr>
            <a:endParaRPr lang="en-US" sz="1600" dirty="0" smtClean="0">
              <a:latin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rPr>
              <a:t>    Consumer surplus equals the maximum </a:t>
            </a:r>
          </a:p>
          <a:p>
            <a:pPr>
              <a:lnSpc>
                <a:spcPct val="110000"/>
              </a:lnSpc>
              <a:spcBef>
                <a:spcPct val="5000"/>
              </a:spcBef>
              <a:buClr>
                <a:schemeClr val="tx1"/>
              </a:buClr>
              <a:buFont typeface="Wingdings 3" pitchFamily="18" charset="2"/>
              <a:buNone/>
            </a:pPr>
            <a:r>
              <a:rPr lang="en-US" sz="1600" dirty="0" smtClean="0">
                <a:latin typeface="Arial" pitchFamily="34" charset="0"/>
              </a:rPr>
              <a:t>    amount a consumer is willing to pay (shown</a:t>
            </a:r>
          </a:p>
          <a:p>
            <a:pPr>
              <a:lnSpc>
                <a:spcPct val="110000"/>
              </a:lnSpc>
              <a:spcBef>
                <a:spcPct val="5000"/>
              </a:spcBef>
              <a:buClr>
                <a:schemeClr val="tx1"/>
              </a:buClr>
              <a:buFont typeface="Wingdings 3" pitchFamily="18" charset="2"/>
              <a:buNone/>
            </a:pPr>
            <a:r>
              <a:rPr lang="en-US" sz="1600" dirty="0" smtClean="0">
                <a:latin typeface="Arial" pitchFamily="34" charset="0"/>
              </a:rPr>
              <a:t>    by the demand curve) minus the price paid. </a:t>
            </a:r>
          </a:p>
          <a:p>
            <a:pPr>
              <a:lnSpc>
                <a:spcPct val="110000"/>
              </a:lnSpc>
              <a:spcBef>
                <a:spcPct val="5000"/>
              </a:spcBef>
              <a:buClr>
                <a:schemeClr val="tx1"/>
              </a:buClr>
              <a:buFont typeface="Wingdings 3" pitchFamily="18" charset="2"/>
              <a:buNone/>
            </a:pPr>
            <a:endParaRPr lang="en-US" sz="1600" dirty="0" smtClean="0">
              <a:latin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rPr>
              <a:t>    Juan is willing to pay $22, so if the price is </a:t>
            </a:r>
          </a:p>
          <a:p>
            <a:pPr>
              <a:lnSpc>
                <a:spcPct val="110000"/>
              </a:lnSpc>
              <a:spcBef>
                <a:spcPct val="5000"/>
              </a:spcBef>
              <a:buClr>
                <a:schemeClr val="tx1"/>
              </a:buClr>
              <a:buFont typeface="Wingdings 3" pitchFamily="18" charset="2"/>
              <a:buNone/>
            </a:pPr>
            <a:r>
              <a:rPr lang="en-US" sz="1600" dirty="0" smtClean="0">
                <a:latin typeface="Arial" pitchFamily="34" charset="0"/>
              </a:rPr>
              <a:t>    $10, his consumer surplus is $12. The </a:t>
            </a:r>
          </a:p>
          <a:p>
            <a:pPr>
              <a:lnSpc>
                <a:spcPct val="110000"/>
              </a:lnSpc>
              <a:spcBef>
                <a:spcPct val="5000"/>
              </a:spcBef>
              <a:buClr>
                <a:schemeClr val="tx1"/>
              </a:buClr>
              <a:buFont typeface="Wingdings 3" pitchFamily="18" charset="2"/>
              <a:buNone/>
            </a:pPr>
            <a:r>
              <a:rPr lang="en-US" sz="1600" dirty="0" smtClean="0">
                <a:latin typeface="Arial" pitchFamily="34" charset="0"/>
              </a:rPr>
              <a:t>	market consumer surplus equals the sum </a:t>
            </a:r>
          </a:p>
          <a:p>
            <a:pPr>
              <a:lnSpc>
                <a:spcPct val="110000"/>
              </a:lnSpc>
              <a:spcBef>
                <a:spcPct val="5000"/>
              </a:spcBef>
              <a:buClr>
                <a:schemeClr val="tx1"/>
              </a:buClr>
              <a:buFont typeface="Wingdings 3" pitchFamily="18" charset="2"/>
              <a:buNone/>
            </a:pPr>
            <a:r>
              <a:rPr lang="en-US" sz="1600" dirty="0" smtClean="0">
                <a:latin typeface="Arial" pitchFamily="34" charset="0"/>
              </a:rPr>
              <a:t>	of the surpluses earned by all consumers </a:t>
            </a:r>
          </a:p>
          <a:p>
            <a:pPr>
              <a:lnSpc>
                <a:spcPct val="110000"/>
              </a:lnSpc>
              <a:spcBef>
                <a:spcPct val="5000"/>
              </a:spcBef>
              <a:buClr>
                <a:schemeClr val="tx1"/>
              </a:buClr>
              <a:buFont typeface="Wingdings 3" pitchFamily="18" charset="2"/>
              <a:buNone/>
            </a:pPr>
            <a:r>
              <a:rPr lang="en-US" sz="1600" dirty="0" smtClean="0">
                <a:latin typeface="Arial" pitchFamily="34" charset="0"/>
              </a:rPr>
              <a:t>	in the market. In this case, the market </a:t>
            </a:r>
          </a:p>
          <a:p>
            <a:pPr>
              <a:lnSpc>
                <a:spcPct val="110000"/>
              </a:lnSpc>
              <a:spcBef>
                <a:spcPct val="5000"/>
              </a:spcBef>
              <a:buClr>
                <a:schemeClr val="tx1"/>
              </a:buClr>
              <a:buFont typeface="Wingdings 3" pitchFamily="18" charset="2"/>
              <a:buNone/>
            </a:pPr>
            <a:r>
              <a:rPr lang="en-US" sz="1600" dirty="0" smtClean="0">
                <a:latin typeface="Arial" pitchFamily="34" charset="0"/>
              </a:rPr>
              <a:t>	consumer surplus is $30 =  $12 + $9 + $6 </a:t>
            </a:r>
          </a:p>
          <a:p>
            <a:pPr>
              <a:lnSpc>
                <a:spcPct val="110000"/>
              </a:lnSpc>
              <a:spcBef>
                <a:spcPct val="5000"/>
              </a:spcBef>
              <a:buClr>
                <a:schemeClr val="tx1"/>
              </a:buClr>
              <a:buFont typeface="Wingdings 3" pitchFamily="18" charset="2"/>
              <a:buNone/>
            </a:pPr>
            <a:r>
              <a:rPr lang="en-US" sz="1600" dirty="0" smtClean="0">
                <a:latin typeface="Arial" pitchFamily="34" charset="0"/>
              </a:rPr>
              <a:t>    + $3 + $0.</a:t>
            </a:r>
          </a:p>
          <a:p>
            <a:pPr>
              <a:lnSpc>
                <a:spcPct val="110000"/>
              </a:lnSpc>
              <a:spcBef>
                <a:spcPct val="5000"/>
              </a:spcBef>
              <a:buClr>
                <a:schemeClr val="tx1"/>
              </a:buClr>
              <a:buNone/>
            </a:pPr>
            <a:r>
              <a:rPr lang="en-IN" sz="1200" dirty="0" smtClean="0"/>
              <a:t>						</a:t>
            </a:r>
            <a:endParaRPr lang="en-US" sz="1200" b="1" dirty="0" smtClean="0">
              <a:solidFill>
                <a:srgbClr val="505050"/>
              </a:solidFill>
              <a:latin typeface="Arial" pitchFamily="34" charset="0"/>
              <a:cs typeface="Arial" pitchFamily="34" charset="0"/>
            </a:endParaRPr>
          </a:p>
          <a:p>
            <a:pPr>
              <a:lnSpc>
                <a:spcPct val="110000"/>
              </a:lnSpc>
              <a:spcBef>
                <a:spcPct val="5000"/>
              </a:spcBef>
              <a:buClr>
                <a:schemeClr val="tx1"/>
              </a:buClr>
              <a:buFont typeface="Wingdings 3" pitchFamily="18" charset="2"/>
              <a:buNone/>
            </a:pPr>
            <a:endParaRPr lang="en-US" sz="1600" dirty="0" smtClean="0">
              <a:latin typeface="Arial" pitchFamily="34" charset="0"/>
            </a:endParaRPr>
          </a:p>
          <a:p>
            <a:pPr>
              <a:lnSpc>
                <a:spcPct val="110000"/>
              </a:lnSpc>
              <a:spcBef>
                <a:spcPct val="5000"/>
              </a:spcBef>
              <a:buClr>
                <a:schemeClr val="tx1"/>
              </a:buClr>
              <a:buFont typeface="Wingdings 3" pitchFamily="18" charset="2"/>
              <a:buNone/>
            </a:pPr>
            <a:endParaRPr lang="en-US" sz="1600" dirty="0" smtClean="0">
              <a:latin typeface="Arial" pitchFamily="34" charset="0"/>
            </a:endParaRPr>
          </a:p>
          <a:p>
            <a:pPr>
              <a:buNone/>
            </a:pPr>
            <a:endParaRPr lang="en-US" dirty="0" smtClean="0">
              <a:solidFill>
                <a:srgbClr val="2164A2"/>
              </a:solidFill>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57200" y="215372"/>
            <a:ext cx="8229600" cy="622828"/>
          </a:xfrm>
        </p:spPr>
        <p:txBody>
          <a:bodyPr/>
          <a:lstStyle/>
          <a:p>
            <a:r>
              <a:rPr lang="en-US" sz="3200" dirty="0" smtClean="0">
                <a:ea typeface="ヒラギノ角ゴ Pro W3" pitchFamily="-65" charset="-128"/>
              </a:rPr>
              <a:t>21.1 </a:t>
            </a:r>
            <a:r>
              <a:rPr lang="en-US" sz="3200" dirty="0" smtClean="0"/>
              <a:t>CONSUMER SURPLUS AND</a:t>
            </a:r>
            <a:br>
              <a:rPr lang="en-US" sz="3200" dirty="0" smtClean="0"/>
            </a:br>
            <a:r>
              <a:rPr lang="en-US" sz="3200" dirty="0" smtClean="0"/>
              <a:t>PRODUCER SURPLUS</a:t>
            </a:r>
            <a:r>
              <a:rPr lang="en-US" sz="3200" b="1" dirty="0" smtClean="0"/>
              <a:t> </a:t>
            </a:r>
            <a:r>
              <a:rPr lang="en-US" sz="2000" dirty="0" smtClean="0">
                <a:solidFill>
                  <a:prstClr val="white"/>
                </a:solidFill>
              </a:rPr>
              <a:t>(3 of 4)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dirty="0" smtClean="0">
                <a:solidFill>
                  <a:srgbClr val="00B050"/>
                </a:solidFill>
                <a:latin typeface="Arial" pitchFamily="34" charset="0"/>
              </a:rPr>
              <a:t>The Supply Curve and Producer Surplus</a:t>
            </a:r>
          </a:p>
          <a:p>
            <a:pPr>
              <a:buNone/>
            </a:pPr>
            <a:endParaRPr lang="en-US" dirty="0" smtClean="0">
              <a:solidFill>
                <a:srgbClr val="2164A2"/>
              </a:solidFill>
              <a:latin typeface="Arial" pitchFamily="34" charset="0"/>
            </a:endParaRPr>
          </a:p>
          <a:p>
            <a:pPr>
              <a:buNone/>
            </a:pPr>
            <a:r>
              <a:rPr lang="en-US" sz="2000" dirty="0">
                <a:solidFill>
                  <a:srgbClr val="0070C0"/>
                </a:solidFill>
              </a:rPr>
              <a:t>●</a:t>
            </a:r>
            <a:r>
              <a:rPr lang="en-US" sz="2000" dirty="0" smtClean="0">
                <a:solidFill>
                  <a:srgbClr val="F15B47"/>
                </a:solidFill>
                <a:latin typeface="Arial" pitchFamily="34" charset="0"/>
                <a:cs typeface="Arial" pitchFamily="34" charset="0"/>
              </a:rPr>
              <a:t> </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Willingness to accept</a:t>
            </a:r>
            <a:r>
              <a:rPr lang="en-US" dirty="0" smtClean="0">
                <a:solidFill>
                  <a:srgbClr val="382344"/>
                </a:solidFill>
                <a:latin typeface="Arial" pitchFamily="34" charset="0"/>
                <a:cs typeface="Arial" pitchFamily="34" charset="0"/>
              </a:rPr>
              <a:t/>
            </a:r>
            <a:br>
              <a:rPr lang="en-US" dirty="0" smtClean="0">
                <a:solidFill>
                  <a:srgbClr val="382344"/>
                </a:solidFill>
                <a:latin typeface="Arial" pitchFamily="34" charset="0"/>
                <a:cs typeface="Arial" pitchFamily="34" charset="0"/>
              </a:rPr>
            </a:br>
            <a:r>
              <a:rPr lang="en-US" sz="1600" dirty="0" smtClean="0">
                <a:latin typeface="Arial" pitchFamily="34" charset="0"/>
                <a:cs typeface="Arial" pitchFamily="34" charset="0"/>
              </a:rPr>
              <a:t>The minimum amount a producer is willing to accept as payment for a product; equal to the marginal cost of production.</a:t>
            </a:r>
          </a:p>
          <a:p>
            <a:pPr>
              <a:buNone/>
            </a:pPr>
            <a:endParaRPr lang="en-US" dirty="0" smtClean="0">
              <a:solidFill>
                <a:srgbClr val="2164A2"/>
              </a:solidFill>
              <a:latin typeface="Arial" pitchFamily="34" charset="0"/>
              <a:cs typeface="Arial" pitchFamily="34" charset="0"/>
            </a:endParaRPr>
          </a:p>
          <a:p>
            <a:pPr>
              <a:buNone/>
            </a:pPr>
            <a:r>
              <a:rPr lang="en-US" sz="2000" dirty="0">
                <a:solidFill>
                  <a:srgbClr val="0070C0"/>
                </a:solidFill>
              </a:rPr>
              <a:t>●</a:t>
            </a:r>
            <a:r>
              <a:rPr lang="en-US" sz="2000" dirty="0" smtClean="0">
                <a:solidFill>
                  <a:srgbClr val="F15B47"/>
                </a:solidFill>
                <a:latin typeface="Arial" pitchFamily="34" charset="0"/>
                <a:cs typeface="Arial" pitchFamily="34" charset="0"/>
              </a:rPr>
              <a:t> </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Producer surplus</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1600" dirty="0" smtClean="0">
                <a:latin typeface="Arial" pitchFamily="34" charset="0"/>
                <a:cs typeface="Arial" pitchFamily="34" charset="0"/>
              </a:rPr>
              <a:t>The price a producer receives for a product minus the marginal cost of production.</a:t>
            </a:r>
            <a:endParaRPr lang="en-US" dirty="0" smtClean="0">
              <a:solidFill>
                <a:srgbClr val="2164A2"/>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dirty="0" smtClean="0">
                <a:ea typeface="ヒラギノ角ゴ Pro W3" pitchFamily="-65" charset="-128"/>
              </a:rPr>
              <a:t>21.1 </a:t>
            </a:r>
            <a:r>
              <a:rPr lang="en-US" sz="3200" dirty="0" smtClean="0"/>
              <a:t>CONSUMER SURPLUS AND</a:t>
            </a:r>
            <a:br>
              <a:rPr lang="en-US" sz="3200" dirty="0" smtClean="0"/>
            </a:br>
            <a:r>
              <a:rPr lang="en-US" sz="3200" dirty="0" smtClean="0"/>
              <a:t>PRODUCER SURPLUS </a:t>
            </a:r>
            <a:r>
              <a:rPr lang="en-US" sz="2000" dirty="0" smtClean="0">
                <a:solidFill>
                  <a:prstClr val="white"/>
                </a:solidFill>
              </a:rPr>
              <a:t>(4 of 4)</a:t>
            </a:r>
            <a:r>
              <a:rPr lang="en-US" sz="2800" dirty="0" smtClean="0">
                <a:solidFill>
                  <a:prstClr val="white"/>
                </a:solidFill>
              </a:rPr>
              <a:t>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pic>
        <p:nvPicPr>
          <p:cNvPr id="2" name="Picture 1" descr="A graph has the Number of lawns cut per hour on the horizontal axis and Price per lawn on the vertical axis. The price line is at $10 per lawn. The positively sloped supply curve rises through Abe (1, $2), Bea (2, $4), Cecil (3, $6), Dee (4, $8), Eve (5, $10), and Efrin (6, $12). Based on the distances of the named points below the price line, the producer surpluses are as follows: Abe $8, Bea $6, Cecil $4, and Dee $2. There are no producer surpluses for Even or Efrin as those points are at or above the price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484" y="2640171"/>
            <a:ext cx="4290988" cy="2517022"/>
          </a:xfrm>
          <a:prstGeom prst="rect">
            <a:avLst/>
          </a:prstGeom>
        </p:spPr>
      </p:pic>
      <p:sp>
        <p:nvSpPr>
          <p:cNvPr id="4" name="Content Placeholder 3"/>
          <p:cNvSpPr>
            <a:spLocks noGrp="1"/>
          </p:cNvSpPr>
          <p:nvPr>
            <p:ph sz="quarter" idx="14"/>
          </p:nvPr>
        </p:nvSpPr>
        <p:spPr>
          <a:xfrm>
            <a:off x="457200" y="1600200"/>
            <a:ext cx="3970784" cy="4525963"/>
          </a:xfrm>
        </p:spPr>
        <p:txBody>
          <a:bodyPr/>
          <a:lstStyle/>
          <a:p>
            <a:pPr>
              <a:buNone/>
            </a:pPr>
            <a:r>
              <a:rPr lang="en-US" dirty="0" smtClean="0">
                <a:solidFill>
                  <a:srgbClr val="1C558A"/>
                </a:solidFill>
                <a:latin typeface="Arial" pitchFamily="34" charset="0"/>
              </a:rPr>
              <a:t>  </a:t>
            </a:r>
            <a:r>
              <a:rPr lang="en-US" dirty="0" smtClean="0">
                <a:solidFill>
                  <a:srgbClr val="00B050"/>
                </a:solidFill>
                <a:latin typeface="Arial" pitchFamily="34" charset="0"/>
              </a:rPr>
              <a:t>The Supply Curve and Producer Surplus</a:t>
            </a:r>
          </a:p>
          <a:p>
            <a:pPr>
              <a:lnSpc>
                <a:spcPct val="110000"/>
              </a:lnSpc>
              <a:spcBef>
                <a:spcPct val="5000"/>
              </a:spcBef>
              <a:buClr>
                <a:schemeClr val="tx1"/>
              </a:buClr>
              <a:buFont typeface="Wingdings 3" pitchFamily="18" charset="2"/>
              <a:buNone/>
            </a:pPr>
            <a:endParaRPr lang="en-US" sz="1600" dirty="0" smtClean="0">
              <a:latin typeface="Arial" pitchFamily="34" charset="0"/>
              <a:cs typeface="Arial" pitchFamily="34" charset="0"/>
            </a:endParaRP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Producer surplus equals the market </a:t>
            </a:r>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price minus the producer</a:t>
            </a:r>
            <a:r>
              <a:rPr lang="ja-JP" altLang="en-US" sz="1600" dirty="0" smtClean="0">
                <a:latin typeface="Arial" pitchFamily="34" charset="0"/>
                <a:cs typeface="Arial" pitchFamily="34" charset="0"/>
              </a:rPr>
              <a:t>’</a:t>
            </a:r>
            <a:r>
              <a:rPr lang="en-US" altLang="ja-JP" sz="1600" dirty="0" smtClean="0">
                <a:latin typeface="Arial" pitchFamily="34" charset="0"/>
                <a:cs typeface="Arial" pitchFamily="34" charset="0"/>
              </a:rPr>
              <a:t>s willingness </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to accept, or marginal cost (shown by </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the supply curve). </a:t>
            </a:r>
          </a:p>
          <a:p>
            <a:pPr>
              <a:lnSpc>
                <a:spcPct val="110000"/>
              </a:lnSpc>
              <a:spcBef>
                <a:spcPct val="5000"/>
              </a:spcBef>
              <a:buClr>
                <a:schemeClr val="tx1"/>
              </a:buClr>
              <a:buFont typeface="Wingdings 3" pitchFamily="18" charset="2"/>
              <a:buNone/>
            </a:pPr>
            <a:endParaRPr lang="en-US" sz="1200" dirty="0" smtClean="0"/>
          </a:p>
          <a:p>
            <a:pPr>
              <a:lnSpc>
                <a:spcPct val="110000"/>
              </a:lnSpc>
              <a:spcBef>
                <a:spcPct val="5000"/>
              </a:spcBef>
              <a:buClr>
                <a:schemeClr val="tx1"/>
              </a:buClr>
              <a:buFont typeface="Wingdings 3" pitchFamily="18" charset="2"/>
              <a:buNone/>
            </a:pPr>
            <a:r>
              <a:rPr lang="en-US" sz="1600" dirty="0" smtClean="0">
                <a:latin typeface="Arial" pitchFamily="34" charset="0"/>
                <a:cs typeface="Arial" pitchFamily="34" charset="0"/>
              </a:rPr>
              <a:t>	Abe</a:t>
            </a:r>
            <a:r>
              <a:rPr lang="ja-JP" altLang="en-US" sz="1600" dirty="0" smtClean="0">
                <a:latin typeface="Arial" pitchFamily="34" charset="0"/>
                <a:cs typeface="Arial" pitchFamily="34" charset="0"/>
              </a:rPr>
              <a:t>’</a:t>
            </a:r>
            <a:r>
              <a:rPr lang="en-US" altLang="ja-JP" sz="1600" dirty="0" smtClean="0">
                <a:latin typeface="Arial" pitchFamily="34" charset="0"/>
                <a:cs typeface="Arial" pitchFamily="34" charset="0"/>
              </a:rPr>
              <a:t>s marginal cost is $2, so if the price</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is $10, his producer surplus is $8. The </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market producer surplus equals the sum</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of the surpluses earned by all producers </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in the market. In this case, the market </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producer surplus is $20 = $8 + $6 + $4 </a:t>
            </a:r>
          </a:p>
          <a:p>
            <a:pPr>
              <a:lnSpc>
                <a:spcPct val="110000"/>
              </a:lnSpc>
              <a:spcBef>
                <a:spcPct val="5000"/>
              </a:spcBef>
              <a:buClr>
                <a:schemeClr val="tx1"/>
              </a:buClr>
              <a:buFont typeface="Wingdings 3" pitchFamily="18" charset="2"/>
              <a:buNone/>
            </a:pPr>
            <a:r>
              <a:rPr lang="en-US" altLang="ja-JP" sz="1600" dirty="0" smtClean="0">
                <a:latin typeface="Arial" pitchFamily="34" charset="0"/>
                <a:cs typeface="Arial" pitchFamily="34" charset="0"/>
              </a:rPr>
              <a:t>	+ $2 + $0. </a:t>
            </a:r>
            <a:r>
              <a:rPr lang="en-IN" sz="1600" dirty="0" smtClean="0">
                <a:latin typeface="Arial" pitchFamily="34" charset="0"/>
                <a:cs typeface="Arial" pitchFamily="34" charset="0"/>
              </a:rPr>
              <a:t>				</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215372"/>
            <a:ext cx="8229600" cy="622828"/>
          </a:xfrm>
        </p:spPr>
        <p:txBody>
          <a:bodyPr/>
          <a:lstStyle/>
          <a:p>
            <a:r>
              <a:rPr lang="en-US" sz="3200" b="1" dirty="0" smtClean="0"/>
              <a:t>APPLICATION 1</a:t>
            </a:r>
            <a:br>
              <a:rPr lang="en-US" sz="3200" b="1" dirty="0" smtClean="0"/>
            </a:b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sp>
        <p:nvSpPr>
          <p:cNvPr id="4" name="Content Placeholder 3"/>
          <p:cNvSpPr>
            <a:spLocks noGrp="1"/>
          </p:cNvSpPr>
          <p:nvPr>
            <p:ph sz="quarter" idx="14"/>
          </p:nvPr>
        </p:nvSpPr>
        <p:spPr/>
        <p:txBody>
          <a:bodyPr/>
          <a:lstStyle/>
          <a:p>
            <a:pPr>
              <a:buNone/>
            </a:pPr>
            <a:r>
              <a:rPr lang="en-US" sz="2000" b="1" dirty="0" smtClean="0">
                <a:solidFill>
                  <a:srgbClr val="505050"/>
                </a:solidFill>
                <a:latin typeface="Arial" pitchFamily="34" charset="0"/>
              </a:rPr>
              <a:t>COMPUTER SURPLUS OF INTERNET SERVICES</a:t>
            </a:r>
          </a:p>
          <a:p>
            <a:pPr>
              <a:buNone/>
            </a:pPr>
            <a:r>
              <a:rPr lang="en-US" sz="1600" b="1" dirty="0" smtClean="0">
                <a:latin typeface="Arial" pitchFamily="34" charset="0"/>
              </a:rPr>
              <a:t>APPLYING THE CONCEPTS #1:  How do we compute consumer surplus?</a:t>
            </a:r>
            <a:endParaRPr lang="en-US" sz="1800" b="1" dirty="0" smtClean="0">
              <a:solidFill>
                <a:srgbClr val="808080"/>
              </a:solidFill>
              <a:latin typeface="Arial" pitchFamily="34" charset="0"/>
            </a:endParaRPr>
          </a:p>
          <a:p>
            <a:r>
              <a:rPr lang="en-US" sz="1600" dirty="0" smtClean="0">
                <a:latin typeface="Arial" pitchFamily="34" charset="0"/>
                <a:cs typeface="Arial" pitchFamily="34" charset="0"/>
              </a:rPr>
              <a:t>What is the consumer surplus from Internet service? Two recent studies compute consumers</a:t>
            </a:r>
            <a:r>
              <a:rPr lang="ja-JP" altLang="en-US" sz="1600" dirty="0" smtClean="0">
                <a:latin typeface="Arial" pitchFamily="34" charset="0"/>
                <a:cs typeface="Arial" pitchFamily="34" charset="0"/>
              </a:rPr>
              <a:t>’</a:t>
            </a:r>
            <a:r>
              <a:rPr lang="en-US" altLang="ja-JP" sz="1600" dirty="0" smtClean="0">
                <a:latin typeface="Arial" pitchFamily="34" charset="0"/>
                <a:cs typeface="Arial" pitchFamily="34" charset="0"/>
              </a:rPr>
              <a:t> willingness to pay for Internet service. For Japanese consumers, the average willingness to pay for Internet service (email and web browsing delivered over personal computers) is 5,623 Yen per month, compared to an average price of broadband Internet service of 4,000 Yen.</a:t>
            </a:r>
          </a:p>
          <a:p>
            <a:r>
              <a:rPr lang="en-US" sz="1600" dirty="0" smtClean="0"/>
              <a:t>In other words, the average consumer surplus is $1,623, or about 40 percent of the price.</a:t>
            </a:r>
          </a:p>
          <a:p>
            <a:r>
              <a:rPr lang="en-US" sz="1600" dirty="0" smtClean="0">
                <a:latin typeface="Arial" pitchFamily="34" charset="0"/>
                <a:cs typeface="Arial" pitchFamily="34" charset="0"/>
              </a:rPr>
              <a:t>For US consumers, the average willingness to pay for Internet service is $85 per month, and with an average monthly price of $40, the consumer surplus is $45 per month.</a:t>
            </a:r>
            <a:endParaRPr lang="en-US" sz="1600" b="1" dirty="0" smtClean="0">
              <a:solidFill>
                <a:srgbClr val="808080"/>
              </a:solidFill>
              <a:latin typeface="Arial" pitchFamily="34" charset="0"/>
              <a:cs typeface="Arial" pitchFamily="34" charset="0"/>
            </a:endParaRP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2910" y="215372"/>
            <a:ext cx="7758138" cy="784736"/>
          </a:xfrm>
        </p:spPr>
        <p:txBody>
          <a:bodyPr/>
          <a:lstStyle/>
          <a:p>
            <a:r>
              <a:rPr lang="en-US" sz="3200" dirty="0" smtClean="0">
                <a:ea typeface="ヒラギノ角ゴ Pro W3" pitchFamily="-65" charset="-128"/>
              </a:rPr>
              <a:t>21.2 </a:t>
            </a:r>
            <a:r>
              <a:rPr lang="en-US" sz="3200" dirty="0" smtClean="0"/>
              <a:t>MARKET EQUILIBRIUM AND EFFICIENCY </a:t>
            </a:r>
            <a:r>
              <a:rPr lang="en-US" sz="2000" dirty="0" smtClean="0">
                <a:solidFill>
                  <a:prstClr val="white"/>
                </a:solidFill>
              </a:rPr>
              <a:t>(1 of 4) </a:t>
            </a:r>
            <a:r>
              <a:rPr lang="en-US" sz="2800" b="1" dirty="0" smtClean="0">
                <a:solidFill>
                  <a:srgbClr val="000000"/>
                </a:solidFill>
                <a:ea typeface="ヒラギノ角ゴ Pro W3" pitchFamily="-65" charset="-128"/>
              </a:rPr>
              <a:t/>
            </a:r>
            <a:br>
              <a:rPr lang="en-US" sz="2800" b="1" dirty="0" smtClean="0">
                <a:solidFill>
                  <a:srgbClr val="000000"/>
                </a:solidFill>
                <a:ea typeface="ヒラギノ角ゴ Pro W3" pitchFamily="-65" charset="-128"/>
              </a:rPr>
            </a:br>
            <a:endParaRPr lang="en-IN" sz="2800" b="1" dirty="0"/>
          </a:p>
        </p:txBody>
      </p:sp>
      <p:pic>
        <p:nvPicPr>
          <p:cNvPr id="3" name="Picture 2" descr="A graph has the Number of lawns cut per hour on the horizontal axis and Price per lawn on the vertical axis. The price line is at $10 per lawn. The negatively sloped demand curve falls through points for Juan, Tupak, Thurl, Forest, and Fivola, with Fivola on the price line. The positively sloped Supply curve rises through points for Abe, Bea, Cecil, Dee, and Eve, with Eve sharing the same point as Fivola. The consumer and producer surplus data represented by the points are summarized below:&#10;•Demand:&#10;Juan: 1 lawn cut per hour at $22 per lawn; Consumer surplus = 12&#10;Tupak: 2 lawns cut per hour at $19 per lawn; Consumer surplus = 9&#10;Thurl: 3 lawns cut per hour at $16 per lawn; Consumer surplus = 6&#10;Forest: 4 lawns cut per hour at $13 per lawn; Consumer surplus = 3&#10;Fivola: 5 lawns cut per hour at $10 per lawn; Consumer surplus = 0&#10;•Supply:&#10;Abe: 1 lawn cut per hour at $2 per lawn; Producer surplus = 8&#10;Bea: 2 lawns cut per hour at $4 per lawn; Producer surplus = 6&#10;Cecil: 3 lawns cut per hour at $6 per lawn; Producer surplus = 4&#10;Dee: 4 lawns cut per hour at $8 per lawn; Producer surplus = 2&#10;Eve: 5 lawns cut per hour at $10 per lawn; Producer surplus = 0&#10;&#10;The supply and demand curve intersect at (5,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988840"/>
            <a:ext cx="4032448" cy="3744416"/>
          </a:xfrm>
          <a:prstGeom prst="rect">
            <a:avLst/>
          </a:prstGeom>
        </p:spPr>
      </p:pic>
      <p:sp>
        <p:nvSpPr>
          <p:cNvPr id="4" name="Content Placeholder 3"/>
          <p:cNvSpPr>
            <a:spLocks noGrp="1"/>
          </p:cNvSpPr>
          <p:nvPr>
            <p:ph sz="quarter" idx="14"/>
          </p:nvPr>
        </p:nvSpPr>
        <p:spPr>
          <a:xfrm>
            <a:off x="457200" y="1600200"/>
            <a:ext cx="4258816" cy="4525963"/>
          </a:xfrm>
        </p:spPr>
        <p:txBody>
          <a:bodyPr/>
          <a:lstStyle/>
          <a:p>
            <a:pPr>
              <a:buNone/>
            </a:pPr>
            <a:r>
              <a:rPr lang="en-US" sz="2400" dirty="0">
                <a:solidFill>
                  <a:srgbClr val="0070C0"/>
                </a:solidFill>
              </a:rPr>
              <a:t>●</a:t>
            </a:r>
            <a:r>
              <a:rPr lang="en-US" sz="2400" dirty="0" smtClean="0">
                <a:solidFill>
                  <a:srgbClr val="F15B47"/>
                </a:solidFill>
                <a:latin typeface="Arial" pitchFamily="34" charset="0"/>
                <a:cs typeface="Arial" pitchFamily="34" charset="0"/>
              </a:rPr>
              <a:t> </a:t>
            </a:r>
            <a:r>
              <a:rPr lang="en-US" sz="2400" b="1" dirty="0" smtClean="0">
                <a:latin typeface="Arial" pitchFamily="34" charset="0"/>
                <a:cs typeface="Arial" pitchFamily="34" charset="0"/>
              </a:rPr>
              <a:t>Total surplus</a:t>
            </a:r>
            <a:r>
              <a:rPr lang="en-US" dirty="0" smtClean="0">
                <a:solidFill>
                  <a:srgbClr val="382344"/>
                </a:solidFill>
                <a:latin typeface="Arial" pitchFamily="34" charset="0"/>
              </a:rPr>
              <a:t/>
            </a:r>
            <a:br>
              <a:rPr lang="en-US" dirty="0" smtClean="0">
                <a:solidFill>
                  <a:srgbClr val="382344"/>
                </a:solidFill>
                <a:latin typeface="Arial" pitchFamily="34" charset="0"/>
              </a:rPr>
            </a:br>
            <a:r>
              <a:rPr lang="en-US" sz="1800" dirty="0" smtClean="0">
                <a:latin typeface="Arial" pitchFamily="34" charset="0"/>
              </a:rPr>
              <a:t>The sum of consumer surplus and producer surplus.</a:t>
            </a:r>
          </a:p>
          <a:p>
            <a:pPr>
              <a:buNone/>
            </a:pPr>
            <a:endParaRPr lang="en-US" sz="1800" dirty="0" smtClean="0">
              <a:latin typeface="Arial" pitchFamily="34" charset="0"/>
            </a:endParaRPr>
          </a:p>
          <a:p>
            <a:pPr>
              <a:lnSpc>
                <a:spcPct val="110000"/>
              </a:lnSpc>
              <a:spcBef>
                <a:spcPct val="5000"/>
              </a:spcBef>
              <a:buClr>
                <a:schemeClr val="tx1"/>
              </a:buClr>
              <a:buFont typeface="Wingdings 3" pitchFamily="18" charset="2"/>
              <a:buNone/>
            </a:pPr>
            <a:r>
              <a:rPr lang="en-US" sz="1800" dirty="0" smtClean="0">
                <a:latin typeface="Arial" pitchFamily="34" charset="0"/>
              </a:rPr>
              <a:t>	The total surplus of the market equals </a:t>
            </a:r>
          </a:p>
          <a:p>
            <a:pPr>
              <a:lnSpc>
                <a:spcPct val="110000"/>
              </a:lnSpc>
              <a:spcBef>
                <a:spcPct val="5000"/>
              </a:spcBef>
              <a:buClr>
                <a:schemeClr val="tx1"/>
              </a:buClr>
              <a:buFont typeface="Wingdings 3" pitchFamily="18" charset="2"/>
              <a:buNone/>
            </a:pPr>
            <a:r>
              <a:rPr lang="en-US" sz="1800" dirty="0" smtClean="0">
                <a:latin typeface="Arial" pitchFamily="34" charset="0"/>
              </a:rPr>
              <a:t>	consumer surplus (the lightly shaded </a:t>
            </a:r>
          </a:p>
          <a:p>
            <a:pPr>
              <a:lnSpc>
                <a:spcPct val="110000"/>
              </a:lnSpc>
              <a:spcBef>
                <a:spcPct val="5000"/>
              </a:spcBef>
              <a:buClr>
                <a:schemeClr val="tx1"/>
              </a:buClr>
              <a:buFont typeface="Wingdings 3" pitchFamily="18" charset="2"/>
              <a:buNone/>
            </a:pPr>
            <a:r>
              <a:rPr lang="en-US" sz="1800" dirty="0" smtClean="0">
                <a:latin typeface="Arial" pitchFamily="34" charset="0"/>
              </a:rPr>
              <a:t>	areas) plus producer surplus (the </a:t>
            </a:r>
          </a:p>
          <a:p>
            <a:pPr>
              <a:lnSpc>
                <a:spcPct val="110000"/>
              </a:lnSpc>
              <a:spcBef>
                <a:spcPct val="5000"/>
              </a:spcBef>
              <a:buClr>
                <a:schemeClr val="tx1"/>
              </a:buClr>
              <a:buFont typeface="Wingdings 3" pitchFamily="18" charset="2"/>
              <a:buNone/>
            </a:pPr>
            <a:r>
              <a:rPr lang="en-US" sz="1800" dirty="0" smtClean="0">
                <a:latin typeface="Arial" pitchFamily="34" charset="0"/>
              </a:rPr>
              <a:t>	darkly shaded areas). </a:t>
            </a:r>
          </a:p>
          <a:p>
            <a:pPr>
              <a:lnSpc>
                <a:spcPct val="110000"/>
              </a:lnSpc>
              <a:spcBef>
                <a:spcPct val="5000"/>
              </a:spcBef>
              <a:buClr>
                <a:schemeClr val="tx1"/>
              </a:buClr>
              <a:buFont typeface="Wingdings 3" pitchFamily="18" charset="2"/>
              <a:buNone/>
            </a:pPr>
            <a:endParaRPr lang="en-US" sz="1800" dirty="0" smtClean="0">
              <a:latin typeface="Arial" pitchFamily="34" charset="0"/>
            </a:endParaRPr>
          </a:p>
          <a:p>
            <a:pPr>
              <a:lnSpc>
                <a:spcPct val="110000"/>
              </a:lnSpc>
              <a:spcBef>
                <a:spcPct val="5000"/>
              </a:spcBef>
              <a:buClr>
                <a:schemeClr val="tx1"/>
              </a:buClr>
              <a:buFont typeface="Wingdings 3" pitchFamily="18" charset="2"/>
              <a:buNone/>
            </a:pPr>
            <a:r>
              <a:rPr lang="en-US" sz="1800" dirty="0" smtClean="0">
                <a:latin typeface="Arial" pitchFamily="34" charset="0"/>
              </a:rPr>
              <a:t>	The market equilibrium generates the </a:t>
            </a:r>
          </a:p>
          <a:p>
            <a:pPr>
              <a:lnSpc>
                <a:spcPct val="110000"/>
              </a:lnSpc>
              <a:spcBef>
                <a:spcPct val="5000"/>
              </a:spcBef>
              <a:buClr>
                <a:schemeClr val="tx1"/>
              </a:buClr>
              <a:buFont typeface="Wingdings 3" pitchFamily="18" charset="2"/>
              <a:buNone/>
            </a:pPr>
            <a:r>
              <a:rPr lang="en-US" sz="1800" dirty="0" smtClean="0">
                <a:latin typeface="Arial" pitchFamily="34" charset="0"/>
              </a:rPr>
              <a:t>	highest possible total market value, </a:t>
            </a:r>
          </a:p>
          <a:p>
            <a:pPr>
              <a:lnSpc>
                <a:spcPct val="110000"/>
              </a:lnSpc>
              <a:spcBef>
                <a:spcPct val="5000"/>
              </a:spcBef>
              <a:buClr>
                <a:schemeClr val="tx1"/>
              </a:buClr>
              <a:buFont typeface="Wingdings 3" pitchFamily="18" charset="2"/>
              <a:buNone/>
            </a:pPr>
            <a:r>
              <a:rPr lang="en-US" sz="1800" dirty="0" smtClean="0">
                <a:latin typeface="Arial" pitchFamily="34" charset="0"/>
              </a:rPr>
              <a:t>	equal to $50 = $30 (consumer surplus)</a:t>
            </a:r>
          </a:p>
          <a:p>
            <a:pPr>
              <a:lnSpc>
                <a:spcPct val="110000"/>
              </a:lnSpc>
              <a:spcBef>
                <a:spcPct val="5000"/>
              </a:spcBef>
              <a:buClr>
                <a:schemeClr val="tx1"/>
              </a:buClr>
              <a:buFont typeface="Wingdings 3" pitchFamily="18" charset="2"/>
              <a:buNone/>
            </a:pPr>
            <a:r>
              <a:rPr lang="en-US" sz="1800" dirty="0" smtClean="0">
                <a:latin typeface="Arial" pitchFamily="34" charset="0"/>
              </a:rPr>
              <a:t> 	+ $20 (producer surplus).</a:t>
            </a:r>
          </a:p>
          <a:p>
            <a:pPr>
              <a:lnSpc>
                <a:spcPct val="110000"/>
              </a:lnSpc>
              <a:spcBef>
                <a:spcPct val="5000"/>
              </a:spcBef>
              <a:buClr>
                <a:schemeClr val="tx1"/>
              </a:buClr>
              <a:buFont typeface="Wingdings 3" pitchFamily="18" charset="2"/>
              <a:buNone/>
            </a:pPr>
            <a:r>
              <a:rPr lang="en-IN" sz="1600" dirty="0" smtClean="0">
                <a:latin typeface="Arial" pitchFamily="34" charset="0"/>
                <a:cs typeface="Arial" pitchFamily="34" charset="0"/>
              </a:rPr>
              <a:t>						</a:t>
            </a: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TotalTime>
  <Words>1473</Words>
  <Application>Microsoft Macintosh PowerPoint</Application>
  <PresentationFormat>On-screen Show (4:3)</PresentationFormat>
  <Paragraphs>272</Paragraphs>
  <Slides>30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Wingdings</vt:lpstr>
      <vt:lpstr>ヒラギノ角ゴ Pro W3</vt:lpstr>
      <vt:lpstr>Arial</vt:lpstr>
      <vt:lpstr>Calibri</vt:lpstr>
      <vt:lpstr>Verdana</vt:lpstr>
      <vt:lpstr>Wingdings 3</vt:lpstr>
      <vt:lpstr>508 Lecture</vt:lpstr>
      <vt:lpstr>Economics</vt:lpstr>
      <vt:lpstr>Learning Objectives  </vt:lpstr>
      <vt:lpstr>Market Efficiency and Government Intervention</vt:lpstr>
      <vt:lpstr>21.1 CONSUMER SURPLUS AND PRODUCER SURPLUS (1 of 4)  </vt:lpstr>
      <vt:lpstr>21.1 CONSUMER SURPLUS AND PRODUCER SURPLUS (2 of 4)  </vt:lpstr>
      <vt:lpstr>21.1 CONSUMER SURPLUS AND PRODUCER SURPLUS (3 of 4)  </vt:lpstr>
      <vt:lpstr>21.1 CONSUMER SURPLUS AND PRODUCER SURPLUS (4 of 4)  </vt:lpstr>
      <vt:lpstr>APPLICATION 1  </vt:lpstr>
      <vt:lpstr>21.2 MARKET EQUILIBRIUM AND EFFICIENCY (1 of 4)  </vt:lpstr>
      <vt:lpstr>21.2 MARKET EQUILIBRIUM AND EFFICIENCY (2 of 4)  </vt:lpstr>
      <vt:lpstr>21.2 MARKET EQUILIBRIUM AND EFFICIENCY (3 of 4)  </vt:lpstr>
      <vt:lpstr>21.2 MARKET EQUILIBRIUM AND EFFICIENCY (4 of 4)  </vt:lpstr>
      <vt:lpstr>APPLICATION 2  </vt:lpstr>
      <vt:lpstr>21.3 CONTROLLING PRICES— MAXIMUM AND MINIMUM PRICES (1 of 4)  </vt:lpstr>
      <vt:lpstr>21.3 CONTROLLING PRICES— MAXIMUM AND MINIMUM PRICES (2 of 4)  </vt:lpstr>
      <vt:lpstr>21.3 CONTROLLING PRICES— MAXIMUM AND MINIMUM PRICES (3 of 4)  </vt:lpstr>
      <vt:lpstr>APPLICATION 3  </vt:lpstr>
      <vt:lpstr>21.3 CONTROLLING PRICES— MAXIMUM AND MINIMUM PRICES (4 of 4)  </vt:lpstr>
      <vt:lpstr>21.4 CONTROLLING QUANTITIES—LICENSING AND IMPORT RESTRICTIONS (1 of 3)  </vt:lpstr>
      <vt:lpstr>21.4 CONTROLLING QUANTITIES—LICENSING AND IMPORT RESTRICTIONS (2 of 3)  </vt:lpstr>
      <vt:lpstr>21.4 CONTROLLING QUANTITIES—LICENSING AND IMPORT RESTRICTIONS (3 of 3)  </vt:lpstr>
      <vt:lpstr>APPLICATION 4  </vt:lpstr>
      <vt:lpstr>21.5 WHO REALLY PAYS TAXES? (1 of 6)  </vt:lpstr>
      <vt:lpstr>21.5 WHO REALLY PAYS TAXES? (2 of 6)  </vt:lpstr>
      <vt:lpstr>21.5 WHO REALLY PAYS TAXES? (3 of 6)  </vt:lpstr>
      <vt:lpstr>21.5 WHO REALLY PAYS TAXES? (4 of 6)  </vt:lpstr>
      <vt:lpstr>21.5 WHO REALLY PAYS TAXES? (5 of 6)  </vt:lpstr>
      <vt:lpstr>21.5 WHO REALLY PAYS TAXES? (6 of 6)  </vt:lpstr>
      <vt:lpstr>APPLICATION 5  </vt:lpstr>
      <vt:lpstr>KEY TERMS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Economics</dc:subject>
  <dc:creator>O'Sullivan</dc:creator>
  <cp:lastModifiedBy>Microsoft Office User</cp:lastModifiedBy>
  <cp:revision>322</cp:revision>
  <dcterms:created xsi:type="dcterms:W3CDTF">2014-10-10T17:07:42Z</dcterms:created>
  <dcterms:modified xsi:type="dcterms:W3CDTF">2016-01-22T18:30:43Z</dcterms:modified>
</cp:coreProperties>
</file>