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3"/>
  </p:notesMasterIdLst>
  <p:sldIdLst>
    <p:sldId id="257" r:id="rId2"/>
    <p:sldId id="261" r:id="rId3"/>
    <p:sldId id="262"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1C558A"/>
    <a:srgbClr val="493F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7" autoAdjust="0"/>
  </p:normalViewPr>
  <p:slideViewPr>
    <p:cSldViewPr>
      <p:cViewPr>
        <p:scale>
          <a:sx n="77" d="100"/>
          <a:sy n="77" d="100"/>
        </p:scale>
        <p:origin x="3288" y="13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22C16C-0260-4B39-96A8-73E8B504E071}" type="datetimeFigureOut">
              <a:rPr lang="en-US" smtClean="0"/>
              <a:pPr/>
              <a:t>1/22/16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004E23-57C8-46BF-A38E-3B9709954C77}" type="slidenum">
              <a:rPr lang="en-US" smtClean="0"/>
              <a:pPr/>
              <a:t>‹#›</a:t>
            </a:fld>
            <a:endParaRPr lang="en-US"/>
          </a:p>
        </p:txBody>
      </p:sp>
    </p:spTree>
    <p:extLst>
      <p:ext uri="{BB962C8B-B14F-4D97-AF65-F5344CB8AC3E}">
        <p14:creationId xmlns:p14="http://schemas.microsoft.com/office/powerpoint/2010/main" val="349050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a:p>
        </p:txBody>
      </p:sp>
    </p:spTree>
    <p:extLst>
      <p:ext uri="{BB962C8B-B14F-4D97-AF65-F5344CB8AC3E}">
        <p14:creationId xmlns:p14="http://schemas.microsoft.com/office/powerpoint/2010/main" val="2970410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762000"/>
            <a:ext cx="7772400" cy="2838451"/>
          </a:xfrm>
        </p:spPr>
        <p:txBody>
          <a:bodyPr anchor="b">
            <a:noAutofit/>
          </a:bodyPr>
          <a:lstStyle>
            <a:lvl1pPr algn="l">
              <a:defRPr sz="4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9DF6EFB-3F44-496C-A842-1E0B3D3B975A}" type="datetimeFigureOut">
              <a:rPr lang="en-US" smtClean="0"/>
              <a:pPr/>
              <a:t>1/22/16</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
        <p:nvSpPr>
          <p:cNvPr id="8" name="Rectangle 7"/>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userDrawn="1"/>
        </p:nvGrpSpPr>
        <p:grpSpPr>
          <a:xfrm>
            <a:off x="-16647" y="6478588"/>
            <a:ext cx="9081248" cy="379413"/>
            <a:chOff x="-16647" y="6437563"/>
            <a:chExt cx="9081248" cy="379413"/>
          </a:xfrm>
          <a:solidFill>
            <a:srgbClr val="0070C0"/>
          </a:solidFill>
        </p:grpSpPr>
        <p:pic>
          <p:nvPicPr>
            <p:cNvPr id="7" name="Always Learning Logo" descr="Pearson_Strap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16647" y="6437563"/>
              <a:ext cx="1464447" cy="3794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Copyright"/>
            <p:cNvSpPr txBox="1">
              <a:spLocks noChangeArrowheads="1"/>
            </p:cNvSpPr>
            <p:nvPr/>
          </p:nvSpPr>
          <p:spPr bwMode="auto">
            <a:xfrm>
              <a:off x="1693862" y="6442074"/>
              <a:ext cx="6036469" cy="374901"/>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2015, 2012, 2009</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11" name="Pearson Logo" descr="Pearson_Bound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848600" y="6442076"/>
              <a:ext cx="1216001" cy="374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32855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93969" y="6442074"/>
            <a:ext cx="9096069" cy="430214"/>
            <a:chOff x="93969" y="6442074"/>
            <a:chExt cx="9096069" cy="430214"/>
          </a:xfrm>
          <a:solidFill>
            <a:srgbClr val="0070C0"/>
          </a:solidFill>
        </p:grpSpPr>
        <p:sp>
          <p:nvSpPr>
            <p:cNvPr id="6" name="Copyright"/>
            <p:cNvSpPr txBox="1">
              <a:spLocks noChangeArrowheads="1"/>
            </p:cNvSpPr>
            <p:nvPr/>
          </p:nvSpPr>
          <p:spPr bwMode="auto">
            <a:xfrm>
              <a:off x="93969" y="6442074"/>
              <a:ext cx="6230631" cy="423863"/>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2015, 2012, 2009</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1/22/16</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Tree>
    <p:extLst>
      <p:ext uri="{BB962C8B-B14F-4D97-AF65-F5344CB8AC3E}">
        <p14:creationId xmlns:p14="http://schemas.microsoft.com/office/powerpoint/2010/main" val="2344832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1/22/16</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
        <p:nvSpPr>
          <p:cNvPr id="12" name="Rectangle 11"/>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33338" y="6442075"/>
            <a:ext cx="9110662" cy="431800"/>
            <a:chOff x="33338" y="6442075"/>
            <a:chExt cx="9110662" cy="431800"/>
          </a:xfrm>
          <a:solidFill>
            <a:srgbClr val="0070C0"/>
          </a:solidFill>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02550" y="644207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693862" y="6442075"/>
              <a:ext cx="6036469" cy="431800"/>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2015, 2012, 2009</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758588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1/22/16</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
        <p:nvSpPr>
          <p:cNvPr id="12" name="Rectangle 11"/>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33338" y="6442075"/>
            <a:ext cx="9110662" cy="431800"/>
            <a:chOff x="33338" y="6442075"/>
            <a:chExt cx="9110662" cy="431800"/>
          </a:xfrm>
          <a:solidFill>
            <a:srgbClr val="0070C0"/>
          </a:solidFill>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02550" y="644207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693862" y="6442075"/>
              <a:ext cx="6036469" cy="423862"/>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2015, 2012, 2009</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1943536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1/22/16</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2004957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1/22/16</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3762706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1/22/16</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1317548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1/22/16</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
        <p:nvSpPr>
          <p:cNvPr id="5" name="Rectangle 4"/>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335280" y="6442074"/>
            <a:ext cx="8732519" cy="440563"/>
            <a:chOff x="170169" y="6442074"/>
            <a:chExt cx="8732519" cy="440563"/>
          </a:xfrm>
          <a:solidFill>
            <a:srgbClr val="0070C0"/>
          </a:solidFill>
        </p:grpSpPr>
        <p:sp>
          <p:nvSpPr>
            <p:cNvPr id="6" name="Copyright"/>
            <p:cNvSpPr txBox="1">
              <a:spLocks noChangeArrowheads="1"/>
            </p:cNvSpPr>
            <p:nvPr/>
          </p:nvSpPr>
          <p:spPr bwMode="auto">
            <a:xfrm>
              <a:off x="170169" y="6442075"/>
              <a:ext cx="6240463" cy="415926"/>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2015, 2012, 2009</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426557" y="6442074"/>
              <a:ext cx="1476131" cy="440563"/>
            </a:xfrm>
            <a:prstGeom prst="rect">
              <a:avLst/>
            </a:prstGeom>
            <a:grpFill/>
            <a:ln w="9525">
              <a:noFill/>
              <a:miter lim="800000"/>
              <a:headEnd/>
              <a:tailEnd/>
            </a:ln>
            <a:extLst/>
          </p:spPr>
        </p:pic>
      </p:grpSp>
    </p:spTree>
    <p:extLst>
      <p:ext uri="{BB962C8B-B14F-4D97-AF65-F5344CB8AC3E}">
        <p14:creationId xmlns:p14="http://schemas.microsoft.com/office/powerpoint/2010/main" val="1360343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1/22/16</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78030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0" cap="none"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1/22/16</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2151924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A9DF6EFB-3F44-496C-A842-1E0B3D3B975A}" type="datetimeFigureOut">
              <a:rPr lang="en-US" smtClean="0"/>
              <a:pPr/>
              <a:t>1/22/16</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1383036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1/22/16</a:t>
            </a:fld>
            <a:endParaRPr lang="en-US"/>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a:p>
        </p:txBody>
      </p:sp>
      <p:sp>
        <p:nvSpPr>
          <p:cNvPr id="9" name="Rectangle 8"/>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grpSp>
        <p:nvGrpSpPr>
          <p:cNvPr id="7" name="Group 6"/>
          <p:cNvGrpSpPr/>
          <p:nvPr userDrawn="1"/>
        </p:nvGrpSpPr>
        <p:grpSpPr>
          <a:xfrm>
            <a:off x="93969" y="6442074"/>
            <a:ext cx="9096069" cy="430214"/>
            <a:chOff x="93969" y="6442074"/>
            <a:chExt cx="9096069" cy="430214"/>
          </a:xfrm>
          <a:solidFill>
            <a:srgbClr val="0070C0"/>
          </a:solidFill>
        </p:grpSpPr>
        <p:sp>
          <p:nvSpPr>
            <p:cNvPr id="13" name="Copyright" descr="Pearson: Copyright 2015, 2012, 2009"/>
            <p:cNvSpPr txBox="1">
              <a:spLocks noChangeArrowheads="1"/>
            </p:cNvSpPr>
            <p:nvPr/>
          </p:nvSpPr>
          <p:spPr bwMode="auto">
            <a:xfrm>
              <a:off x="93969" y="6442074"/>
              <a:ext cx="6316663" cy="423863"/>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2015, 2012, 2009</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3788916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p:titleStyle>
    <p:bodyStyle>
      <a:lvl1pPr marL="256032" indent="-256032" algn="l" defTabSz="914400" rtl="0" eaLnBrk="1" latinLnBrk="0" hangingPunct="1">
        <a:spcBef>
          <a:spcPts val="1500"/>
        </a:spcBef>
        <a:buClr>
          <a:srgbClr val="0070C0"/>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0C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Economics</a:t>
            </a:r>
            <a:endParaRPr lang="en-US" dirty="0"/>
          </a:p>
        </p:txBody>
      </p:sp>
      <p:sp>
        <p:nvSpPr>
          <p:cNvPr id="3" name="Text Placeholder 2"/>
          <p:cNvSpPr>
            <a:spLocks noGrp="1"/>
          </p:cNvSpPr>
          <p:nvPr>
            <p:ph type="body" sz="quarter" idx="13"/>
          </p:nvPr>
        </p:nvSpPr>
        <p:spPr/>
        <p:txBody>
          <a:bodyPr/>
          <a:lstStyle/>
          <a:p>
            <a:r>
              <a:rPr lang="en-US" dirty="0" smtClean="0"/>
              <a:t>NINTH EDITION</a:t>
            </a:r>
            <a:endParaRPr lang="en-US" dirty="0"/>
          </a:p>
        </p:txBody>
      </p:sp>
      <p:sp>
        <p:nvSpPr>
          <p:cNvPr id="4" name="Text Placeholder 3"/>
          <p:cNvSpPr>
            <a:spLocks noGrp="1"/>
          </p:cNvSpPr>
          <p:nvPr>
            <p:ph type="body" sz="quarter" idx="14"/>
          </p:nvPr>
        </p:nvSpPr>
        <p:spPr/>
        <p:txBody>
          <a:bodyPr/>
          <a:lstStyle/>
          <a:p>
            <a:pPr algn="ctr"/>
            <a:r>
              <a:rPr lang="en-US" dirty="0" smtClean="0"/>
              <a:t>Chapter 18</a:t>
            </a:r>
            <a:endParaRPr lang="en-US" dirty="0"/>
          </a:p>
        </p:txBody>
      </p:sp>
      <p:sp>
        <p:nvSpPr>
          <p:cNvPr id="5" name="Text Placeholder 4"/>
          <p:cNvSpPr>
            <a:spLocks noGrp="1"/>
          </p:cNvSpPr>
          <p:nvPr>
            <p:ph type="body" sz="quarter" idx="15"/>
          </p:nvPr>
        </p:nvSpPr>
        <p:spPr/>
        <p:txBody>
          <a:bodyPr/>
          <a:lstStyle/>
          <a:p>
            <a:pPr algn="ctr"/>
            <a:endParaRPr lang="en-US" b="1" dirty="0" smtClean="0">
              <a:solidFill>
                <a:srgbClr val="000000"/>
              </a:solidFill>
              <a:latin typeface="Arial" pitchFamily="34" charset="0"/>
              <a:cs typeface="Arial" pitchFamily="34" charset="0"/>
            </a:endParaRPr>
          </a:p>
          <a:p>
            <a:pPr algn="ctr"/>
            <a:r>
              <a:rPr lang="en-US" b="1" dirty="0" smtClean="0">
                <a:solidFill>
                  <a:srgbClr val="000000"/>
                </a:solidFill>
                <a:latin typeface="Arial" pitchFamily="34" charset="0"/>
                <a:cs typeface="Arial" pitchFamily="34" charset="0"/>
              </a:rPr>
              <a:t>International Trade </a:t>
            </a:r>
            <a:br>
              <a:rPr lang="en-US" b="1" dirty="0" smtClean="0">
                <a:solidFill>
                  <a:srgbClr val="000000"/>
                </a:solidFill>
                <a:latin typeface="Arial" pitchFamily="34" charset="0"/>
                <a:cs typeface="Arial" pitchFamily="34" charset="0"/>
              </a:rPr>
            </a:br>
            <a:r>
              <a:rPr lang="en-US" b="1" dirty="0" smtClean="0">
                <a:solidFill>
                  <a:srgbClr val="000000"/>
                </a:solidFill>
                <a:latin typeface="Arial" pitchFamily="34" charset="0"/>
                <a:cs typeface="Arial" pitchFamily="34" charset="0"/>
              </a:rPr>
              <a:t>and Public Policy</a:t>
            </a:r>
            <a:endParaRPr lang="en-US" b="1" dirty="0">
              <a:latin typeface="Arial" pitchFamily="34" charset="0"/>
              <a:cs typeface="Arial" pitchFamily="34" charset="0"/>
            </a:endParaRPr>
          </a:p>
        </p:txBody>
      </p:sp>
      <p:sp>
        <p:nvSpPr>
          <p:cNvPr id="6" name="TextBox 5"/>
          <p:cNvSpPr txBox="1"/>
          <p:nvPr/>
        </p:nvSpPr>
        <p:spPr>
          <a:xfrm>
            <a:off x="755576" y="2708920"/>
            <a:ext cx="2592288" cy="400110"/>
          </a:xfrm>
          <a:prstGeom prst="rect">
            <a:avLst/>
          </a:prstGeom>
          <a:noFill/>
        </p:spPr>
        <p:txBody>
          <a:bodyPr wrap="square" rtlCol="0">
            <a:spAutoFit/>
          </a:bodyPr>
          <a:lstStyle/>
          <a:p>
            <a:r>
              <a:rPr lang="en-US" sz="2000" dirty="0" smtClean="0"/>
              <a:t>Insert Cover Picture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676400"/>
            <a:ext cx="3352799" cy="4587074"/>
          </a:xfrm>
          <a:prstGeom prst="rect">
            <a:avLst/>
          </a:prstGeom>
        </p:spPr>
      </p:pic>
    </p:spTree>
    <p:extLst>
      <p:ext uri="{BB962C8B-B14F-4D97-AF65-F5344CB8AC3E}">
        <p14:creationId xmlns:p14="http://schemas.microsoft.com/office/powerpoint/2010/main" val="1082216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a typeface="ヒラギノ角ゴ Pro W3" pitchFamily="-65" charset="-128"/>
              </a:rPr>
              <a:t>18.2 </a:t>
            </a:r>
            <a:r>
              <a:rPr lang="en-US" sz="3200" dirty="0" smtClean="0"/>
              <a:t>PROTECTIONIST POLICIES </a:t>
            </a:r>
            <a:r>
              <a:rPr lang="en-US" sz="2000" dirty="0" smtClean="0"/>
              <a:t>(2 of 4)</a:t>
            </a:r>
            <a:r>
              <a:rPr lang="en-US" sz="3200" dirty="0" smtClean="0">
                <a:ea typeface="ヒラギノ角ゴ Pro W3" pitchFamily="-65" charset="-128"/>
              </a:rPr>
              <a:t/>
            </a:r>
            <a:br>
              <a:rPr lang="en-US" sz="3200" dirty="0" smtClean="0">
                <a:ea typeface="ヒラギノ角ゴ Pro W3" pitchFamily="-65" charset="-128"/>
              </a:rPr>
            </a:br>
            <a:endParaRPr lang="en-IN" sz="3200" dirty="0"/>
          </a:p>
        </p:txBody>
      </p:sp>
      <p:sp>
        <p:nvSpPr>
          <p:cNvPr id="3" name="Content Placeholder 2"/>
          <p:cNvSpPr>
            <a:spLocks noGrp="1"/>
          </p:cNvSpPr>
          <p:nvPr>
            <p:ph idx="1"/>
          </p:nvPr>
        </p:nvSpPr>
        <p:spPr/>
        <p:txBody>
          <a:bodyPr/>
          <a:lstStyle/>
          <a:p>
            <a:pPr indent="-118800">
              <a:buNone/>
            </a:pPr>
            <a:r>
              <a:rPr lang="en-US" sz="2200" dirty="0" smtClean="0">
                <a:solidFill>
                  <a:srgbClr val="00B050"/>
                </a:solidFill>
                <a:latin typeface="Arial" pitchFamily="34" charset="0"/>
              </a:rPr>
              <a:t>Quotas and Voluntary Export Restraints</a:t>
            </a:r>
          </a:p>
          <a:p>
            <a:pPr marL="255600" indent="-255600">
              <a:buClr>
                <a:srgbClr val="0070C0"/>
              </a:buClr>
              <a:buSzPct val="120000"/>
            </a:pPr>
            <a:r>
              <a:rPr lang="en-US" sz="1800" b="1" dirty="0" smtClean="0">
                <a:latin typeface="Arial" pitchFamily="34" charset="0"/>
              </a:rPr>
              <a:t>Import quota</a:t>
            </a:r>
          </a:p>
          <a:p>
            <a:pPr marL="255600" indent="-255600">
              <a:spcBef>
                <a:spcPts val="0"/>
              </a:spcBef>
              <a:buNone/>
            </a:pPr>
            <a:r>
              <a:rPr lang="en-US" sz="1600" dirty="0" smtClean="0">
                <a:latin typeface="Arial" pitchFamily="34" charset="0"/>
              </a:rPr>
              <a:t>	A government-imposed limit on the quantity of a good that can be imported.</a:t>
            </a:r>
          </a:p>
          <a:p>
            <a:pPr marL="255600" indent="-255600">
              <a:buClr>
                <a:srgbClr val="0070C0"/>
              </a:buClr>
              <a:buSzPct val="120000"/>
            </a:pPr>
            <a:r>
              <a:rPr lang="en-US" sz="1800" b="1" dirty="0" smtClean="0">
                <a:latin typeface="Arial" pitchFamily="34" charset="0"/>
              </a:rPr>
              <a:t>Voluntary export restraint (VER)</a:t>
            </a:r>
          </a:p>
          <a:p>
            <a:pPr marL="255600" indent="-255600">
              <a:spcBef>
                <a:spcPts val="0"/>
              </a:spcBef>
              <a:buNone/>
            </a:pPr>
            <a:r>
              <a:rPr lang="en-US" sz="1600" dirty="0" smtClean="0">
                <a:latin typeface="Arial" pitchFamily="34" charset="0"/>
              </a:rPr>
              <a:t>	A scheme under which an exporting country voluntarily decreases its exports.</a:t>
            </a: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a typeface="ヒラギノ角ゴ Pro W3" pitchFamily="-65" charset="-128"/>
              </a:rPr>
              <a:t>18.2 </a:t>
            </a:r>
            <a:r>
              <a:rPr lang="en-US" sz="3200" dirty="0" smtClean="0"/>
              <a:t>PROTECTIONIST POLICIES </a:t>
            </a:r>
            <a:r>
              <a:rPr lang="en-US" sz="2000" dirty="0" smtClean="0"/>
              <a:t>(3 of 4)</a:t>
            </a:r>
            <a:r>
              <a:rPr lang="en-US" sz="3200" dirty="0" smtClean="0">
                <a:ea typeface="ヒラギノ角ゴ Pro W3" pitchFamily="-65" charset="-128"/>
              </a:rPr>
              <a:t/>
            </a:r>
            <a:br>
              <a:rPr lang="en-US" sz="3200" dirty="0" smtClean="0">
                <a:ea typeface="ヒラギノ角ゴ Pro W3" pitchFamily="-65" charset="-128"/>
              </a:rPr>
            </a:br>
            <a:endParaRPr lang="en-IN" sz="3200" dirty="0"/>
          </a:p>
        </p:txBody>
      </p:sp>
      <p:pic>
        <p:nvPicPr>
          <p:cNvPr id="6" name="Picture 5" descr="A graph has Shirts per day on horizontal axis and Price per shirt on the vertical axis. The graph shows four straight supply and demand curves.&#10;• The demand curve is negatively sloped and falls through estimated point a (60, $23), point d (66, $20), and estimated point c (76, $12).&#10;• The three supply curves are positively sloped and parallel.&#10;• The curve for domestic supply rises from (0, $17) through point e (22, $20) and point a on the demand curve.&#10;• The curve for total supply with free trade rises through approximately (22, $6) and point c on the demand curve.&#10;• The curve for total supply with free trade is shifted up and left to form a curve for total supply with an import quota, a VER, or a tariff. This curve rises through approximately (22, $15) and point d on the demand curv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1916832"/>
            <a:ext cx="4789274" cy="3096344"/>
          </a:xfrm>
          <a:prstGeom prst="rect">
            <a:avLst/>
          </a:prstGeom>
        </p:spPr>
      </p:pic>
      <p:sp>
        <p:nvSpPr>
          <p:cNvPr id="3" name="Content Placeholder 2"/>
          <p:cNvSpPr>
            <a:spLocks noGrp="1"/>
          </p:cNvSpPr>
          <p:nvPr>
            <p:ph idx="1"/>
          </p:nvPr>
        </p:nvSpPr>
        <p:spPr>
          <a:xfrm>
            <a:off x="457200" y="1600200"/>
            <a:ext cx="3610744" cy="4525963"/>
          </a:xfrm>
        </p:spPr>
        <p:txBody>
          <a:bodyPr/>
          <a:lstStyle/>
          <a:p>
            <a:pPr marL="0" indent="0">
              <a:buNone/>
            </a:pPr>
            <a:r>
              <a:rPr lang="en-US" sz="2200" dirty="0" smtClean="0">
                <a:solidFill>
                  <a:srgbClr val="00B050"/>
                </a:solidFill>
                <a:latin typeface="Arial" pitchFamily="34" charset="0"/>
              </a:rPr>
              <a:t>Quotas, Voluntary Export Restraints, or a Tariff</a:t>
            </a:r>
          </a:p>
          <a:p>
            <a:pPr marL="0" indent="0">
              <a:buClr>
                <a:schemeClr val="tx1"/>
              </a:buClr>
              <a:buFont typeface="Wingdings 3" pitchFamily="18" charset="2"/>
              <a:buNone/>
            </a:pPr>
            <a:r>
              <a:rPr lang="en-US" sz="1600" dirty="0" smtClean="0">
                <a:latin typeface="Arial" pitchFamily="34" charset="0"/>
              </a:rPr>
              <a:t>An import quota shifts the supply curve to the left. </a:t>
            </a:r>
          </a:p>
          <a:p>
            <a:pPr marL="0" indent="0">
              <a:buClr>
                <a:schemeClr val="tx1"/>
              </a:buClr>
              <a:buFont typeface="Wingdings 3" pitchFamily="18" charset="2"/>
              <a:buNone/>
            </a:pPr>
            <a:r>
              <a:rPr lang="en-US" sz="1600" dirty="0" smtClean="0">
                <a:latin typeface="Arial" pitchFamily="34" charset="0"/>
              </a:rPr>
              <a:t>The market moves upward along the demand curve to point </a:t>
            </a:r>
            <a:r>
              <a:rPr lang="en-US" sz="1600" i="1" dirty="0" smtClean="0">
                <a:latin typeface="Arial" pitchFamily="34" charset="0"/>
              </a:rPr>
              <a:t>d</a:t>
            </a:r>
            <a:r>
              <a:rPr lang="en-US" sz="1600" dirty="0" smtClean="0">
                <a:latin typeface="Arial" pitchFamily="34" charset="0"/>
              </a:rPr>
              <a:t>, which is between point </a:t>
            </a:r>
            <a:r>
              <a:rPr lang="en-US" sz="1600" i="1" dirty="0" smtClean="0">
                <a:latin typeface="Arial" pitchFamily="34" charset="0"/>
              </a:rPr>
              <a:t>c</a:t>
            </a:r>
            <a:r>
              <a:rPr lang="en-US" sz="1600" dirty="0" smtClean="0">
                <a:latin typeface="Arial" pitchFamily="34" charset="0"/>
              </a:rPr>
              <a:t> (free trade) and </a:t>
            </a:r>
            <a:r>
              <a:rPr lang="en-US" sz="1600" i="1" dirty="0" smtClean="0">
                <a:latin typeface="Arial" pitchFamily="34" charset="0"/>
              </a:rPr>
              <a:t>a</a:t>
            </a:r>
            <a:r>
              <a:rPr lang="en-US" sz="1600" dirty="0" smtClean="0">
                <a:latin typeface="Arial" pitchFamily="34" charset="0"/>
              </a:rPr>
              <a:t> (an import ban). </a:t>
            </a:r>
          </a:p>
          <a:p>
            <a:pPr marL="0" indent="0">
              <a:buClr>
                <a:schemeClr val="tx1"/>
              </a:buClr>
              <a:buFont typeface="Wingdings 3" pitchFamily="18" charset="2"/>
              <a:buNone/>
            </a:pPr>
            <a:r>
              <a:rPr lang="en-US" sz="1600" dirty="0" smtClean="0">
                <a:latin typeface="Arial" pitchFamily="34" charset="0"/>
              </a:rPr>
              <a:t>We can reach the same point with a tariff that shifts the total supply curve to the same position.  </a:t>
            </a:r>
          </a:p>
          <a:p>
            <a:endParaRPr lang="en-IN"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a typeface="ヒラギノ角ゴ Pro W3" pitchFamily="-65" charset="-128"/>
              </a:rPr>
              <a:t>18.2 </a:t>
            </a:r>
            <a:r>
              <a:rPr lang="en-US" sz="3200" dirty="0" smtClean="0"/>
              <a:t>PROTECTIONIST POLICIES </a:t>
            </a:r>
            <a:r>
              <a:rPr lang="en-US" sz="2000" dirty="0" smtClean="0"/>
              <a:t>(4 of 4)</a:t>
            </a:r>
            <a:r>
              <a:rPr lang="en-US" sz="3200" dirty="0" smtClean="0">
                <a:ea typeface="ヒラギノ角ゴ Pro W3" pitchFamily="-65" charset="-128"/>
              </a:rPr>
              <a:t/>
            </a:r>
            <a:br>
              <a:rPr lang="en-US" sz="3200" dirty="0" smtClean="0">
                <a:ea typeface="ヒラギノ角ゴ Pro W3" pitchFamily="-65" charset="-128"/>
              </a:rPr>
            </a:br>
            <a:endParaRPr lang="en-IN" sz="3200" dirty="0"/>
          </a:p>
        </p:txBody>
      </p:sp>
      <p:sp>
        <p:nvSpPr>
          <p:cNvPr id="3" name="Content Placeholder 2"/>
          <p:cNvSpPr>
            <a:spLocks noGrp="1"/>
          </p:cNvSpPr>
          <p:nvPr>
            <p:ph idx="1"/>
          </p:nvPr>
        </p:nvSpPr>
        <p:spPr>
          <a:xfrm>
            <a:off x="457200" y="1500174"/>
            <a:ext cx="8229600" cy="4857784"/>
          </a:xfrm>
        </p:spPr>
        <p:txBody>
          <a:bodyPr/>
          <a:lstStyle/>
          <a:p>
            <a:pPr marL="118800">
              <a:spcBef>
                <a:spcPts val="1200"/>
              </a:spcBef>
              <a:buNone/>
            </a:pPr>
            <a:r>
              <a:rPr lang="en-US" sz="2200" dirty="0" smtClean="0">
                <a:solidFill>
                  <a:srgbClr val="00B050"/>
                </a:solidFill>
                <a:latin typeface="Arial" pitchFamily="34" charset="0"/>
              </a:rPr>
              <a:t>Quotas and Voluntary Export Restraints</a:t>
            </a:r>
          </a:p>
          <a:p>
            <a:pPr marL="255600" indent="-255600">
              <a:spcBef>
                <a:spcPts val="1200"/>
              </a:spcBef>
              <a:buClr>
                <a:srgbClr val="0070C0"/>
              </a:buClr>
              <a:buSzPct val="120000"/>
            </a:pPr>
            <a:r>
              <a:rPr lang="en-US" sz="1800" b="1" dirty="0" smtClean="0">
                <a:latin typeface="Arial" pitchFamily="34" charset="0"/>
              </a:rPr>
              <a:t>Import licenses</a:t>
            </a:r>
          </a:p>
          <a:p>
            <a:pPr marL="255600" indent="-255600">
              <a:spcBef>
                <a:spcPts val="0"/>
              </a:spcBef>
              <a:buNone/>
            </a:pPr>
            <a:r>
              <a:rPr lang="en-US" sz="2000" dirty="0" smtClean="0">
                <a:latin typeface="Arial" pitchFamily="34" charset="0"/>
              </a:rPr>
              <a:t>	</a:t>
            </a:r>
            <a:r>
              <a:rPr lang="en-US" sz="1600" dirty="0" smtClean="0">
                <a:latin typeface="Arial" pitchFamily="34" charset="0"/>
              </a:rPr>
              <a:t>Rights, issued by a government, to import goods.</a:t>
            </a:r>
          </a:p>
          <a:p>
            <a:pPr marL="255600" indent="-255600">
              <a:spcBef>
                <a:spcPts val="1200"/>
              </a:spcBef>
              <a:buClr>
                <a:srgbClr val="0070C0"/>
              </a:buClr>
              <a:buSzPct val="120000"/>
            </a:pPr>
            <a:r>
              <a:rPr lang="en-US" sz="1800" b="1" dirty="0" smtClean="0">
                <a:latin typeface="Arial" pitchFamily="34" charset="0"/>
              </a:rPr>
              <a:t>Tariff</a:t>
            </a:r>
          </a:p>
          <a:p>
            <a:pPr marL="255600" indent="-255600">
              <a:spcBef>
                <a:spcPts val="0"/>
              </a:spcBef>
              <a:buNone/>
            </a:pPr>
            <a:r>
              <a:rPr lang="en-US" sz="1600" dirty="0" smtClean="0">
                <a:latin typeface="Arial" pitchFamily="34" charset="0"/>
              </a:rPr>
              <a:t>	A tax on imported goods.</a:t>
            </a:r>
          </a:p>
          <a:p>
            <a:pPr marL="118800">
              <a:spcBef>
                <a:spcPts val="1200"/>
              </a:spcBef>
              <a:buNone/>
            </a:pPr>
            <a:r>
              <a:rPr lang="en-US" sz="2200" dirty="0" smtClean="0">
                <a:solidFill>
                  <a:srgbClr val="00B050"/>
                </a:solidFill>
                <a:latin typeface="Arial" pitchFamily="34" charset="0"/>
              </a:rPr>
              <a:t>Responses to Protectionist Policies</a:t>
            </a:r>
          </a:p>
          <a:p>
            <a:pPr marL="0" indent="0">
              <a:spcBef>
                <a:spcPts val="1200"/>
              </a:spcBef>
              <a:buNone/>
            </a:pPr>
            <a:r>
              <a:rPr lang="en-US" sz="1600" dirty="0" smtClean="0">
                <a:latin typeface="Arial" pitchFamily="34" charset="0"/>
              </a:rPr>
              <a:t>A restriction on imports is likely to lead to further restrictions on trade.</a:t>
            </a:r>
          </a:p>
          <a:p>
            <a:pPr marL="0" indent="0">
              <a:spcBef>
                <a:spcPts val="1200"/>
              </a:spcBef>
              <a:buNone/>
            </a:pPr>
            <a:r>
              <a:rPr lang="en-US" sz="1600" dirty="0" smtClean="0">
                <a:latin typeface="Arial" pitchFamily="34" charset="0"/>
              </a:rPr>
              <a:t>Many import restrictions have led to retaliatory policies and substantially lessened trade.</a:t>
            </a:r>
          </a:p>
          <a:p>
            <a:pPr marL="0" indent="0">
              <a:spcBef>
                <a:spcPts val="1200"/>
              </a:spcBef>
              <a:buNone/>
            </a:pPr>
            <a:r>
              <a:rPr lang="en-US" sz="1600" dirty="0" smtClean="0">
                <a:latin typeface="Arial" pitchFamily="34" charset="0"/>
              </a:rPr>
              <a:t>The most famous was the Smoot-Hawley Tariff Act of 1930. When the United States increased its average tariff on imports to 59 percent, its trading partners retaliated with higher tariffs on U.S. products.</a:t>
            </a:r>
          </a:p>
          <a:p>
            <a:pPr marL="0" indent="0">
              <a:spcBef>
                <a:spcPts val="1200"/>
              </a:spcBef>
              <a:buNone/>
            </a:pPr>
            <a:r>
              <a:rPr lang="en-US" sz="1600" dirty="0" smtClean="0">
                <a:latin typeface="Arial" pitchFamily="34" charset="0"/>
              </a:rPr>
              <a:t>The resulting trade war reduced international trade and deepened the worldwide depression of the 1930s.</a:t>
            </a:r>
          </a:p>
          <a:p>
            <a:endParaRPr lang="en-IN"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 1</a:t>
            </a:r>
            <a:br>
              <a:rPr lang="en-US" b="1" dirty="0" smtClean="0"/>
            </a:br>
            <a:endParaRPr lang="en-IN" dirty="0"/>
          </a:p>
        </p:txBody>
      </p:sp>
      <p:sp>
        <p:nvSpPr>
          <p:cNvPr id="3" name="Content Placeholder 2"/>
          <p:cNvSpPr>
            <a:spLocks noGrp="1"/>
          </p:cNvSpPr>
          <p:nvPr>
            <p:ph idx="1"/>
          </p:nvPr>
        </p:nvSpPr>
        <p:spPr/>
        <p:txBody>
          <a:bodyPr/>
          <a:lstStyle/>
          <a:p>
            <a:pPr marL="0" indent="0">
              <a:lnSpc>
                <a:spcPct val="105000"/>
              </a:lnSpc>
              <a:spcBef>
                <a:spcPts val="600"/>
              </a:spcBef>
              <a:buNone/>
            </a:pPr>
            <a:r>
              <a:rPr lang="en-US" sz="2000" b="1" dirty="0" smtClean="0">
                <a:solidFill>
                  <a:srgbClr val="505050"/>
                </a:solidFill>
                <a:latin typeface="Arial" pitchFamily="34" charset="0"/>
              </a:rPr>
              <a:t>THE IMPACT OF TARIFFS ON THE POOR</a:t>
            </a:r>
          </a:p>
          <a:p>
            <a:pPr marL="0" indent="0">
              <a:lnSpc>
                <a:spcPct val="105000"/>
              </a:lnSpc>
              <a:spcBef>
                <a:spcPts val="600"/>
              </a:spcBef>
              <a:buNone/>
            </a:pPr>
            <a:r>
              <a:rPr lang="en-US" sz="1600" b="1" dirty="0" smtClean="0">
                <a:latin typeface="Arial" pitchFamily="34" charset="0"/>
              </a:rPr>
              <a:t>APPLYING THE CONCEPTS #1: Do tariffs (taxes) on imported goods hurt the poor disproportionately?</a:t>
            </a:r>
          </a:p>
          <a:p>
            <a:pPr marL="0" indent="0">
              <a:lnSpc>
                <a:spcPct val="105000"/>
              </a:lnSpc>
              <a:spcBef>
                <a:spcPts val="600"/>
              </a:spcBef>
              <a:buNone/>
            </a:pPr>
            <a:r>
              <a:rPr lang="en-US" sz="1600" dirty="0" smtClean="0">
                <a:latin typeface="Arial" pitchFamily="34" charset="0"/>
              </a:rPr>
              <a:t>Economists have found that tariffs in the United States fall most heavily on lower-income consumers.</a:t>
            </a:r>
          </a:p>
          <a:p>
            <a:pPr marL="0" indent="0">
              <a:lnSpc>
                <a:spcPct val="105000"/>
              </a:lnSpc>
              <a:spcBef>
                <a:spcPts val="600"/>
              </a:spcBef>
              <a:buNone/>
            </a:pPr>
            <a:r>
              <a:rPr lang="en-US" sz="1600" dirty="0" smtClean="0">
                <a:latin typeface="Arial" pitchFamily="34" charset="0"/>
              </a:rPr>
              <a:t>Footwear accounts for:</a:t>
            </a:r>
          </a:p>
          <a:p>
            <a:pPr marL="255600" indent="-255600">
              <a:lnSpc>
                <a:spcPct val="105000"/>
              </a:lnSpc>
              <a:spcBef>
                <a:spcPts val="600"/>
              </a:spcBef>
              <a:buClr>
                <a:srgbClr val="0070C0"/>
              </a:buClr>
              <a:buSzPct val="120000"/>
            </a:pPr>
            <a:r>
              <a:rPr lang="en-US" sz="1500" dirty="0" smtClean="0">
                <a:latin typeface="Arial" pitchFamily="34" charset="0"/>
              </a:rPr>
              <a:t>1.3 percent of the expenditure of lower-income households.</a:t>
            </a:r>
          </a:p>
          <a:p>
            <a:pPr marL="255600" indent="-255600">
              <a:lnSpc>
                <a:spcPct val="105000"/>
              </a:lnSpc>
              <a:spcBef>
                <a:spcPts val="600"/>
              </a:spcBef>
              <a:buClr>
                <a:srgbClr val="0070C0"/>
              </a:buClr>
              <a:buSzPct val="120000"/>
            </a:pPr>
            <a:r>
              <a:rPr lang="en-US" sz="1500" dirty="0" smtClean="0">
                <a:latin typeface="Arial" pitchFamily="34" charset="0"/>
              </a:rPr>
              <a:t>0.5 percent of the expenditure of higher-income households.</a:t>
            </a:r>
          </a:p>
          <a:p>
            <a:pPr>
              <a:lnSpc>
                <a:spcPct val="105000"/>
              </a:lnSpc>
              <a:spcBef>
                <a:spcPts val="600"/>
              </a:spcBef>
              <a:buNone/>
            </a:pPr>
            <a:r>
              <a:rPr lang="en-US" sz="1500" dirty="0" smtClean="0">
                <a:latin typeface="Arial" pitchFamily="34" charset="0"/>
              </a:rPr>
              <a:t>	</a:t>
            </a:r>
            <a:r>
              <a:rPr lang="en-US" sz="1600" dirty="0" smtClean="0">
                <a:latin typeface="Arial" pitchFamily="34" charset="0"/>
              </a:rPr>
              <a:t>The highest tariffs fall on the cheapest products—precisely those that will be purchased by lower-income consumers.</a:t>
            </a:r>
          </a:p>
          <a:p>
            <a:pPr marL="255600" indent="-255600">
              <a:lnSpc>
                <a:spcPct val="105000"/>
              </a:lnSpc>
              <a:spcBef>
                <a:spcPts val="600"/>
              </a:spcBef>
              <a:buClr>
                <a:srgbClr val="0070C0"/>
              </a:buClr>
              <a:buSzPct val="120000"/>
            </a:pPr>
            <a:r>
              <a:rPr lang="en-US" sz="1500" dirty="0" smtClean="0">
                <a:latin typeface="Arial" pitchFamily="34" charset="0"/>
              </a:rPr>
              <a:t>Low-price sneakers face a 32 percent tariff.</a:t>
            </a:r>
          </a:p>
          <a:p>
            <a:pPr marL="255600" indent="-255600">
              <a:lnSpc>
                <a:spcPct val="105000"/>
              </a:lnSpc>
              <a:spcBef>
                <a:spcPts val="600"/>
              </a:spcBef>
              <a:buClr>
                <a:srgbClr val="0070C0"/>
              </a:buClr>
              <a:buSzPct val="120000"/>
            </a:pPr>
            <a:r>
              <a:rPr lang="en-US" sz="1500" dirty="0" smtClean="0">
                <a:latin typeface="Arial" pitchFamily="34" charset="0"/>
              </a:rPr>
              <a:t>Expensive track shoes face only a 20 percent tariff.</a:t>
            </a:r>
          </a:p>
          <a:p>
            <a:pPr marL="0" indent="0">
              <a:lnSpc>
                <a:spcPct val="105000"/>
              </a:lnSpc>
              <a:spcBef>
                <a:spcPts val="600"/>
              </a:spcBef>
              <a:buNone/>
            </a:pPr>
            <a:r>
              <a:rPr lang="en-US" sz="1600" dirty="0" smtClean="0">
                <a:latin typeface="Arial" pitchFamily="34" charset="0"/>
              </a:rPr>
              <a:t>To protect U.S. industries, tariffs are highest on labor-intensive goods. But these goods tend to be lower priced. That is why tariffs do fall disproportionately on the poor.</a:t>
            </a:r>
          </a:p>
          <a:p>
            <a:endParaRPr lang="en-IN"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a typeface="ヒラギノ角ゴ Pro W3" pitchFamily="-65" charset="-128"/>
              </a:rPr>
              <a:t>18.3 WHAT ARE THE RATIONALES FOR</a:t>
            </a:r>
            <a:br>
              <a:rPr lang="en-US" sz="3200" dirty="0" smtClean="0">
                <a:ea typeface="ヒラギノ角ゴ Pro W3" pitchFamily="-65" charset="-128"/>
              </a:rPr>
            </a:br>
            <a:r>
              <a:rPr lang="en-US" sz="3200" dirty="0" smtClean="0">
                <a:ea typeface="ヒラギノ角ゴ Pro W3" pitchFamily="-65" charset="-128"/>
              </a:rPr>
              <a:t>PROTECTIONIST POLICIES?</a:t>
            </a:r>
            <a:endParaRPr lang="en-IN" sz="3200" dirty="0"/>
          </a:p>
        </p:txBody>
      </p:sp>
      <p:sp>
        <p:nvSpPr>
          <p:cNvPr id="3" name="Content Placeholder 2"/>
          <p:cNvSpPr>
            <a:spLocks noGrp="1"/>
          </p:cNvSpPr>
          <p:nvPr>
            <p:ph idx="1"/>
          </p:nvPr>
        </p:nvSpPr>
        <p:spPr>
          <a:xfrm>
            <a:off x="428596" y="1500174"/>
            <a:ext cx="8229600" cy="4786346"/>
          </a:xfrm>
        </p:spPr>
        <p:txBody>
          <a:bodyPr/>
          <a:lstStyle/>
          <a:p>
            <a:pPr indent="-118800">
              <a:buNone/>
            </a:pPr>
            <a:r>
              <a:rPr lang="en-US" sz="2000" dirty="0" smtClean="0">
                <a:solidFill>
                  <a:srgbClr val="00B050"/>
                </a:solidFill>
                <a:latin typeface="Arial" pitchFamily="34" charset="0"/>
              </a:rPr>
              <a:t>To Shield Workers from Foreign Competition</a:t>
            </a:r>
          </a:p>
          <a:p>
            <a:pPr marL="0" indent="0">
              <a:buNone/>
            </a:pPr>
            <a:r>
              <a:rPr lang="en-US" sz="1600" dirty="0" smtClean="0">
                <a:latin typeface="Arial" pitchFamily="34" charset="0"/>
              </a:rPr>
              <a:t>One of the most basic arguments for protectionism is that it shields workers in industries that would be hurt by trade.</a:t>
            </a:r>
          </a:p>
          <a:p>
            <a:pPr indent="-118800">
              <a:buNone/>
            </a:pPr>
            <a:r>
              <a:rPr lang="en-US" sz="2000" dirty="0" smtClean="0">
                <a:solidFill>
                  <a:srgbClr val="00B050"/>
                </a:solidFill>
                <a:latin typeface="Arial" pitchFamily="34" charset="0"/>
              </a:rPr>
              <a:t>To Nurture Infant Industries until They Mature</a:t>
            </a:r>
          </a:p>
          <a:p>
            <a:pPr marL="255600" indent="-255600">
              <a:buClr>
                <a:srgbClr val="0070C0"/>
              </a:buClr>
              <a:buSzPct val="120000"/>
            </a:pPr>
            <a:r>
              <a:rPr lang="en-US" sz="1600" b="1" dirty="0" smtClean="0">
                <a:latin typeface="Arial" pitchFamily="34" charset="0"/>
              </a:rPr>
              <a:t>Learning by doing</a:t>
            </a:r>
          </a:p>
          <a:p>
            <a:pPr marL="255600" indent="-255600">
              <a:spcBef>
                <a:spcPts val="0"/>
              </a:spcBef>
              <a:buNone/>
            </a:pPr>
            <a:r>
              <a:rPr lang="en-US" sz="1600" dirty="0" smtClean="0">
                <a:latin typeface="Arial" pitchFamily="34" charset="0"/>
              </a:rPr>
              <a:t>	</a:t>
            </a:r>
            <a:r>
              <a:rPr lang="en-US" sz="1500" dirty="0" smtClean="0">
                <a:latin typeface="Arial" pitchFamily="34" charset="0"/>
              </a:rPr>
              <a:t>Knowledge and skills workers gain during production that increase productivity and lower cost.</a:t>
            </a:r>
          </a:p>
          <a:p>
            <a:pPr marL="255600" indent="-255600">
              <a:buClr>
                <a:srgbClr val="0070C0"/>
              </a:buClr>
              <a:buSzPct val="120000"/>
            </a:pPr>
            <a:r>
              <a:rPr lang="en-US" sz="1600" b="1" dirty="0" smtClean="0">
                <a:latin typeface="Arial" pitchFamily="34" charset="0"/>
              </a:rPr>
              <a:t>Infant industries</a:t>
            </a:r>
          </a:p>
          <a:p>
            <a:pPr marL="255600" indent="-255600">
              <a:spcBef>
                <a:spcPts val="0"/>
              </a:spcBef>
              <a:buNone/>
            </a:pPr>
            <a:r>
              <a:rPr lang="en-US" sz="1600" dirty="0" smtClean="0">
                <a:latin typeface="Arial" pitchFamily="34" charset="0"/>
              </a:rPr>
              <a:t>	</a:t>
            </a:r>
            <a:r>
              <a:rPr lang="en-US" sz="1500" dirty="0" smtClean="0">
                <a:latin typeface="Arial" pitchFamily="34" charset="0"/>
              </a:rPr>
              <a:t>Industries that are at an early stage of development.</a:t>
            </a:r>
          </a:p>
          <a:p>
            <a:pPr indent="-118800">
              <a:buNone/>
            </a:pPr>
            <a:r>
              <a:rPr lang="en-US" sz="2000" dirty="0" smtClean="0">
                <a:solidFill>
                  <a:srgbClr val="00B050"/>
                </a:solidFill>
                <a:latin typeface="Arial" pitchFamily="34" charset="0"/>
              </a:rPr>
              <a:t>To Help Domestic Firms Establish Monopolies in World Markets</a:t>
            </a:r>
          </a:p>
          <a:p>
            <a:pPr marL="0" indent="0">
              <a:buNone/>
            </a:pPr>
            <a:r>
              <a:rPr lang="en-US" sz="1600" dirty="0" smtClean="0">
                <a:latin typeface="Arial" pitchFamily="34" charset="0"/>
              </a:rPr>
              <a:t>If the production of a particular good requires extremely large economies of scale, the world market will support only a few, or perhaps just one, firm.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 2</a:t>
            </a:r>
            <a:br>
              <a:rPr lang="en-US" b="1" dirty="0" smtClean="0"/>
            </a:br>
            <a:endParaRPr lang="en-IN" dirty="0"/>
          </a:p>
        </p:txBody>
      </p:sp>
      <p:sp>
        <p:nvSpPr>
          <p:cNvPr id="3" name="Content Placeholder 2"/>
          <p:cNvSpPr>
            <a:spLocks noGrp="1"/>
          </p:cNvSpPr>
          <p:nvPr>
            <p:ph idx="1"/>
          </p:nvPr>
        </p:nvSpPr>
        <p:spPr>
          <a:xfrm>
            <a:off x="457200" y="1600200"/>
            <a:ext cx="8229600" cy="4686320"/>
          </a:xfrm>
        </p:spPr>
        <p:txBody>
          <a:bodyPr/>
          <a:lstStyle/>
          <a:p>
            <a:pPr marL="0" indent="0">
              <a:buNone/>
            </a:pPr>
            <a:r>
              <a:rPr lang="en-US" sz="2000" b="1" dirty="0" smtClean="0">
                <a:solidFill>
                  <a:srgbClr val="505050"/>
                </a:solidFill>
                <a:latin typeface="Arial" pitchFamily="34" charset="0"/>
              </a:rPr>
              <a:t>CHINESE IMPORTS AND LOCAL ECONOMIES</a:t>
            </a:r>
          </a:p>
          <a:p>
            <a:pPr marL="0" indent="0">
              <a:buNone/>
            </a:pPr>
            <a:r>
              <a:rPr lang="en-US" sz="1600" b="1" dirty="0" smtClean="0">
                <a:latin typeface="Arial" pitchFamily="34" charset="0"/>
              </a:rPr>
              <a:t>APPLYING THE CONCEPTS #2: What have been the local effects of Chinese imports?</a:t>
            </a:r>
          </a:p>
          <a:p>
            <a:pPr marL="255600" indent="-255600">
              <a:buClr>
                <a:srgbClr val="0070C0"/>
              </a:buClr>
              <a:buSzPct val="120000"/>
            </a:pPr>
            <a:r>
              <a:rPr lang="en-US" sz="1400" dirty="0" smtClean="0">
                <a:latin typeface="Arial" pitchFamily="34" charset="0"/>
              </a:rPr>
              <a:t>Do imports from China really make a difference in U.S. labor markets? Economists David Autor David Dorn, and Gordon Hanson examined detailed data on Chinese imports into local communities. Some local communities are more heavily impacted by Chinese imports than others depending on the mix of products produced locally.</a:t>
            </a:r>
          </a:p>
          <a:p>
            <a:pPr marL="255600" indent="-255600">
              <a:buClr>
                <a:srgbClr val="0070C0"/>
              </a:buClr>
              <a:buSzPct val="120000"/>
            </a:pPr>
            <a:r>
              <a:rPr lang="en-US" sz="1400" dirty="0" smtClean="0">
                <a:latin typeface="Arial" pitchFamily="34" charset="0"/>
              </a:rPr>
              <a:t>The authors found that the pace of Chinese import growth was so rapid from 1990 to 2007 that it often had a strong and negative effect on local economies. Those communities that were more exposed to imports had larger increases in workers receiving unemployment insurance, food stamps, and disability payments.</a:t>
            </a:r>
          </a:p>
          <a:p>
            <a:pPr marL="255600" indent="-255600">
              <a:buClr>
                <a:srgbClr val="0070C0"/>
              </a:buClr>
              <a:buSzPct val="120000"/>
            </a:pPr>
            <a:r>
              <a:rPr lang="en-US" sz="1400" dirty="0" smtClean="0">
                <a:latin typeface="Arial" pitchFamily="34" charset="0"/>
              </a:rPr>
              <a:t>These findings do not mean that trade with China was ultimately beneficial. Displaced workers can find new jobs and import competition lowers prices for all consumers. But it does mean that the burden of adjustment to imports varies by region. Some regions will have a more difficult time adjusting than others to a sudden influx of imports The study also does not measure the indirect benefits from trade with China. As the Chinese economy expanded during this period, it created more export opportunities for producers in the United States. Those benefits were not measured in this study.</a:t>
            </a:r>
            <a:endParaRPr lang="en-US" sz="1400" i="1" dirty="0" smtClean="0">
              <a:latin typeface="Arial" pitchFamily="34" charset="0"/>
            </a:endParaRPr>
          </a:p>
          <a:p>
            <a:endParaRPr lang="en-IN" sz="1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12652"/>
          </a:xfrm>
        </p:spPr>
        <p:txBody>
          <a:bodyPr/>
          <a:lstStyle/>
          <a:p>
            <a:r>
              <a:rPr lang="en-US" sz="3100" dirty="0" smtClean="0">
                <a:ea typeface="ヒラギノ角ゴ Pro W3" pitchFamily="-65" charset="-128"/>
              </a:rPr>
              <a:t>18.4 A BRIEF HISTORY OF INTERNATIONAL TARIFF AND TRADE AGREEMENTS</a:t>
            </a:r>
            <a:endParaRPr lang="en-IN" sz="3100" dirty="0"/>
          </a:p>
        </p:txBody>
      </p:sp>
      <p:sp>
        <p:nvSpPr>
          <p:cNvPr id="3" name="Content Placeholder 2"/>
          <p:cNvSpPr>
            <a:spLocks noGrp="1"/>
          </p:cNvSpPr>
          <p:nvPr>
            <p:ph idx="1"/>
          </p:nvPr>
        </p:nvSpPr>
        <p:spPr>
          <a:xfrm>
            <a:off x="428596" y="1500174"/>
            <a:ext cx="8229600" cy="4786346"/>
          </a:xfrm>
        </p:spPr>
        <p:txBody>
          <a:bodyPr/>
          <a:lstStyle/>
          <a:p>
            <a:pPr marL="255600" indent="-255600">
              <a:buClr>
                <a:srgbClr val="0070C0"/>
              </a:buClr>
              <a:buSzPct val="120000"/>
            </a:pPr>
            <a:r>
              <a:rPr lang="en-US" sz="1800" b="1" dirty="0" smtClean="0">
                <a:latin typeface="Arial" pitchFamily="34" charset="0"/>
              </a:rPr>
              <a:t>General Agreement on Tariffs and Trade (GATT)</a:t>
            </a:r>
          </a:p>
          <a:p>
            <a:pPr marL="255600" indent="-255600">
              <a:spcBef>
                <a:spcPts val="0"/>
              </a:spcBef>
              <a:buNone/>
            </a:pPr>
            <a:r>
              <a:rPr lang="en-US" sz="1600" dirty="0" smtClean="0">
                <a:latin typeface="Arial" pitchFamily="34" charset="0"/>
              </a:rPr>
              <a:t>	An international agreement established in 1947 that has lowered trade barriers between the United States and other nations.</a:t>
            </a:r>
          </a:p>
          <a:p>
            <a:pPr marL="255600" indent="-255600">
              <a:buClr>
                <a:srgbClr val="0070C0"/>
              </a:buClr>
              <a:buSzPct val="120000"/>
            </a:pPr>
            <a:r>
              <a:rPr lang="en-US" sz="1800" b="1" dirty="0" smtClean="0">
                <a:latin typeface="Arial" pitchFamily="34" charset="0"/>
              </a:rPr>
              <a:t>World Trade Organization (WTO)</a:t>
            </a:r>
          </a:p>
          <a:p>
            <a:pPr marL="255600" indent="-255600">
              <a:spcBef>
                <a:spcPts val="0"/>
              </a:spcBef>
              <a:buNone/>
            </a:pPr>
            <a:r>
              <a:rPr lang="en-US" sz="1600" dirty="0" smtClean="0">
                <a:latin typeface="Arial" pitchFamily="34" charset="0"/>
              </a:rPr>
              <a:t>	An organization established in 1995 that oversees GATT and other international trade agreements, resolves trade disputes, and holds forums for further rounds of trade negotiations.</a:t>
            </a:r>
          </a:p>
          <a:p>
            <a:pPr marL="0" indent="0">
              <a:buNone/>
            </a:pPr>
            <a:r>
              <a:rPr lang="en-US" sz="1700" dirty="0" smtClean="0">
                <a:latin typeface="Arial" pitchFamily="34" charset="0"/>
              </a:rPr>
              <a:t>In addition to the large group of nations in the WTO, other nations have </a:t>
            </a:r>
            <a:br>
              <a:rPr lang="en-US" sz="1700" dirty="0" smtClean="0">
                <a:latin typeface="Arial" pitchFamily="34" charset="0"/>
              </a:rPr>
            </a:br>
            <a:r>
              <a:rPr lang="en-US" sz="1700" dirty="0" smtClean="0">
                <a:latin typeface="Arial" pitchFamily="34" charset="0"/>
              </a:rPr>
              <a:t>formed trade associations to lower trade barriers and promote international trade:</a:t>
            </a:r>
          </a:p>
          <a:p>
            <a:pPr marL="255600" indent="-255600">
              <a:buClr>
                <a:srgbClr val="0070C0"/>
              </a:buClr>
              <a:buSzPct val="120000"/>
            </a:pPr>
            <a:r>
              <a:rPr lang="en-US" sz="1500" dirty="0" smtClean="0">
                <a:latin typeface="Arial" pitchFamily="34" charset="0"/>
              </a:rPr>
              <a:t>The North American Free Trade Agreement (NAFTA)</a:t>
            </a:r>
          </a:p>
          <a:p>
            <a:pPr marL="255600" indent="-255600">
              <a:spcBef>
                <a:spcPts val="1200"/>
              </a:spcBef>
              <a:buClr>
                <a:srgbClr val="0070C0"/>
              </a:buClr>
              <a:buSzPct val="120000"/>
            </a:pPr>
            <a:r>
              <a:rPr lang="en-US" sz="1500" dirty="0" smtClean="0">
                <a:latin typeface="Arial" pitchFamily="34" charset="0"/>
              </a:rPr>
              <a:t>The European Union (EU)</a:t>
            </a:r>
          </a:p>
          <a:p>
            <a:pPr marL="255600" indent="-255600">
              <a:spcBef>
                <a:spcPts val="1200"/>
              </a:spcBef>
              <a:buClr>
                <a:srgbClr val="0070C0"/>
              </a:buClr>
              <a:buSzPct val="120000"/>
            </a:pPr>
            <a:r>
              <a:rPr lang="en-US" sz="1500" dirty="0" smtClean="0">
                <a:latin typeface="Arial" pitchFamily="34" charset="0"/>
              </a:rPr>
              <a:t>Asian Pacific Economic Cooperation (APEC)</a:t>
            </a:r>
          </a:p>
          <a:p>
            <a:pPr marL="255600" indent="-255600">
              <a:spcBef>
                <a:spcPts val="1200"/>
              </a:spcBef>
              <a:buClr>
                <a:srgbClr val="0070C0"/>
              </a:buClr>
              <a:buSzPct val="120000"/>
            </a:pPr>
            <a:r>
              <a:rPr lang="en-US" sz="1500" dirty="0" smtClean="0">
                <a:latin typeface="Arial" pitchFamily="34" charset="0"/>
              </a:rPr>
              <a:t>Dominican Republic - Central America Free Trade Agreement (DR-CAFTA)</a:t>
            </a:r>
          </a:p>
          <a:p>
            <a:endParaRPr lang="en-IN"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a typeface="ヒラギノ角ゴ Pro W3" pitchFamily="-65" charset="-128"/>
              </a:rPr>
              <a:t>18.5 RECENT POLICY DEBATES AND TRADE AGREEMENTS </a:t>
            </a:r>
            <a:r>
              <a:rPr lang="en-US" sz="2000" dirty="0" smtClean="0">
                <a:ea typeface="ヒラギノ角ゴ Pro W3" pitchFamily="-65" charset="-128"/>
              </a:rPr>
              <a:t>(1 of 2)</a:t>
            </a:r>
            <a:endParaRPr lang="en-IN" sz="2000" dirty="0"/>
          </a:p>
        </p:txBody>
      </p:sp>
      <p:sp>
        <p:nvSpPr>
          <p:cNvPr id="3" name="Content Placeholder 2"/>
          <p:cNvSpPr>
            <a:spLocks noGrp="1"/>
          </p:cNvSpPr>
          <p:nvPr>
            <p:ph idx="1"/>
          </p:nvPr>
        </p:nvSpPr>
        <p:spPr/>
        <p:txBody>
          <a:bodyPr/>
          <a:lstStyle/>
          <a:p>
            <a:pPr marL="118800">
              <a:buNone/>
            </a:pPr>
            <a:r>
              <a:rPr lang="en-US" sz="2200" dirty="0" smtClean="0">
                <a:solidFill>
                  <a:srgbClr val="00B050"/>
                </a:solidFill>
                <a:latin typeface="Arial" pitchFamily="34" charset="0"/>
              </a:rPr>
              <a:t>Are Foreign Producers Dumping Their Products?</a:t>
            </a:r>
          </a:p>
          <a:p>
            <a:pPr marL="255600" indent="-255600">
              <a:buClr>
                <a:srgbClr val="0070C0"/>
              </a:buClr>
              <a:buSzPct val="120000"/>
            </a:pPr>
            <a:r>
              <a:rPr lang="en-US" sz="2000" b="1" dirty="0" smtClean="0">
                <a:latin typeface="Arial" pitchFamily="34" charset="0"/>
              </a:rPr>
              <a:t>Dumping</a:t>
            </a:r>
          </a:p>
          <a:p>
            <a:pPr marL="255600" indent="-255600">
              <a:spcBef>
                <a:spcPts val="0"/>
              </a:spcBef>
              <a:buNone/>
            </a:pPr>
            <a:r>
              <a:rPr lang="en-US" sz="1600" dirty="0" smtClean="0">
                <a:latin typeface="Arial" pitchFamily="34" charset="0"/>
              </a:rPr>
              <a:t>	A situation in which the price a firm charges in a foreign market is lower than either the price it charges in its home markets or the production cost. </a:t>
            </a:r>
          </a:p>
          <a:p>
            <a:pPr marL="255600" indent="-255600">
              <a:buClr>
                <a:srgbClr val="0070C0"/>
              </a:buClr>
              <a:buSzPct val="120000"/>
            </a:pPr>
            <a:r>
              <a:rPr lang="en-US" sz="2000" b="1" dirty="0" smtClean="0">
                <a:latin typeface="Arial" pitchFamily="34" charset="0"/>
              </a:rPr>
              <a:t>Price discrimination</a:t>
            </a:r>
          </a:p>
          <a:p>
            <a:pPr marL="255600" indent="-255600">
              <a:spcBef>
                <a:spcPts val="0"/>
              </a:spcBef>
              <a:buNone/>
            </a:pPr>
            <a:r>
              <a:rPr lang="en-US" sz="1600" dirty="0" smtClean="0">
                <a:latin typeface="Arial" pitchFamily="34" charset="0"/>
              </a:rPr>
              <a:t>	The process under which a firm divides consumers into two or more groups and charges a different price for each group buying the same product. </a:t>
            </a:r>
          </a:p>
          <a:p>
            <a:pPr marL="255600" indent="-255600">
              <a:buClr>
                <a:srgbClr val="0070C0"/>
              </a:buClr>
              <a:buSzPct val="120000"/>
            </a:pPr>
            <a:r>
              <a:rPr lang="en-US" sz="2000" b="1" dirty="0" smtClean="0">
                <a:latin typeface="Arial" pitchFamily="34" charset="0"/>
              </a:rPr>
              <a:t>Predatory pricing</a:t>
            </a:r>
          </a:p>
          <a:p>
            <a:pPr marL="255600" indent="-255600">
              <a:spcBef>
                <a:spcPts val="0"/>
              </a:spcBef>
              <a:buNone/>
            </a:pPr>
            <a:r>
              <a:rPr lang="en-US" sz="1600" dirty="0" smtClean="0">
                <a:latin typeface="Arial" pitchFamily="34" charset="0"/>
              </a:rPr>
              <a:t>	A pricing scheme under which a firm decreases the price to drive rival firms out of business and increases the price when rival firms leave the market. </a:t>
            </a: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 3</a:t>
            </a:r>
            <a:br>
              <a:rPr lang="en-US" b="1" dirty="0" smtClean="0"/>
            </a:br>
            <a:endParaRPr lang="en-IN" dirty="0"/>
          </a:p>
        </p:txBody>
      </p:sp>
      <p:sp>
        <p:nvSpPr>
          <p:cNvPr id="3" name="Content Placeholder 2"/>
          <p:cNvSpPr>
            <a:spLocks noGrp="1"/>
          </p:cNvSpPr>
          <p:nvPr>
            <p:ph idx="1"/>
          </p:nvPr>
        </p:nvSpPr>
        <p:spPr/>
        <p:txBody>
          <a:bodyPr/>
          <a:lstStyle/>
          <a:p>
            <a:pPr marL="0" indent="0">
              <a:lnSpc>
                <a:spcPct val="105000"/>
              </a:lnSpc>
              <a:spcBef>
                <a:spcPts val="1200"/>
              </a:spcBef>
              <a:buNone/>
            </a:pPr>
            <a:r>
              <a:rPr lang="en-US" sz="2000" b="1" dirty="0" smtClean="0">
                <a:solidFill>
                  <a:srgbClr val="505050"/>
                </a:solidFill>
                <a:latin typeface="Arial" pitchFamily="34" charset="0"/>
              </a:rPr>
              <a:t>DOES LOSING IN THE WTO REALLY MATTER?</a:t>
            </a:r>
          </a:p>
          <a:p>
            <a:pPr marL="0" indent="0">
              <a:lnSpc>
                <a:spcPct val="105000"/>
              </a:lnSpc>
              <a:spcBef>
                <a:spcPts val="1200"/>
              </a:spcBef>
              <a:buNone/>
            </a:pPr>
            <a:r>
              <a:rPr lang="en-US" sz="1600" b="1" dirty="0" smtClean="0">
                <a:latin typeface="Arial" pitchFamily="34" charset="0"/>
              </a:rPr>
              <a:t>APPLYING THE CONCEPTS #3: How do decisions by the WTO affect trade disputes between countries?</a:t>
            </a:r>
          </a:p>
          <a:p>
            <a:pPr marL="255600" indent="-255600">
              <a:lnSpc>
                <a:spcPct val="105000"/>
              </a:lnSpc>
              <a:spcBef>
                <a:spcPts val="1200"/>
              </a:spcBef>
              <a:buClr>
                <a:srgbClr val="0070C0"/>
              </a:buClr>
              <a:buSzPct val="120000"/>
            </a:pPr>
            <a:r>
              <a:rPr lang="en-US" sz="1600" dirty="0" smtClean="0">
                <a:latin typeface="Arial" pitchFamily="34" charset="0"/>
              </a:rPr>
              <a:t>In July 2014 the World Trade Organization ruled that the U.S. had violated trade laws by imposing excessive tariffs on Chinese imports.</a:t>
            </a:r>
          </a:p>
          <a:p>
            <a:pPr marL="255600" indent="-255600">
              <a:lnSpc>
                <a:spcPct val="105000"/>
              </a:lnSpc>
              <a:spcBef>
                <a:spcPts val="1200"/>
              </a:spcBef>
              <a:buClr>
                <a:srgbClr val="0070C0"/>
              </a:buClr>
              <a:buSzPct val="120000"/>
            </a:pPr>
            <a:r>
              <a:rPr lang="en-US" sz="1600" dirty="0" smtClean="0">
                <a:latin typeface="Arial" pitchFamily="34" charset="0"/>
              </a:rPr>
              <a:t>The U.S. agreed to the ruling but planned to impose a tariff on imported solar panels, requested by Solar World, an American subsidiary of a German company.</a:t>
            </a:r>
            <a:endParaRPr lang="en-US" altLang="ja-JP" sz="1600" dirty="0" smtClean="0">
              <a:latin typeface="Arial" pitchFamily="34" charset="0"/>
            </a:endParaRPr>
          </a:p>
          <a:p>
            <a:pPr marL="255600" indent="-255600">
              <a:lnSpc>
                <a:spcPct val="105000"/>
              </a:lnSpc>
              <a:spcBef>
                <a:spcPts val="1200"/>
              </a:spcBef>
              <a:buClr>
                <a:srgbClr val="0070C0"/>
              </a:buClr>
              <a:buSzPct val="120000"/>
            </a:pPr>
            <a:r>
              <a:rPr lang="en-US" sz="1600" dirty="0" smtClean="0">
                <a:latin typeface="Arial" pitchFamily="34" charset="0"/>
              </a:rPr>
              <a:t>The company planned to move their production to other countries that would not be subject to tariffs.</a:t>
            </a:r>
          </a:p>
          <a:p>
            <a:pPr marL="255600" indent="-255600">
              <a:lnSpc>
                <a:spcPct val="105000"/>
              </a:lnSpc>
              <a:spcBef>
                <a:spcPts val="1200"/>
              </a:spcBef>
              <a:buClr>
                <a:srgbClr val="0070C0"/>
              </a:buClr>
              <a:buSzPct val="120000"/>
            </a:pPr>
            <a:r>
              <a:rPr lang="en-US" sz="1600" dirty="0" smtClean="0">
                <a:latin typeface="Arial" pitchFamily="34" charset="0"/>
              </a:rPr>
              <a:t>WTO rulings do affect member countries, but continued trade negotiations between trading partners are still necessary.</a:t>
            </a:r>
          </a:p>
          <a:p>
            <a:pPr>
              <a:lnSpc>
                <a:spcPct val="105000"/>
              </a:lnSpc>
              <a:spcBef>
                <a:spcPct val="5000"/>
              </a:spcBef>
            </a:pPr>
            <a:endParaRPr lang="en-US" sz="1600" b="1" dirty="0" smtClean="0">
              <a:latin typeface="Arial" pitchFamily="34" charset="0"/>
            </a:endParaRPr>
          </a:p>
          <a:p>
            <a:endParaRPr lang="en-IN"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a typeface="ヒラギノ角ゴ Pro W3" pitchFamily="-65" charset="-128"/>
              </a:rPr>
              <a:t>18.5 RECENT POLICY DEBATES AND TRADE AGREEMENTS </a:t>
            </a:r>
            <a:r>
              <a:rPr lang="en-US" sz="2000" dirty="0" smtClean="0">
                <a:ea typeface="ヒラギノ角ゴ Pro W3" pitchFamily="-65" charset="-128"/>
              </a:rPr>
              <a:t>(2 of 2)</a:t>
            </a:r>
            <a:endParaRPr lang="en-IN" sz="2000" dirty="0"/>
          </a:p>
        </p:txBody>
      </p:sp>
      <p:sp>
        <p:nvSpPr>
          <p:cNvPr id="3" name="Content Placeholder 2"/>
          <p:cNvSpPr>
            <a:spLocks noGrp="1"/>
          </p:cNvSpPr>
          <p:nvPr>
            <p:ph idx="1"/>
          </p:nvPr>
        </p:nvSpPr>
        <p:spPr/>
        <p:txBody>
          <a:bodyPr/>
          <a:lstStyle/>
          <a:p>
            <a:pPr marL="118800">
              <a:buNone/>
            </a:pPr>
            <a:r>
              <a:rPr lang="en-US" sz="2000" dirty="0" smtClean="0">
                <a:solidFill>
                  <a:srgbClr val="00B050"/>
                </a:solidFill>
                <a:latin typeface="Arial" pitchFamily="34" charset="0"/>
              </a:rPr>
              <a:t>Do Trade Laws Inhibit Environmental Protection?</a:t>
            </a:r>
          </a:p>
          <a:p>
            <a:pPr marL="0" indent="0">
              <a:buNone/>
            </a:pPr>
            <a:r>
              <a:rPr lang="en-US" sz="1600" dirty="0" smtClean="0">
                <a:latin typeface="Arial" pitchFamily="34" charset="0"/>
              </a:rPr>
              <a:t>Trade disputes about environmental issues are part of a larger phenomenon that occurs when trade issues and national regulations collide.</a:t>
            </a:r>
          </a:p>
          <a:p>
            <a:pPr marL="118800">
              <a:buNone/>
            </a:pPr>
            <a:r>
              <a:rPr lang="en-US" sz="2000" dirty="0" smtClean="0">
                <a:solidFill>
                  <a:srgbClr val="00B050"/>
                </a:solidFill>
                <a:latin typeface="Arial" pitchFamily="34" charset="0"/>
              </a:rPr>
              <a:t>Do Outsourcing and Trade Cause Income Inequality?</a:t>
            </a:r>
          </a:p>
          <a:p>
            <a:pPr marL="255600" indent="-255600">
              <a:buClr>
                <a:srgbClr val="0070C0"/>
              </a:buClr>
              <a:buSzPct val="120000"/>
            </a:pPr>
            <a:r>
              <a:rPr lang="en-US" sz="1800" b="1" dirty="0" smtClean="0">
                <a:latin typeface="Arial" pitchFamily="34" charset="0"/>
              </a:rPr>
              <a:t>Outsourcing</a:t>
            </a:r>
          </a:p>
          <a:p>
            <a:pPr marL="255600" indent="-255600">
              <a:spcBef>
                <a:spcPts val="0"/>
              </a:spcBef>
              <a:buNone/>
            </a:pPr>
            <a:r>
              <a:rPr lang="en-US" sz="1600" dirty="0" smtClean="0">
                <a:latin typeface="Arial" pitchFamily="34" charset="0"/>
              </a:rPr>
              <a:t>	Firms producing components of their goods and services in other countries.</a:t>
            </a:r>
          </a:p>
          <a:p>
            <a:pPr marL="118800">
              <a:buNone/>
            </a:pPr>
            <a:r>
              <a:rPr lang="en-US" sz="2000" dirty="0" smtClean="0">
                <a:solidFill>
                  <a:srgbClr val="00B050"/>
                </a:solidFill>
                <a:latin typeface="Arial" pitchFamily="34" charset="0"/>
              </a:rPr>
              <a:t>Why Do People Protest Free Trade?</a:t>
            </a:r>
          </a:p>
          <a:p>
            <a:pPr marL="0" indent="0">
              <a:buNone/>
            </a:pPr>
            <a:r>
              <a:rPr lang="en-US" sz="1600" dirty="0" smtClean="0">
                <a:latin typeface="Arial" pitchFamily="34" charset="0"/>
              </a:rPr>
              <a:t>As we have seen in this chapter, trade and specialization provide important opportunities to raise living standards throughout the globe. But they also mean individuals and nations surrender some of their independence and sovereignty.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br>
              <a:rPr lang="en-US" dirty="0" smtClean="0"/>
            </a:br>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sz="2400" b="1" dirty="0" smtClean="0">
                <a:solidFill>
                  <a:srgbClr val="1C558A"/>
                </a:solidFill>
              </a:rPr>
              <a:t>18.1 </a:t>
            </a:r>
            <a:r>
              <a:rPr lang="en-US" sz="2400" dirty="0" smtClean="0">
                <a:ea typeface="ヒラギノ角ゴ Pro W3" pitchFamily="-65" charset="-128"/>
              </a:rPr>
              <a:t>Explain carefully the terms comparative advantage and terms of trade.</a:t>
            </a:r>
          </a:p>
          <a:p>
            <a:pPr marL="0" indent="0">
              <a:buNone/>
            </a:pPr>
            <a:r>
              <a:rPr lang="en-US" sz="2400" b="1" dirty="0" smtClean="0">
                <a:solidFill>
                  <a:srgbClr val="1C558A"/>
                </a:solidFill>
              </a:rPr>
              <a:t>18.2 </a:t>
            </a:r>
            <a:r>
              <a:rPr lang="en-US" sz="2400" dirty="0" smtClean="0">
                <a:ea typeface="ヒラギノ角ゴ Pro W3" pitchFamily="-65" charset="-128"/>
              </a:rPr>
              <a:t>List the common protectionist policies.</a:t>
            </a:r>
          </a:p>
          <a:p>
            <a:pPr marL="0" indent="0">
              <a:buNone/>
            </a:pPr>
            <a:r>
              <a:rPr lang="en-US" sz="2400" b="1" dirty="0" smtClean="0">
                <a:solidFill>
                  <a:srgbClr val="1C558A"/>
                </a:solidFill>
              </a:rPr>
              <a:t>18.3 </a:t>
            </a:r>
            <a:r>
              <a:rPr lang="en-US" sz="2400" dirty="0" smtClean="0">
                <a:ea typeface="ヒラギノ角ゴ Pro W3" pitchFamily="-65" charset="-128"/>
              </a:rPr>
              <a:t>Describe the rationales that have been offered for protectionist policies.</a:t>
            </a:r>
          </a:p>
          <a:p>
            <a:pPr marL="0" indent="0">
              <a:buNone/>
            </a:pPr>
            <a:r>
              <a:rPr lang="en-US" sz="2400" b="1" dirty="0" smtClean="0">
                <a:solidFill>
                  <a:srgbClr val="1C558A"/>
                </a:solidFill>
              </a:rPr>
              <a:t>18.4 </a:t>
            </a:r>
            <a:r>
              <a:rPr lang="en-US" sz="2400" dirty="0" smtClean="0">
                <a:ea typeface="ヒラギノ角ゴ Pro W3" pitchFamily="-65" charset="-128"/>
              </a:rPr>
              <a:t>Summarize the history of international trade agreements.</a:t>
            </a:r>
          </a:p>
          <a:p>
            <a:pPr marL="0" indent="0">
              <a:buNone/>
            </a:pPr>
            <a:r>
              <a:rPr lang="en-US" sz="2400" b="1" dirty="0" smtClean="0">
                <a:solidFill>
                  <a:srgbClr val="1C558A"/>
                </a:solidFill>
              </a:rPr>
              <a:t>18.5 </a:t>
            </a:r>
            <a:r>
              <a:rPr lang="en-US" sz="2400" dirty="0" smtClean="0">
                <a:ea typeface="ヒラギノ角ゴ Pro W3" pitchFamily="-65" charset="-128"/>
              </a:rPr>
              <a:t>Analyze one recent controversy in trade policy. </a:t>
            </a:r>
          </a:p>
          <a:p>
            <a:pPr marL="514350" indent="-514350"/>
            <a:endParaRPr lang="en-US" sz="2400" dirty="0" smtClean="0">
              <a:ea typeface="ヒラギノ角ゴ Pro W3" pitchFamily="-65" charset="-128"/>
            </a:endParaRPr>
          </a:p>
          <a:p>
            <a:endParaRPr lang="en-US" sz="2400" dirty="0"/>
          </a:p>
        </p:txBody>
      </p:sp>
    </p:spTree>
    <p:extLst>
      <p:ext uri="{BB962C8B-B14F-4D97-AF65-F5344CB8AC3E}">
        <p14:creationId xmlns:p14="http://schemas.microsoft.com/office/powerpoint/2010/main" val="2749499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 4</a:t>
            </a:r>
            <a:br>
              <a:rPr lang="en-US" b="1" dirty="0" smtClean="0"/>
            </a:br>
            <a:endParaRPr lang="en-IN" dirty="0"/>
          </a:p>
        </p:txBody>
      </p:sp>
      <p:sp>
        <p:nvSpPr>
          <p:cNvPr id="3" name="Content Placeholder 2"/>
          <p:cNvSpPr>
            <a:spLocks noGrp="1"/>
          </p:cNvSpPr>
          <p:nvPr>
            <p:ph idx="1"/>
          </p:nvPr>
        </p:nvSpPr>
        <p:spPr>
          <a:xfrm>
            <a:off x="357158" y="1700808"/>
            <a:ext cx="8229600" cy="4176464"/>
          </a:xfrm>
        </p:spPr>
        <p:txBody>
          <a:bodyPr/>
          <a:lstStyle/>
          <a:p>
            <a:pPr marL="0" indent="0">
              <a:lnSpc>
                <a:spcPct val="105000"/>
              </a:lnSpc>
              <a:spcBef>
                <a:spcPts val="600"/>
              </a:spcBef>
              <a:buNone/>
            </a:pPr>
            <a:r>
              <a:rPr lang="en-US" sz="2000" b="1" dirty="0" smtClean="0">
                <a:solidFill>
                  <a:srgbClr val="505050"/>
                </a:solidFill>
                <a:latin typeface="Arial" pitchFamily="34" charset="0"/>
              </a:rPr>
              <a:t>HOW AMERICAN ARE AMERICAN CARS</a:t>
            </a:r>
          </a:p>
          <a:p>
            <a:pPr marL="0" indent="0">
              <a:lnSpc>
                <a:spcPct val="105000"/>
              </a:lnSpc>
              <a:spcBef>
                <a:spcPts val="600"/>
              </a:spcBef>
            </a:pPr>
            <a:r>
              <a:rPr lang="en-US" sz="1600" b="1" dirty="0" smtClean="0">
                <a:latin typeface="Arial" pitchFamily="34" charset="0"/>
              </a:rPr>
              <a:t>APPLYING THE CONCEPTS #4: How has worldwide trade in automobile parts affected the U.S. auto industry?</a:t>
            </a:r>
          </a:p>
          <a:p>
            <a:pPr marL="0" indent="0">
              <a:lnSpc>
                <a:spcPct val="105000"/>
              </a:lnSpc>
              <a:spcBef>
                <a:spcPts val="600"/>
              </a:spcBef>
            </a:pPr>
            <a:endParaRPr lang="en-US" sz="1600" b="1" dirty="0" smtClean="0">
              <a:latin typeface="Arial" pitchFamily="34" charset="0"/>
            </a:endParaRPr>
          </a:p>
          <a:p>
            <a:pPr marL="0" indent="0">
              <a:lnSpc>
                <a:spcPct val="105000"/>
              </a:lnSpc>
              <a:spcBef>
                <a:spcPts val="600"/>
              </a:spcBef>
            </a:pPr>
            <a:r>
              <a:rPr lang="en-US" sz="1600" dirty="0" smtClean="0">
                <a:latin typeface="Arial" pitchFamily="34" charset="0"/>
              </a:rPr>
              <a:t>Over the last 5 years, there has been explosive growth in imports of automobile parts from outside the U.S. and Canada.  Our U.S. cars have increasing amounts of foreign content.</a:t>
            </a:r>
          </a:p>
          <a:p>
            <a:pPr marL="0" indent="0">
              <a:lnSpc>
                <a:spcPct val="105000"/>
              </a:lnSpc>
              <a:spcBef>
                <a:spcPts val="600"/>
              </a:spcBef>
            </a:pPr>
            <a:endParaRPr lang="en-US" sz="1600" dirty="0" smtClean="0">
              <a:latin typeface="Arial" pitchFamily="34" charset="0"/>
            </a:endParaRPr>
          </a:p>
          <a:p>
            <a:pPr marL="0" indent="0">
              <a:lnSpc>
                <a:spcPct val="105000"/>
              </a:lnSpc>
              <a:spcBef>
                <a:spcPts val="600"/>
              </a:spcBef>
            </a:pPr>
            <a:r>
              <a:rPr lang="en-US" sz="1600" dirty="0" smtClean="0">
                <a:latin typeface="Arial" pitchFamily="34" charset="0"/>
              </a:rPr>
              <a:t>As a result, cars are mow more competitively priced for U.S. consumers and the U.S. is better able to export its cars and compete on world markets.</a:t>
            </a:r>
          </a:p>
          <a:p>
            <a:pPr marL="0" indent="0">
              <a:lnSpc>
                <a:spcPct val="105000"/>
              </a:lnSpc>
              <a:spcBef>
                <a:spcPts val="600"/>
              </a:spcBef>
            </a:pPr>
            <a:endParaRPr lang="en-US" sz="1600" dirty="0" smtClean="0">
              <a:latin typeface="Arial" pitchFamily="34" charset="0"/>
            </a:endParaRPr>
          </a:p>
          <a:p>
            <a:pPr marL="0" indent="0">
              <a:lnSpc>
                <a:spcPct val="105000"/>
              </a:lnSpc>
              <a:spcBef>
                <a:spcPts val="600"/>
              </a:spcBef>
            </a:pPr>
            <a:r>
              <a:rPr lang="en-US" sz="1600" dirty="0" smtClean="0">
                <a:latin typeface="Arial" pitchFamily="34" charset="0"/>
              </a:rPr>
              <a:t>Yet, these changes have adversely affected domestic manufacturers of auto parts.</a:t>
            </a:r>
            <a:endParaRPr lang="en-IN"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TERMS</a:t>
            </a:r>
            <a:r>
              <a:rPr lang="en-US" sz="3200" b="1" dirty="0" smtClean="0">
                <a:solidFill>
                  <a:srgbClr val="000000"/>
                </a:solidFill>
                <a:ea typeface="ヒラギノ角ゴ Pro W3" pitchFamily="-65" charset="-128"/>
              </a:rPr>
              <a:t/>
            </a:r>
            <a:br>
              <a:rPr lang="en-US" sz="3200" b="1" dirty="0" smtClean="0">
                <a:solidFill>
                  <a:srgbClr val="000000"/>
                </a:solidFill>
                <a:ea typeface="ヒラギノ角ゴ Pro W3" pitchFamily="-65" charset="-128"/>
              </a:rPr>
            </a:br>
            <a:endParaRPr lang="en-IN" dirty="0"/>
          </a:p>
        </p:txBody>
      </p:sp>
      <p:sp>
        <p:nvSpPr>
          <p:cNvPr id="3" name="Content Placeholder 2"/>
          <p:cNvSpPr>
            <a:spLocks noGrp="1"/>
          </p:cNvSpPr>
          <p:nvPr>
            <p:ph idx="1"/>
          </p:nvPr>
        </p:nvSpPr>
        <p:spPr/>
        <p:txBody>
          <a:bodyPr/>
          <a:lstStyle/>
          <a:p>
            <a:pPr marL="118800">
              <a:spcBef>
                <a:spcPct val="50000"/>
              </a:spcBef>
              <a:buNone/>
              <a:tabLst>
                <a:tab pos="290513" algn="l"/>
              </a:tabLst>
            </a:pPr>
            <a:r>
              <a:rPr lang="en-US" sz="1800" b="1" dirty="0" smtClean="0">
                <a:latin typeface="Arial" pitchFamily="34" charset="0"/>
              </a:rPr>
              <a:t>Consumption possibilities curve		Outsourcing</a:t>
            </a:r>
          </a:p>
          <a:p>
            <a:pPr marL="118800">
              <a:spcBef>
                <a:spcPct val="50000"/>
              </a:spcBef>
              <a:buNone/>
              <a:tabLst>
                <a:tab pos="290513" algn="l"/>
              </a:tabLst>
            </a:pPr>
            <a:r>
              <a:rPr lang="en-US" sz="1800" b="1" dirty="0" smtClean="0">
                <a:latin typeface="Arial" pitchFamily="34" charset="0"/>
              </a:rPr>
              <a:t>Dumping				Predatory pricing</a:t>
            </a:r>
          </a:p>
          <a:p>
            <a:pPr marL="118800">
              <a:spcBef>
                <a:spcPct val="50000"/>
              </a:spcBef>
              <a:buNone/>
              <a:tabLst>
                <a:tab pos="290513" algn="l"/>
              </a:tabLst>
            </a:pPr>
            <a:r>
              <a:rPr lang="en-US" sz="1800" b="1" dirty="0" smtClean="0">
                <a:latin typeface="Arial" pitchFamily="34" charset="0"/>
              </a:rPr>
              <a:t>General agreement on tariffs		Price discrimination</a:t>
            </a:r>
          </a:p>
          <a:p>
            <a:pPr>
              <a:spcBef>
                <a:spcPts val="0"/>
              </a:spcBef>
              <a:buNone/>
              <a:tabLst>
                <a:tab pos="290513" algn="l"/>
              </a:tabLst>
            </a:pPr>
            <a:r>
              <a:rPr lang="en-US" sz="1800" b="1" dirty="0" smtClean="0">
                <a:latin typeface="Arial" pitchFamily="34" charset="0"/>
              </a:rPr>
              <a:t>and trade (gatt)</a:t>
            </a:r>
          </a:p>
          <a:p>
            <a:pPr marL="118800">
              <a:spcBef>
                <a:spcPct val="50000"/>
              </a:spcBef>
              <a:buNone/>
              <a:tabLst>
                <a:tab pos="290513" algn="l"/>
              </a:tabLst>
            </a:pPr>
            <a:r>
              <a:rPr lang="en-US" sz="1800" b="1" dirty="0" smtClean="0">
                <a:latin typeface="Arial" pitchFamily="34" charset="0"/>
              </a:rPr>
              <a:t>Import licenses				Tariff</a:t>
            </a:r>
          </a:p>
          <a:p>
            <a:pPr marL="118800">
              <a:spcBef>
                <a:spcPct val="50000"/>
              </a:spcBef>
              <a:buNone/>
              <a:tabLst>
                <a:tab pos="290513" algn="l"/>
              </a:tabLst>
            </a:pPr>
            <a:r>
              <a:rPr lang="en-US" sz="1800" b="1" dirty="0" smtClean="0">
                <a:latin typeface="Arial" pitchFamily="34" charset="0"/>
              </a:rPr>
              <a:t>Import quota				Terms of trade</a:t>
            </a:r>
          </a:p>
          <a:p>
            <a:pPr marL="118800">
              <a:spcBef>
                <a:spcPct val="50000"/>
              </a:spcBef>
              <a:buNone/>
              <a:tabLst>
                <a:tab pos="290513" algn="l"/>
              </a:tabLst>
            </a:pPr>
            <a:r>
              <a:rPr lang="en-US" sz="1800" b="1" dirty="0" smtClean="0">
                <a:latin typeface="Arial" pitchFamily="34" charset="0"/>
              </a:rPr>
              <a:t>Infant industries				Voluntary export restraint (VER)</a:t>
            </a:r>
          </a:p>
          <a:p>
            <a:pPr marL="118800">
              <a:spcBef>
                <a:spcPct val="50000"/>
              </a:spcBef>
              <a:buNone/>
              <a:tabLst>
                <a:tab pos="290513" algn="l"/>
              </a:tabLst>
            </a:pPr>
            <a:r>
              <a:rPr lang="en-US" sz="1800" b="1" dirty="0" smtClean="0">
                <a:latin typeface="Arial" pitchFamily="34" charset="0"/>
              </a:rPr>
              <a:t>Learning by doing			World Trade Organization (WTO)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a typeface="ヒラギノ角ゴ Pro W3" pitchFamily="-65" charset="-128"/>
              </a:rPr>
              <a:t>18.1 BENEFITS FROM SPECIALIZATION AND TRADE </a:t>
            </a:r>
            <a:r>
              <a:rPr lang="en-US" sz="2000" dirty="0" smtClean="0">
                <a:ea typeface="ヒラギノ角ゴ Pro W3" pitchFamily="-65" charset="-128"/>
              </a:rPr>
              <a:t>(1 of 6)</a:t>
            </a:r>
            <a:endParaRPr lang="en-US" sz="2000" dirty="0"/>
          </a:p>
        </p:txBody>
      </p:sp>
      <p:sp>
        <p:nvSpPr>
          <p:cNvPr id="3" name="Content Placeholder 2"/>
          <p:cNvSpPr>
            <a:spLocks noGrp="1"/>
          </p:cNvSpPr>
          <p:nvPr>
            <p:ph idx="1"/>
          </p:nvPr>
        </p:nvSpPr>
        <p:spPr/>
        <p:txBody>
          <a:bodyPr/>
          <a:lstStyle/>
          <a:p>
            <a:pPr>
              <a:buNone/>
            </a:pPr>
            <a:r>
              <a:rPr lang="pt-BR" sz="2000" b="1" dirty="0" smtClean="0">
                <a:solidFill>
                  <a:srgbClr val="493F70"/>
                </a:solidFill>
                <a:latin typeface="Arial" pitchFamily="34" charset="0"/>
              </a:rPr>
              <a:t>PRINCIPLE OF OPPORTUNITY COST</a:t>
            </a:r>
            <a:endParaRPr lang="en-US" sz="2000" b="1" dirty="0" smtClean="0">
              <a:solidFill>
                <a:srgbClr val="493F70"/>
              </a:solidFill>
              <a:latin typeface="Arial" pitchFamily="34" charset="0"/>
            </a:endParaRPr>
          </a:p>
          <a:p>
            <a:pPr>
              <a:spcBef>
                <a:spcPts val="800"/>
              </a:spcBef>
              <a:buNone/>
            </a:pPr>
            <a:r>
              <a:rPr lang="en-US" sz="1600" b="1" dirty="0" smtClean="0">
                <a:solidFill>
                  <a:srgbClr val="505050"/>
                </a:solidFill>
                <a:latin typeface="Arial" pitchFamily="34" charset="0"/>
              </a:rPr>
              <a:t>The opportunity cost of something is what you sacrifice to get it.</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79712204"/>
              </p:ext>
            </p:extLst>
          </p:nvPr>
        </p:nvGraphicFramePr>
        <p:xfrm>
          <a:off x="755576" y="2708920"/>
          <a:ext cx="6096000" cy="2260600"/>
        </p:xfrm>
        <a:graphic>
          <a:graphicData uri="http://schemas.openxmlformats.org/drawingml/2006/table">
            <a:tbl>
              <a:tblPr firstRow="1" bandRow="1">
                <a:tableStyleId>{5C22544A-7EE6-4342-B048-85BDC9FD1C3A}</a:tableStyleId>
              </a:tblPr>
              <a:tblGrid>
                <a:gridCol w="1285884"/>
                <a:gridCol w="1762116"/>
                <a:gridCol w="1524000"/>
                <a:gridCol w="1524000"/>
              </a:tblGrid>
              <a:tr h="370840">
                <a:tc gridSpan="4">
                  <a:txBody>
                    <a:bodyPr/>
                    <a:lstStyle/>
                    <a:p>
                      <a:r>
                        <a:rPr lang="en-IN" b="0" dirty="0" smtClean="0"/>
                        <a:t>TABLE</a:t>
                      </a:r>
                      <a:r>
                        <a:rPr lang="en-IN" b="0" baseline="0" dirty="0" smtClean="0"/>
                        <a:t> 18.1 Output and Opportunity Cost</a:t>
                      </a:r>
                      <a:endParaRPr lang="en-IN" b="0"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r>
              <a:tr h="370840">
                <a:tc>
                  <a:txBody>
                    <a:bodyPr/>
                    <a:lstStyle/>
                    <a:p>
                      <a:pPr algn="ctr"/>
                      <a:endParaRPr lang="en-IN" dirty="0"/>
                    </a:p>
                  </a:txBody>
                  <a:tcPr/>
                </a:tc>
                <a:tc>
                  <a:txBody>
                    <a:bodyPr/>
                    <a:lstStyle/>
                    <a:p>
                      <a:pPr algn="ctr"/>
                      <a:r>
                        <a:rPr lang="en-IN" sz="1400" b="1" dirty="0" smtClean="0"/>
                        <a:t>Quantity Produced Per Day</a:t>
                      </a:r>
                      <a:endParaRPr lang="en-IN" sz="1400" b="1" dirty="0"/>
                    </a:p>
                  </a:txBody>
                  <a:tcPr/>
                </a:tc>
                <a:tc>
                  <a:txBody>
                    <a:bodyPr/>
                    <a:lstStyle/>
                    <a:p>
                      <a:pPr algn="ctr"/>
                      <a:r>
                        <a:rPr lang="en-IN" sz="1400" b="1" dirty="0" smtClean="0"/>
                        <a:t>Opportunity Cost of Shirts</a:t>
                      </a:r>
                      <a:endParaRPr lang="en-IN" sz="1400" b="1" dirty="0"/>
                    </a:p>
                  </a:txBody>
                  <a:tcPr/>
                </a:tc>
                <a:tc>
                  <a:txBody>
                    <a:bodyPr/>
                    <a:lstStyle/>
                    <a:p>
                      <a:pPr algn="ctr"/>
                      <a:r>
                        <a:rPr lang="en-IN" sz="1400" b="1" dirty="0" smtClean="0"/>
                        <a:t>Opportunity Cost of Chips</a:t>
                      </a:r>
                      <a:endParaRPr lang="en-IN" sz="1400" b="1" dirty="0"/>
                    </a:p>
                  </a:txBody>
                  <a:tcPr/>
                </a:tc>
              </a:tr>
              <a:tr h="370840">
                <a:tc>
                  <a:txBody>
                    <a:bodyPr/>
                    <a:lstStyle/>
                    <a:p>
                      <a:pPr algn="ctr">
                        <a:lnSpc>
                          <a:spcPct val="150000"/>
                        </a:lnSpc>
                      </a:pPr>
                      <a:r>
                        <a:rPr lang="en-IN" sz="1300" b="0" dirty="0" smtClean="0"/>
                        <a:t>Shirtland</a:t>
                      </a:r>
                      <a:endParaRPr lang="en-IN" sz="1300" b="0" dirty="0"/>
                    </a:p>
                  </a:txBody>
                  <a:tcPr/>
                </a:tc>
                <a:tc>
                  <a:txBody>
                    <a:bodyPr/>
                    <a:lstStyle/>
                    <a:p>
                      <a:pPr algn="ctr">
                        <a:lnSpc>
                          <a:spcPct val="150000"/>
                        </a:lnSpc>
                      </a:pPr>
                      <a:r>
                        <a:rPr lang="en-IN" sz="1300" b="0" dirty="0" smtClean="0"/>
                        <a:t>108 shirts</a:t>
                      </a:r>
                    </a:p>
                    <a:p>
                      <a:pPr algn="ctr">
                        <a:lnSpc>
                          <a:spcPct val="150000"/>
                        </a:lnSpc>
                      </a:pPr>
                      <a:r>
                        <a:rPr lang="en-IN" sz="1300" b="0" dirty="0" smtClean="0"/>
                        <a:t>  36 chips</a:t>
                      </a:r>
                      <a:endParaRPr lang="en-IN" sz="1300" b="0" dirty="0"/>
                    </a:p>
                  </a:txBody>
                  <a:tcPr/>
                </a:tc>
                <a:tc>
                  <a:txBody>
                    <a:bodyPr/>
                    <a:lstStyle/>
                    <a:p>
                      <a:pPr algn="ctr">
                        <a:lnSpc>
                          <a:spcPct val="150000"/>
                        </a:lnSpc>
                      </a:pPr>
                      <a:r>
                        <a:rPr lang="en-IN" sz="1300" b="0" dirty="0" smtClean="0"/>
                        <a:t>1/3 chip</a:t>
                      </a:r>
                      <a:endParaRPr lang="en-IN" sz="1300" b="0" dirty="0"/>
                    </a:p>
                  </a:txBody>
                  <a:tcPr/>
                </a:tc>
                <a:tc>
                  <a:txBody>
                    <a:bodyPr/>
                    <a:lstStyle/>
                    <a:p>
                      <a:pPr algn="ctr">
                        <a:lnSpc>
                          <a:spcPct val="150000"/>
                        </a:lnSpc>
                      </a:pPr>
                      <a:r>
                        <a:rPr lang="en-IN" sz="1300" b="0" dirty="0" smtClean="0"/>
                        <a:t>3 shirts</a:t>
                      </a:r>
                    </a:p>
                    <a:p>
                      <a:pPr algn="ctr">
                        <a:lnSpc>
                          <a:spcPct val="150000"/>
                        </a:lnSpc>
                      </a:pPr>
                      <a:endParaRPr lang="en-IN" sz="1300" b="0" dirty="0"/>
                    </a:p>
                  </a:txBody>
                  <a:tcPr/>
                </a:tc>
              </a:tr>
              <a:tr h="370840">
                <a:tc>
                  <a:txBody>
                    <a:bodyPr/>
                    <a:lstStyle/>
                    <a:p>
                      <a:pPr algn="ctr">
                        <a:lnSpc>
                          <a:spcPct val="150000"/>
                        </a:lnSpc>
                      </a:pPr>
                      <a:r>
                        <a:rPr lang="en-IN" sz="1300" b="0" dirty="0" smtClean="0"/>
                        <a:t>Chipland</a:t>
                      </a:r>
                      <a:endParaRPr lang="en-IN" sz="1300" b="0" dirty="0"/>
                    </a:p>
                  </a:txBody>
                  <a:tcPr/>
                </a:tc>
                <a:tc>
                  <a:txBody>
                    <a:bodyPr/>
                    <a:lstStyle/>
                    <a:p>
                      <a:pPr algn="ctr">
                        <a:lnSpc>
                          <a:spcPct val="150000"/>
                        </a:lnSpc>
                      </a:pPr>
                      <a:r>
                        <a:rPr lang="en-IN" sz="1300" b="0" dirty="0" smtClean="0"/>
                        <a:t>120 shirts</a:t>
                      </a:r>
                    </a:p>
                    <a:p>
                      <a:pPr algn="ctr">
                        <a:lnSpc>
                          <a:spcPct val="150000"/>
                        </a:lnSpc>
                      </a:pPr>
                      <a:r>
                        <a:rPr lang="en-IN" sz="1300" b="0" dirty="0" smtClean="0"/>
                        <a:t>120 chip</a:t>
                      </a:r>
                      <a:endParaRPr lang="en-IN" sz="1300" b="0" dirty="0"/>
                    </a:p>
                  </a:txBody>
                  <a:tcPr/>
                </a:tc>
                <a:tc>
                  <a:txBody>
                    <a:bodyPr/>
                    <a:lstStyle/>
                    <a:p>
                      <a:pPr algn="ctr">
                        <a:lnSpc>
                          <a:spcPct val="150000"/>
                        </a:lnSpc>
                      </a:pPr>
                      <a:r>
                        <a:rPr lang="en-IN" sz="1300" b="0" dirty="0" smtClean="0"/>
                        <a:t>1 chip</a:t>
                      </a:r>
                      <a:endParaRPr lang="en-IN" sz="1300" b="0" dirty="0"/>
                    </a:p>
                  </a:txBody>
                  <a:tcPr/>
                </a:tc>
                <a:tc>
                  <a:txBody>
                    <a:bodyPr/>
                    <a:lstStyle/>
                    <a:p>
                      <a:pPr algn="ctr">
                        <a:lnSpc>
                          <a:spcPct val="150000"/>
                        </a:lnSpc>
                      </a:pPr>
                      <a:r>
                        <a:rPr lang="en-IN" sz="1300" b="0" dirty="0" smtClean="0"/>
                        <a:t>1 shirt</a:t>
                      </a:r>
                      <a:endParaRPr lang="en-IN" sz="1300" b="0" dirty="0"/>
                    </a:p>
                  </a:txBody>
                  <a:tcPr/>
                </a:tc>
              </a:tr>
            </a:tbl>
          </a:graphicData>
        </a:graphic>
      </p:graphicFrame>
    </p:spTree>
    <p:extLst>
      <p:ext uri="{BB962C8B-B14F-4D97-AF65-F5344CB8AC3E}">
        <p14:creationId xmlns:p14="http://schemas.microsoft.com/office/powerpoint/2010/main" val="295499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a typeface="ヒラギノ角ゴ Pro W3" pitchFamily="-65" charset="-128"/>
              </a:rPr>
              <a:t>18.1 BENEFITS FROM SPECIALIZATION AND TRADE </a:t>
            </a:r>
            <a:r>
              <a:rPr lang="en-US" sz="2000" dirty="0" smtClean="0">
                <a:ea typeface="ヒラギノ角ゴ Pro W3" pitchFamily="-65" charset="-128"/>
              </a:rPr>
              <a:t>(2 of 6)</a:t>
            </a:r>
            <a:endParaRPr lang="en-IN" sz="2000" dirty="0"/>
          </a:p>
        </p:txBody>
      </p:sp>
      <p:pic>
        <p:nvPicPr>
          <p:cNvPr id="6" name="Picture 5" descr="A graph has Computer chips per day on horizontal axis and Shirts per day on the vertical axis. The graph shows two curves that are straight and negatively sloped. The curve for Production possibilities for Shirtland falls from point a on the vertical axis through points b and c to point d on the horizontal axis. The more gradually sloped curve for Production possibilities for Chipland falls from point e on the vertical axis through f to g on the horizontal axis. The Chipland curve is above the Shirtland curve, and the data represented by the points on each curve are summarized below:&#10;• Shirtland Possibilities:&#10;• Point a: 108 shirts, 0 chips&#10;• Point b: 54 shirts, 18 chips&#10;• Point c: 24 shirts, 28 chips&#10;• Point d: 0 shirts, 36 chips&#10;• Chipland Possibilities:&#10;• Point e: 120 shirts, 0 chips&#10;• Point f: 60 shirts, 60 chips&#10;• Point g: 0 shirts, 120 chi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8114" y="1600201"/>
            <a:ext cx="4617643" cy="4637418"/>
          </a:xfrm>
          <a:prstGeom prst="rect">
            <a:avLst/>
          </a:prstGeom>
        </p:spPr>
      </p:pic>
      <p:sp>
        <p:nvSpPr>
          <p:cNvPr id="3" name="Content Placeholder 2"/>
          <p:cNvSpPr>
            <a:spLocks noGrp="1"/>
          </p:cNvSpPr>
          <p:nvPr>
            <p:ph idx="1"/>
          </p:nvPr>
        </p:nvSpPr>
        <p:spPr>
          <a:xfrm>
            <a:off x="457200" y="1600200"/>
            <a:ext cx="3754760" cy="4757758"/>
          </a:xfrm>
        </p:spPr>
        <p:txBody>
          <a:bodyPr/>
          <a:lstStyle/>
          <a:p>
            <a:pPr marL="0" indent="0">
              <a:buNone/>
            </a:pPr>
            <a:r>
              <a:rPr lang="en-US" sz="2000" dirty="0" smtClean="0">
                <a:solidFill>
                  <a:srgbClr val="00B050"/>
                </a:solidFill>
                <a:latin typeface="Arial" pitchFamily="34" charset="0"/>
              </a:rPr>
              <a:t>Production Possibilities Curve</a:t>
            </a:r>
          </a:p>
          <a:p>
            <a:pPr marL="0" indent="0">
              <a:buNone/>
            </a:pPr>
            <a:r>
              <a:rPr lang="en-US" sz="1600" dirty="0" smtClean="0">
                <a:latin typeface="Arial" pitchFamily="34" charset="0"/>
              </a:rPr>
              <a:t>The production possibilities curve shows the combination of two goods that can be produced with a nation</a:t>
            </a:r>
            <a:r>
              <a:rPr lang="ja-JP" altLang="en-US" sz="1600" dirty="0" smtClean="0">
                <a:latin typeface="Arial" pitchFamily="34" charset="0"/>
              </a:rPr>
              <a:t>’</a:t>
            </a:r>
            <a:r>
              <a:rPr lang="en-US" altLang="ja-JP" sz="1600" dirty="0" smtClean="0">
                <a:latin typeface="Arial" pitchFamily="34" charset="0"/>
              </a:rPr>
              <a:t>s resources. </a:t>
            </a:r>
            <a:endParaRPr lang="en-US" sz="1600" dirty="0" smtClean="0">
              <a:latin typeface="Arial" pitchFamily="34" charset="0"/>
            </a:endParaRPr>
          </a:p>
          <a:p>
            <a:pPr marL="0" indent="0">
              <a:buClr>
                <a:schemeClr val="tx1"/>
              </a:buClr>
              <a:buFont typeface="Wingdings 3" pitchFamily="18" charset="2"/>
              <a:buNone/>
            </a:pPr>
            <a:r>
              <a:rPr lang="en-US" sz="1600" dirty="0" smtClean="0">
                <a:latin typeface="Arial" pitchFamily="34" charset="0"/>
              </a:rPr>
              <a:t>For Chipland, the trade-off between the two goods is one to one. </a:t>
            </a:r>
          </a:p>
          <a:p>
            <a:pPr marL="0" indent="0">
              <a:buClr>
                <a:schemeClr val="tx1"/>
              </a:buClr>
              <a:buFont typeface="Wingdings 3" pitchFamily="18" charset="2"/>
              <a:buNone/>
            </a:pPr>
            <a:r>
              <a:rPr lang="en-US" sz="1600" dirty="0" smtClean="0">
                <a:latin typeface="Arial" pitchFamily="34" charset="0"/>
              </a:rPr>
              <a:t>For Shirtland, the trade-off is three shirts for every computer chip. </a:t>
            </a:r>
          </a:p>
          <a:p>
            <a:pPr marL="0" indent="0">
              <a:buClr>
                <a:schemeClr val="tx1"/>
              </a:buClr>
              <a:buFont typeface="Wingdings 3" pitchFamily="18" charset="2"/>
              <a:buNone/>
            </a:pPr>
            <a:r>
              <a:rPr lang="en-US" sz="1600" dirty="0" smtClean="0">
                <a:latin typeface="Arial" pitchFamily="34" charset="0"/>
              </a:rPr>
              <a:t>In the absence of trade, Shirtland can pick point c—28 chips and 24 shirts—and Chipland can pick point f—60 chips and 60 shirts. </a:t>
            </a:r>
          </a:p>
          <a:p>
            <a:pPr marL="255600" indent="-255600">
              <a:buClr>
                <a:srgbClr val="0070C0"/>
              </a:buClr>
              <a:buSzPct val="120000"/>
            </a:pPr>
            <a:r>
              <a:rPr lang="en-US" sz="1400" dirty="0" smtClean="0">
                <a:latin typeface="Arial" pitchFamily="34" charset="0"/>
              </a:rPr>
              <a:t>All shirts and no chips: point a.</a:t>
            </a:r>
          </a:p>
          <a:p>
            <a:pPr marL="255600" indent="-255600">
              <a:spcBef>
                <a:spcPts val="0"/>
              </a:spcBef>
              <a:buClr>
                <a:srgbClr val="0070C0"/>
              </a:buClr>
              <a:buSzPct val="120000"/>
            </a:pPr>
            <a:r>
              <a:rPr lang="en-US" sz="1400" dirty="0" smtClean="0">
                <a:latin typeface="Arial" pitchFamily="34" charset="0"/>
              </a:rPr>
              <a:t>All chips and no shirts: point d.</a:t>
            </a:r>
          </a:p>
          <a:p>
            <a:pPr marL="255600" indent="-255600">
              <a:spcBef>
                <a:spcPts val="0"/>
              </a:spcBef>
              <a:buClr>
                <a:srgbClr val="0070C0"/>
              </a:buClr>
              <a:buSzPct val="120000"/>
            </a:pPr>
            <a:r>
              <a:rPr lang="en-US" sz="1400" dirty="0" smtClean="0">
                <a:latin typeface="Arial" pitchFamily="34" charset="0"/>
              </a:rPr>
              <a:t>Equal division of resources: point b.</a:t>
            </a: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a typeface="ヒラギノ角ゴ Pro W3" pitchFamily="-65" charset="-128"/>
              </a:rPr>
              <a:t>18.1 BENEFITS FROM SPECIALIZATION AND TRADE </a:t>
            </a:r>
            <a:r>
              <a:rPr lang="en-US" sz="2000" dirty="0" smtClean="0">
                <a:ea typeface="ヒラギノ角ゴ Pro W3" pitchFamily="-65" charset="-128"/>
              </a:rPr>
              <a:t>(3 of 6)</a:t>
            </a:r>
            <a:endParaRPr lang="en-IN" sz="2000" dirty="0"/>
          </a:p>
        </p:txBody>
      </p:sp>
      <p:sp>
        <p:nvSpPr>
          <p:cNvPr id="3" name="Content Placeholder 2"/>
          <p:cNvSpPr>
            <a:spLocks noGrp="1"/>
          </p:cNvSpPr>
          <p:nvPr>
            <p:ph idx="1"/>
          </p:nvPr>
        </p:nvSpPr>
        <p:spPr/>
        <p:txBody>
          <a:bodyPr/>
          <a:lstStyle/>
          <a:p>
            <a:pPr marL="118800">
              <a:buNone/>
            </a:pPr>
            <a:r>
              <a:rPr lang="en-US" sz="2200" dirty="0" smtClean="0">
                <a:solidFill>
                  <a:srgbClr val="00B050"/>
                </a:solidFill>
                <a:latin typeface="Arial" pitchFamily="34" charset="0"/>
              </a:rPr>
              <a:t>Comparative Advantage and the Terms of Trade</a:t>
            </a:r>
          </a:p>
          <a:p>
            <a:pPr marL="255600" indent="-255600">
              <a:buClr>
                <a:srgbClr val="0070C0"/>
              </a:buClr>
              <a:buSzPct val="120000"/>
            </a:pPr>
            <a:r>
              <a:rPr lang="en-US" sz="2000" b="1" dirty="0" smtClean="0">
                <a:latin typeface="Arial" pitchFamily="34" charset="0"/>
              </a:rPr>
              <a:t>Terms of trade</a:t>
            </a:r>
          </a:p>
          <a:p>
            <a:pPr marL="255600" indent="-255600">
              <a:spcBef>
                <a:spcPts val="0"/>
              </a:spcBef>
              <a:buNone/>
            </a:pPr>
            <a:r>
              <a:rPr lang="en-US" sz="1600" dirty="0" smtClean="0">
                <a:latin typeface="Arial" pitchFamily="34" charset="0"/>
              </a:rPr>
              <a:t>	The rate at which units of one product can be exchanged for units of another product. </a:t>
            </a: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a typeface="ヒラギノ角ゴ Pro W3" pitchFamily="-65" charset="-128"/>
              </a:rPr>
              <a:t>18.1 BENEFITS FROM SPECIALIZATION AND TRADE </a:t>
            </a:r>
            <a:r>
              <a:rPr lang="en-US" sz="2000" dirty="0" smtClean="0">
                <a:ea typeface="ヒラギノ角ゴ Pro W3" pitchFamily="-65" charset="-128"/>
              </a:rPr>
              <a:t>(4 of 6)</a:t>
            </a:r>
            <a:endParaRPr lang="en-IN" sz="2000" dirty="0"/>
          </a:p>
        </p:txBody>
      </p:sp>
      <p:sp>
        <p:nvSpPr>
          <p:cNvPr id="3" name="Content Placeholder 2"/>
          <p:cNvSpPr>
            <a:spLocks noGrp="1"/>
          </p:cNvSpPr>
          <p:nvPr>
            <p:ph idx="1"/>
          </p:nvPr>
        </p:nvSpPr>
        <p:spPr/>
        <p:txBody>
          <a:bodyPr/>
          <a:lstStyle/>
          <a:p>
            <a:pPr marL="118800">
              <a:buNone/>
            </a:pPr>
            <a:r>
              <a:rPr lang="en-US" sz="2200" dirty="0" smtClean="0">
                <a:solidFill>
                  <a:srgbClr val="00B050"/>
                </a:solidFill>
                <a:latin typeface="Arial" pitchFamily="34" charset="0"/>
              </a:rPr>
              <a:t>The Consumption Possibilities Curve</a:t>
            </a:r>
          </a:p>
          <a:p>
            <a:pPr marL="255600" indent="-255600">
              <a:buClr>
                <a:srgbClr val="0070C0"/>
              </a:buClr>
              <a:buSzPct val="120000"/>
            </a:pPr>
            <a:r>
              <a:rPr lang="en-US" sz="1800" b="1" dirty="0" smtClean="0">
                <a:latin typeface="Arial" pitchFamily="34" charset="0"/>
              </a:rPr>
              <a:t>Consumption possibilities curve</a:t>
            </a:r>
          </a:p>
          <a:p>
            <a:pPr marL="255600" indent="-255600">
              <a:spcBef>
                <a:spcPts val="0"/>
              </a:spcBef>
              <a:buNone/>
            </a:pPr>
            <a:r>
              <a:rPr lang="en-US" sz="1600" dirty="0" smtClean="0">
                <a:latin typeface="Arial" pitchFamily="34" charset="0"/>
              </a:rPr>
              <a:t>	A curve showing the combinations of two goods that can be consumed when a nation specializes in a particular good and trades with another nation.  </a:t>
            </a: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a typeface="ヒラギノ角ゴ Pro W3" pitchFamily="-65" charset="-128"/>
              </a:rPr>
              <a:t>18.1 BENEFITS FROM SPECIALIZATION AND TRADE </a:t>
            </a:r>
            <a:r>
              <a:rPr lang="en-US" sz="2000" dirty="0" smtClean="0">
                <a:ea typeface="ヒラギノ角ゴ Pro W3" pitchFamily="-65" charset="-128"/>
              </a:rPr>
              <a:t>(5 of 6)</a:t>
            </a:r>
            <a:endParaRPr lang="en-IN" sz="2000" dirty="0"/>
          </a:p>
        </p:txBody>
      </p:sp>
      <p:pic>
        <p:nvPicPr>
          <p:cNvPr id="6" name="Picture 5" descr="Two graphs, with each graph having Computer chips per day on the horizontal axis and Shirts per day on the vertical axis.&#10;• Panel (A) shows two possibilities curves that are straight and negatively sloped. The curve representing production possibilities for Chipland falls from 120 shirts at 0 chips through point f (60 shirts at 60 chips) to point g (0 shirts at 120 chips). The steeper curve  for the consumption possibilities for Chipland falls through point h (80 shirts for 80 chips), which is up and right of f, before intersecting the first curve at point g.&#10;• Panel (B) shows two possibilities curves that are straight and negatively sloped. The curve representing production possibilities for Shirtland falls from point a (108 shirts at 0 chips) through point c (24 shirts at 28 chips). The more gradually sloped curve  for the consumption possibilities for Shirtland falls from point a through point k (28 shirts at 40 chips), which is up and right of 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1916832"/>
            <a:ext cx="4676149" cy="3240360"/>
          </a:xfrm>
          <a:prstGeom prst="rect">
            <a:avLst/>
          </a:prstGeom>
        </p:spPr>
      </p:pic>
      <p:sp>
        <p:nvSpPr>
          <p:cNvPr id="3" name="Content Placeholder 2"/>
          <p:cNvSpPr>
            <a:spLocks noGrp="1"/>
          </p:cNvSpPr>
          <p:nvPr>
            <p:ph idx="1"/>
          </p:nvPr>
        </p:nvSpPr>
        <p:spPr>
          <a:xfrm>
            <a:off x="457200" y="1556792"/>
            <a:ext cx="3682752" cy="4829196"/>
          </a:xfrm>
        </p:spPr>
        <p:txBody>
          <a:bodyPr/>
          <a:lstStyle/>
          <a:p>
            <a:pPr marL="0">
              <a:buNone/>
            </a:pPr>
            <a:r>
              <a:rPr lang="en-US" sz="2200" dirty="0" smtClean="0">
                <a:solidFill>
                  <a:srgbClr val="00B050"/>
                </a:solidFill>
                <a:latin typeface="Arial" pitchFamily="34" charset="0"/>
              </a:rPr>
              <a:t>The Consumption Possibilities Curve</a:t>
            </a:r>
          </a:p>
          <a:p>
            <a:pPr marL="0">
              <a:buNone/>
            </a:pPr>
            <a:r>
              <a:rPr lang="en-US" sz="1600" dirty="0" smtClean="0">
                <a:latin typeface="Arial" pitchFamily="34" charset="0"/>
              </a:rPr>
              <a:t>The consumption possibilities curve shows the combinations of computer chips and shirts that can be consumed if each country specializes and trades. </a:t>
            </a:r>
          </a:p>
          <a:p>
            <a:pPr marL="255600" indent="-255600">
              <a:buClr>
                <a:srgbClr val="0070C0"/>
              </a:buClr>
              <a:buSzPct val="120000"/>
            </a:pPr>
            <a:r>
              <a:rPr lang="en-US" sz="1600" dirty="0" smtClean="0">
                <a:latin typeface="Arial" pitchFamily="34" charset="0"/>
              </a:rPr>
              <a:t>Given the terms of trade, Chipland can exchange 40 of its120 chips for 80 shirts, leading to point </a:t>
            </a:r>
            <a:r>
              <a:rPr lang="en-US" sz="1600" i="1" dirty="0" smtClean="0">
                <a:latin typeface="Arial" pitchFamily="34" charset="0"/>
              </a:rPr>
              <a:t>h</a:t>
            </a:r>
            <a:r>
              <a:rPr lang="en-US" sz="1600" dirty="0" smtClean="0">
                <a:latin typeface="Arial" pitchFamily="34" charset="0"/>
              </a:rPr>
              <a:t>. At point </a:t>
            </a:r>
            <a:r>
              <a:rPr lang="en-US" sz="1600" i="1" dirty="0" smtClean="0">
                <a:latin typeface="Arial" pitchFamily="34" charset="0"/>
              </a:rPr>
              <a:t>h</a:t>
            </a:r>
            <a:r>
              <a:rPr lang="en-US" sz="1600" dirty="0" smtClean="0">
                <a:latin typeface="Arial" pitchFamily="34" charset="0"/>
              </a:rPr>
              <a:t>, Chipland can consume 80 chips and 80 shirts.</a:t>
            </a:r>
          </a:p>
          <a:p>
            <a:pPr marL="255600" indent="-255600">
              <a:buClr>
                <a:srgbClr val="0070C0"/>
              </a:buClr>
              <a:buSzPct val="120000"/>
            </a:pPr>
            <a:r>
              <a:rPr lang="en-US" sz="1600" dirty="0" smtClean="0">
                <a:latin typeface="Arial" pitchFamily="34" charset="0"/>
              </a:rPr>
              <a:t>Shirtland can exchange 80 of its 108 shirts for 40 chips, leading to point </a:t>
            </a:r>
            <a:r>
              <a:rPr lang="en-US" sz="1600" i="1" dirty="0" smtClean="0">
                <a:latin typeface="Arial" pitchFamily="34" charset="0"/>
              </a:rPr>
              <a:t>k</a:t>
            </a:r>
            <a:r>
              <a:rPr lang="en-US" sz="1600" dirty="0" smtClean="0">
                <a:latin typeface="Arial" pitchFamily="34" charset="0"/>
              </a:rPr>
              <a:t> on its consumption possibilities curve. Shirtland can consume 28 shirts and 40 chips.</a:t>
            </a: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a typeface="ヒラギノ角ゴ Pro W3" pitchFamily="-65" charset="-128"/>
              </a:rPr>
              <a:t>18.1 BENEFITS FROM SPECIALIZATION AND TRADE </a:t>
            </a:r>
            <a:r>
              <a:rPr lang="en-US" sz="2000" dirty="0" smtClean="0">
                <a:ea typeface="ヒラギノ角ゴ Pro W3" pitchFamily="-65" charset="-128"/>
              </a:rPr>
              <a:t>(6 of 6)</a:t>
            </a:r>
            <a:endParaRPr lang="en-IN" sz="2000" dirty="0"/>
          </a:p>
        </p:txBody>
      </p:sp>
      <p:sp>
        <p:nvSpPr>
          <p:cNvPr id="3" name="Content Placeholder 2"/>
          <p:cNvSpPr>
            <a:spLocks noGrp="1"/>
          </p:cNvSpPr>
          <p:nvPr>
            <p:ph idx="1"/>
          </p:nvPr>
        </p:nvSpPr>
        <p:spPr/>
        <p:txBody>
          <a:bodyPr/>
          <a:lstStyle/>
          <a:p>
            <a:pPr marL="118800">
              <a:buNone/>
            </a:pPr>
            <a:r>
              <a:rPr lang="en-US" sz="2200" dirty="0" smtClean="0">
                <a:solidFill>
                  <a:srgbClr val="00B050"/>
                </a:solidFill>
                <a:latin typeface="Arial" pitchFamily="34" charset="0"/>
              </a:rPr>
              <a:t>How Free Trade Affects Employment</a:t>
            </a:r>
          </a:p>
          <a:p>
            <a:pPr marL="118800">
              <a:buNone/>
            </a:pPr>
            <a:endParaRPr lang="en-US" sz="200" dirty="0" smtClean="0">
              <a:solidFill>
                <a:srgbClr val="2164A2"/>
              </a:solidFill>
              <a:latin typeface="Arial" pitchFamily="34" charset="0"/>
            </a:endParaRPr>
          </a:p>
          <a:p>
            <a:pPr marL="255600" indent="-255600">
              <a:buClr>
                <a:srgbClr val="0070C0"/>
              </a:buClr>
              <a:buSzPct val="120000"/>
            </a:pPr>
            <a:r>
              <a:rPr lang="en-US" sz="1800" dirty="0" smtClean="0">
                <a:latin typeface="Arial" pitchFamily="34" charset="0"/>
              </a:rPr>
              <a:t>Under free trade, each nation will begin to specialize in a single good, causing considerable changes in the country</a:t>
            </a:r>
            <a:r>
              <a:rPr lang="ja-JP" altLang="en-US" sz="1800" dirty="0" smtClean="0">
                <a:latin typeface="Arial" pitchFamily="34" charset="0"/>
              </a:rPr>
              <a:t>’</a:t>
            </a:r>
            <a:r>
              <a:rPr lang="en-US" altLang="ja-JP" sz="1800" dirty="0" smtClean="0">
                <a:latin typeface="Arial" pitchFamily="34" charset="0"/>
              </a:rPr>
              <a:t>s employment in different industries.</a:t>
            </a:r>
          </a:p>
          <a:p>
            <a:pPr marL="255600" indent="-255600">
              <a:buClr>
                <a:srgbClr val="0070C0"/>
              </a:buClr>
              <a:buSzPct val="120000"/>
            </a:pPr>
            <a:r>
              <a:rPr lang="en-US" sz="1800" dirty="0" smtClean="0">
                <a:latin typeface="Arial" pitchFamily="34" charset="0"/>
              </a:rPr>
              <a:t>Switching from self-sufficiency to specialization and trade increases consumption in both nations, so on average, people in each nation benefit from free trade.</a:t>
            </a:r>
          </a:p>
          <a:p>
            <a:pPr marL="255600" indent="-255600">
              <a:buClr>
                <a:srgbClr val="0070C0"/>
              </a:buClr>
              <a:buSzPct val="120000"/>
            </a:pPr>
            <a:r>
              <a:rPr lang="en-US" sz="1800" dirty="0" smtClean="0">
                <a:latin typeface="Arial" pitchFamily="34" charset="0"/>
              </a:rPr>
              <a:t>But some people in both national will be harmed by free trade.</a:t>
            </a:r>
            <a:r>
              <a:rPr lang="en-US" sz="1600" dirty="0" smtClean="0">
                <a:latin typeface="Arial" pitchFamily="34" charset="0"/>
              </a:rPr>
              <a:t> </a:t>
            </a: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a typeface="ヒラギノ角ゴ Pro W3" pitchFamily="-65" charset="-128"/>
              </a:rPr>
              <a:t>18.2 </a:t>
            </a:r>
            <a:r>
              <a:rPr lang="en-US" sz="3200" dirty="0" smtClean="0"/>
              <a:t>PROTECTIONIST POLICIES </a:t>
            </a:r>
            <a:r>
              <a:rPr lang="en-US" sz="2000" dirty="0" smtClean="0"/>
              <a:t>(1of 4)</a:t>
            </a:r>
            <a:r>
              <a:rPr lang="en-US" sz="3200" dirty="0" smtClean="0">
                <a:ea typeface="ヒラギノ角ゴ Pro W3" pitchFamily="-65" charset="-128"/>
              </a:rPr>
              <a:t/>
            </a:r>
            <a:br>
              <a:rPr lang="en-US" sz="3200" dirty="0" smtClean="0">
                <a:ea typeface="ヒラギノ角ゴ Pro W3" pitchFamily="-65" charset="-128"/>
              </a:rPr>
            </a:br>
            <a:endParaRPr lang="en-IN" sz="3200" dirty="0"/>
          </a:p>
        </p:txBody>
      </p:sp>
      <p:pic>
        <p:nvPicPr>
          <p:cNvPr id="6" name="Picture 5" descr="A graph has Shirts per day on horizontal axis and Price per shirt on the vertical axis. The graph shows three straight supply and demand curves. The negatively sloped demand curve falls through point a (60, $23) and point c (80, $12). The supply curves are parallel and positively sloped. The domestic supply curve rises from point b (0, $17) through point a. The curve for total supply with free trade rises from approximately (0, $4), passing through the demand curve at point 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585" y="1844824"/>
            <a:ext cx="4742615" cy="3240360"/>
          </a:xfrm>
          <a:prstGeom prst="rect">
            <a:avLst/>
          </a:prstGeom>
        </p:spPr>
      </p:pic>
      <p:sp>
        <p:nvSpPr>
          <p:cNvPr id="3" name="Content Placeholder 2"/>
          <p:cNvSpPr>
            <a:spLocks noGrp="1"/>
          </p:cNvSpPr>
          <p:nvPr>
            <p:ph idx="1"/>
          </p:nvPr>
        </p:nvSpPr>
        <p:spPr>
          <a:xfrm>
            <a:off x="457200" y="1600200"/>
            <a:ext cx="3682752" cy="4525963"/>
          </a:xfrm>
        </p:spPr>
        <p:txBody>
          <a:bodyPr/>
          <a:lstStyle/>
          <a:p>
            <a:pPr>
              <a:buClr>
                <a:schemeClr val="tx1"/>
              </a:buClr>
              <a:buNone/>
            </a:pPr>
            <a:r>
              <a:rPr lang="en-US" sz="2200" dirty="0" smtClean="0">
                <a:solidFill>
                  <a:srgbClr val="00B050"/>
                </a:solidFill>
                <a:latin typeface="Arial" pitchFamily="34" charset="0"/>
              </a:rPr>
              <a:t>Import Bans</a:t>
            </a:r>
          </a:p>
          <a:p>
            <a:pPr marL="0" indent="0">
              <a:buClr>
                <a:schemeClr val="tx1"/>
              </a:buClr>
              <a:buNone/>
            </a:pPr>
            <a:r>
              <a:rPr lang="en-US" sz="1600" dirty="0" smtClean="0">
                <a:latin typeface="Arial" pitchFamily="34" charset="0"/>
              </a:rPr>
              <a:t>In the free-trade equilibrium, demand intersects the total supply curve at point </a:t>
            </a:r>
            <a:r>
              <a:rPr lang="en-US" sz="1600" i="1" dirty="0" smtClean="0">
                <a:latin typeface="Arial" pitchFamily="34" charset="0"/>
              </a:rPr>
              <a:t>c</a:t>
            </a:r>
            <a:r>
              <a:rPr lang="en-US" sz="1600" dirty="0" smtClean="0">
                <a:latin typeface="Arial" pitchFamily="34" charset="0"/>
              </a:rPr>
              <a:t>, with a price of $12 and a quantity of 80 shirts.</a:t>
            </a:r>
          </a:p>
          <a:p>
            <a:pPr marL="0" indent="0">
              <a:buClr>
                <a:schemeClr val="tx1"/>
              </a:buClr>
              <a:buNone/>
            </a:pPr>
            <a:r>
              <a:rPr lang="en-US" sz="1600" dirty="0" smtClean="0">
                <a:latin typeface="Arial" pitchFamily="34" charset="0"/>
              </a:rPr>
              <a:t>If shirt imports are banned, the equilibrium is shown by the intersection of the demand curve and the domestic supply curve (point </a:t>
            </a:r>
            <a:r>
              <a:rPr lang="en-US" sz="1600" i="1" dirty="0" smtClean="0">
                <a:latin typeface="Arial" pitchFamily="34" charset="0"/>
              </a:rPr>
              <a:t>a</a:t>
            </a:r>
            <a:r>
              <a:rPr lang="en-US" sz="1600" dirty="0" smtClean="0">
                <a:latin typeface="Arial" pitchFamily="34" charset="0"/>
              </a:rPr>
              <a:t>).</a:t>
            </a:r>
          </a:p>
          <a:p>
            <a:pPr marL="0" indent="0">
              <a:buClr>
                <a:schemeClr val="tx1"/>
              </a:buClr>
              <a:buNone/>
            </a:pPr>
            <a:r>
              <a:rPr lang="en-US" sz="1600" dirty="0" smtClean="0">
                <a:latin typeface="Arial" pitchFamily="34" charset="0"/>
              </a:rPr>
              <a:t>The price increases to $23.</a:t>
            </a:r>
          </a:p>
          <a:p>
            <a:endParaRPr lang="en-IN"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Office">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TotalTime>
  <Words>1305</Words>
  <Application>Microsoft Macintosh PowerPoint</Application>
  <PresentationFormat>On-screen Show (4:3)</PresentationFormat>
  <Paragraphs>163</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Wingdings</vt:lpstr>
      <vt:lpstr>ヒラギノ角ゴ Pro W3</vt:lpstr>
      <vt:lpstr>Arial</vt:lpstr>
      <vt:lpstr>Calibri</vt:lpstr>
      <vt:lpstr>Verdana</vt:lpstr>
      <vt:lpstr>Wingdings 3</vt:lpstr>
      <vt:lpstr>508 Lecture</vt:lpstr>
      <vt:lpstr>Economics</vt:lpstr>
      <vt:lpstr>Learning Objectives  </vt:lpstr>
      <vt:lpstr>18.1 BENEFITS FROM SPECIALIZATION AND TRADE (1 of 6)</vt:lpstr>
      <vt:lpstr>18.1 BENEFITS FROM SPECIALIZATION AND TRADE (2 of 6)</vt:lpstr>
      <vt:lpstr>18.1 BENEFITS FROM SPECIALIZATION AND TRADE (3 of 6)</vt:lpstr>
      <vt:lpstr>18.1 BENEFITS FROM SPECIALIZATION AND TRADE (4 of 6)</vt:lpstr>
      <vt:lpstr>18.1 BENEFITS FROM SPECIALIZATION AND TRADE (5 of 6)</vt:lpstr>
      <vt:lpstr>18.1 BENEFITS FROM SPECIALIZATION AND TRADE (6 of 6)</vt:lpstr>
      <vt:lpstr>18.2 PROTECTIONIST POLICIES (1of 4) </vt:lpstr>
      <vt:lpstr>18.2 PROTECTIONIST POLICIES (2 of 4) </vt:lpstr>
      <vt:lpstr>18.2 PROTECTIONIST POLICIES (3 of 4) </vt:lpstr>
      <vt:lpstr>18.2 PROTECTIONIST POLICIES (4 of 4) </vt:lpstr>
      <vt:lpstr>APPLICATION 1 </vt:lpstr>
      <vt:lpstr>18.3 WHAT ARE THE RATIONALES FOR PROTECTIONIST POLICIES?</vt:lpstr>
      <vt:lpstr>APPLICATION 2 </vt:lpstr>
      <vt:lpstr>18.4 A BRIEF HISTORY OF INTERNATIONAL TARIFF AND TRADE AGREEMENTS</vt:lpstr>
      <vt:lpstr>18.5 RECENT POLICY DEBATES AND TRADE AGREEMENTS (1 of 2)</vt:lpstr>
      <vt:lpstr>APPLICATION 3 </vt:lpstr>
      <vt:lpstr>18.5 RECENT POLICY DEBATES AND TRADE AGREEMENTS (2 of 2)</vt:lpstr>
      <vt:lpstr>APPLICATION 4 </vt:lpstr>
      <vt:lpstr>KEY TERMS </vt:lpstr>
    </vt:vector>
  </TitlesOfParts>
  <Company>Pearson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book title here</dc:title>
  <dc:creator>Sloan, Lindsey</dc:creator>
  <cp:lastModifiedBy>Microsoft Office User</cp:lastModifiedBy>
  <cp:revision>128</cp:revision>
  <dcterms:created xsi:type="dcterms:W3CDTF">2014-10-10T17:07:42Z</dcterms:created>
  <dcterms:modified xsi:type="dcterms:W3CDTF">2016-01-22T18:28:08Z</dcterms:modified>
</cp:coreProperties>
</file>