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sldIdLst>
    <p:sldId id="257" r:id="rId2"/>
    <p:sldId id="261" r:id="rId3"/>
    <p:sldId id="262" r:id="rId4"/>
    <p:sldId id="263" r:id="rId5"/>
    <p:sldId id="264" r:id="rId6"/>
    <p:sldId id="265" r:id="rId7"/>
    <p:sldId id="266" r:id="rId8"/>
    <p:sldId id="267" r:id="rId9"/>
    <p:sldId id="271" r:id="rId10"/>
    <p:sldId id="268" r:id="rId11"/>
    <p:sldId id="269" r:id="rId12"/>
    <p:sldId id="270" r:id="rId13"/>
    <p:sldId id="272" r:id="rId14"/>
    <p:sldId id="273" r:id="rId15"/>
    <p:sldId id="275" r:id="rId16"/>
    <p:sldId id="276" r:id="rId17"/>
    <p:sldId id="277" r:id="rId18"/>
    <p:sldId id="274" r:id="rId19"/>
    <p:sldId id="278" r:id="rId20"/>
    <p:sldId id="279" r:id="rId21"/>
    <p:sldId id="280" r:id="rId22"/>
    <p:sldId id="281" r:id="rId23"/>
    <p:sldId id="282"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1C558A"/>
    <a:srgbClr val="493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2" autoAdjust="0"/>
    <p:restoredTop sz="94278" autoAdjust="0"/>
  </p:normalViewPr>
  <p:slideViewPr>
    <p:cSldViewPr>
      <p:cViewPr varScale="1">
        <p:scale>
          <a:sx n="114" d="100"/>
          <a:sy n="114" d="100"/>
        </p:scale>
        <p:origin x="256"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pPr/>
              <a:t>1/22/16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pPr/>
              <a:t>‹#›</a:t>
            </a:fld>
            <a:endParaRPr lang="en-US"/>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a:p>
        </p:txBody>
      </p:sp>
    </p:spTree>
    <p:extLst>
      <p:ext uri="{BB962C8B-B14F-4D97-AF65-F5344CB8AC3E}">
        <p14:creationId xmlns:p14="http://schemas.microsoft.com/office/powerpoint/2010/main" val="297041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
        <p:nvSpPr>
          <p:cNvPr id="8" name="Rectangle 7"/>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16647" y="6478588"/>
            <a:ext cx="9081248" cy="379413"/>
            <a:chOff x="-16647" y="6437563"/>
            <a:chExt cx="9081248" cy="379413"/>
          </a:xfrm>
          <a:solidFill>
            <a:srgbClr val="0070C0"/>
          </a:solidFill>
        </p:grpSpPr>
        <p:pic>
          <p:nvPicPr>
            <p:cNvPr id="7"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16647" y="6437563"/>
              <a:ext cx="1464447" cy="379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Copyright"/>
            <p:cNvSpPr txBox="1">
              <a:spLocks noChangeArrowheads="1"/>
            </p:cNvSpPr>
            <p:nvPr/>
          </p:nvSpPr>
          <p:spPr bwMode="auto">
            <a:xfrm>
              <a:off x="1693862" y="6442074"/>
              <a:ext cx="6036469" cy="374901"/>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1"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848600" y="6442076"/>
              <a:ext cx="1216001" cy="374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3285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42074"/>
            <a:ext cx="9096069" cy="430214"/>
            <a:chOff x="93969" y="6442074"/>
            <a:chExt cx="9096069" cy="430214"/>
          </a:xfrm>
          <a:solidFill>
            <a:srgbClr val="0070C0"/>
          </a:solidFill>
        </p:grpSpPr>
        <p:sp>
          <p:nvSpPr>
            <p:cNvPr id="6" name="Copyright"/>
            <p:cNvSpPr txBox="1">
              <a:spLocks noChangeArrowheads="1"/>
            </p:cNvSpPr>
            <p:nvPr/>
          </p:nvSpPr>
          <p:spPr bwMode="auto">
            <a:xfrm>
              <a:off x="93969" y="6442074"/>
              <a:ext cx="6230631"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1/22/16</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234483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42075"/>
            <a:ext cx="9110662" cy="431800"/>
            <a:chOff x="33338" y="6442075"/>
            <a:chExt cx="9110662" cy="431800"/>
          </a:xfrm>
          <a:solidFill>
            <a:srgbClr val="0070C0"/>
          </a:solid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31800"/>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75858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42075"/>
            <a:ext cx="9110662" cy="431800"/>
            <a:chOff x="33338" y="6442075"/>
            <a:chExt cx="9110662" cy="431800"/>
          </a:xfrm>
          <a:solidFill>
            <a:srgbClr val="0070C0"/>
          </a:solid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1943536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200495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376270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31754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1/22/16</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335280" y="6442074"/>
            <a:ext cx="8732519" cy="440563"/>
            <a:chOff x="170169" y="6442074"/>
            <a:chExt cx="8732519" cy="440563"/>
          </a:xfrm>
          <a:solidFill>
            <a:srgbClr val="0070C0"/>
          </a:solidFill>
        </p:grpSpPr>
        <p:sp>
          <p:nvSpPr>
            <p:cNvPr id="6" name="Copyright"/>
            <p:cNvSpPr txBox="1">
              <a:spLocks noChangeArrowheads="1"/>
            </p:cNvSpPr>
            <p:nvPr/>
          </p:nvSpPr>
          <p:spPr bwMode="auto">
            <a:xfrm>
              <a:off x="170169" y="6442075"/>
              <a:ext cx="6240463" cy="415926"/>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426557" y="6442074"/>
              <a:ext cx="1476131" cy="440563"/>
            </a:xfrm>
            <a:prstGeom prst="rect">
              <a:avLst/>
            </a:prstGeom>
            <a:grpFill/>
            <a:ln w="9525">
              <a:noFill/>
              <a:miter lim="800000"/>
              <a:headEnd/>
              <a:tailEnd/>
            </a:ln>
            <a:extLst/>
          </p:spPr>
        </p:pic>
      </p:grpSp>
    </p:spTree>
    <p:extLst>
      <p:ext uri="{BB962C8B-B14F-4D97-AF65-F5344CB8AC3E}">
        <p14:creationId xmlns:p14="http://schemas.microsoft.com/office/powerpoint/2010/main" val="1360343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7803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215192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pPr/>
              <a:t>1/22/16</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38303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grpSp>
        <p:nvGrpSpPr>
          <p:cNvPr id="7" name="Group 6"/>
          <p:cNvGrpSpPr/>
          <p:nvPr userDrawn="1"/>
        </p:nvGrpSpPr>
        <p:grpSpPr>
          <a:xfrm>
            <a:off x="93969" y="6442074"/>
            <a:ext cx="9096069" cy="430214"/>
            <a:chOff x="93969" y="6442074"/>
            <a:chExt cx="9096069" cy="430214"/>
          </a:xfrm>
          <a:solidFill>
            <a:srgbClr val="0070C0"/>
          </a:solidFill>
        </p:grpSpPr>
        <p:sp>
          <p:nvSpPr>
            <p:cNvPr id="13" name="Copyright" descr="Pearson: Copyright 2015, 2012, 2009"/>
            <p:cNvSpPr txBox="1">
              <a:spLocks noChangeArrowheads="1"/>
            </p:cNvSpPr>
            <p:nvPr/>
          </p:nvSpPr>
          <p:spPr bwMode="auto">
            <a:xfrm>
              <a:off x="93969" y="6442074"/>
              <a:ext cx="6316663"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378891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Economics</a:t>
            </a:r>
            <a:endParaRPr lang="en-US" dirty="0"/>
          </a:p>
        </p:txBody>
      </p:sp>
      <p:sp>
        <p:nvSpPr>
          <p:cNvPr id="3" name="Text Placeholder 2"/>
          <p:cNvSpPr>
            <a:spLocks noGrp="1"/>
          </p:cNvSpPr>
          <p:nvPr>
            <p:ph type="body" sz="quarter" idx="13"/>
          </p:nvPr>
        </p:nvSpPr>
        <p:spPr/>
        <p:txBody>
          <a:bodyPr/>
          <a:lstStyle/>
          <a:p>
            <a:r>
              <a:rPr lang="en-US" dirty="0" smtClean="0"/>
              <a:t>NINTH</a:t>
            </a:r>
            <a:r>
              <a:rPr lang="en-US" dirty="0" smtClean="0"/>
              <a:t> </a:t>
            </a:r>
            <a:r>
              <a:rPr lang="en-US" dirty="0" smtClean="0"/>
              <a:t>EDITION</a:t>
            </a:r>
            <a:endParaRPr lang="en-US" dirty="0"/>
          </a:p>
        </p:txBody>
      </p:sp>
      <p:sp>
        <p:nvSpPr>
          <p:cNvPr id="4" name="Text Placeholder 3"/>
          <p:cNvSpPr>
            <a:spLocks noGrp="1"/>
          </p:cNvSpPr>
          <p:nvPr>
            <p:ph type="body" sz="quarter" idx="14"/>
          </p:nvPr>
        </p:nvSpPr>
        <p:spPr/>
        <p:txBody>
          <a:bodyPr/>
          <a:lstStyle/>
          <a:p>
            <a:pPr algn="ctr"/>
            <a:r>
              <a:rPr lang="en-US" dirty="0" smtClean="0"/>
              <a:t>Chapter 10</a:t>
            </a:r>
            <a:endParaRPr lang="en-US" dirty="0"/>
          </a:p>
        </p:txBody>
      </p:sp>
      <p:sp>
        <p:nvSpPr>
          <p:cNvPr id="5" name="Text Placeholder 4"/>
          <p:cNvSpPr>
            <a:spLocks noGrp="1"/>
          </p:cNvSpPr>
          <p:nvPr>
            <p:ph type="body" sz="quarter" idx="15"/>
          </p:nvPr>
        </p:nvSpPr>
        <p:spPr>
          <a:xfrm>
            <a:off x="5029200" y="3200401"/>
            <a:ext cx="3431232" cy="876672"/>
          </a:xfrm>
        </p:spPr>
        <p:txBody>
          <a:bodyPr/>
          <a:lstStyle/>
          <a:p>
            <a:pPr algn="ctr"/>
            <a:endParaRPr lang="en-US" b="1" dirty="0" smtClean="0">
              <a:solidFill>
                <a:srgbClr val="000000"/>
              </a:solidFill>
              <a:latin typeface="Arial" pitchFamily="34" charset="0"/>
              <a:cs typeface="Arial" pitchFamily="34" charset="0"/>
            </a:endParaRPr>
          </a:p>
          <a:p>
            <a:pPr algn="ctr"/>
            <a:r>
              <a:rPr lang="en-US" b="1" dirty="0" smtClean="0">
                <a:solidFill>
                  <a:srgbClr val="000000"/>
                </a:solidFill>
                <a:latin typeface="Arial" pitchFamily="34" charset="0"/>
                <a:cs typeface="Arial" pitchFamily="34" charset="0"/>
              </a:rPr>
              <a:t>Fiscal Policy</a:t>
            </a:r>
            <a:endParaRPr lang="en-US" b="1" dirty="0">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04559"/>
            <a:ext cx="3637636" cy="4976770"/>
          </a:xfrm>
          <a:prstGeom prst="rect">
            <a:avLst/>
          </a:prstGeom>
        </p:spPr>
      </p:pic>
      <p:sp>
        <p:nvSpPr>
          <p:cNvPr id="7" name="TextBox 6"/>
          <p:cNvSpPr txBox="1"/>
          <p:nvPr/>
        </p:nvSpPr>
        <p:spPr>
          <a:xfrm>
            <a:off x="6099717" y="6077415"/>
            <a:ext cx="2385589" cy="307777"/>
          </a:xfrm>
          <a:prstGeom prst="rect">
            <a:avLst/>
          </a:prstGeom>
          <a:noFill/>
        </p:spPr>
        <p:txBody>
          <a:bodyPr wrap="none" rtlCol="0">
            <a:spAutoFit/>
          </a:bodyPr>
          <a:lstStyle/>
          <a:p>
            <a:r>
              <a:rPr lang="en-US" sz="1400" dirty="0" smtClean="0"/>
              <a:t>Prepared by Brock Williams</a:t>
            </a:r>
            <a:endParaRPr lang="en-US" sz="1400" dirty="0" smtClean="0"/>
          </a:p>
        </p:txBody>
      </p:sp>
    </p:spTree>
    <p:extLst>
      <p:ext uri="{BB962C8B-B14F-4D97-AF65-F5344CB8AC3E}">
        <p14:creationId xmlns:p14="http://schemas.microsoft.com/office/powerpoint/2010/main" val="108221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ea typeface="ヒラギノ角ゴ Pro W3" pitchFamily="-1" charset="-128"/>
                <a:cs typeface="ヒラギノ角ゴ Pro W3" pitchFamily="-1" charset="-128"/>
              </a:rPr>
              <a:t>10.2 THE FEDERAL BUDGET </a:t>
            </a:r>
            <a:r>
              <a:rPr lang="en-US" sz="2000" kern="0" dirty="0" smtClean="0">
                <a:ea typeface="ヒラギノ角ゴ Pro W3" pitchFamily="-1" charset="-128"/>
                <a:cs typeface="ヒラギノ角ゴ Pro W3" pitchFamily="-1" charset="-128"/>
              </a:rPr>
              <a:t>(1 of 8)</a:t>
            </a:r>
            <a:r>
              <a:rPr lang="en-US" sz="3200" kern="0" dirty="0" smtClean="0">
                <a:ea typeface="ヒラギノ角ゴ Pro W3" pitchFamily="-1" charset="-128"/>
                <a:cs typeface="ヒラギノ角ゴ Pro W3" pitchFamily="-1" charset="-128"/>
              </a:rPr>
              <a:t/>
            </a:r>
            <a:br>
              <a:rPr lang="en-US" sz="3200" kern="0" dirty="0" smtClean="0">
                <a:ea typeface="ヒラギノ角ゴ Pro W3" pitchFamily="-1" charset="-128"/>
                <a:cs typeface="ヒラギノ角ゴ Pro W3" pitchFamily="-1" charset="-128"/>
              </a:rPr>
            </a:br>
            <a:endParaRPr lang="en-IN" sz="3200" dirty="0"/>
          </a:p>
        </p:txBody>
      </p:sp>
      <p:sp>
        <p:nvSpPr>
          <p:cNvPr id="3" name="Content Placeholder 2"/>
          <p:cNvSpPr>
            <a:spLocks noGrp="1"/>
          </p:cNvSpPr>
          <p:nvPr>
            <p:ph idx="1"/>
          </p:nvPr>
        </p:nvSpPr>
        <p:spPr>
          <a:xfrm>
            <a:off x="457200" y="1556792"/>
            <a:ext cx="8229600" cy="388640"/>
          </a:xfrm>
        </p:spPr>
        <p:txBody>
          <a:bodyPr/>
          <a:lstStyle/>
          <a:p>
            <a:pPr>
              <a:buNone/>
            </a:pPr>
            <a:r>
              <a:rPr lang="en-US" dirty="0" smtClean="0">
                <a:solidFill>
                  <a:srgbClr val="1C558A"/>
                </a:solidFill>
                <a:latin typeface="Arial" pitchFamily="34" charset="0"/>
              </a:rPr>
              <a:t>Federal Spending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060848"/>
            <a:ext cx="7839920" cy="38884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ea typeface="ヒラギノ角ゴ Pro W3" pitchFamily="-1" charset="-128"/>
                <a:cs typeface="ヒラギノ角ゴ Pro W3" pitchFamily="-1" charset="-128"/>
              </a:rPr>
              <a:t>10.2 THE FEDERAL BUDGET </a:t>
            </a:r>
            <a:r>
              <a:rPr lang="en-US" sz="2000" kern="0" dirty="0" smtClean="0">
                <a:ea typeface="ヒラギノ角ゴ Pro W3" pitchFamily="-1" charset="-128"/>
                <a:cs typeface="ヒラギノ角ゴ Pro W3" pitchFamily="-1" charset="-128"/>
              </a:rPr>
              <a:t>(2 of 8)</a:t>
            </a:r>
            <a:r>
              <a:rPr lang="en-US" sz="3200" kern="0" dirty="0" smtClean="0">
                <a:ea typeface="ヒラギノ角ゴ Pro W3" pitchFamily="-1" charset="-128"/>
                <a:cs typeface="ヒラギノ角ゴ Pro W3" pitchFamily="-1" charset="-128"/>
              </a:rPr>
              <a:t/>
            </a:r>
            <a:br>
              <a:rPr lang="en-US" sz="3200" kern="0" dirty="0" smtClean="0">
                <a:ea typeface="ヒラギノ角ゴ Pro W3" pitchFamily="-1" charset="-128"/>
                <a:cs typeface="ヒラギノ角ゴ Pro W3" pitchFamily="-1" charset="-128"/>
              </a:rPr>
            </a:br>
            <a:endParaRPr lang="en-IN" sz="3200" dirty="0"/>
          </a:p>
        </p:txBody>
      </p:sp>
      <p:sp>
        <p:nvSpPr>
          <p:cNvPr id="3" name="Content Placeholder 2"/>
          <p:cNvSpPr>
            <a:spLocks noGrp="1"/>
          </p:cNvSpPr>
          <p:nvPr>
            <p:ph idx="1"/>
          </p:nvPr>
        </p:nvSpPr>
        <p:spPr/>
        <p:txBody>
          <a:bodyPr/>
          <a:lstStyle/>
          <a:p>
            <a:pPr>
              <a:buNone/>
            </a:pPr>
            <a:r>
              <a:rPr lang="en-US" dirty="0" smtClean="0">
                <a:solidFill>
                  <a:srgbClr val="1C558A"/>
                </a:solidFill>
                <a:latin typeface="Arial" pitchFamily="34" charset="0"/>
              </a:rPr>
              <a:t>Federal Spending</a:t>
            </a:r>
            <a:endParaRPr lang="en-US" b="1" dirty="0" smtClean="0">
              <a:solidFill>
                <a:srgbClr val="1C558A"/>
              </a:solidFill>
              <a:latin typeface="Arial" pitchFamily="34" charset="0"/>
            </a:endParaRPr>
          </a:p>
          <a:p>
            <a:pPr marL="255600" indent="-255600">
              <a:buClr>
                <a:srgbClr val="0070C0"/>
              </a:buClr>
              <a:buSzPct val="120000"/>
            </a:pPr>
            <a:r>
              <a:rPr lang="en-US" sz="1700" b="1" dirty="0" smtClean="0">
                <a:latin typeface="Arial" pitchFamily="34" charset="0"/>
              </a:rPr>
              <a:t>Discretionary spending</a:t>
            </a:r>
            <a:endParaRPr lang="en-US" sz="1700" dirty="0" smtClean="0">
              <a:latin typeface="Arial" pitchFamily="34" charset="0"/>
            </a:endParaRPr>
          </a:p>
          <a:p>
            <a:pPr marL="255600" indent="-255600">
              <a:spcBef>
                <a:spcPts val="0"/>
              </a:spcBef>
              <a:buNone/>
            </a:pPr>
            <a:r>
              <a:rPr lang="en-US" sz="1600" dirty="0" smtClean="0">
                <a:latin typeface="Arial" pitchFamily="34" charset="0"/>
              </a:rPr>
              <a:t>	The spending programs that Congress authorizes on an annual basis.</a:t>
            </a:r>
            <a:endParaRPr lang="en-US" sz="2000" b="1" dirty="0" smtClean="0">
              <a:solidFill>
                <a:srgbClr val="382344"/>
              </a:solidFill>
              <a:latin typeface="Arial" pitchFamily="34" charset="0"/>
            </a:endParaRPr>
          </a:p>
          <a:p>
            <a:pPr marL="255600" indent="-255600">
              <a:buClr>
                <a:srgbClr val="0070C0"/>
              </a:buClr>
              <a:buSzPct val="120000"/>
            </a:pPr>
            <a:r>
              <a:rPr lang="en-US" sz="1700" b="1" dirty="0" smtClean="0">
                <a:latin typeface="Arial" pitchFamily="34" charset="0"/>
              </a:rPr>
              <a:t>Entitlement and mandatory spending</a:t>
            </a:r>
          </a:p>
          <a:p>
            <a:pPr marL="255600" indent="-255600">
              <a:spcBef>
                <a:spcPts val="0"/>
              </a:spcBef>
              <a:buNone/>
            </a:pPr>
            <a:r>
              <a:rPr lang="en-US" sz="1600" dirty="0" smtClean="0">
                <a:latin typeface="Arial" pitchFamily="34" charset="0"/>
              </a:rPr>
              <a:t>	Spending that Congress has authorized by prior law, primarily providing support for individuals.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ea typeface="ヒラギノ角ゴ Pro W3" pitchFamily="-1" charset="-128"/>
                <a:cs typeface="ヒラギノ角ゴ Pro W3" pitchFamily="-1" charset="-128"/>
              </a:rPr>
              <a:t>10.2 THE FEDERAL BUDGET </a:t>
            </a:r>
            <a:r>
              <a:rPr lang="en-US" sz="2000" kern="0" dirty="0" smtClean="0">
                <a:ea typeface="ヒラギノ角ゴ Pro W3" pitchFamily="-1" charset="-128"/>
                <a:cs typeface="ヒラギノ角ゴ Pro W3" pitchFamily="-1" charset="-128"/>
              </a:rPr>
              <a:t>(3 of 8)</a:t>
            </a:r>
            <a:r>
              <a:rPr lang="en-US" sz="3200" kern="0" dirty="0" smtClean="0">
                <a:ea typeface="ヒラギノ角ゴ Pro W3" pitchFamily="-1" charset="-128"/>
                <a:cs typeface="ヒラギノ角ゴ Pro W3" pitchFamily="-1" charset="-128"/>
              </a:rPr>
              <a:t/>
            </a:r>
            <a:br>
              <a:rPr lang="en-US" sz="3200" kern="0" dirty="0" smtClean="0">
                <a:ea typeface="ヒラギノ角ゴ Pro W3" pitchFamily="-1" charset="-128"/>
                <a:cs typeface="ヒラギノ角ゴ Pro W3" pitchFamily="-1" charset="-128"/>
              </a:rPr>
            </a:br>
            <a:endParaRPr lang="en-IN" sz="3200" dirty="0"/>
          </a:p>
        </p:txBody>
      </p:sp>
      <p:sp>
        <p:nvSpPr>
          <p:cNvPr id="3" name="Content Placeholder 2"/>
          <p:cNvSpPr>
            <a:spLocks noGrp="1"/>
          </p:cNvSpPr>
          <p:nvPr>
            <p:ph idx="1"/>
          </p:nvPr>
        </p:nvSpPr>
        <p:spPr/>
        <p:txBody>
          <a:bodyPr/>
          <a:lstStyle/>
          <a:p>
            <a:pPr>
              <a:buNone/>
            </a:pPr>
            <a:r>
              <a:rPr lang="en-US" dirty="0" smtClean="0">
                <a:solidFill>
                  <a:srgbClr val="1C558A"/>
                </a:solidFill>
                <a:latin typeface="Arial" pitchFamily="34" charset="0"/>
              </a:rPr>
              <a:t>Federal Spending</a:t>
            </a:r>
          </a:p>
          <a:p>
            <a:pPr marL="255600" indent="-255600">
              <a:buClr>
                <a:srgbClr val="0070C0"/>
              </a:buClr>
              <a:buSzPct val="120000"/>
            </a:pPr>
            <a:r>
              <a:rPr lang="en-US" sz="1600" b="1" dirty="0" smtClean="0">
                <a:latin typeface="Arial" pitchFamily="34" charset="0"/>
              </a:rPr>
              <a:t>Social Security</a:t>
            </a:r>
          </a:p>
          <a:p>
            <a:pPr marL="255600" indent="-255600">
              <a:spcBef>
                <a:spcPts val="0"/>
              </a:spcBef>
              <a:buNone/>
            </a:pPr>
            <a:r>
              <a:rPr lang="en-US" sz="1600" dirty="0" smtClean="0">
                <a:latin typeface="Arial" pitchFamily="34" charset="0"/>
              </a:rPr>
              <a:t>	A federal government program to provide retirement support and a host of other benefits.</a:t>
            </a:r>
          </a:p>
          <a:p>
            <a:pPr marL="255600" indent="-255600">
              <a:buClr>
                <a:srgbClr val="0070C0"/>
              </a:buClr>
              <a:buSzPct val="120000"/>
            </a:pPr>
            <a:r>
              <a:rPr lang="en-US" sz="1600" b="1" dirty="0" smtClean="0">
                <a:latin typeface="Arial" pitchFamily="34" charset="0"/>
              </a:rPr>
              <a:t>Medicare</a:t>
            </a:r>
          </a:p>
          <a:p>
            <a:pPr marL="255600" indent="-255600">
              <a:spcBef>
                <a:spcPts val="0"/>
              </a:spcBef>
              <a:buNone/>
            </a:pPr>
            <a:r>
              <a:rPr lang="en-US" sz="1600" dirty="0" smtClean="0">
                <a:latin typeface="Arial" pitchFamily="34" charset="0"/>
              </a:rPr>
              <a:t>	A federal government health program for the elderly.</a:t>
            </a:r>
          </a:p>
          <a:p>
            <a:pPr marL="255600" indent="-255600">
              <a:buClr>
                <a:srgbClr val="0070C0"/>
              </a:buClr>
              <a:buSzPct val="120000"/>
            </a:pPr>
            <a:r>
              <a:rPr lang="en-US" sz="1600" b="1" dirty="0" smtClean="0">
                <a:latin typeface="Arial" pitchFamily="34" charset="0"/>
              </a:rPr>
              <a:t>Medicaid</a:t>
            </a:r>
          </a:p>
          <a:p>
            <a:pPr marL="255600" indent="-255600">
              <a:spcBef>
                <a:spcPts val="0"/>
              </a:spcBef>
              <a:buNone/>
            </a:pPr>
            <a:r>
              <a:rPr lang="en-US" sz="1600" dirty="0" smtClean="0">
                <a:latin typeface="Arial" pitchFamily="34" charset="0"/>
              </a:rPr>
              <a:t>	A federal and state government health program for the poor.</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ea typeface="ヒラギノ角ゴ Pro W3" pitchFamily="-1" charset="-128"/>
                <a:cs typeface="ヒラギノ角ゴ Pro W3" pitchFamily="-1" charset="-128"/>
              </a:rPr>
              <a:t>10.2 THE FEDERAL BUDGET </a:t>
            </a:r>
            <a:r>
              <a:rPr lang="en-US" sz="2000" kern="0" dirty="0" smtClean="0">
                <a:ea typeface="ヒラギノ角ゴ Pro W3" pitchFamily="-1" charset="-128"/>
                <a:cs typeface="ヒラギノ角ゴ Pro W3" pitchFamily="-1" charset="-128"/>
              </a:rPr>
              <a:t>(4 of 8)</a:t>
            </a:r>
            <a:r>
              <a:rPr lang="en-US" sz="3200" kern="0" dirty="0" smtClean="0">
                <a:ea typeface="ヒラギノ角ゴ Pro W3" pitchFamily="-1" charset="-128"/>
                <a:cs typeface="ヒラギノ角ゴ Pro W3" pitchFamily="-1" charset="-128"/>
              </a:rPr>
              <a:t/>
            </a:r>
            <a:br>
              <a:rPr lang="en-US" sz="3200" kern="0" dirty="0" smtClean="0">
                <a:ea typeface="ヒラギノ角ゴ Pro W3" pitchFamily="-1" charset="-128"/>
                <a:cs typeface="ヒラギノ角ゴ Pro W3" pitchFamily="-1" charset="-128"/>
              </a:rPr>
            </a:br>
            <a:endParaRPr lang="en-IN" sz="3200" dirty="0"/>
          </a:p>
        </p:txBody>
      </p:sp>
      <p:sp>
        <p:nvSpPr>
          <p:cNvPr id="3" name="Content Placeholder 2"/>
          <p:cNvSpPr>
            <a:spLocks noGrp="1"/>
          </p:cNvSpPr>
          <p:nvPr>
            <p:ph idx="1"/>
          </p:nvPr>
        </p:nvSpPr>
        <p:spPr>
          <a:xfrm>
            <a:off x="457200" y="1600201"/>
            <a:ext cx="8229600" cy="388639"/>
          </a:xfrm>
        </p:spPr>
        <p:txBody>
          <a:bodyPr/>
          <a:lstStyle/>
          <a:p>
            <a:pPr marL="0" indent="0">
              <a:buNone/>
            </a:pPr>
            <a:r>
              <a:rPr lang="en-US" dirty="0" smtClean="0">
                <a:solidFill>
                  <a:srgbClr val="1C558A"/>
                </a:solidFill>
                <a:latin typeface="Arial" pitchFamily="34" charset="0"/>
              </a:rPr>
              <a:t>Federal Revenues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276389"/>
            <a:ext cx="9127414" cy="33123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ea typeface="ヒラギノ角ゴ Pro W3" pitchFamily="-1" charset="-128"/>
                <a:cs typeface="ヒラギノ角ゴ Pro W3" pitchFamily="-1" charset="-128"/>
              </a:rPr>
              <a:t>10.2 THE FEDERAL BUDGET </a:t>
            </a:r>
            <a:r>
              <a:rPr lang="en-US" sz="2000" kern="0" dirty="0" smtClean="0">
                <a:ea typeface="ヒラギノ角ゴ Pro W3" pitchFamily="-1" charset="-128"/>
                <a:cs typeface="ヒラギノ角ゴ Pro W3" pitchFamily="-1" charset="-128"/>
              </a:rPr>
              <a:t>(5 of 8)</a:t>
            </a:r>
            <a:r>
              <a:rPr lang="en-US" sz="3200" kern="0" dirty="0" smtClean="0">
                <a:ea typeface="ヒラギノ角ゴ Pro W3" pitchFamily="-1" charset="-128"/>
                <a:cs typeface="ヒラギノ角ゴ Pro W3" pitchFamily="-1" charset="-128"/>
              </a:rPr>
              <a:t/>
            </a:r>
            <a:br>
              <a:rPr lang="en-US" sz="3200" kern="0" dirty="0" smtClean="0">
                <a:ea typeface="ヒラギノ角ゴ Pro W3" pitchFamily="-1" charset="-128"/>
                <a:cs typeface="ヒラギノ角ゴ Pro W3" pitchFamily="-1" charset="-128"/>
              </a:rPr>
            </a:br>
            <a:endParaRPr lang="en-IN" sz="3200" dirty="0"/>
          </a:p>
        </p:txBody>
      </p:sp>
      <p:sp>
        <p:nvSpPr>
          <p:cNvPr id="3" name="Content Placeholder 2"/>
          <p:cNvSpPr>
            <a:spLocks noGrp="1"/>
          </p:cNvSpPr>
          <p:nvPr>
            <p:ph idx="1"/>
          </p:nvPr>
        </p:nvSpPr>
        <p:spPr/>
        <p:txBody>
          <a:bodyPr/>
          <a:lstStyle/>
          <a:p>
            <a:pPr>
              <a:buNone/>
            </a:pPr>
            <a:r>
              <a:rPr lang="en-US" dirty="0" smtClean="0">
                <a:solidFill>
                  <a:srgbClr val="1C558A"/>
                </a:solidFill>
                <a:latin typeface="Arial" pitchFamily="34" charset="0"/>
              </a:rPr>
              <a:t>Federal Revenues</a:t>
            </a:r>
          </a:p>
          <a:p>
            <a:pPr>
              <a:buNone/>
            </a:pPr>
            <a:r>
              <a:rPr lang="en-US" sz="1600" b="1" dirty="0" smtClean="0">
                <a:solidFill>
                  <a:srgbClr val="505050"/>
                </a:solidFill>
                <a:latin typeface="Arial" pitchFamily="34" charset="0"/>
              </a:rPr>
              <a:t>SUPPLY-SIDE ECONOMICS AND THE LAFFER CURVE</a:t>
            </a:r>
          </a:p>
          <a:p>
            <a:pPr marL="255600" indent="-255600">
              <a:buClr>
                <a:srgbClr val="0070C0"/>
              </a:buClr>
              <a:buSzPct val="120000"/>
            </a:pPr>
            <a:r>
              <a:rPr lang="en-US" sz="1600" b="1" dirty="0" smtClean="0">
                <a:latin typeface="Arial" pitchFamily="34" charset="0"/>
              </a:rPr>
              <a:t>Supply-side economics</a:t>
            </a:r>
          </a:p>
          <a:p>
            <a:pPr marL="255600" indent="-255600">
              <a:spcBef>
                <a:spcPts val="0"/>
              </a:spcBef>
              <a:buNone/>
            </a:pPr>
            <a:r>
              <a:rPr lang="en-US" sz="1600" dirty="0" smtClean="0">
                <a:latin typeface="Arial" pitchFamily="34" charset="0"/>
              </a:rPr>
              <a:t>	A school of thought that emphasizes the role that taxes play in the supply of output in the economy.</a:t>
            </a:r>
          </a:p>
          <a:p>
            <a:pPr marL="255600" indent="-255600">
              <a:buClr>
                <a:srgbClr val="0070C0"/>
              </a:buClr>
              <a:buSzPct val="120000"/>
            </a:pPr>
            <a:r>
              <a:rPr lang="en-US" sz="1600" b="1" dirty="0" smtClean="0">
                <a:latin typeface="Arial" pitchFamily="34" charset="0"/>
              </a:rPr>
              <a:t>Laffer curve</a:t>
            </a:r>
          </a:p>
          <a:p>
            <a:pPr marL="255600" indent="-255600">
              <a:spcBef>
                <a:spcPts val="0"/>
              </a:spcBef>
              <a:buNone/>
            </a:pPr>
            <a:r>
              <a:rPr lang="en-US" sz="1600" dirty="0" smtClean="0">
                <a:latin typeface="Arial" pitchFamily="34" charset="0"/>
              </a:rPr>
              <a:t>	A relationship between the tax rates and tax revenues that illustrates that high tax rates could lead to lower tax revenues if economic activity is severely discouraged.</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ea typeface="ヒラギノ角ゴ Pro W3" pitchFamily="-1" charset="-128"/>
                <a:cs typeface="ヒラギノ角ゴ Pro W3" pitchFamily="-1" charset="-128"/>
              </a:rPr>
              <a:t>10.2 THE FEDERAL BUDGET </a:t>
            </a:r>
            <a:r>
              <a:rPr lang="en-US" sz="2000" kern="0" dirty="0" smtClean="0">
                <a:ea typeface="ヒラギノ角ゴ Pro W3" pitchFamily="-1" charset="-128"/>
                <a:cs typeface="ヒラギノ角ゴ Pro W3" pitchFamily="-1" charset="-128"/>
              </a:rPr>
              <a:t>(6 of 8)</a:t>
            </a:r>
            <a:r>
              <a:rPr lang="en-US" sz="3200" kern="0" dirty="0" smtClean="0">
                <a:ea typeface="ヒラギノ角ゴ Pro W3" pitchFamily="-1" charset="-128"/>
                <a:cs typeface="ヒラギノ角ゴ Pro W3" pitchFamily="-1" charset="-128"/>
              </a:rPr>
              <a:t/>
            </a:r>
            <a:br>
              <a:rPr lang="en-US" sz="3200" kern="0" dirty="0" smtClean="0">
                <a:ea typeface="ヒラギノ角ゴ Pro W3" pitchFamily="-1" charset="-128"/>
                <a:cs typeface="ヒラギノ角ゴ Pro W3" pitchFamily="-1" charset="-128"/>
              </a:rPr>
            </a:br>
            <a:endParaRPr lang="en-IN" sz="3200" dirty="0"/>
          </a:p>
        </p:txBody>
      </p:sp>
      <p:sp>
        <p:nvSpPr>
          <p:cNvPr id="3" name="Content Placeholder 2"/>
          <p:cNvSpPr>
            <a:spLocks noGrp="1"/>
          </p:cNvSpPr>
          <p:nvPr>
            <p:ph idx="1"/>
          </p:nvPr>
        </p:nvSpPr>
        <p:spPr/>
        <p:txBody>
          <a:bodyPr/>
          <a:lstStyle/>
          <a:p>
            <a:pPr>
              <a:buNone/>
            </a:pPr>
            <a:r>
              <a:rPr lang="en-US" dirty="0" smtClean="0">
                <a:solidFill>
                  <a:srgbClr val="1C558A"/>
                </a:solidFill>
                <a:latin typeface="Arial" pitchFamily="34" charset="0"/>
              </a:rPr>
              <a:t>The Federal Deficit and Fiscal Policy</a:t>
            </a:r>
            <a:endParaRPr lang="en-US" b="1" dirty="0" smtClean="0">
              <a:solidFill>
                <a:srgbClr val="1C558A"/>
              </a:solidFill>
              <a:latin typeface="Arial" pitchFamily="34" charset="0"/>
            </a:endParaRPr>
          </a:p>
          <a:p>
            <a:pPr marL="255600" indent="-255600">
              <a:buClr>
                <a:srgbClr val="0070C0"/>
              </a:buClr>
              <a:buSzPct val="120000"/>
            </a:pPr>
            <a:r>
              <a:rPr lang="en-US" sz="1600" b="1" dirty="0" smtClean="0">
                <a:latin typeface="Arial" pitchFamily="34" charset="0"/>
              </a:rPr>
              <a:t>Budget deficit</a:t>
            </a:r>
            <a:endParaRPr lang="en-US" sz="1600" dirty="0" smtClean="0">
              <a:latin typeface="Arial" pitchFamily="34" charset="0"/>
            </a:endParaRPr>
          </a:p>
          <a:p>
            <a:pPr marL="255600" indent="-255600">
              <a:spcBef>
                <a:spcPts val="0"/>
              </a:spcBef>
              <a:buNone/>
            </a:pPr>
            <a:r>
              <a:rPr lang="en-US" sz="1600" dirty="0" smtClean="0">
                <a:latin typeface="Arial" pitchFamily="34" charset="0"/>
              </a:rPr>
              <a:t>	The amount by which government spending exceeds revenues in a given year.</a:t>
            </a:r>
            <a:endParaRPr lang="en-US" sz="2000" b="1" dirty="0" smtClean="0">
              <a:solidFill>
                <a:srgbClr val="382344"/>
              </a:solidFill>
              <a:latin typeface="Arial" pitchFamily="34" charset="0"/>
            </a:endParaRPr>
          </a:p>
          <a:p>
            <a:pPr marL="255600" indent="-255600">
              <a:buClr>
                <a:srgbClr val="0070C0"/>
              </a:buClr>
              <a:buSzPct val="120000"/>
            </a:pPr>
            <a:r>
              <a:rPr lang="en-US" sz="1600" b="1" dirty="0" smtClean="0">
                <a:latin typeface="Arial" pitchFamily="34" charset="0"/>
              </a:rPr>
              <a:t>Budget surplus</a:t>
            </a:r>
          </a:p>
          <a:p>
            <a:pPr marL="255600" indent="-255600">
              <a:spcBef>
                <a:spcPts val="0"/>
              </a:spcBef>
              <a:buNone/>
            </a:pPr>
            <a:r>
              <a:rPr lang="en-US" sz="1600" dirty="0" smtClean="0">
                <a:latin typeface="Arial" pitchFamily="34" charset="0"/>
              </a:rPr>
              <a:t>	The amount by which government revenues exceed government expenditures in a given year.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ea typeface="ヒラギノ角ゴ Pro W3" pitchFamily="-1" charset="-128"/>
                <a:cs typeface="ヒラギノ角ゴ Pro W3" pitchFamily="-1" charset="-128"/>
              </a:rPr>
              <a:t>10.2 THE FEDERAL BUDGET </a:t>
            </a:r>
            <a:r>
              <a:rPr lang="en-US" sz="2000" kern="0" dirty="0" smtClean="0">
                <a:ea typeface="ヒラギノ角ゴ Pro W3" pitchFamily="-1" charset="-128"/>
                <a:cs typeface="ヒラギノ角ゴ Pro W3" pitchFamily="-1" charset="-128"/>
              </a:rPr>
              <a:t>(7 of 8)</a:t>
            </a:r>
            <a:r>
              <a:rPr lang="en-US" sz="3200" kern="0" dirty="0" smtClean="0">
                <a:ea typeface="ヒラギノ角ゴ Pro W3" pitchFamily="-1" charset="-128"/>
                <a:cs typeface="ヒラギノ角ゴ Pro W3" pitchFamily="-1" charset="-128"/>
              </a:rPr>
              <a:t/>
            </a:r>
            <a:br>
              <a:rPr lang="en-US" sz="3200" kern="0" dirty="0" smtClean="0">
                <a:ea typeface="ヒラギノ角ゴ Pro W3" pitchFamily="-1" charset="-128"/>
                <a:cs typeface="ヒラギノ角ゴ Pro W3" pitchFamily="-1" charset="-128"/>
              </a:rPr>
            </a:br>
            <a:endParaRPr lang="en-IN" sz="3200" dirty="0"/>
          </a:p>
        </p:txBody>
      </p:sp>
      <p:sp>
        <p:nvSpPr>
          <p:cNvPr id="3" name="Content Placeholder 2"/>
          <p:cNvSpPr>
            <a:spLocks noGrp="1"/>
          </p:cNvSpPr>
          <p:nvPr>
            <p:ph idx="1"/>
          </p:nvPr>
        </p:nvSpPr>
        <p:spPr/>
        <p:txBody>
          <a:bodyPr/>
          <a:lstStyle/>
          <a:p>
            <a:pPr>
              <a:buNone/>
            </a:pPr>
            <a:r>
              <a:rPr lang="en-US" dirty="0" smtClean="0">
                <a:solidFill>
                  <a:srgbClr val="1C558A"/>
                </a:solidFill>
                <a:latin typeface="Arial" pitchFamily="34" charset="0"/>
              </a:rPr>
              <a:t>Automatic Stabilizers</a:t>
            </a:r>
          </a:p>
          <a:p>
            <a:pPr>
              <a:buNone/>
            </a:pPr>
            <a:endParaRPr lang="en-US" sz="200" dirty="0" smtClean="0">
              <a:solidFill>
                <a:srgbClr val="1C558A"/>
              </a:solidFill>
              <a:latin typeface="Arial" pitchFamily="34" charset="0"/>
            </a:endParaRPr>
          </a:p>
          <a:p>
            <a:pPr>
              <a:spcBef>
                <a:spcPts val="600"/>
              </a:spcBef>
              <a:buNone/>
            </a:pPr>
            <a:r>
              <a:rPr lang="en-US" sz="1600" dirty="0" smtClean="0">
                <a:latin typeface="Arial" pitchFamily="34" charset="0"/>
              </a:rPr>
              <a:t>The increased federal budget deficit works through three channels:</a:t>
            </a:r>
          </a:p>
          <a:p>
            <a:pPr>
              <a:spcBef>
                <a:spcPts val="600"/>
              </a:spcBef>
              <a:buNone/>
            </a:pPr>
            <a:endParaRPr lang="en-US" sz="200" dirty="0" smtClean="0">
              <a:latin typeface="Arial" pitchFamily="34" charset="0"/>
            </a:endParaRPr>
          </a:p>
          <a:p>
            <a:pPr marL="342900" indent="-342900">
              <a:spcBef>
                <a:spcPts val="600"/>
              </a:spcBef>
              <a:buClr>
                <a:srgbClr val="0070C0"/>
              </a:buClr>
              <a:buSzPct val="120000"/>
              <a:buFont typeface="+mj-lt"/>
              <a:buAutoNum type="arabicPeriod"/>
            </a:pPr>
            <a:r>
              <a:rPr lang="en-US" sz="1400" dirty="0" smtClean="0">
                <a:latin typeface="Arial" pitchFamily="34" charset="0"/>
              </a:rPr>
              <a:t>Increased transfer payments such as unemployment insurance, food stamps, and other welfare payments increase the income of some households, partly offsetting the fall in household income.</a:t>
            </a:r>
          </a:p>
          <a:p>
            <a:pPr marL="342900" indent="-342900">
              <a:spcBef>
                <a:spcPts val="600"/>
              </a:spcBef>
              <a:buClr>
                <a:srgbClr val="0070C0"/>
              </a:buClr>
              <a:buSzPct val="120000"/>
              <a:buFont typeface="+mj-lt"/>
              <a:buAutoNum type="arabicPeriod"/>
            </a:pPr>
            <a:r>
              <a:rPr lang="en-US" sz="1400" dirty="0" smtClean="0">
                <a:latin typeface="Arial" pitchFamily="34" charset="0"/>
              </a:rPr>
              <a:t>Other households whose incomes are falling pay less in taxes, which partly offsets the decline in their household income. Because incomes do not fall as much as they would have in the absence of the deficit, consumption spending does not decline as much. </a:t>
            </a:r>
          </a:p>
          <a:p>
            <a:pPr marL="342900" indent="-342900">
              <a:spcBef>
                <a:spcPts val="600"/>
              </a:spcBef>
              <a:buClr>
                <a:srgbClr val="0070C0"/>
              </a:buClr>
              <a:buSzPct val="120000"/>
              <a:buFont typeface="+mj-lt"/>
              <a:buAutoNum type="arabicPeriod"/>
            </a:pPr>
            <a:r>
              <a:rPr lang="en-US" sz="1400" dirty="0" smtClean="0">
                <a:latin typeface="Arial" pitchFamily="34" charset="0"/>
              </a:rPr>
              <a:t>Because the corporation tax depends on corporate profits and profits fall in a recession, taxes on businesses also fall. Lower corporate taxes help to prevent businesses from cutting spending as much as they would otherwise during a recession. </a:t>
            </a:r>
            <a:endParaRPr lang="en-US" sz="1400" dirty="0">
              <a:latin typeface="Arial" pitchFamily="34" charset="0"/>
            </a:endParaRPr>
          </a:p>
          <a:p>
            <a:pPr marL="342900" indent="-342900">
              <a:spcBef>
                <a:spcPts val="600"/>
              </a:spcBef>
              <a:buClr>
                <a:srgbClr val="0070C0"/>
              </a:buClr>
              <a:buSzPct val="120000"/>
              <a:buFont typeface="+mj-lt"/>
              <a:buAutoNum type="arabicPeriod"/>
            </a:pPr>
            <a:endParaRPr lang="en-US" sz="1400" dirty="0" smtClean="0">
              <a:latin typeface="Arial" pitchFamily="34" charset="0"/>
            </a:endParaRPr>
          </a:p>
          <a:p>
            <a:pPr marL="255600" indent="-255600">
              <a:spcBef>
                <a:spcPts val="600"/>
              </a:spcBef>
              <a:buClr>
                <a:srgbClr val="0070C0"/>
              </a:buClr>
              <a:buSzPct val="120000"/>
            </a:pPr>
            <a:r>
              <a:rPr lang="en-US" sz="1600" b="1" dirty="0" smtClean="0">
                <a:latin typeface="Arial" pitchFamily="34" charset="0"/>
              </a:rPr>
              <a:t>Automatic stabilizers</a:t>
            </a:r>
          </a:p>
          <a:p>
            <a:pPr marL="255600" indent="-255600">
              <a:spcBef>
                <a:spcPts val="0"/>
              </a:spcBef>
              <a:buNone/>
            </a:pPr>
            <a:r>
              <a:rPr lang="en-US" sz="1600" dirty="0" smtClean="0">
                <a:latin typeface="Arial" pitchFamily="34" charset="0"/>
              </a:rPr>
              <a:t>	</a:t>
            </a:r>
            <a:r>
              <a:rPr lang="en-US" sz="1500" dirty="0" smtClean="0">
                <a:latin typeface="Arial" pitchFamily="34" charset="0"/>
              </a:rPr>
              <a:t>Taxes and transfer payments that stabilize GDP without requiring policymakers to take explicit action.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ea typeface="ヒラギノ角ゴ Pro W3" pitchFamily="-1" charset="-128"/>
                <a:cs typeface="ヒラギノ角ゴ Pro W3" pitchFamily="-1" charset="-128"/>
              </a:rPr>
              <a:t>10.2 THE FEDERAL BUDGET </a:t>
            </a:r>
            <a:r>
              <a:rPr lang="en-US" sz="2000" kern="0" dirty="0" smtClean="0">
                <a:ea typeface="ヒラギノ角ゴ Pro W3" pitchFamily="-1" charset="-128"/>
                <a:cs typeface="ヒラギノ角ゴ Pro W3" pitchFamily="-1" charset="-128"/>
              </a:rPr>
              <a:t>(8 of 8)</a:t>
            </a:r>
            <a:r>
              <a:rPr lang="en-US" sz="3200" kern="0" dirty="0" smtClean="0">
                <a:ea typeface="ヒラギノ角ゴ Pro W3" pitchFamily="-1" charset="-128"/>
                <a:cs typeface="ヒラギノ角ゴ Pro W3" pitchFamily="-1" charset="-128"/>
              </a:rPr>
              <a:t/>
            </a:r>
            <a:br>
              <a:rPr lang="en-US" sz="3200" kern="0" dirty="0" smtClean="0">
                <a:ea typeface="ヒラギノ角ゴ Pro W3" pitchFamily="-1" charset="-128"/>
                <a:cs typeface="ヒラギノ角ゴ Pro W3" pitchFamily="-1" charset="-128"/>
              </a:rPr>
            </a:br>
            <a:endParaRPr lang="en-IN" sz="3200" dirty="0"/>
          </a:p>
        </p:txBody>
      </p:sp>
      <p:sp>
        <p:nvSpPr>
          <p:cNvPr id="3" name="Content Placeholder 2"/>
          <p:cNvSpPr>
            <a:spLocks noGrp="1"/>
          </p:cNvSpPr>
          <p:nvPr>
            <p:ph idx="1"/>
          </p:nvPr>
        </p:nvSpPr>
        <p:spPr/>
        <p:txBody>
          <a:bodyPr/>
          <a:lstStyle/>
          <a:p>
            <a:pPr>
              <a:spcBef>
                <a:spcPct val="20000"/>
              </a:spcBef>
              <a:buNone/>
            </a:pPr>
            <a:r>
              <a:rPr lang="en-US" dirty="0" smtClean="0">
                <a:solidFill>
                  <a:srgbClr val="1C558A"/>
                </a:solidFill>
                <a:latin typeface="Arial" pitchFamily="34" charset="0"/>
              </a:rPr>
              <a:t>Are Deficits Bad?</a:t>
            </a:r>
          </a:p>
          <a:p>
            <a:pPr>
              <a:spcBef>
                <a:spcPct val="20000"/>
              </a:spcBef>
            </a:pPr>
            <a:r>
              <a:rPr lang="en-US" dirty="0" smtClean="0">
                <a:solidFill>
                  <a:srgbClr val="1C558A"/>
                </a:solidFill>
                <a:latin typeface="Arial" pitchFamily="34" charset="0"/>
              </a:rPr>
              <a:t>	No – Automatic Stabilizers</a:t>
            </a:r>
          </a:p>
          <a:p>
            <a:pPr>
              <a:spcBef>
                <a:spcPct val="20000"/>
              </a:spcBef>
            </a:pPr>
            <a:r>
              <a:rPr lang="en-US" dirty="0" smtClean="0">
                <a:solidFill>
                  <a:srgbClr val="1C558A"/>
                </a:solidFill>
                <a:latin typeface="Arial" pitchFamily="34" charset="0"/>
              </a:rPr>
              <a:t>	Yes – Crowding Out</a:t>
            </a:r>
          </a:p>
          <a:p>
            <a:pPr>
              <a:spcBef>
                <a:spcPts val="2400"/>
              </a:spcBef>
              <a:buNone/>
            </a:pPr>
            <a:r>
              <a:rPr lang="pt-BR" sz="2000" b="1" dirty="0" smtClean="0">
                <a:solidFill>
                  <a:srgbClr val="493F70"/>
                </a:solidFill>
                <a:latin typeface="Arial" pitchFamily="34" charset="0"/>
              </a:rPr>
              <a:t>PRINCIPLE OF OPPORTUNITY COST</a:t>
            </a:r>
            <a:endParaRPr lang="en-US" sz="2000" b="1" dirty="0" smtClean="0">
              <a:solidFill>
                <a:srgbClr val="493F70"/>
              </a:solidFill>
              <a:latin typeface="Arial" pitchFamily="34" charset="0"/>
            </a:endParaRPr>
          </a:p>
          <a:p>
            <a:pPr>
              <a:spcBef>
                <a:spcPts val="600"/>
              </a:spcBef>
              <a:buNone/>
            </a:pPr>
            <a:r>
              <a:rPr lang="en-US" sz="1600" b="1" dirty="0" smtClean="0">
                <a:solidFill>
                  <a:srgbClr val="505050"/>
                </a:solidFill>
                <a:latin typeface="Arial" pitchFamily="34" charset="0"/>
              </a:rPr>
              <a:t>The opportunity cost of something is what you sacrifice to get it.</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2</a:t>
            </a:r>
            <a:br>
              <a:rPr lang="en-US" b="1" dirty="0" smtClean="0"/>
            </a:br>
            <a:endParaRPr lang="en-IN" dirty="0"/>
          </a:p>
        </p:txBody>
      </p:sp>
      <p:sp>
        <p:nvSpPr>
          <p:cNvPr id="3" name="Content Placeholder 2"/>
          <p:cNvSpPr>
            <a:spLocks noGrp="1"/>
          </p:cNvSpPr>
          <p:nvPr>
            <p:ph idx="1"/>
          </p:nvPr>
        </p:nvSpPr>
        <p:spPr/>
        <p:txBody>
          <a:bodyPr/>
          <a:lstStyle/>
          <a:p>
            <a:pPr marL="0" indent="0">
              <a:lnSpc>
                <a:spcPct val="105000"/>
              </a:lnSpc>
              <a:spcBef>
                <a:spcPct val="5000"/>
              </a:spcBef>
              <a:buNone/>
            </a:pPr>
            <a:r>
              <a:rPr lang="en-US" sz="2000" b="1" dirty="0" smtClean="0">
                <a:solidFill>
                  <a:srgbClr val="505050"/>
                </a:solidFill>
                <a:latin typeface="Arial" pitchFamily="34" charset="0"/>
              </a:rPr>
              <a:t>THE CONFUCIUS CURVE?</a:t>
            </a:r>
          </a:p>
          <a:p>
            <a:pPr marL="0" indent="0">
              <a:lnSpc>
                <a:spcPct val="105000"/>
              </a:lnSpc>
              <a:spcBef>
                <a:spcPts val="1200"/>
              </a:spcBef>
              <a:buNone/>
            </a:pPr>
            <a:r>
              <a:rPr lang="en-US" sz="1600" b="1" dirty="0" smtClean="0">
                <a:latin typeface="Arial" pitchFamily="34" charset="0"/>
              </a:rPr>
              <a:t>APPLYING THE CONCEPTS #2: How are tax rates and tax revenues related?</a:t>
            </a:r>
          </a:p>
          <a:p>
            <a:pPr marL="255600" indent="-255600">
              <a:lnSpc>
                <a:spcPct val="105000"/>
              </a:lnSpc>
              <a:spcBef>
                <a:spcPts val="1200"/>
              </a:spcBef>
              <a:buClr>
                <a:srgbClr val="0070C0"/>
              </a:buClr>
              <a:buSzPct val="120000"/>
            </a:pPr>
            <a:r>
              <a:rPr lang="en-US" sz="1600" dirty="0" smtClean="0">
                <a:latin typeface="Arial" pitchFamily="34" charset="0"/>
              </a:rPr>
              <a:t>While the idea that cutting tax rates might actually increase tax revenue is often attributed to economist Arthur Laffer, in fact, it is actually a much older idea than that.</a:t>
            </a:r>
          </a:p>
          <a:p>
            <a:pPr marL="255600" indent="-255600">
              <a:lnSpc>
                <a:spcPct val="105000"/>
              </a:lnSpc>
              <a:spcBef>
                <a:spcPts val="1200"/>
              </a:spcBef>
              <a:buClr>
                <a:srgbClr val="0070C0"/>
              </a:buClr>
              <a:buSzPct val="120000"/>
            </a:pPr>
            <a:r>
              <a:rPr lang="en-US" sz="1600" dirty="0" smtClean="0">
                <a:latin typeface="Arial" pitchFamily="34" charset="0"/>
              </a:rPr>
              <a:t>Yu Juo, one of the twelve wise men who succeeded Confucius in ancient China, was asked what should be done in the case of a famine if the government had insufficient funds. He replied that the tax rate should be cut to 10 percent. Skeptical government bureaucrats did not have enough funds at a 20 percent rate, so how could they cut it to 10 percent?</a:t>
            </a:r>
          </a:p>
          <a:p>
            <a:pPr marL="255600" indent="-255600">
              <a:lnSpc>
                <a:spcPct val="105000"/>
              </a:lnSpc>
              <a:spcBef>
                <a:spcPts val="1200"/>
              </a:spcBef>
              <a:buClr>
                <a:srgbClr val="0070C0"/>
              </a:buClr>
              <a:buSzPct val="120000"/>
            </a:pPr>
            <a:r>
              <a:rPr lang="en-US" sz="1600" dirty="0" smtClean="0">
                <a:latin typeface="Arial" pitchFamily="34" charset="0"/>
              </a:rPr>
              <a:t>Yu Juo replied, </a:t>
            </a:r>
            <a:r>
              <a:rPr lang="ja-JP" altLang="en-US" sz="1600" dirty="0" smtClean="0">
                <a:latin typeface="Arial" pitchFamily="34" charset="0"/>
              </a:rPr>
              <a:t>“</a:t>
            </a:r>
            <a:r>
              <a:rPr lang="en-US" altLang="ja-JP" sz="1600" dirty="0" smtClean="0">
                <a:latin typeface="Arial" pitchFamily="34" charset="0"/>
              </a:rPr>
              <a:t>Cutting taxes and limiting your expenses allow people to raise their standard of living. Afterwards, you will no longer need to worry about famine and shortage.</a:t>
            </a:r>
            <a:r>
              <a:rPr lang="ja-JP" altLang="en-US" sz="1600" dirty="0" smtClean="0">
                <a:latin typeface="Arial" pitchFamily="34" charset="0"/>
              </a:rPr>
              <a:t>”</a:t>
            </a:r>
            <a:endParaRPr lang="en-US" altLang="ja-JP" sz="1600" dirty="0" smtClean="0">
              <a:latin typeface="Arial" pitchFamily="34" charset="0"/>
            </a:endParaRPr>
          </a:p>
          <a:p>
            <a:pPr marL="255600" indent="-255600">
              <a:lnSpc>
                <a:spcPct val="105000"/>
              </a:lnSpc>
              <a:spcBef>
                <a:spcPts val="1200"/>
              </a:spcBef>
              <a:buClr>
                <a:srgbClr val="0070C0"/>
              </a:buClr>
              <a:buSzPct val="120000"/>
            </a:pPr>
            <a:r>
              <a:rPr lang="en-US" sz="1600" dirty="0" smtClean="0">
                <a:latin typeface="Arial" pitchFamily="34" charset="0"/>
              </a:rPr>
              <a:t>Revenue estimators in Washington, D.C, do not share entirely in Yu Juo</a:t>
            </a:r>
            <a:r>
              <a:rPr lang="ja-JP" altLang="en-US" sz="1600" dirty="0" smtClean="0">
                <a:latin typeface="Arial" pitchFamily="34" charset="0"/>
              </a:rPr>
              <a:t>’</a:t>
            </a:r>
            <a:r>
              <a:rPr lang="en-US" altLang="ja-JP" sz="1600" dirty="0" smtClean="0">
                <a:latin typeface="Arial" pitchFamily="34" charset="0"/>
              </a:rPr>
              <a:t>s wisdom, but they do recognize that cutting tax rates will stimulate economic activity.</a:t>
            </a:r>
            <a:endParaRPr lang="en-US" sz="1600" dirty="0" smtClean="0">
              <a:latin typeface="Arial" pitchFamily="34" charset="0"/>
            </a:endParaRP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10.3 </a:t>
            </a:r>
            <a:r>
              <a:rPr lang="en-US" sz="3200" dirty="0" smtClean="0"/>
              <a:t>FISCAL POLICY IN U.S. HISTORY </a:t>
            </a:r>
            <a:r>
              <a:rPr lang="en-US" sz="2000" dirty="0" smtClean="0"/>
              <a:t>(1 of 4)</a:t>
            </a:r>
            <a:r>
              <a:rPr lang="en-US" sz="3200" dirty="0" smtClean="0"/>
              <a:t/>
            </a:r>
            <a:br>
              <a:rPr lang="en-US" sz="3200" dirty="0" smtClean="0"/>
            </a:br>
            <a:endParaRPr lang="en-IN" sz="3200" dirty="0"/>
          </a:p>
        </p:txBody>
      </p:sp>
      <p:sp>
        <p:nvSpPr>
          <p:cNvPr id="3" name="Content Placeholder 2"/>
          <p:cNvSpPr>
            <a:spLocks noGrp="1"/>
          </p:cNvSpPr>
          <p:nvPr>
            <p:ph idx="1"/>
          </p:nvPr>
        </p:nvSpPr>
        <p:spPr/>
        <p:txBody>
          <a:bodyPr/>
          <a:lstStyle/>
          <a:p>
            <a:pPr marL="0" indent="0">
              <a:buNone/>
            </a:pPr>
            <a:r>
              <a:rPr lang="en-US" dirty="0" smtClean="0">
                <a:solidFill>
                  <a:srgbClr val="1C558A"/>
                </a:solidFill>
                <a:latin typeface="Arial" pitchFamily="34" charset="0"/>
              </a:rPr>
              <a:t>The Depression Era</a:t>
            </a:r>
          </a:p>
          <a:p>
            <a:pPr marL="0" indent="0">
              <a:buNone/>
            </a:pPr>
            <a:r>
              <a:rPr lang="en-US" sz="1600" dirty="0" smtClean="0">
                <a:latin typeface="Arial" pitchFamily="34" charset="0"/>
              </a:rPr>
              <a:t>During the 1930s, politicians did not believe in modern fiscal policy, largely because they feared the consequences of government budget deficits. According to Brown, fiscal policy was expansionary only during two years of the Great Depression, 1931 and 1936.</a:t>
            </a:r>
          </a:p>
          <a:p>
            <a:pPr marL="0" indent="0">
              <a:buNone/>
            </a:pPr>
            <a:r>
              <a:rPr lang="en-US" dirty="0" smtClean="0">
                <a:solidFill>
                  <a:srgbClr val="1C558A"/>
                </a:solidFill>
                <a:latin typeface="Arial" pitchFamily="34" charset="0"/>
              </a:rPr>
              <a:t>The Kennedy Administration</a:t>
            </a:r>
          </a:p>
          <a:p>
            <a:pPr marL="0" indent="0">
              <a:buNone/>
            </a:pPr>
            <a:r>
              <a:rPr lang="en-US" sz="1600" dirty="0" smtClean="0">
                <a:latin typeface="Arial" pitchFamily="34" charset="0"/>
              </a:rPr>
              <a:t>Although modern fiscal policy was not deliberately used during the 1930s, the growth in military spending at the onset of World War II in 1941 increased total demand in the economy and helped pull the economy out of its long decade of poor performance. But to see fiscal policy in action, we need to turn to the 1960s. It was not until the presidency of John F. Kennedy during the early 1960s that modern fiscal policy came to be accepted.</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br>
              <a:rPr lang="en-US" dirty="0" smtClean="0"/>
            </a:b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sz="2400" b="1" dirty="0" smtClean="0">
                <a:solidFill>
                  <a:srgbClr val="1C558A"/>
                </a:solidFill>
              </a:rPr>
              <a:t>10.1 </a:t>
            </a:r>
            <a:r>
              <a:rPr lang="en-US" sz="2400" dirty="0" smtClean="0">
                <a:ea typeface="ヒラギノ角ゴ Pro W3" pitchFamily="-65" charset="-128"/>
              </a:rPr>
              <a:t>Explain how fiscal policy works using aggregate demand and aggregate supply.</a:t>
            </a:r>
          </a:p>
          <a:p>
            <a:pPr marL="0" indent="0">
              <a:buNone/>
            </a:pPr>
            <a:r>
              <a:rPr lang="en-US" sz="2400" b="1" dirty="0" smtClean="0">
                <a:solidFill>
                  <a:srgbClr val="1C558A"/>
                </a:solidFill>
              </a:rPr>
              <a:t>10.2 </a:t>
            </a:r>
            <a:r>
              <a:rPr lang="en-US" sz="2400" dirty="0" smtClean="0">
                <a:ea typeface="ヒラギノ角ゴ Pro W3" pitchFamily="-65" charset="-128"/>
              </a:rPr>
              <a:t>Identify the main elements of spending and revenue for the U.S. federal government.</a:t>
            </a:r>
          </a:p>
          <a:p>
            <a:pPr marL="0" indent="0">
              <a:buNone/>
            </a:pPr>
            <a:r>
              <a:rPr lang="en-US" sz="2400" b="1" dirty="0" smtClean="0">
                <a:solidFill>
                  <a:srgbClr val="1C558A"/>
                </a:solidFill>
              </a:rPr>
              <a:t>10.3 </a:t>
            </a:r>
            <a:r>
              <a:rPr lang="en-US" sz="2400" dirty="0" smtClean="0">
                <a:ea typeface="ヒラギノ角ゴ Pro W3" pitchFamily="-65" charset="-128"/>
              </a:rPr>
              <a:t>Discuss the key episodes of active fiscal policy in the U.S. since World War II.</a:t>
            </a:r>
          </a:p>
          <a:p>
            <a:endParaRPr lang="en-US" dirty="0"/>
          </a:p>
        </p:txBody>
      </p:sp>
    </p:spTree>
    <p:extLst>
      <p:ext uri="{BB962C8B-B14F-4D97-AF65-F5344CB8AC3E}">
        <p14:creationId xmlns:p14="http://schemas.microsoft.com/office/powerpoint/2010/main" val="274949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10.3 </a:t>
            </a:r>
            <a:r>
              <a:rPr lang="en-US" sz="3200" dirty="0" smtClean="0"/>
              <a:t>FISCAL POLICY IN U.S. HISTORY </a:t>
            </a:r>
            <a:r>
              <a:rPr lang="en-US" sz="2000" dirty="0" smtClean="0"/>
              <a:t>(2 of 4)</a:t>
            </a:r>
            <a:r>
              <a:rPr lang="en-US" sz="3200" dirty="0" smtClean="0"/>
              <a:t/>
            </a:r>
            <a:br>
              <a:rPr lang="en-US" sz="3200" dirty="0" smtClean="0"/>
            </a:br>
            <a:endParaRPr lang="en-IN" sz="3200" dirty="0"/>
          </a:p>
        </p:txBody>
      </p:sp>
      <p:sp>
        <p:nvSpPr>
          <p:cNvPr id="3" name="Content Placeholder 2"/>
          <p:cNvSpPr>
            <a:spLocks noGrp="1"/>
          </p:cNvSpPr>
          <p:nvPr>
            <p:ph idx="1"/>
          </p:nvPr>
        </p:nvSpPr>
        <p:spPr/>
        <p:txBody>
          <a:bodyPr/>
          <a:lstStyle/>
          <a:p>
            <a:pPr>
              <a:buNone/>
            </a:pPr>
            <a:r>
              <a:rPr lang="en-US" dirty="0" smtClean="0">
                <a:solidFill>
                  <a:srgbClr val="1C558A"/>
                </a:solidFill>
                <a:latin typeface="Arial" pitchFamily="34" charset="0"/>
              </a:rPr>
              <a:t>The Vietnam War Era</a:t>
            </a:r>
          </a:p>
          <a:p>
            <a:pPr marL="255600" indent="-255600">
              <a:buClr>
                <a:srgbClr val="0070C0"/>
              </a:buClr>
              <a:buSzPct val="120000"/>
            </a:pPr>
            <a:r>
              <a:rPr lang="en-US" sz="1700" b="1" dirty="0" smtClean="0">
                <a:latin typeface="Arial" pitchFamily="34" charset="0"/>
              </a:rPr>
              <a:t>Permanent income</a:t>
            </a:r>
          </a:p>
          <a:p>
            <a:pPr marL="255600" indent="-255600">
              <a:spcBef>
                <a:spcPts val="0"/>
              </a:spcBef>
              <a:buNone/>
            </a:pPr>
            <a:r>
              <a:rPr lang="en-US" sz="1600" dirty="0" smtClean="0">
                <a:latin typeface="Arial" pitchFamily="34" charset="0"/>
              </a:rPr>
              <a:t>	An estimate of a household</a:t>
            </a:r>
            <a:r>
              <a:rPr lang="ja-JP" altLang="en-US" sz="1600" dirty="0" smtClean="0">
                <a:latin typeface="Arial" pitchFamily="34" charset="0"/>
              </a:rPr>
              <a:t>’</a:t>
            </a:r>
            <a:r>
              <a:rPr lang="en-US" altLang="ja-JP" sz="1600" dirty="0" smtClean="0">
                <a:latin typeface="Arial" pitchFamily="34" charset="0"/>
              </a:rPr>
              <a:t>s long-run average level of income.</a:t>
            </a:r>
          </a:p>
          <a:p>
            <a:pPr marL="0" indent="0">
              <a:buNone/>
            </a:pPr>
            <a:r>
              <a:rPr lang="en-US" dirty="0" smtClean="0">
                <a:solidFill>
                  <a:srgbClr val="1C558A"/>
                </a:solidFill>
                <a:latin typeface="Arial" pitchFamily="34" charset="0"/>
              </a:rPr>
              <a:t>The Reagan Administration</a:t>
            </a:r>
          </a:p>
          <a:p>
            <a:pPr marL="0" indent="0">
              <a:buNone/>
            </a:pPr>
            <a:r>
              <a:rPr lang="en-US" sz="1600" dirty="0" smtClean="0">
                <a:latin typeface="Arial" pitchFamily="34" charset="0"/>
              </a:rPr>
              <a:t>The tax cuts enacted during 1981 at the beginning of the first term of President Ronald Reagan were significant. However, they were not proposed to increase aggregate demand. Instead, the tax cuts were justified on the basis of improving economic incentives and increasing the supply of output.</a:t>
            </a:r>
          </a:p>
          <a:p>
            <a:pPr marL="0" indent="0"/>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10.3 </a:t>
            </a:r>
            <a:r>
              <a:rPr lang="en-US" sz="3200" dirty="0" smtClean="0"/>
              <a:t>FISCAL POLICY IN U.S. HISTORY </a:t>
            </a:r>
            <a:r>
              <a:rPr lang="en-US" sz="2000" dirty="0" smtClean="0"/>
              <a:t>(3 of 4)</a:t>
            </a:r>
            <a:r>
              <a:rPr lang="en-US" sz="3200" dirty="0" smtClean="0"/>
              <a:t/>
            </a:r>
            <a:br>
              <a:rPr lang="en-US" sz="3200" dirty="0" smtClean="0"/>
            </a:br>
            <a:endParaRPr lang="en-IN" sz="3200" dirty="0"/>
          </a:p>
        </p:txBody>
      </p:sp>
      <p:sp>
        <p:nvSpPr>
          <p:cNvPr id="3" name="Content Placeholder 2"/>
          <p:cNvSpPr>
            <a:spLocks noGrp="1"/>
          </p:cNvSpPr>
          <p:nvPr>
            <p:ph idx="1"/>
          </p:nvPr>
        </p:nvSpPr>
        <p:spPr/>
        <p:txBody>
          <a:bodyPr/>
          <a:lstStyle/>
          <a:p>
            <a:pPr>
              <a:spcBef>
                <a:spcPts val="0"/>
              </a:spcBef>
              <a:buNone/>
            </a:pPr>
            <a:r>
              <a:rPr lang="en-US" dirty="0" smtClean="0">
                <a:solidFill>
                  <a:srgbClr val="1C558A"/>
                </a:solidFill>
                <a:latin typeface="Arial" pitchFamily="34" charset="0"/>
              </a:rPr>
              <a:t>The Clinton, George W. Bush, and Obama Administrations</a:t>
            </a:r>
          </a:p>
          <a:p>
            <a:pPr marL="255600" indent="-255600">
              <a:spcBef>
                <a:spcPts val="1200"/>
              </a:spcBef>
              <a:buClr>
                <a:srgbClr val="0070C0"/>
              </a:buClr>
              <a:buSzPct val="120000"/>
            </a:pPr>
            <a:r>
              <a:rPr lang="en-US" sz="1600" dirty="0" smtClean="0">
                <a:latin typeface="Arial" pitchFamily="34" charset="0"/>
              </a:rPr>
              <a:t>At the beginning of his administration, President Bill Clinton proposed a “stimulus pachage” that would increase aggregate demand, but was defeated by Congress.</a:t>
            </a:r>
          </a:p>
          <a:p>
            <a:pPr marL="255600" indent="-255600">
              <a:spcBef>
                <a:spcPts val="1200"/>
              </a:spcBef>
              <a:buClr>
                <a:srgbClr val="0070C0"/>
              </a:buClr>
              <a:buSzPct val="120000"/>
            </a:pPr>
            <a:r>
              <a:rPr lang="en-US" sz="1600" dirty="0" smtClean="0">
                <a:latin typeface="Arial" pitchFamily="34" charset="0"/>
              </a:rPr>
              <a:t>Later, President Clinton, along with a Republican-controlled Congress, passed a major tax increase to balance the budget and brought the Federal budget into surplus.</a:t>
            </a:r>
          </a:p>
          <a:p>
            <a:pPr marL="255600" indent="-255600">
              <a:spcBef>
                <a:spcPts val="1200"/>
              </a:spcBef>
              <a:buClr>
                <a:srgbClr val="0070C0"/>
              </a:buClr>
              <a:buSzPct val="120000"/>
            </a:pPr>
            <a:r>
              <a:rPr lang="en-US" sz="1600" dirty="0" smtClean="0">
                <a:latin typeface="Arial" pitchFamily="34" charset="0"/>
              </a:rPr>
              <a:t>In 2001, President George W. Bush passed a 10-year tax cut plan in part to stimulate the economy.</a:t>
            </a:r>
          </a:p>
          <a:p>
            <a:pPr marL="255600" indent="-255600">
              <a:spcBef>
                <a:spcPts val="1200"/>
              </a:spcBef>
              <a:buClr>
                <a:srgbClr val="0070C0"/>
              </a:buClr>
              <a:buSzPct val="120000"/>
            </a:pPr>
            <a:r>
              <a:rPr lang="en-US" sz="1600" dirty="0" smtClean="0">
                <a:latin typeface="Arial" pitchFamily="34" charset="0"/>
              </a:rPr>
              <a:t>After September 11, 2001, President Bush and Congress authorized new spending to stimulate the economy which had entered a recession.</a:t>
            </a:r>
          </a:p>
          <a:p>
            <a:pPr lvl="2">
              <a:spcBef>
                <a:spcPts val="1200"/>
              </a:spcBef>
              <a:buSzPct val="120000"/>
              <a:buFont typeface="Arial" panose="020B0604020202020204" pitchFamily="34" charset="0"/>
              <a:buChar char="•"/>
            </a:pPr>
            <a:r>
              <a:rPr lang="en-US" sz="1500" dirty="0" smtClean="0">
                <a:latin typeface="Arial" pitchFamily="34" charset="0"/>
              </a:rPr>
              <a:t>This was followed by other expansionary fiscal policy</a:t>
            </a:r>
          </a:p>
          <a:p>
            <a:pPr marL="255600" indent="-255600">
              <a:spcBef>
                <a:spcPts val="1200"/>
              </a:spcBef>
              <a:buClr>
                <a:srgbClr val="0070C0"/>
              </a:buClr>
              <a:buSzPct val="120000"/>
            </a:pPr>
            <a:r>
              <a:rPr lang="en-US" sz="1600" dirty="0" smtClean="0">
                <a:latin typeface="Arial" pitchFamily="34" charset="0"/>
              </a:rPr>
              <a:t>In 2009, President Obama and Congress enacted the largest stimulus package in U.S. history.</a:t>
            </a:r>
          </a:p>
          <a:p>
            <a:pPr lvl="2">
              <a:spcBef>
                <a:spcPts val="1200"/>
              </a:spcBef>
              <a:buSzPct val="120000"/>
              <a:buFont typeface="Arial" panose="020B0604020202020204" pitchFamily="34" charset="0"/>
              <a:buChar char="•"/>
            </a:pPr>
            <a:r>
              <a:rPr lang="en-US" sz="1500" dirty="0" smtClean="0">
                <a:latin typeface="Arial" pitchFamily="34" charset="0"/>
              </a:rPr>
              <a:t>The stimulus was controversial in both size and composition.</a:t>
            </a:r>
          </a:p>
          <a:p>
            <a:endParaRPr lang="en-IN"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3</a:t>
            </a:r>
            <a:br>
              <a:rPr lang="en-US" b="1" dirty="0" smtClean="0"/>
            </a:br>
            <a:endParaRPr lang="en-IN" dirty="0"/>
          </a:p>
        </p:txBody>
      </p:sp>
      <p:sp>
        <p:nvSpPr>
          <p:cNvPr id="3" name="Content Placeholder 2"/>
          <p:cNvSpPr>
            <a:spLocks noGrp="1"/>
          </p:cNvSpPr>
          <p:nvPr>
            <p:ph idx="1"/>
          </p:nvPr>
        </p:nvSpPr>
        <p:spPr/>
        <p:txBody>
          <a:bodyPr/>
          <a:lstStyle/>
          <a:p>
            <a:pPr>
              <a:lnSpc>
                <a:spcPct val="105000"/>
              </a:lnSpc>
              <a:spcBef>
                <a:spcPts val="1200"/>
              </a:spcBef>
              <a:buNone/>
            </a:pPr>
            <a:r>
              <a:rPr lang="en-US" sz="2000" b="1" dirty="0" smtClean="0">
                <a:solidFill>
                  <a:srgbClr val="505050"/>
                </a:solidFill>
                <a:latin typeface="Arial" pitchFamily="34" charset="0"/>
              </a:rPr>
              <a:t>HOW EFFECTIVE WAS THE </a:t>
            </a:r>
            <a:r>
              <a:rPr lang="en-US" sz="2000" b="1" dirty="0" smtClean="0">
                <a:solidFill>
                  <a:srgbClr val="505050"/>
                </a:solidFill>
                <a:latin typeface="Arial" pitchFamily="34" charset="0"/>
              </a:rPr>
              <a:t>2009 </a:t>
            </a:r>
            <a:r>
              <a:rPr lang="en-US" sz="2000" b="1" dirty="0" smtClean="0">
                <a:solidFill>
                  <a:srgbClr val="505050"/>
                </a:solidFill>
                <a:latin typeface="Arial" pitchFamily="34" charset="0"/>
              </a:rPr>
              <a:t>STIMULUS? </a:t>
            </a:r>
          </a:p>
          <a:p>
            <a:pPr>
              <a:lnSpc>
                <a:spcPct val="105000"/>
              </a:lnSpc>
              <a:spcBef>
                <a:spcPts val="1200"/>
              </a:spcBef>
              <a:buNone/>
            </a:pPr>
            <a:r>
              <a:rPr lang="en-US" sz="1600" b="1" dirty="0" smtClean="0">
                <a:latin typeface="Arial" pitchFamily="34" charset="0"/>
              </a:rPr>
              <a:t>APPLYING </a:t>
            </a:r>
            <a:r>
              <a:rPr lang="en-US" sz="1600" b="1" dirty="0" smtClean="0">
                <a:latin typeface="Arial" pitchFamily="34" charset="0"/>
              </a:rPr>
              <a:t>THE CONCEPTS #3: Was the fiscal stimulus in 2009 successful?</a:t>
            </a:r>
          </a:p>
          <a:p>
            <a:pPr marL="0" indent="0">
              <a:lnSpc>
                <a:spcPct val="105000"/>
              </a:lnSpc>
              <a:spcBef>
                <a:spcPct val="50000"/>
              </a:spcBef>
              <a:buNone/>
            </a:pPr>
            <a:r>
              <a:rPr lang="en-US" altLang="en-US" sz="1600" dirty="0">
                <a:latin typeface="Arial" charset="0"/>
                <a:ea typeface="ＭＳ Ｐゴシック" charset="-128"/>
              </a:rPr>
              <a:t> In 2009, President Obama signed into law the American Recovery and Reinvestment Act, the largest fiscal stimulus in United States history. </a:t>
            </a:r>
            <a:r>
              <a:rPr lang="en-US" altLang="en-US" sz="1600" dirty="0" smtClean="0">
                <a:latin typeface="Arial" charset="0"/>
                <a:ea typeface="ＭＳ Ｐゴシック" charset="-128"/>
              </a:rPr>
              <a:t>Although </a:t>
            </a:r>
            <a:r>
              <a:rPr lang="en-US" altLang="en-US" sz="1600" dirty="0">
                <a:latin typeface="Arial" charset="0"/>
                <a:ea typeface="ＭＳ Ｐゴシック" charset="-128"/>
              </a:rPr>
              <a:t>the recovery of the economy from the 2007 recession was still sluggish, many economists—including those at the Congressional Budget Office—believe that the stimulus did have a significant impact on the economy.</a:t>
            </a:r>
          </a:p>
          <a:p>
            <a:pPr marL="0" indent="0">
              <a:lnSpc>
                <a:spcPct val="105000"/>
              </a:lnSpc>
              <a:spcBef>
                <a:spcPct val="50000"/>
              </a:spcBef>
              <a:buNone/>
            </a:pPr>
            <a:r>
              <a:rPr lang="en-US" altLang="en-US" sz="1600" dirty="0">
                <a:latin typeface="Arial" charset="0"/>
                <a:ea typeface="ＭＳ Ｐゴシック" charset="-128"/>
              </a:rPr>
              <a:t> But not all economists share this belief. </a:t>
            </a:r>
            <a:r>
              <a:rPr lang="en-US" altLang="en-US" sz="1600" dirty="0" smtClean="0">
                <a:latin typeface="Arial" charset="0"/>
                <a:ea typeface="ＭＳ Ｐゴシック" charset="-128"/>
              </a:rPr>
              <a:t>James </a:t>
            </a:r>
            <a:r>
              <a:rPr lang="en-US" altLang="en-US" sz="1600" dirty="0" err="1">
                <a:latin typeface="Arial" charset="0"/>
                <a:ea typeface="ＭＳ Ｐゴシック" charset="-128"/>
              </a:rPr>
              <a:t>Feyrer</a:t>
            </a:r>
            <a:r>
              <a:rPr lang="en-US" altLang="en-US" sz="1600" dirty="0">
                <a:latin typeface="Arial" charset="0"/>
                <a:ea typeface="ＭＳ Ｐゴシック" charset="-128"/>
              </a:rPr>
              <a:t> and Bruce </a:t>
            </a:r>
            <a:r>
              <a:rPr lang="en-US" altLang="en-US" sz="1600" dirty="0" err="1">
                <a:latin typeface="Arial" charset="0"/>
                <a:ea typeface="ＭＳ Ｐゴシック" charset="-128"/>
              </a:rPr>
              <a:t>Sacerdote</a:t>
            </a:r>
            <a:r>
              <a:rPr lang="en-US" altLang="en-US" sz="1600" dirty="0">
                <a:latin typeface="Arial" charset="0"/>
                <a:ea typeface="ＭＳ Ｐゴシック" charset="-128"/>
              </a:rPr>
              <a:t> found that additional spending on infrastructure and support for low-income households was successful i</a:t>
            </a:r>
            <a:r>
              <a:rPr lang="en-US" altLang="en-US" sz="1600" dirty="0" smtClean="0">
                <a:latin typeface="Arial" charset="0"/>
                <a:ea typeface="ＭＳ Ｐゴシック" charset="-128"/>
              </a:rPr>
              <a:t>n </a:t>
            </a:r>
            <a:r>
              <a:rPr lang="en-US" altLang="en-US" sz="1600" dirty="0">
                <a:latin typeface="Arial" charset="0"/>
                <a:ea typeface="ＭＳ Ｐゴシック" charset="-128"/>
              </a:rPr>
              <a:t>generating economic activity, but spending on education was not. </a:t>
            </a:r>
          </a:p>
          <a:p>
            <a:pPr marL="0" indent="0">
              <a:lnSpc>
                <a:spcPct val="105000"/>
              </a:lnSpc>
              <a:spcBef>
                <a:spcPct val="50000"/>
              </a:spcBef>
              <a:buNone/>
            </a:pPr>
            <a:r>
              <a:rPr lang="en-US" altLang="en-US" sz="1600" dirty="0">
                <a:latin typeface="Arial" charset="0"/>
                <a:ea typeface="ＭＳ Ｐゴシック" charset="-128"/>
              </a:rPr>
              <a:t>John Taylor found little evidence that the temporary tax cuts stimulated consumption; they were essentially saved. Taylor believes the stimulus was ineffective.</a:t>
            </a:r>
          </a:p>
          <a:p>
            <a:pPr marL="0" indent="0">
              <a:lnSpc>
                <a:spcPct val="105000"/>
              </a:lnSpc>
              <a:spcBef>
                <a:spcPct val="50000"/>
              </a:spcBef>
              <a:buNone/>
            </a:pPr>
            <a:r>
              <a:rPr lang="en-US" altLang="en-US" sz="1600" dirty="0">
                <a:latin typeface="Arial" charset="0"/>
                <a:ea typeface="ＭＳ Ｐゴシック" charset="-128"/>
              </a:rPr>
              <a:t>Others disagreed suggesting that without the aid to state and local governments, there would have been more substantial cuts in spending on local services.</a:t>
            </a:r>
            <a:endParaRPr lang="en-US" altLang="en-US" sz="1600" dirty="0">
              <a:latin typeface="Arial" charset="0"/>
              <a:ea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10.3 </a:t>
            </a:r>
            <a:r>
              <a:rPr lang="en-US" sz="3200" dirty="0" smtClean="0"/>
              <a:t>FISCAL POLICY IN U.S. HISTORY </a:t>
            </a:r>
            <a:r>
              <a:rPr lang="en-US" sz="2000" dirty="0" smtClean="0"/>
              <a:t>(4 of 4)</a:t>
            </a:r>
            <a:r>
              <a:rPr lang="en-US" sz="3200" dirty="0" smtClean="0"/>
              <a:t/>
            </a:r>
            <a:br>
              <a:rPr lang="en-US" sz="3200" dirty="0" smtClean="0"/>
            </a:br>
            <a:endParaRPr lang="en-IN" sz="3200" dirty="0"/>
          </a:p>
        </p:txBody>
      </p:sp>
      <p:sp>
        <p:nvSpPr>
          <p:cNvPr id="3" name="Content Placeholder 2"/>
          <p:cNvSpPr>
            <a:spLocks noGrp="1"/>
          </p:cNvSpPr>
          <p:nvPr>
            <p:ph idx="1"/>
          </p:nvPr>
        </p:nvSpPr>
        <p:spPr>
          <a:xfrm>
            <a:off x="323528" y="1600201"/>
            <a:ext cx="2304256" cy="4133055"/>
          </a:xfrm>
        </p:spPr>
        <p:txBody>
          <a:bodyPr/>
          <a:lstStyle/>
          <a:p>
            <a:pPr marL="0" indent="0">
              <a:spcAft>
                <a:spcPts val="600"/>
              </a:spcAft>
              <a:buNone/>
            </a:pPr>
            <a:r>
              <a:rPr lang="en-US" sz="1600" dirty="0" smtClean="0">
                <a:ea typeface="ヒラギノ角ゴ Pro W3" pitchFamily="-65" charset="-128"/>
              </a:rPr>
              <a:t>In late 1990</a:t>
            </a:r>
            <a:r>
              <a:rPr lang="ja-JP" altLang="en-US" sz="1600" dirty="0" smtClean="0">
                <a:ea typeface="ヒラギノ角ゴ Pro W3" pitchFamily="-65" charset="-128"/>
              </a:rPr>
              <a:t>’</a:t>
            </a:r>
            <a:r>
              <a:rPr lang="en-US" altLang="ja-JP" sz="1600" dirty="0" smtClean="0">
                <a:ea typeface="ヒラギノ角ゴ Pro W3" pitchFamily="-65" charset="-128"/>
              </a:rPr>
              <a:t>s, tax increases, limited government spending, and economic growth which increased revenues resulted in the U.S. experienced a surplus</a:t>
            </a:r>
          </a:p>
          <a:p>
            <a:pPr marL="0" indent="0">
              <a:spcAft>
                <a:spcPts val="600"/>
              </a:spcAft>
              <a:buNone/>
            </a:pPr>
            <a:r>
              <a:rPr lang="en-US" sz="1600" dirty="0" smtClean="0">
                <a:ea typeface="ヒラギノ角ゴ Pro W3" pitchFamily="-65" charset="-128"/>
              </a:rPr>
              <a:t>Tax cuts and stimulus packages designed to stimulate the economy after the recessions of 2001 and 2008 resulted in U.S. deficits again.</a:t>
            </a:r>
          </a:p>
          <a:p>
            <a:pPr marL="118800" indent="-118800">
              <a:spcAft>
                <a:spcPts val="600"/>
              </a:spcAft>
              <a:buNone/>
            </a:pPr>
            <a:endParaRPr lang="en-US" sz="1600" dirty="0" smtClean="0">
              <a:ea typeface="ヒラギノ角ゴ Pro W3" pitchFamily="-65" charset="-128"/>
            </a:endParaRPr>
          </a:p>
          <a:p>
            <a:pPr marL="0" indent="0"/>
            <a:endParaRPr lang="en-US" sz="1600" dirty="0" smtClean="0">
              <a:ea typeface="ヒラギノ角ゴ Pro W3" pitchFamily="-65" charset="-128"/>
            </a:endParaRPr>
          </a:p>
          <a:p>
            <a:endParaRPr lang="en-IN"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691" y="1600200"/>
            <a:ext cx="6174455" cy="3989040"/>
          </a:xfrm>
          <a:prstGeom prst="rect">
            <a:avLst/>
          </a:prstGeom>
        </p:spPr>
      </p:pic>
      <p:sp>
        <p:nvSpPr>
          <p:cNvPr id="6" name="Rectangle 5"/>
          <p:cNvSpPr/>
          <p:nvPr/>
        </p:nvSpPr>
        <p:spPr>
          <a:xfrm>
            <a:off x="2771800" y="5589240"/>
            <a:ext cx="5760641" cy="430887"/>
          </a:xfrm>
          <a:prstGeom prst="rect">
            <a:avLst/>
          </a:prstGeom>
        </p:spPr>
        <p:txBody>
          <a:bodyPr wrap="square">
            <a:spAutoFit/>
          </a:bodyPr>
          <a:lstStyle/>
          <a:p>
            <a:endParaRPr lang="en-US" sz="1100" smtClean="0"/>
          </a:p>
          <a:p>
            <a:r>
              <a:rPr lang="en-US" sz="1100" dirty="0" smtClean="0"/>
              <a:t>Source</a:t>
            </a:r>
            <a:r>
              <a:rPr lang="en-US" sz="1100" dirty="0"/>
              <a:t>: </a:t>
            </a:r>
            <a:r>
              <a:rPr lang="en-US" sz="1100" dirty="0" smtClean="0"/>
              <a:t>Congressional </a:t>
            </a:r>
            <a:r>
              <a:rPr lang="en-US" sz="1100" dirty="0"/>
              <a:t>Budget Office, January 2015.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TERMS</a:t>
            </a:r>
            <a:r>
              <a:rPr lang="en-US" sz="3200" b="1" dirty="0" smtClean="0">
                <a:solidFill>
                  <a:srgbClr val="000000"/>
                </a:solidFill>
                <a:ea typeface="ヒラギノ角ゴ Pro W3" pitchFamily="-65" charset="-128"/>
              </a:rPr>
              <a:t/>
            </a:r>
            <a:br>
              <a:rPr lang="en-US" sz="3200" b="1" dirty="0" smtClean="0">
                <a:solidFill>
                  <a:srgbClr val="000000"/>
                </a:solidFill>
                <a:ea typeface="ヒラギノ角ゴ Pro W3" pitchFamily="-65" charset="-128"/>
              </a:rPr>
            </a:br>
            <a:endParaRPr lang="en-IN" dirty="0"/>
          </a:p>
        </p:txBody>
      </p:sp>
      <p:sp>
        <p:nvSpPr>
          <p:cNvPr id="3" name="Content Placeholder 2"/>
          <p:cNvSpPr>
            <a:spLocks noGrp="1"/>
          </p:cNvSpPr>
          <p:nvPr>
            <p:ph idx="1"/>
          </p:nvPr>
        </p:nvSpPr>
        <p:spPr/>
        <p:txBody>
          <a:bodyPr/>
          <a:lstStyle/>
          <a:p>
            <a:pPr marL="0" indent="0">
              <a:spcBef>
                <a:spcPct val="50000"/>
              </a:spcBef>
              <a:buNone/>
            </a:pPr>
            <a:r>
              <a:rPr lang="en-US" sz="1800" b="1" dirty="0" smtClean="0">
                <a:latin typeface="Arial" pitchFamily="34" charset="0"/>
              </a:rPr>
              <a:t>Automatic stabilizers			Medicare</a:t>
            </a:r>
          </a:p>
          <a:p>
            <a:pPr marL="0" indent="0">
              <a:spcBef>
                <a:spcPct val="50000"/>
              </a:spcBef>
              <a:buNone/>
            </a:pPr>
            <a:r>
              <a:rPr lang="en-US" sz="1800" b="1" dirty="0" smtClean="0">
                <a:latin typeface="Arial" pitchFamily="34" charset="0"/>
              </a:rPr>
              <a:t>Budget deficit				Outside lags</a:t>
            </a:r>
          </a:p>
          <a:p>
            <a:pPr marL="0" indent="0">
              <a:spcBef>
                <a:spcPct val="50000"/>
              </a:spcBef>
              <a:buNone/>
            </a:pPr>
            <a:r>
              <a:rPr lang="en-US" sz="1800" b="1" dirty="0" smtClean="0">
                <a:latin typeface="Arial" pitchFamily="34" charset="0"/>
              </a:rPr>
              <a:t>Budget surplus				Permanent income</a:t>
            </a:r>
          </a:p>
          <a:p>
            <a:pPr marL="0" indent="0">
              <a:spcBef>
                <a:spcPct val="50000"/>
              </a:spcBef>
              <a:buNone/>
            </a:pPr>
            <a:r>
              <a:rPr lang="en-US" sz="1800" b="1" dirty="0" smtClean="0">
                <a:latin typeface="Arial" pitchFamily="34" charset="0"/>
              </a:rPr>
              <a:t>Contractionary policies			Social Security</a:t>
            </a:r>
          </a:p>
          <a:p>
            <a:pPr marL="0" indent="0">
              <a:spcBef>
                <a:spcPct val="50000"/>
              </a:spcBef>
              <a:buNone/>
            </a:pPr>
            <a:r>
              <a:rPr lang="en-US" sz="1800" b="1" dirty="0" smtClean="0">
                <a:latin typeface="Arial" pitchFamily="34" charset="0"/>
              </a:rPr>
              <a:t>Discretionary spending			Stabilization policies</a:t>
            </a:r>
          </a:p>
          <a:p>
            <a:pPr marL="0" indent="0">
              <a:spcBef>
                <a:spcPct val="50000"/>
              </a:spcBef>
              <a:buNone/>
            </a:pPr>
            <a:r>
              <a:rPr lang="en-US" sz="1800" b="1" dirty="0" smtClean="0">
                <a:latin typeface="Arial" pitchFamily="34" charset="0"/>
              </a:rPr>
              <a:t>Entitlement and mandatory spending	Supply-side economics</a:t>
            </a:r>
          </a:p>
          <a:p>
            <a:pPr marL="0" indent="0">
              <a:spcBef>
                <a:spcPct val="50000"/>
              </a:spcBef>
              <a:buNone/>
            </a:pPr>
            <a:r>
              <a:rPr lang="en-US" sz="1800" b="1" dirty="0" smtClean="0">
                <a:latin typeface="Arial" pitchFamily="34" charset="0"/>
              </a:rPr>
              <a:t>Expansionary policies</a:t>
            </a:r>
          </a:p>
          <a:p>
            <a:pPr marL="0" indent="0">
              <a:spcBef>
                <a:spcPct val="50000"/>
              </a:spcBef>
              <a:buNone/>
            </a:pPr>
            <a:r>
              <a:rPr lang="en-US" sz="1800" b="1" dirty="0" smtClean="0">
                <a:latin typeface="Arial" pitchFamily="34" charset="0"/>
              </a:rPr>
              <a:t>Fiscal policy</a:t>
            </a:r>
          </a:p>
          <a:p>
            <a:pPr marL="0" indent="0">
              <a:spcBef>
                <a:spcPct val="50000"/>
              </a:spcBef>
              <a:buNone/>
            </a:pPr>
            <a:r>
              <a:rPr lang="en-US" sz="1800" b="1" dirty="0" smtClean="0">
                <a:latin typeface="Arial" pitchFamily="34" charset="0"/>
              </a:rPr>
              <a:t>Inside lags</a:t>
            </a:r>
          </a:p>
          <a:p>
            <a:pPr marL="0" indent="0">
              <a:spcBef>
                <a:spcPct val="50000"/>
              </a:spcBef>
              <a:buNone/>
            </a:pPr>
            <a:r>
              <a:rPr lang="en-US" sz="1800" b="1" dirty="0" smtClean="0">
                <a:latin typeface="Arial" pitchFamily="34" charset="0"/>
              </a:rPr>
              <a:t>Laffer curve</a:t>
            </a:r>
          </a:p>
          <a:p>
            <a:pPr marL="0" indent="0">
              <a:spcBef>
                <a:spcPct val="50000"/>
              </a:spcBef>
              <a:buNone/>
            </a:pPr>
            <a:r>
              <a:rPr lang="en-US" sz="1800" b="1" dirty="0" smtClean="0">
                <a:latin typeface="Arial" pitchFamily="34" charset="0"/>
              </a:rPr>
              <a:t>Medicaid</a:t>
            </a:r>
          </a:p>
          <a:p>
            <a:endParaRPr lang="en-IN" sz="1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Fiscal Policy</a:t>
            </a:r>
            <a:br>
              <a:rPr lang="en-US" sz="3200" dirty="0" smtClean="0">
                <a:ea typeface="ヒラギノ角ゴ Pro W3" pitchFamily="-65" charset="-128"/>
              </a:rPr>
            </a:br>
            <a:endParaRPr lang="en-US" sz="3200" dirty="0"/>
          </a:p>
        </p:txBody>
      </p:sp>
      <p:sp>
        <p:nvSpPr>
          <p:cNvPr id="3" name="Content Placeholder 2"/>
          <p:cNvSpPr>
            <a:spLocks noGrp="1"/>
          </p:cNvSpPr>
          <p:nvPr>
            <p:ph idx="1"/>
          </p:nvPr>
        </p:nvSpPr>
        <p:spPr/>
        <p:txBody>
          <a:bodyPr/>
          <a:lstStyle/>
          <a:p>
            <a:pPr marL="255600" indent="-255600">
              <a:buClr>
                <a:srgbClr val="0070C0"/>
              </a:buClr>
              <a:buSzPct val="120000"/>
            </a:pPr>
            <a:r>
              <a:rPr lang="en-US" sz="2000" b="1" dirty="0" smtClean="0">
                <a:latin typeface="Arial" pitchFamily="34" charset="0"/>
              </a:rPr>
              <a:t>Fiscal policy</a:t>
            </a:r>
          </a:p>
          <a:p>
            <a:pPr marL="255600" indent="-255600">
              <a:spcBef>
                <a:spcPts val="0"/>
              </a:spcBef>
              <a:buNone/>
            </a:pPr>
            <a:r>
              <a:rPr lang="en-US" sz="1600" dirty="0" smtClean="0">
                <a:latin typeface="Arial" pitchFamily="34" charset="0"/>
              </a:rPr>
              <a:t>	Changes in government taxes and spending that affect the level of GDP.</a:t>
            </a:r>
          </a:p>
          <a:p>
            <a:endParaRPr lang="en-US" dirty="0"/>
          </a:p>
        </p:txBody>
      </p:sp>
    </p:spTree>
    <p:extLst>
      <p:ext uri="{BB962C8B-B14F-4D97-AF65-F5344CB8AC3E}">
        <p14:creationId xmlns:p14="http://schemas.microsoft.com/office/powerpoint/2010/main" val="29549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10.1 THE ROLE OF FISCAL POLICY</a:t>
            </a:r>
            <a:r>
              <a:rPr lang="en-US" sz="2000" dirty="0" smtClean="0">
                <a:ea typeface="ヒラギノ角ゴ Pro W3" pitchFamily="-65" charset="-128"/>
              </a:rPr>
              <a:t>(1 of 5)</a:t>
            </a:r>
            <a:br>
              <a:rPr lang="en-US" sz="2000" dirty="0" smtClean="0">
                <a:ea typeface="ヒラギノ角ゴ Pro W3" pitchFamily="-65" charset="-128"/>
              </a:rPr>
            </a:br>
            <a:endParaRPr lang="en-IN" sz="2000" dirty="0"/>
          </a:p>
        </p:txBody>
      </p:sp>
      <p:sp>
        <p:nvSpPr>
          <p:cNvPr id="3" name="Content Placeholder 2"/>
          <p:cNvSpPr>
            <a:spLocks noGrp="1"/>
          </p:cNvSpPr>
          <p:nvPr>
            <p:ph idx="1"/>
          </p:nvPr>
        </p:nvSpPr>
        <p:spPr>
          <a:xfrm>
            <a:off x="457200" y="1600201"/>
            <a:ext cx="3211782" cy="4421087"/>
          </a:xfrm>
        </p:spPr>
        <p:txBody>
          <a:bodyPr/>
          <a:lstStyle/>
          <a:p>
            <a:pPr marL="0" indent="0">
              <a:buNone/>
            </a:pPr>
            <a:r>
              <a:rPr lang="en-US" dirty="0" smtClean="0">
                <a:solidFill>
                  <a:srgbClr val="1C558A"/>
                </a:solidFill>
                <a:ea typeface="ヒラギノ角ゴ Pro W3" pitchFamily="-65" charset="-128"/>
              </a:rPr>
              <a:t>Fiscal Policy and Aggregate Demand</a:t>
            </a:r>
          </a:p>
          <a:p>
            <a:pPr marL="0" indent="0">
              <a:lnSpc>
                <a:spcPct val="110000"/>
              </a:lnSpc>
              <a:buClr>
                <a:schemeClr val="tx1"/>
              </a:buClr>
              <a:buFont typeface="Wingdings 3" pitchFamily="18" charset="2"/>
              <a:buNone/>
            </a:pPr>
            <a:r>
              <a:rPr lang="en-US" sz="1600" dirty="0" smtClean="0">
                <a:latin typeface="Arial" pitchFamily="34" charset="0"/>
              </a:rPr>
              <a:t>Panel A shows that an increase in government spending shifts the aggregate demand curve from AD</a:t>
            </a:r>
            <a:r>
              <a:rPr lang="en-US" sz="1600" baseline="-25000" dirty="0" smtClean="0">
                <a:latin typeface="Arial" pitchFamily="34" charset="0"/>
              </a:rPr>
              <a:t>0</a:t>
            </a:r>
            <a:r>
              <a:rPr lang="en-US" sz="1600" dirty="0" smtClean="0">
                <a:latin typeface="Arial" pitchFamily="34" charset="0"/>
              </a:rPr>
              <a:t> to AD</a:t>
            </a:r>
            <a:r>
              <a:rPr lang="en-US" sz="1600" baseline="-25000" dirty="0" smtClean="0">
                <a:latin typeface="Arial" pitchFamily="34" charset="0"/>
              </a:rPr>
              <a:t>1</a:t>
            </a:r>
            <a:r>
              <a:rPr lang="en-US" sz="1600" dirty="0" smtClean="0">
                <a:latin typeface="Arial" pitchFamily="34" charset="0"/>
              </a:rPr>
              <a:t>, restoring the economy to full employment. This is an example of expansionary policy.</a:t>
            </a:r>
          </a:p>
          <a:p>
            <a:pPr marL="0" indent="0">
              <a:lnSpc>
                <a:spcPct val="110000"/>
              </a:lnSpc>
              <a:buClr>
                <a:schemeClr val="tx1"/>
              </a:buClr>
              <a:buFont typeface="Wingdings 3" pitchFamily="18" charset="2"/>
              <a:buNone/>
            </a:pPr>
            <a:r>
              <a:rPr lang="en-US" sz="1600" dirty="0" smtClean="0">
                <a:latin typeface="Arial" pitchFamily="34" charset="0"/>
              </a:rPr>
              <a:t>Panel B shows that an increase in taxes shifts the aggregate demand curve to the left, from AD</a:t>
            </a:r>
            <a:r>
              <a:rPr lang="en-US" sz="1600" baseline="-25000" dirty="0" smtClean="0">
                <a:latin typeface="Arial" pitchFamily="34" charset="0"/>
              </a:rPr>
              <a:t>0 </a:t>
            </a:r>
            <a:r>
              <a:rPr lang="en-US" sz="1600" dirty="0" smtClean="0">
                <a:latin typeface="Arial" pitchFamily="34" charset="0"/>
              </a:rPr>
              <a:t>to AD</a:t>
            </a:r>
            <a:r>
              <a:rPr lang="en-US" sz="1600" baseline="-25000" dirty="0" smtClean="0">
                <a:latin typeface="Arial" pitchFamily="34" charset="0"/>
              </a:rPr>
              <a:t>1</a:t>
            </a:r>
            <a:r>
              <a:rPr lang="en-US" sz="1600" dirty="0" smtClean="0">
                <a:latin typeface="Arial" pitchFamily="34" charset="0"/>
              </a:rPr>
              <a:t>, restoring the economy to full employment. This is an example of contractionary policy.</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550" y="1988840"/>
            <a:ext cx="5599450" cy="3240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10.1 THE ROLE OF FISCAL POLICY</a:t>
            </a:r>
            <a:r>
              <a:rPr lang="en-US" sz="2000" dirty="0" smtClean="0">
                <a:ea typeface="ヒラギノ角ゴ Pro W3" pitchFamily="-65" charset="-128"/>
              </a:rPr>
              <a:t>(2 of 5)</a:t>
            </a:r>
            <a:br>
              <a:rPr lang="en-US" sz="2000" dirty="0" smtClean="0">
                <a:ea typeface="ヒラギノ角ゴ Pro W3" pitchFamily="-65" charset="-128"/>
              </a:rPr>
            </a:br>
            <a:endParaRPr lang="en-IN" sz="2000" dirty="0"/>
          </a:p>
        </p:txBody>
      </p:sp>
      <p:sp>
        <p:nvSpPr>
          <p:cNvPr id="3" name="Content Placeholder 2"/>
          <p:cNvSpPr>
            <a:spLocks noGrp="1"/>
          </p:cNvSpPr>
          <p:nvPr>
            <p:ph idx="1"/>
          </p:nvPr>
        </p:nvSpPr>
        <p:spPr/>
        <p:txBody>
          <a:bodyPr/>
          <a:lstStyle/>
          <a:p>
            <a:pPr marL="118800" indent="-118800">
              <a:buNone/>
            </a:pPr>
            <a:r>
              <a:rPr lang="en-US" dirty="0" smtClean="0">
                <a:solidFill>
                  <a:srgbClr val="1C558A"/>
                </a:solidFill>
                <a:ea typeface="ヒラギノ角ゴ Pro W3" pitchFamily="-65" charset="-128"/>
              </a:rPr>
              <a:t>Fiscal Policy and Aggregate Demand</a:t>
            </a:r>
          </a:p>
          <a:p>
            <a:pPr marL="255600" indent="-255600">
              <a:buClr>
                <a:srgbClr val="0070C0"/>
              </a:buClr>
              <a:buSzPct val="120000"/>
            </a:pPr>
            <a:r>
              <a:rPr lang="en-US" sz="1700" b="1" dirty="0" smtClean="0">
                <a:latin typeface="Arial" pitchFamily="34" charset="0"/>
              </a:rPr>
              <a:t>Expansionary policies</a:t>
            </a:r>
          </a:p>
          <a:p>
            <a:pPr marL="255600" indent="-255600">
              <a:spcBef>
                <a:spcPts val="0"/>
              </a:spcBef>
              <a:buNone/>
            </a:pPr>
            <a:r>
              <a:rPr lang="en-US" sz="1600" dirty="0" smtClean="0">
                <a:latin typeface="Arial" pitchFamily="34" charset="0"/>
              </a:rPr>
              <a:t>	Government policy actions that lead to increases in aggregate demand.</a:t>
            </a:r>
          </a:p>
          <a:p>
            <a:pPr marL="255600" indent="-255600">
              <a:buClr>
                <a:srgbClr val="0070C0"/>
              </a:buClr>
              <a:buSzPct val="120000"/>
            </a:pPr>
            <a:r>
              <a:rPr lang="en-US" sz="1700" b="1" dirty="0" smtClean="0">
                <a:latin typeface="Arial" pitchFamily="34" charset="0"/>
              </a:rPr>
              <a:t>Contractionary policies</a:t>
            </a:r>
          </a:p>
          <a:p>
            <a:pPr marL="255600" indent="-255600">
              <a:spcBef>
                <a:spcPts val="0"/>
              </a:spcBef>
              <a:buNone/>
            </a:pPr>
            <a:r>
              <a:rPr lang="en-US" sz="1600" dirty="0" smtClean="0">
                <a:latin typeface="Arial" pitchFamily="34" charset="0"/>
              </a:rPr>
              <a:t>	Government policy actions that lead to decreases in aggregate demand.</a:t>
            </a:r>
          </a:p>
          <a:p>
            <a:pPr marL="0" indent="0">
              <a:buNone/>
            </a:pPr>
            <a:endParaRPr lang="en-US" dirty="0" smtClean="0">
              <a:solidFill>
                <a:srgbClr val="2164A2"/>
              </a:solidFill>
              <a:ea typeface="ヒラギノ角ゴ Pro W3" pitchFamily="-65"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10.1 THE ROLE OF FISCAL POLICY</a:t>
            </a:r>
            <a:r>
              <a:rPr lang="en-US" sz="2000" dirty="0" smtClean="0">
                <a:ea typeface="ヒラギノ角ゴ Pro W3" pitchFamily="-65" charset="-128"/>
              </a:rPr>
              <a:t>(3 of 5)</a:t>
            </a:r>
            <a:br>
              <a:rPr lang="en-US" sz="2000" dirty="0" smtClean="0">
                <a:ea typeface="ヒラギノ角ゴ Pro W3" pitchFamily="-65" charset="-128"/>
              </a:rPr>
            </a:br>
            <a:endParaRPr lang="en-IN" sz="2000" dirty="0"/>
          </a:p>
        </p:txBody>
      </p:sp>
      <p:sp>
        <p:nvSpPr>
          <p:cNvPr id="3" name="Content Placeholder 2"/>
          <p:cNvSpPr>
            <a:spLocks noGrp="1"/>
          </p:cNvSpPr>
          <p:nvPr>
            <p:ph idx="1"/>
          </p:nvPr>
        </p:nvSpPr>
        <p:spPr/>
        <p:txBody>
          <a:bodyPr/>
          <a:lstStyle/>
          <a:p>
            <a:pPr>
              <a:buNone/>
            </a:pPr>
            <a:r>
              <a:rPr lang="en-US" dirty="0" smtClean="0">
                <a:solidFill>
                  <a:srgbClr val="1C558A"/>
                </a:solidFill>
                <a:ea typeface="ヒラギノ角ゴ Pro W3" pitchFamily="-65" charset="-128"/>
              </a:rPr>
              <a:t>The Fiscal Multiplier</a:t>
            </a:r>
          </a:p>
          <a:p>
            <a:pPr marL="255600" indent="-255600">
              <a:buClr>
                <a:srgbClr val="0070C0"/>
              </a:buClr>
              <a:buSzPct val="120000"/>
            </a:pPr>
            <a:r>
              <a:rPr lang="en-US" sz="1600" dirty="0" smtClean="0">
                <a:latin typeface="Arial" pitchFamily="34" charset="0"/>
              </a:rPr>
              <a:t>As the government develops policies to stabilize the economy, it needs to take the multiplier into account. </a:t>
            </a:r>
          </a:p>
          <a:p>
            <a:pPr marL="255600" indent="-255600">
              <a:buClr>
                <a:srgbClr val="0070C0"/>
              </a:buClr>
              <a:buSzPct val="120000"/>
            </a:pPr>
            <a:r>
              <a:rPr lang="en-US" sz="1600" dirty="0" smtClean="0">
                <a:latin typeface="Arial" pitchFamily="34" charset="0"/>
              </a:rPr>
              <a:t>The total shift in aggregate demand will be larger than the initial shift. As we will see later in this chapter, </a:t>
            </a:r>
          </a:p>
          <a:p>
            <a:pPr marL="255600" indent="-255600">
              <a:buClr>
                <a:srgbClr val="0070C0"/>
              </a:buClr>
              <a:buSzPct val="120000"/>
            </a:pPr>
            <a:r>
              <a:rPr lang="en-US" sz="1600" dirty="0" smtClean="0">
                <a:latin typeface="Arial" pitchFamily="34" charset="0"/>
              </a:rPr>
              <a:t>U.S. policymakers have taken the multiplier into account as they have developed policies for the economy.  </a:t>
            </a:r>
          </a:p>
          <a:p>
            <a:pPr>
              <a:buNone/>
            </a:pPr>
            <a:r>
              <a:rPr lang="en-US" dirty="0" smtClean="0">
                <a:solidFill>
                  <a:srgbClr val="2164A2"/>
                </a:solidFill>
                <a:latin typeface="Arial" pitchFamily="34" charset="0"/>
              </a:rPr>
              <a:t>The Limits to Stabilization Policy</a:t>
            </a:r>
          </a:p>
          <a:p>
            <a:pPr marL="255600" indent="-255600">
              <a:buClr>
                <a:srgbClr val="0070C0"/>
              </a:buClr>
              <a:buSzPct val="120000"/>
            </a:pPr>
            <a:r>
              <a:rPr lang="en-US" sz="1600" b="1" dirty="0" smtClean="0">
                <a:latin typeface="Arial" pitchFamily="34" charset="0"/>
              </a:rPr>
              <a:t>Stabilization policies</a:t>
            </a:r>
          </a:p>
          <a:p>
            <a:pPr marL="255600" indent="-255600">
              <a:spcBef>
                <a:spcPts val="0"/>
              </a:spcBef>
              <a:buNone/>
            </a:pPr>
            <a:r>
              <a:rPr lang="en-US" sz="1600" dirty="0" smtClean="0">
                <a:latin typeface="Arial" pitchFamily="34" charset="0"/>
              </a:rPr>
              <a:t>	Policy actions taken to move the economy closer to full employment or potential output.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10.1 THE ROLE OF FISCAL POLICY</a:t>
            </a:r>
            <a:r>
              <a:rPr lang="en-US" sz="2000" dirty="0" smtClean="0">
                <a:ea typeface="ヒラギノ角ゴ Pro W3" pitchFamily="-65" charset="-128"/>
              </a:rPr>
              <a:t>(4 of 5)</a:t>
            </a:r>
            <a:br>
              <a:rPr lang="en-US" sz="2000" dirty="0" smtClean="0">
                <a:ea typeface="ヒラギノ角ゴ Pro W3" pitchFamily="-65" charset="-128"/>
              </a:rPr>
            </a:br>
            <a:endParaRPr lang="en-IN" sz="2000" dirty="0"/>
          </a:p>
        </p:txBody>
      </p:sp>
      <p:sp>
        <p:nvSpPr>
          <p:cNvPr id="3" name="Content Placeholder 2"/>
          <p:cNvSpPr>
            <a:spLocks noGrp="1"/>
          </p:cNvSpPr>
          <p:nvPr>
            <p:ph idx="1"/>
          </p:nvPr>
        </p:nvSpPr>
        <p:spPr>
          <a:xfrm>
            <a:off x="457200" y="1600200"/>
            <a:ext cx="3970784" cy="4637112"/>
          </a:xfrm>
        </p:spPr>
        <p:txBody>
          <a:bodyPr/>
          <a:lstStyle/>
          <a:p>
            <a:pPr marL="0" indent="0">
              <a:buNone/>
            </a:pPr>
            <a:r>
              <a:rPr lang="en-US" sz="2000" dirty="0" smtClean="0">
                <a:solidFill>
                  <a:srgbClr val="1C558A"/>
                </a:solidFill>
                <a:latin typeface="Arial" pitchFamily="34" charset="0"/>
              </a:rPr>
              <a:t>The Limits to Stabilization Policy</a:t>
            </a:r>
          </a:p>
          <a:p>
            <a:pPr marL="0" indent="0">
              <a:buNone/>
            </a:pPr>
            <a:r>
              <a:rPr lang="en-US" sz="1500" b="1" dirty="0" smtClean="0">
                <a:solidFill>
                  <a:srgbClr val="505050"/>
                </a:solidFill>
                <a:latin typeface="Arial" pitchFamily="34" charset="0"/>
              </a:rPr>
              <a:t>LAGS</a:t>
            </a:r>
          </a:p>
          <a:p>
            <a:pPr marL="0" indent="0">
              <a:lnSpc>
                <a:spcPct val="110000"/>
              </a:lnSpc>
              <a:spcBef>
                <a:spcPts val="1000"/>
              </a:spcBef>
              <a:buClr>
                <a:schemeClr val="tx1"/>
              </a:buClr>
              <a:buFont typeface="Wingdings 3" pitchFamily="18" charset="2"/>
              <a:buNone/>
            </a:pPr>
            <a:r>
              <a:rPr lang="en-US" sz="1400" dirty="0" smtClean="0">
                <a:latin typeface="Arial" pitchFamily="34" charset="0"/>
              </a:rPr>
              <a:t>Panel A shows an example of  successful stabilization policy. </a:t>
            </a:r>
          </a:p>
          <a:p>
            <a:pPr marL="0" indent="0">
              <a:lnSpc>
                <a:spcPct val="110000"/>
              </a:lnSpc>
              <a:spcBef>
                <a:spcPts val="1000"/>
              </a:spcBef>
              <a:buClr>
                <a:schemeClr val="tx1"/>
              </a:buClr>
              <a:buFont typeface="Wingdings 3" pitchFamily="18" charset="2"/>
              <a:buNone/>
            </a:pPr>
            <a:r>
              <a:rPr lang="en-US" sz="1400" dirty="0" smtClean="0">
                <a:latin typeface="Arial" pitchFamily="34" charset="0"/>
              </a:rPr>
              <a:t>The solid line represents the behavior of GDP in the absence of policies. The dashed line shows the behavior of GDP when policies are in place. Successfully timed policies help smooth out economic fluctuations.</a:t>
            </a:r>
          </a:p>
          <a:p>
            <a:pPr marL="0" indent="0">
              <a:lnSpc>
                <a:spcPct val="110000"/>
              </a:lnSpc>
              <a:spcBef>
                <a:spcPts val="1000"/>
              </a:spcBef>
              <a:buClr>
                <a:schemeClr val="tx1"/>
              </a:buClr>
              <a:buFont typeface="Wingdings 3" pitchFamily="18" charset="2"/>
              <a:buNone/>
            </a:pPr>
            <a:r>
              <a:rPr lang="en-US" sz="1400" dirty="0" smtClean="0">
                <a:latin typeface="Arial" pitchFamily="34" charset="0"/>
              </a:rPr>
              <a:t>Panel B shows the consequences of ill-timed policies. </a:t>
            </a:r>
          </a:p>
          <a:p>
            <a:pPr marL="0" indent="0">
              <a:lnSpc>
                <a:spcPct val="110000"/>
              </a:lnSpc>
              <a:spcBef>
                <a:spcPts val="1000"/>
              </a:spcBef>
              <a:buClr>
                <a:schemeClr val="tx1"/>
              </a:buClr>
              <a:buFont typeface="Wingdings 3" pitchFamily="18" charset="2"/>
              <a:buNone/>
            </a:pPr>
            <a:r>
              <a:rPr lang="en-US" sz="1400" dirty="0" smtClean="0">
                <a:latin typeface="Arial" pitchFamily="34" charset="0"/>
              </a:rPr>
              <a:t>Again, the solid line shows GDP in the absence of policies and the dashed line shows GDP with policies in place. Notice how ill-timed policies make economic fluctuations greater.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483" y="1634912"/>
            <a:ext cx="4650009" cy="4170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a typeface="ヒラギノ角ゴ Pro W3" pitchFamily="-65" charset="-128"/>
              </a:rPr>
              <a:t>10.1 THE ROLE OF FISCAL POLICY</a:t>
            </a:r>
            <a:r>
              <a:rPr lang="en-US" sz="2000" dirty="0" smtClean="0">
                <a:ea typeface="ヒラギノ角ゴ Pro W3" pitchFamily="-65" charset="-128"/>
              </a:rPr>
              <a:t>(5 of 5)</a:t>
            </a:r>
            <a:br>
              <a:rPr lang="en-US" sz="2000" dirty="0" smtClean="0">
                <a:ea typeface="ヒラギノ角ゴ Pro W3" pitchFamily="-65" charset="-128"/>
              </a:rPr>
            </a:br>
            <a:endParaRPr lang="en-IN" sz="2000" dirty="0"/>
          </a:p>
        </p:txBody>
      </p:sp>
      <p:sp>
        <p:nvSpPr>
          <p:cNvPr id="3" name="Content Placeholder 2"/>
          <p:cNvSpPr>
            <a:spLocks noGrp="1"/>
          </p:cNvSpPr>
          <p:nvPr>
            <p:ph idx="1"/>
          </p:nvPr>
        </p:nvSpPr>
        <p:spPr/>
        <p:txBody>
          <a:bodyPr/>
          <a:lstStyle/>
          <a:p>
            <a:pPr>
              <a:buNone/>
            </a:pPr>
            <a:r>
              <a:rPr lang="en-US" dirty="0" smtClean="0">
                <a:solidFill>
                  <a:srgbClr val="1C558A"/>
                </a:solidFill>
                <a:latin typeface="Arial" pitchFamily="34" charset="0"/>
              </a:rPr>
              <a:t>The Limits to Stabilization Policy</a:t>
            </a:r>
          </a:p>
          <a:p>
            <a:pPr>
              <a:buNone/>
            </a:pPr>
            <a:r>
              <a:rPr lang="en-US" sz="1600" b="1" dirty="0" smtClean="0">
                <a:solidFill>
                  <a:srgbClr val="505050"/>
                </a:solidFill>
                <a:latin typeface="Arial" pitchFamily="34" charset="0"/>
              </a:rPr>
              <a:t>LAGS</a:t>
            </a:r>
          </a:p>
          <a:p>
            <a:pPr marL="255600" indent="-255600">
              <a:buClr>
                <a:srgbClr val="0070C0"/>
              </a:buClr>
              <a:buSzPct val="120000"/>
            </a:pPr>
            <a:r>
              <a:rPr lang="en-US" sz="1700" b="1" dirty="0" smtClean="0">
                <a:latin typeface="Arial" pitchFamily="34" charset="0"/>
              </a:rPr>
              <a:t>Inside lags</a:t>
            </a:r>
          </a:p>
          <a:p>
            <a:pPr marL="255600" indent="-255600">
              <a:spcBef>
                <a:spcPts val="0"/>
              </a:spcBef>
              <a:buNone/>
            </a:pPr>
            <a:r>
              <a:rPr lang="en-US" sz="1600" dirty="0" smtClean="0">
                <a:latin typeface="Arial" pitchFamily="34" charset="0"/>
              </a:rPr>
              <a:t>	</a:t>
            </a:r>
            <a:r>
              <a:rPr lang="en-US" sz="1500" dirty="0" smtClean="0">
                <a:latin typeface="Arial" pitchFamily="34" charset="0"/>
              </a:rPr>
              <a:t>The time it takes to formulate a policy.</a:t>
            </a:r>
          </a:p>
          <a:p>
            <a:pPr marL="255600" indent="-255600">
              <a:buClr>
                <a:srgbClr val="0070C0"/>
              </a:buClr>
              <a:buSzPct val="120000"/>
            </a:pPr>
            <a:r>
              <a:rPr lang="en-US" sz="1700" b="1" dirty="0" smtClean="0">
                <a:latin typeface="Arial" pitchFamily="34" charset="0"/>
              </a:rPr>
              <a:t>Outside lags</a:t>
            </a:r>
          </a:p>
          <a:p>
            <a:pPr marL="255600" indent="-255600">
              <a:spcBef>
                <a:spcPts val="0"/>
              </a:spcBef>
              <a:buNone/>
            </a:pPr>
            <a:r>
              <a:rPr lang="en-US" sz="1600" dirty="0" smtClean="0">
                <a:latin typeface="Arial" pitchFamily="34" charset="0"/>
              </a:rPr>
              <a:t>	</a:t>
            </a:r>
            <a:r>
              <a:rPr lang="en-US" sz="1500" dirty="0" smtClean="0">
                <a:latin typeface="Arial" pitchFamily="34" charset="0"/>
              </a:rPr>
              <a:t>The time it takes for the policy to actually work.</a:t>
            </a:r>
          </a:p>
          <a:p>
            <a:pPr>
              <a:buNone/>
            </a:pPr>
            <a:endParaRPr lang="en-US" sz="800" dirty="0" smtClean="0">
              <a:latin typeface="Arial" pitchFamily="34" charset="0"/>
            </a:endParaRPr>
          </a:p>
          <a:p>
            <a:pPr marL="0" indent="0">
              <a:spcBef>
                <a:spcPts val="0"/>
              </a:spcBef>
              <a:buNone/>
            </a:pPr>
            <a:r>
              <a:rPr lang="en-US" sz="1600" b="1" dirty="0" smtClean="0">
                <a:solidFill>
                  <a:srgbClr val="505050"/>
                </a:solidFill>
                <a:latin typeface="Arial" pitchFamily="34" charset="0"/>
              </a:rPr>
              <a:t>FORECASTING UNCERTAINTIES</a:t>
            </a:r>
          </a:p>
          <a:p>
            <a:pPr marL="0" indent="0">
              <a:buNone/>
            </a:pPr>
            <a:r>
              <a:rPr lang="en-US" sz="1600" dirty="0" smtClean="0">
                <a:latin typeface="Arial" pitchFamily="34" charset="0"/>
              </a:rPr>
              <a:t>What makes the problem of lags even worse is that economists are not very accurate in forecasting what will happen in the economy.</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1</a:t>
            </a:r>
            <a:br>
              <a:rPr lang="en-US" b="1" dirty="0" smtClean="0"/>
            </a:br>
            <a:endParaRPr lang="en-IN" dirty="0"/>
          </a:p>
        </p:txBody>
      </p:sp>
      <p:sp>
        <p:nvSpPr>
          <p:cNvPr id="3" name="Content Placeholder 2"/>
          <p:cNvSpPr>
            <a:spLocks noGrp="1"/>
          </p:cNvSpPr>
          <p:nvPr>
            <p:ph idx="1"/>
          </p:nvPr>
        </p:nvSpPr>
        <p:spPr>
          <a:xfrm>
            <a:off x="457200" y="1556792"/>
            <a:ext cx="8229600" cy="4525963"/>
          </a:xfrm>
        </p:spPr>
        <p:txBody>
          <a:bodyPr/>
          <a:lstStyle/>
          <a:p>
            <a:pPr marL="0" indent="0">
              <a:lnSpc>
                <a:spcPct val="105000"/>
              </a:lnSpc>
              <a:spcBef>
                <a:spcPct val="5000"/>
              </a:spcBef>
              <a:buNone/>
            </a:pPr>
            <a:r>
              <a:rPr lang="en-US" sz="2000" b="1" dirty="0" smtClean="0">
                <a:solidFill>
                  <a:srgbClr val="505050"/>
                </a:solidFill>
                <a:latin typeface="Arial" pitchFamily="34" charset="0"/>
              </a:rPr>
              <a:t>INCREASING LIFE EXPECTANCY AND AGING POPULATIONS</a:t>
            </a:r>
          </a:p>
          <a:p>
            <a:pPr marL="0" indent="0">
              <a:lnSpc>
                <a:spcPct val="105000"/>
              </a:lnSpc>
              <a:spcBef>
                <a:spcPct val="5000"/>
              </a:spcBef>
            </a:pPr>
            <a:r>
              <a:rPr lang="en-US" sz="2000" b="1" dirty="0" smtClean="0">
                <a:solidFill>
                  <a:srgbClr val="505050"/>
                </a:solidFill>
                <a:latin typeface="Arial" pitchFamily="34" charset="0"/>
              </a:rPr>
              <a:t>SPUR COSTS OF ENTITLEMENT PROGRAMS</a:t>
            </a:r>
          </a:p>
          <a:p>
            <a:pPr marL="0" indent="0">
              <a:lnSpc>
                <a:spcPct val="105000"/>
              </a:lnSpc>
              <a:spcBef>
                <a:spcPts val="1200"/>
              </a:spcBef>
              <a:buNone/>
            </a:pPr>
            <a:r>
              <a:rPr lang="en-US" sz="1600" b="1" dirty="0" smtClean="0">
                <a:latin typeface="Arial" pitchFamily="34" charset="0"/>
              </a:rPr>
              <a:t>APPLYING THE CONCEPTS #1: Why are the United States and many other countries facing dramatically increasing costs for their government programs?</a:t>
            </a:r>
          </a:p>
          <a:p>
            <a:pPr>
              <a:lnSpc>
                <a:spcPct val="105000"/>
              </a:lnSpc>
              <a:spcBef>
                <a:spcPts val="1200"/>
              </a:spcBef>
              <a:buNone/>
            </a:pPr>
            <a:endParaRPr lang="en-US" sz="200" b="1" dirty="0" smtClean="0">
              <a:latin typeface="Arial" pitchFamily="34" charset="0"/>
            </a:endParaRPr>
          </a:p>
          <a:p>
            <a:pPr lvl="1">
              <a:lnSpc>
                <a:spcPct val="105000"/>
              </a:lnSpc>
              <a:spcBef>
                <a:spcPct val="5000"/>
              </a:spcBef>
              <a:buSzPct val="120000"/>
              <a:buFont typeface="Arial" panose="020B0604020202020204" pitchFamily="34" charset="0"/>
              <a:buChar char="•"/>
            </a:pPr>
            <a:r>
              <a:rPr lang="en-US" sz="1400" dirty="0" smtClean="0">
                <a:latin typeface="Arial" pitchFamily="34" charset="0"/>
              </a:rPr>
              <a:t>Today, Social Security, Medicare, and Medicaid constitute approximately 10 percent of GDP.</a:t>
            </a:r>
          </a:p>
          <a:p>
            <a:pPr lvl="1">
              <a:lnSpc>
                <a:spcPct val="105000"/>
              </a:lnSpc>
              <a:spcBef>
                <a:spcPct val="5000"/>
              </a:spcBef>
              <a:buSzPct val="120000"/>
              <a:buFont typeface="Arial" panose="020B0604020202020204" pitchFamily="34" charset="0"/>
              <a:buChar char="•"/>
            </a:pPr>
            <a:r>
              <a:rPr lang="en-US" sz="1400" dirty="0" smtClean="0">
                <a:latin typeface="Arial" pitchFamily="34" charset="0"/>
              </a:rPr>
              <a:t>Experts estimate that in 2075 spending on these programs will be approximately 22 percent of GDP.</a:t>
            </a:r>
          </a:p>
          <a:p>
            <a:pPr lvl="1">
              <a:lnSpc>
                <a:spcPct val="105000"/>
              </a:lnSpc>
              <a:spcBef>
                <a:spcPct val="5000"/>
              </a:spcBef>
              <a:buSzPct val="120000"/>
              <a:buFont typeface="Arial" panose="020B0604020202020204" pitchFamily="34" charset="0"/>
              <a:buChar char="•"/>
            </a:pPr>
            <a:endParaRPr lang="en-US" sz="1400" dirty="0" smtClean="0">
              <a:latin typeface="Arial" pitchFamily="34" charset="0"/>
            </a:endParaRPr>
          </a:p>
          <a:p>
            <a:pPr>
              <a:lnSpc>
                <a:spcPct val="105000"/>
              </a:lnSpc>
              <a:spcBef>
                <a:spcPct val="5000"/>
              </a:spcBef>
              <a:buNone/>
            </a:pPr>
            <a:r>
              <a:rPr lang="en-US" sz="1500" dirty="0" smtClean="0">
                <a:latin typeface="Arial" pitchFamily="34" charset="0"/>
              </a:rPr>
              <a:t>How will our society cope with increased demands for these services?</a:t>
            </a:r>
          </a:p>
          <a:p>
            <a:pPr>
              <a:lnSpc>
                <a:spcPct val="105000"/>
              </a:lnSpc>
              <a:spcBef>
                <a:spcPct val="5000"/>
              </a:spcBef>
              <a:buNone/>
            </a:pPr>
            <a:r>
              <a:rPr lang="en-US" sz="1500" dirty="0" smtClean="0">
                <a:latin typeface="Arial" pitchFamily="34" charset="0"/>
              </a:rPr>
              <a:t>Possible solutions:</a:t>
            </a:r>
          </a:p>
          <a:p>
            <a:pPr>
              <a:lnSpc>
                <a:spcPct val="105000"/>
              </a:lnSpc>
              <a:spcBef>
                <a:spcPct val="5000"/>
              </a:spcBef>
              <a:buNone/>
            </a:pPr>
            <a:endParaRPr lang="en-US" sz="1500" dirty="0" smtClean="0">
              <a:latin typeface="Arial" pitchFamily="34" charset="0"/>
            </a:endParaRPr>
          </a:p>
          <a:p>
            <a:pPr lvl="1">
              <a:lnSpc>
                <a:spcPct val="105000"/>
              </a:lnSpc>
              <a:spcBef>
                <a:spcPct val="5000"/>
              </a:spcBef>
              <a:buSzPct val="120000"/>
              <a:buFont typeface="Arial" panose="020B0604020202020204" pitchFamily="34" charset="0"/>
              <a:buChar char="•"/>
            </a:pPr>
            <a:r>
              <a:rPr lang="en-US" sz="1400" dirty="0" smtClean="0">
                <a:latin typeface="Arial" pitchFamily="34" charset="0"/>
              </a:rPr>
              <a:t>Leave the existing programs in place and just raise taxes to pay for them.</a:t>
            </a:r>
          </a:p>
          <a:p>
            <a:pPr lvl="1">
              <a:lnSpc>
                <a:spcPct val="105000"/>
              </a:lnSpc>
              <a:spcBef>
                <a:spcPct val="5000"/>
              </a:spcBef>
              <a:buSzPct val="120000"/>
              <a:buFont typeface="Arial" panose="020B0604020202020204" pitchFamily="34" charset="0"/>
              <a:buChar char="•"/>
            </a:pPr>
            <a:r>
              <a:rPr lang="en-US" sz="1400" dirty="0" smtClean="0">
                <a:latin typeface="Arial" pitchFamily="34" charset="0"/>
              </a:rPr>
              <a:t>The government should save and invest now to increase GDP in the future to reduce the burden on future generations.</a:t>
            </a:r>
          </a:p>
          <a:p>
            <a:pPr lvl="1">
              <a:lnSpc>
                <a:spcPct val="105000"/>
              </a:lnSpc>
              <a:spcBef>
                <a:spcPct val="5000"/>
              </a:spcBef>
              <a:buSzPct val="120000"/>
              <a:buFont typeface="Arial" panose="020B0604020202020204" pitchFamily="34" charset="0"/>
              <a:buChar char="•"/>
            </a:pPr>
            <a:r>
              <a:rPr lang="en-US" sz="1400" dirty="0" smtClean="0">
                <a:latin typeface="Arial" pitchFamily="34" charset="0"/>
              </a:rPr>
              <a:t>Reform the entitlement systems, placing more responsibility on individuals and families for their retirement and well-being.</a:t>
            </a:r>
          </a:p>
          <a:p>
            <a:pPr lvl="1">
              <a:lnSpc>
                <a:spcPct val="105000"/>
              </a:lnSpc>
              <a:spcBef>
                <a:spcPct val="5000"/>
              </a:spcBef>
              <a:buSzPct val="120000"/>
              <a:buFont typeface="Arial" panose="020B0604020202020204" pitchFamily="34" charset="0"/>
              <a:buChar char="•"/>
            </a:pPr>
            <a:r>
              <a:rPr lang="en-US" sz="1400" dirty="0" smtClean="0">
                <a:latin typeface="Arial" pitchFamily="34" charset="0"/>
              </a:rPr>
              <a:t>Reform the health-care system to encourage more competition to reduce health-care expenditures.</a:t>
            </a:r>
          </a:p>
          <a:p>
            <a:endParaRPr lang="en-IN"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TotalTime>
  <Words>1520</Words>
  <Application>Microsoft Macintosh PowerPoint</Application>
  <PresentationFormat>On-screen Show (4:3)</PresentationFormat>
  <Paragraphs>164</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Wingdings</vt:lpstr>
      <vt:lpstr>ヒラギノ角ゴ Pro W3</vt:lpstr>
      <vt:lpstr>Arial</vt:lpstr>
      <vt:lpstr>Calibri</vt:lpstr>
      <vt:lpstr>Verdana</vt:lpstr>
      <vt:lpstr>Wingdings 3</vt:lpstr>
      <vt:lpstr>508 Lecture</vt:lpstr>
      <vt:lpstr>Economics</vt:lpstr>
      <vt:lpstr>Learning Objectives  </vt:lpstr>
      <vt:lpstr>Fiscal Policy </vt:lpstr>
      <vt:lpstr>10.1 THE ROLE OF FISCAL POLICY(1 of 5) </vt:lpstr>
      <vt:lpstr>10.1 THE ROLE OF FISCAL POLICY(2 of 5) </vt:lpstr>
      <vt:lpstr>10.1 THE ROLE OF FISCAL POLICY(3 of 5) </vt:lpstr>
      <vt:lpstr>10.1 THE ROLE OF FISCAL POLICY(4 of 5) </vt:lpstr>
      <vt:lpstr>10.1 THE ROLE OF FISCAL POLICY(5 of 5) </vt:lpstr>
      <vt:lpstr>APPLICATION 1 </vt:lpstr>
      <vt:lpstr>10.2 THE FEDERAL BUDGET (1 of 8) </vt:lpstr>
      <vt:lpstr>10.2 THE FEDERAL BUDGET (2 of 8) </vt:lpstr>
      <vt:lpstr>10.2 THE FEDERAL BUDGET (3 of 8) </vt:lpstr>
      <vt:lpstr>10.2 THE FEDERAL BUDGET (4 of 8) </vt:lpstr>
      <vt:lpstr>10.2 THE FEDERAL BUDGET (5 of 8) </vt:lpstr>
      <vt:lpstr>10.2 THE FEDERAL BUDGET (6 of 8) </vt:lpstr>
      <vt:lpstr>10.2 THE FEDERAL BUDGET (7 of 8) </vt:lpstr>
      <vt:lpstr>10.2 THE FEDERAL BUDGET (8 of 8) </vt:lpstr>
      <vt:lpstr>APPLICATION 2 </vt:lpstr>
      <vt:lpstr>10.3 FISCAL POLICY IN U.S. HISTORY (1 of 4) </vt:lpstr>
      <vt:lpstr>10.3 FISCAL POLICY IN U.S. HISTORY (2 of 4) </vt:lpstr>
      <vt:lpstr>10.3 FISCAL POLICY IN U.S. HISTORY (3 of 4) </vt:lpstr>
      <vt:lpstr>APPLICATION 3 </vt:lpstr>
      <vt:lpstr>10.3 FISCAL POLICY IN U.S. HISTORY (4 of 4) </vt:lpstr>
      <vt:lpstr>KEY TERMS </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book title here</dc:title>
  <dc:creator>Sloan, Lindsey</dc:creator>
  <cp:lastModifiedBy>Microsoft Office User</cp:lastModifiedBy>
  <cp:revision>113</cp:revision>
  <dcterms:created xsi:type="dcterms:W3CDTF">2014-10-10T17:07:42Z</dcterms:created>
  <dcterms:modified xsi:type="dcterms:W3CDTF">2016-01-22T17:50:58Z</dcterms:modified>
</cp:coreProperties>
</file>