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9"/>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81" r:id="rId16"/>
    <p:sldId id="274" r:id="rId17"/>
    <p:sldId id="275" r:id="rId18"/>
    <p:sldId id="276" r:id="rId19"/>
    <p:sldId id="277" r:id="rId20"/>
    <p:sldId id="278" r:id="rId21"/>
    <p:sldId id="279" r:id="rId22"/>
    <p:sldId id="280" r:id="rId23"/>
    <p:sldId id="282" r:id="rId24"/>
    <p:sldId id="283" r:id="rId25"/>
    <p:sldId id="284"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58A"/>
    <a:srgbClr val="505050"/>
    <a:srgbClr val="49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4" autoAdjust="0"/>
    <p:restoredTop sz="94278" autoAdjust="0"/>
  </p:normalViewPr>
  <p:slideViewPr>
    <p:cSldViewPr>
      <p:cViewPr varScale="1">
        <p:scale>
          <a:sx n="106" d="100"/>
          <a:sy n="106" d="100"/>
        </p:scale>
        <p:origin x="192" y="3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22C16C-0260-4B39-96A8-73E8B504E071}" type="datetimeFigureOut">
              <a:rPr lang="en-US" smtClean="0"/>
              <a:pPr/>
              <a:t>1/22/16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04E23-57C8-46BF-A38E-3B9709954C77}" type="slidenum">
              <a:rPr lang="en-US" smtClean="0"/>
              <a:pPr/>
              <a:t>‹#›</a:t>
            </a:fld>
            <a:endParaRPr lang="en-US"/>
          </a:p>
        </p:txBody>
      </p:sp>
    </p:spTree>
    <p:extLst>
      <p:ext uri="{BB962C8B-B14F-4D97-AF65-F5344CB8AC3E}">
        <p14:creationId xmlns:p14="http://schemas.microsoft.com/office/powerpoint/2010/main" val="3490503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a:p>
        </p:txBody>
      </p:sp>
    </p:spTree>
    <p:extLst>
      <p:ext uri="{BB962C8B-B14F-4D97-AF65-F5344CB8AC3E}">
        <p14:creationId xmlns:p14="http://schemas.microsoft.com/office/powerpoint/2010/main" val="2970410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762000"/>
            <a:ext cx="7772400" cy="2838451"/>
          </a:xfrm>
        </p:spPr>
        <p:txBody>
          <a:bodyPr anchor="b">
            <a:noAutofit/>
          </a:bodyPr>
          <a:lstStyle>
            <a:lvl1pPr algn="l">
              <a:defRPr sz="4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
        <p:nvSpPr>
          <p:cNvPr id="8" name="Rectangle 7"/>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userDrawn="1"/>
        </p:nvGrpSpPr>
        <p:grpSpPr>
          <a:xfrm>
            <a:off x="-16647" y="6478588"/>
            <a:ext cx="9081248" cy="379413"/>
            <a:chOff x="-16647" y="6437563"/>
            <a:chExt cx="9081248" cy="379413"/>
          </a:xfrm>
          <a:solidFill>
            <a:srgbClr val="0070C0"/>
          </a:solidFill>
        </p:grpSpPr>
        <p:pic>
          <p:nvPicPr>
            <p:cNvPr id="7" name="Always Learning Logo" descr="Pearson_Strap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16647" y="6437563"/>
              <a:ext cx="1464447" cy="3794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Copyright"/>
            <p:cNvSpPr txBox="1">
              <a:spLocks noChangeArrowheads="1"/>
            </p:cNvSpPr>
            <p:nvPr/>
          </p:nvSpPr>
          <p:spPr bwMode="auto">
            <a:xfrm>
              <a:off x="1693862" y="6442074"/>
              <a:ext cx="6036469" cy="374901"/>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1" name="Pearson Logo" descr="Pearson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848600" y="6442076"/>
              <a:ext cx="1216001" cy="3749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32855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93969" y="6442074"/>
            <a:ext cx="9096069" cy="430214"/>
            <a:chOff x="93969" y="6442074"/>
            <a:chExt cx="9096069" cy="430214"/>
          </a:xfrm>
          <a:solidFill>
            <a:srgbClr val="0070C0"/>
          </a:solidFill>
        </p:grpSpPr>
        <p:sp>
          <p:nvSpPr>
            <p:cNvPr id="6" name="Copyright"/>
            <p:cNvSpPr txBox="1">
              <a:spLocks noChangeArrowheads="1"/>
            </p:cNvSpPr>
            <p:nvPr/>
          </p:nvSpPr>
          <p:spPr bwMode="auto">
            <a:xfrm>
              <a:off x="93969" y="6442074"/>
              <a:ext cx="6230631"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Tree>
    <p:extLst>
      <p:ext uri="{BB962C8B-B14F-4D97-AF65-F5344CB8AC3E}">
        <p14:creationId xmlns:p14="http://schemas.microsoft.com/office/powerpoint/2010/main" val="234483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31800"/>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75858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
        <p:nvSpPr>
          <p:cNvPr id="12" name="Rectangle 11"/>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33338" y="6442075"/>
            <a:ext cx="9110662" cy="431800"/>
            <a:chOff x="33338" y="6442075"/>
            <a:chExt cx="9110662" cy="431800"/>
          </a:xfrm>
          <a:solidFill>
            <a:srgbClr val="0070C0"/>
          </a:solidFill>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02550"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693862" y="6442075"/>
              <a:ext cx="6036469" cy="423862"/>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194353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00495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3762706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317548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1/22/16</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a:p>
        </p:txBody>
      </p:sp>
      <p:sp>
        <p:nvSpPr>
          <p:cNvPr id="5" name="Rectangle 4"/>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335280" y="6442074"/>
            <a:ext cx="8732519" cy="440563"/>
            <a:chOff x="170169" y="6442074"/>
            <a:chExt cx="8732519" cy="440563"/>
          </a:xfrm>
          <a:solidFill>
            <a:srgbClr val="0070C0"/>
          </a:solidFill>
        </p:grpSpPr>
        <p:sp>
          <p:nvSpPr>
            <p:cNvPr id="6" name="Copyright"/>
            <p:cNvSpPr txBox="1">
              <a:spLocks noChangeArrowheads="1"/>
            </p:cNvSpPr>
            <p:nvPr/>
          </p:nvSpPr>
          <p:spPr bwMode="auto">
            <a:xfrm>
              <a:off x="170169" y="6442075"/>
              <a:ext cx="6240463" cy="415926"/>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426557" y="6442074"/>
              <a:ext cx="1476131" cy="440563"/>
            </a:xfrm>
            <a:prstGeom prst="rect">
              <a:avLst/>
            </a:prstGeom>
            <a:grpFill/>
            <a:ln w="9525">
              <a:noFill/>
              <a:miter lim="800000"/>
              <a:headEnd/>
              <a:tailEnd/>
            </a:ln>
            <a:extLst/>
          </p:spPr>
        </p:pic>
      </p:grpSp>
    </p:spTree>
    <p:extLst>
      <p:ext uri="{BB962C8B-B14F-4D97-AF65-F5344CB8AC3E}">
        <p14:creationId xmlns:p14="http://schemas.microsoft.com/office/powerpoint/2010/main" val="1360343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7803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2151924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A9DF6EFB-3F44-496C-A842-1E0B3D3B975A}" type="datetimeFigureOut">
              <a:rPr lang="en-US" smtClean="0"/>
              <a:pPr/>
              <a:t>1/22/16</a:t>
            </a:fld>
            <a:endParaRPr lang="en-US"/>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a:p>
        </p:txBody>
      </p:sp>
    </p:spTree>
    <p:extLst>
      <p:ext uri="{BB962C8B-B14F-4D97-AF65-F5344CB8AC3E}">
        <p14:creationId xmlns:p14="http://schemas.microsoft.com/office/powerpoint/2010/main" val="1383036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1/22/16</a:t>
            </a:fld>
            <a:endParaRPr lang="en-US"/>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a:p>
        </p:txBody>
      </p:sp>
      <p:sp>
        <p:nvSpPr>
          <p:cNvPr id="9" name="Rectangle 8"/>
          <p:cNvSpPr/>
          <p:nvPr/>
        </p:nvSpPr>
        <p:spPr bwMode="white">
          <a:xfrm>
            <a:off x="-7938" y="6435725"/>
            <a:ext cx="9161464" cy="430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grpSp>
        <p:nvGrpSpPr>
          <p:cNvPr id="7" name="Group 6"/>
          <p:cNvGrpSpPr/>
          <p:nvPr userDrawn="1"/>
        </p:nvGrpSpPr>
        <p:grpSpPr>
          <a:xfrm>
            <a:off x="93969" y="6442074"/>
            <a:ext cx="9096069" cy="430214"/>
            <a:chOff x="93969" y="6442074"/>
            <a:chExt cx="9096069" cy="430214"/>
          </a:xfrm>
          <a:solidFill>
            <a:srgbClr val="0070C0"/>
          </a:solidFill>
        </p:grpSpPr>
        <p:sp>
          <p:nvSpPr>
            <p:cNvPr id="13" name="Copyright" descr="Pearson: Copyright 2015, 2012, 2009"/>
            <p:cNvSpPr txBox="1">
              <a:spLocks noChangeArrowheads="1"/>
            </p:cNvSpPr>
            <p:nvPr/>
          </p:nvSpPr>
          <p:spPr bwMode="auto">
            <a:xfrm>
              <a:off x="93969" y="6442074"/>
              <a:ext cx="6316663" cy="423863"/>
            </a:xfrm>
            <a:prstGeom prst="rect">
              <a:avLst/>
            </a:prstGeom>
            <a:grp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Copyright © 2017, 2015, 2012</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Pearson Education, Inc.</a:t>
              </a:r>
              <a:r>
                <a:rPr lang="en-US" altLang="en-US" sz="12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altLang="en-US"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3788916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600" kern="1200">
          <a:solidFill>
            <a:schemeClr val="bg1"/>
          </a:solidFill>
          <a:latin typeface="+mj-lt"/>
          <a:ea typeface="+mj-ea"/>
          <a:cs typeface="+mj-cs"/>
        </a:defRPr>
      </a:lvl1pPr>
    </p:titleStyle>
    <p:bodyStyle>
      <a:lvl1pPr marL="256032" indent="-256032" algn="l" defTabSz="914400" rtl="0" eaLnBrk="1" latinLnBrk="0" hangingPunct="1">
        <a:spcBef>
          <a:spcPts val="1500"/>
        </a:spcBef>
        <a:buClr>
          <a:srgbClr val="0070C0"/>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emf"/><Relationship Id="rId3"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Economics</a:t>
            </a:r>
            <a:endParaRPr lang="en-US" dirty="0"/>
          </a:p>
        </p:txBody>
      </p:sp>
      <p:sp>
        <p:nvSpPr>
          <p:cNvPr id="3" name="Text Placeholder 2"/>
          <p:cNvSpPr>
            <a:spLocks noGrp="1"/>
          </p:cNvSpPr>
          <p:nvPr>
            <p:ph type="body" sz="quarter" idx="13"/>
          </p:nvPr>
        </p:nvSpPr>
        <p:spPr/>
        <p:txBody>
          <a:bodyPr/>
          <a:lstStyle/>
          <a:p>
            <a:r>
              <a:rPr lang="en-US" dirty="0" smtClean="0"/>
              <a:t>NINTH </a:t>
            </a:r>
            <a:r>
              <a:rPr lang="en-US" dirty="0" smtClean="0"/>
              <a:t>EDITION</a:t>
            </a:r>
            <a:endParaRPr lang="en-US" dirty="0"/>
          </a:p>
        </p:txBody>
      </p:sp>
      <p:sp>
        <p:nvSpPr>
          <p:cNvPr id="4" name="Text Placeholder 3"/>
          <p:cNvSpPr>
            <a:spLocks noGrp="1"/>
          </p:cNvSpPr>
          <p:nvPr>
            <p:ph type="body" sz="quarter" idx="14"/>
          </p:nvPr>
        </p:nvSpPr>
        <p:spPr/>
        <p:txBody>
          <a:bodyPr/>
          <a:lstStyle/>
          <a:p>
            <a:pPr algn="ctr"/>
            <a:r>
              <a:rPr lang="en-US" dirty="0" smtClean="0"/>
              <a:t>Chapter 9</a:t>
            </a:r>
            <a:endParaRPr lang="en-US" dirty="0"/>
          </a:p>
        </p:txBody>
      </p:sp>
      <p:sp>
        <p:nvSpPr>
          <p:cNvPr id="5" name="Text Placeholder 4"/>
          <p:cNvSpPr>
            <a:spLocks noGrp="1"/>
          </p:cNvSpPr>
          <p:nvPr>
            <p:ph type="body" sz="quarter" idx="15"/>
          </p:nvPr>
        </p:nvSpPr>
        <p:spPr>
          <a:xfrm>
            <a:off x="5029200" y="3200401"/>
            <a:ext cx="3657600" cy="1812776"/>
          </a:xfrm>
        </p:spPr>
        <p:txBody>
          <a:bodyPr/>
          <a:lstStyle/>
          <a:p>
            <a:pPr algn="ctr" eaLnBrk="0" hangingPunct="0"/>
            <a:endParaRPr lang="en-US" b="1" dirty="0" smtClean="0">
              <a:solidFill>
                <a:srgbClr val="000000"/>
              </a:solidFill>
              <a:latin typeface="Arial" pitchFamily="34" charset="0"/>
              <a:cs typeface="Arial" pitchFamily="34" charset="0"/>
            </a:endParaRPr>
          </a:p>
          <a:p>
            <a:pPr algn="ctr" eaLnBrk="0" hangingPunct="0"/>
            <a:r>
              <a:rPr lang="en-US" b="1" dirty="0" smtClean="0">
                <a:solidFill>
                  <a:srgbClr val="000000"/>
                </a:solidFill>
                <a:latin typeface="Arial" pitchFamily="34" charset="0"/>
                <a:cs typeface="Arial" pitchFamily="34" charset="0"/>
              </a:rPr>
              <a:t>Aggregate Demand and Aggregate Supply</a:t>
            </a:r>
            <a:endParaRPr lang="en-US" b="1" dirty="0">
              <a:solidFill>
                <a:srgbClr val="000000"/>
              </a:solidFill>
              <a:latin typeface="Arial" pitchFamily="34" charset="0"/>
              <a:cs typeface="Arial"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1395324"/>
            <a:ext cx="3682752" cy="5038494"/>
          </a:xfrm>
          <a:prstGeom prst="rect">
            <a:avLst/>
          </a:prstGeom>
        </p:spPr>
      </p:pic>
      <p:sp>
        <p:nvSpPr>
          <p:cNvPr id="7" name="TextBox 6"/>
          <p:cNvSpPr txBox="1"/>
          <p:nvPr/>
        </p:nvSpPr>
        <p:spPr>
          <a:xfrm rot="10800000" flipV="1">
            <a:off x="6084168" y="5880465"/>
            <a:ext cx="2736304" cy="307777"/>
          </a:xfrm>
          <a:prstGeom prst="rect">
            <a:avLst/>
          </a:prstGeom>
          <a:noFill/>
        </p:spPr>
        <p:txBody>
          <a:bodyPr wrap="square" rtlCol="0">
            <a:spAutoFit/>
          </a:bodyPr>
          <a:lstStyle/>
          <a:p>
            <a:r>
              <a:rPr lang="en-US" sz="1400" dirty="0" smtClean="0"/>
              <a:t>Prepared by Brock Williams</a:t>
            </a:r>
            <a:endParaRPr lang="en-US" sz="1400" dirty="0" smtClean="0"/>
          </a:p>
        </p:txBody>
      </p:sp>
    </p:spTree>
    <p:extLst>
      <p:ext uri="{BB962C8B-B14F-4D97-AF65-F5344CB8AC3E}">
        <p14:creationId xmlns:p14="http://schemas.microsoft.com/office/powerpoint/2010/main" val="1082216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(6 of 10)</a:t>
            </a:r>
            <a:endParaRPr lang="en-IN" sz="2000" dirty="0"/>
          </a:p>
        </p:txBody>
      </p:sp>
      <p:sp>
        <p:nvSpPr>
          <p:cNvPr id="3" name="Content Placeholder 2"/>
          <p:cNvSpPr>
            <a:spLocks noGrp="1"/>
          </p:cNvSpPr>
          <p:nvPr>
            <p:ph idx="1"/>
          </p:nvPr>
        </p:nvSpPr>
        <p:spPr>
          <a:xfrm>
            <a:off x="457200" y="1600200"/>
            <a:ext cx="4043362" cy="2971807"/>
          </a:xfrm>
        </p:spPr>
        <p:txBody>
          <a:bodyPr/>
          <a:lstStyle/>
          <a:p>
            <a:pPr marL="0" indent="0">
              <a:buNone/>
            </a:pPr>
            <a:r>
              <a:rPr lang="en-US" sz="2200" dirty="0" smtClean="0">
                <a:solidFill>
                  <a:srgbClr val="1C558A"/>
                </a:solidFill>
                <a:latin typeface="Arial" pitchFamily="34" charset="0"/>
              </a:rPr>
              <a:t>Shifts in the Aggregate Demand Curve</a:t>
            </a:r>
          </a:p>
          <a:p>
            <a:pPr marL="0" indent="0">
              <a:buNone/>
            </a:pPr>
            <a:r>
              <a:rPr lang="en-US" sz="1600" b="1" dirty="0" smtClean="0">
                <a:solidFill>
                  <a:srgbClr val="505050"/>
                </a:solidFill>
                <a:latin typeface="Arial" pitchFamily="34" charset="0"/>
                <a:cs typeface="Arial" pitchFamily="34" charset="0"/>
              </a:rPr>
              <a:t>ALL OTHER CHANGES IN DEMAND</a:t>
            </a:r>
          </a:p>
          <a:p>
            <a:pPr marL="0" indent="0">
              <a:lnSpc>
                <a:spcPct val="110000"/>
              </a:lnSpc>
              <a:spcBef>
                <a:spcPct val="50000"/>
              </a:spcBef>
              <a:buClr>
                <a:schemeClr val="tx1"/>
              </a:buClr>
              <a:buFont typeface="Wingdings 3" pitchFamily="18" charset="2"/>
              <a:buNone/>
            </a:pPr>
            <a:r>
              <a:rPr lang="en-US" sz="1400" dirty="0" smtClean="0">
                <a:latin typeface="Arial" pitchFamily="34" charset="0"/>
              </a:rPr>
              <a:t>Decreases in taxes, increases in government spending, and an increase in the supply of money all shift the aggregate demand curve to the right.</a:t>
            </a:r>
          </a:p>
          <a:p>
            <a:pPr marL="0" indent="0">
              <a:lnSpc>
                <a:spcPct val="110000"/>
              </a:lnSpc>
              <a:spcBef>
                <a:spcPct val="50000"/>
              </a:spcBef>
              <a:buClr>
                <a:schemeClr val="tx1"/>
              </a:buClr>
              <a:buFont typeface="Wingdings 3" pitchFamily="18" charset="2"/>
              <a:buNone/>
            </a:pPr>
            <a:r>
              <a:rPr lang="en-US" sz="1400" dirty="0" smtClean="0">
                <a:latin typeface="Arial" pitchFamily="34" charset="0"/>
              </a:rPr>
              <a:t>Higher taxes, lower government spending, and a lower supply of money shift the curve to the left.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0562" y="1501003"/>
            <a:ext cx="4186238" cy="306177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703163"/>
            <a:ext cx="5820055" cy="1462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(7 of 10)</a:t>
            </a:r>
            <a:endParaRPr lang="en-IN" sz="2000" dirty="0"/>
          </a:p>
        </p:txBody>
      </p:sp>
      <p:sp>
        <p:nvSpPr>
          <p:cNvPr id="3" name="Content Placeholder 2"/>
          <p:cNvSpPr>
            <a:spLocks noGrp="1"/>
          </p:cNvSpPr>
          <p:nvPr>
            <p:ph idx="1"/>
          </p:nvPr>
        </p:nvSpPr>
        <p:spPr>
          <a:xfrm>
            <a:off x="457200" y="1600201"/>
            <a:ext cx="2890664" cy="4349080"/>
          </a:xfrm>
        </p:spPr>
        <p:txBody>
          <a:bodyPr/>
          <a:lstStyle/>
          <a:p>
            <a:pPr marL="0" indent="0">
              <a:buNone/>
            </a:pPr>
            <a:r>
              <a:rPr lang="en-US" sz="2200" dirty="0" smtClean="0">
                <a:solidFill>
                  <a:srgbClr val="1C558A"/>
                </a:solidFill>
                <a:latin typeface="Arial" pitchFamily="34" charset="0"/>
              </a:rPr>
              <a:t>How the Multiplier Makes the Shift Bigger</a:t>
            </a:r>
          </a:p>
          <a:p>
            <a:pPr marL="0" indent="0">
              <a:lnSpc>
                <a:spcPct val="110000"/>
              </a:lnSpc>
              <a:buClr>
                <a:schemeClr val="tx1"/>
              </a:buClr>
              <a:buFont typeface="Wingdings 3" pitchFamily="18" charset="2"/>
              <a:buNone/>
            </a:pPr>
            <a:r>
              <a:rPr lang="en-US" sz="1600" dirty="0" smtClean="0">
                <a:latin typeface="Arial" pitchFamily="34" charset="0"/>
              </a:rPr>
              <a:t>Initially, an increase in desired spending will shift the aggregate demand curve horizontally to the right from </a:t>
            </a:r>
            <a:r>
              <a:rPr lang="en-US" sz="1600" i="1" dirty="0" smtClean="0">
                <a:latin typeface="Arial" pitchFamily="34" charset="0"/>
              </a:rPr>
              <a:t>a</a:t>
            </a:r>
            <a:r>
              <a:rPr lang="en-US" sz="1600" dirty="0" smtClean="0">
                <a:latin typeface="Arial" pitchFamily="34" charset="0"/>
              </a:rPr>
              <a:t> to </a:t>
            </a:r>
            <a:r>
              <a:rPr lang="en-US" sz="1600" i="1" dirty="0" smtClean="0">
                <a:latin typeface="Arial" pitchFamily="34" charset="0"/>
              </a:rPr>
              <a:t>b</a:t>
            </a:r>
            <a:r>
              <a:rPr lang="en-US" sz="1600" dirty="0" smtClean="0">
                <a:latin typeface="Arial" pitchFamily="34" charset="0"/>
              </a:rPr>
              <a:t>. </a:t>
            </a:r>
          </a:p>
          <a:p>
            <a:pPr marL="0" indent="0">
              <a:lnSpc>
                <a:spcPct val="110000"/>
              </a:lnSpc>
              <a:buClr>
                <a:schemeClr val="tx1"/>
              </a:buClr>
              <a:buFont typeface="Wingdings 3" pitchFamily="18" charset="2"/>
              <a:buNone/>
            </a:pPr>
            <a:r>
              <a:rPr lang="en-US" sz="1600" dirty="0" smtClean="0">
                <a:latin typeface="Arial" pitchFamily="34" charset="0"/>
              </a:rPr>
              <a:t>The total shift from </a:t>
            </a:r>
            <a:r>
              <a:rPr lang="en-US" sz="1600" i="1" dirty="0" smtClean="0">
                <a:latin typeface="Arial" pitchFamily="34" charset="0"/>
              </a:rPr>
              <a:t>a</a:t>
            </a:r>
            <a:r>
              <a:rPr lang="en-US" sz="1600" dirty="0" smtClean="0">
                <a:latin typeface="Arial" pitchFamily="34" charset="0"/>
              </a:rPr>
              <a:t> to </a:t>
            </a:r>
            <a:r>
              <a:rPr lang="en-US" sz="1600" i="1" dirty="0" smtClean="0">
                <a:latin typeface="Arial" pitchFamily="34" charset="0"/>
              </a:rPr>
              <a:t>c</a:t>
            </a:r>
            <a:r>
              <a:rPr lang="en-US" sz="1600" dirty="0" smtClean="0">
                <a:latin typeface="Arial" pitchFamily="34" charset="0"/>
              </a:rPr>
              <a:t> will be larger. The ratio of the total shift to the initial shift is known as the multiplier.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986" y="1844824"/>
            <a:ext cx="5159922" cy="3240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(8 of 10)</a:t>
            </a:r>
            <a:endParaRPr lang="en-IN" sz="2000" dirty="0"/>
          </a:p>
        </p:txBody>
      </p:sp>
      <p:sp>
        <p:nvSpPr>
          <p:cNvPr id="3" name="Content Placeholder 2"/>
          <p:cNvSpPr>
            <a:spLocks noGrp="1"/>
          </p:cNvSpPr>
          <p:nvPr>
            <p:ph idx="1"/>
          </p:nvPr>
        </p:nvSpPr>
        <p:spPr/>
        <p:txBody>
          <a:bodyPr/>
          <a:lstStyle/>
          <a:p>
            <a:pPr indent="-118800">
              <a:buNone/>
            </a:pPr>
            <a:r>
              <a:rPr lang="en-US" dirty="0" smtClean="0">
                <a:solidFill>
                  <a:srgbClr val="1C558A"/>
                </a:solidFill>
                <a:latin typeface="Arial" pitchFamily="34" charset="0"/>
              </a:rPr>
              <a:t>How the Multiplier Makes the Shift Bigger</a:t>
            </a:r>
          </a:p>
          <a:p>
            <a:pPr indent="-118800">
              <a:buNone/>
            </a:pPr>
            <a:endParaRPr lang="en-US" sz="100" dirty="0" smtClean="0">
              <a:solidFill>
                <a:srgbClr val="1C558A"/>
              </a:solidFill>
              <a:latin typeface="Arial" pitchFamily="34" charset="0"/>
            </a:endParaRPr>
          </a:p>
          <a:p>
            <a:pPr marL="255600" indent="-255600">
              <a:buClr>
                <a:srgbClr val="0070C0"/>
              </a:buClr>
              <a:buSzPct val="120000"/>
            </a:pPr>
            <a:r>
              <a:rPr lang="en-US" sz="1800" b="1" dirty="0" smtClean="0">
                <a:latin typeface="Arial" pitchFamily="34" charset="0"/>
              </a:rPr>
              <a:t>Multiplier</a:t>
            </a:r>
          </a:p>
          <a:p>
            <a:pPr marL="255600" indent="-255600">
              <a:spcBef>
                <a:spcPts val="0"/>
              </a:spcBef>
              <a:buNone/>
            </a:pPr>
            <a:r>
              <a:rPr lang="en-US" sz="1600" dirty="0" smtClean="0">
                <a:latin typeface="Arial" pitchFamily="34" charset="0"/>
              </a:rPr>
              <a:t>	The ratio of the total shift in aggregate demand to the initial shift in aggregate demand. </a:t>
            </a:r>
          </a:p>
          <a:p>
            <a:pPr marL="255600" indent="-255600">
              <a:buClr>
                <a:srgbClr val="0070C0"/>
              </a:buClr>
              <a:buSzPct val="120000"/>
            </a:pPr>
            <a:r>
              <a:rPr lang="en-US" sz="1800" b="1" dirty="0" smtClean="0">
                <a:latin typeface="Arial" pitchFamily="34" charset="0"/>
              </a:rPr>
              <a:t>Consumption function</a:t>
            </a:r>
          </a:p>
          <a:p>
            <a:pPr marL="255600" indent="-255600">
              <a:spcBef>
                <a:spcPts val="0"/>
              </a:spcBef>
            </a:pPr>
            <a:r>
              <a:rPr lang="en-US" sz="1600" dirty="0" smtClean="0">
                <a:latin typeface="Arial" pitchFamily="34" charset="0"/>
              </a:rPr>
              <a:t>The relationship between the level of income and consumer spending. </a:t>
            </a:r>
          </a:p>
          <a:p>
            <a:pPr marL="255600" indent="-255600">
              <a:spcBef>
                <a:spcPts val="0"/>
              </a:spcBef>
            </a:pPr>
            <a:endParaRPr lang="en-US" sz="1600" i="1" dirty="0" smtClean="0">
              <a:latin typeface="Arial" pitchFamily="34" charset="0"/>
            </a:endParaRPr>
          </a:p>
          <a:p>
            <a:pPr marL="255600" indent="-255600">
              <a:spcBef>
                <a:spcPts val="0"/>
              </a:spcBef>
            </a:pPr>
            <a:endParaRPr lang="en-US" sz="1600" i="1" dirty="0">
              <a:latin typeface="Arial" pitchFamily="34" charset="0"/>
            </a:endParaRPr>
          </a:p>
          <a:p>
            <a:pPr marL="0" indent="0">
              <a:spcBef>
                <a:spcPts val="0"/>
              </a:spcBef>
              <a:buNone/>
            </a:pPr>
            <a:r>
              <a:rPr lang="en-US" sz="1600" i="1" dirty="0" smtClean="0">
                <a:latin typeface="Arial" pitchFamily="34" charset="0"/>
              </a:rPr>
              <a:t>		C </a:t>
            </a:r>
            <a:r>
              <a:rPr lang="en-US" sz="1600" i="1" dirty="0">
                <a:latin typeface="Arial" pitchFamily="34" charset="0"/>
              </a:rPr>
              <a:t>= C</a:t>
            </a:r>
            <a:r>
              <a:rPr lang="en-US" sz="1600" i="1" baseline="-25000" dirty="0">
                <a:latin typeface="Arial" pitchFamily="34" charset="0"/>
              </a:rPr>
              <a:t>a</a:t>
            </a:r>
            <a:r>
              <a:rPr lang="en-US" sz="1600" i="1" dirty="0">
                <a:latin typeface="Arial" pitchFamily="34" charset="0"/>
              </a:rPr>
              <a:t> + </a:t>
            </a:r>
            <a:r>
              <a:rPr lang="en-US" sz="1600" i="1" dirty="0" smtClean="0">
                <a:latin typeface="Arial" pitchFamily="34" charset="0"/>
              </a:rPr>
              <a:t>by</a:t>
            </a:r>
            <a:endParaRPr lang="en-US" sz="1600" i="1" dirty="0">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(9 of 10)</a:t>
            </a:r>
            <a:endParaRPr lang="en-IN" sz="2000" dirty="0"/>
          </a:p>
        </p:txBody>
      </p:sp>
      <p:sp>
        <p:nvSpPr>
          <p:cNvPr id="3" name="Content Placeholder 2"/>
          <p:cNvSpPr>
            <a:spLocks noGrp="1"/>
          </p:cNvSpPr>
          <p:nvPr>
            <p:ph idx="1"/>
          </p:nvPr>
        </p:nvSpPr>
        <p:spPr>
          <a:xfrm>
            <a:off x="457200" y="1600200"/>
            <a:ext cx="8229600" cy="1828800"/>
          </a:xfrm>
        </p:spPr>
        <p:txBody>
          <a:bodyPr/>
          <a:lstStyle/>
          <a:p>
            <a:pPr indent="-118800">
              <a:buNone/>
            </a:pPr>
            <a:r>
              <a:rPr lang="en-US" dirty="0" smtClean="0">
                <a:solidFill>
                  <a:srgbClr val="1C558A"/>
                </a:solidFill>
                <a:latin typeface="Arial" pitchFamily="34" charset="0"/>
              </a:rPr>
              <a:t>How the Multiplier Makes the Shift Bigger</a:t>
            </a:r>
          </a:p>
          <a:p>
            <a:pPr marL="255600" indent="-255600">
              <a:buClr>
                <a:srgbClr val="0070C0"/>
              </a:buClr>
              <a:buSzPct val="120000"/>
            </a:pPr>
            <a:r>
              <a:rPr lang="en-US" sz="1700" b="1" dirty="0" smtClean="0">
                <a:latin typeface="Arial" pitchFamily="34" charset="0"/>
              </a:rPr>
              <a:t>Autonomous consumption spending</a:t>
            </a:r>
          </a:p>
          <a:p>
            <a:pPr marL="255600" indent="-255600">
              <a:spcBef>
                <a:spcPts val="0"/>
              </a:spcBef>
              <a:buNone/>
            </a:pPr>
            <a:r>
              <a:rPr lang="en-US" sz="1600" dirty="0" smtClean="0">
                <a:latin typeface="Arial" pitchFamily="34" charset="0"/>
              </a:rPr>
              <a:t>	The part of consumption spending that does not depend on income.</a:t>
            </a:r>
          </a:p>
          <a:p>
            <a:pPr marL="255600" indent="-255600">
              <a:buClr>
                <a:srgbClr val="0070C0"/>
              </a:buClr>
              <a:buSzPct val="120000"/>
            </a:pPr>
            <a:r>
              <a:rPr lang="en-US" sz="1700" b="1" dirty="0" smtClean="0">
                <a:latin typeface="Arial" pitchFamily="34" charset="0"/>
              </a:rPr>
              <a:t>Marginal propensity to consume (MPC)</a:t>
            </a:r>
          </a:p>
          <a:p>
            <a:pPr marL="255600" indent="-255600">
              <a:spcBef>
                <a:spcPts val="0"/>
              </a:spcBef>
              <a:buNone/>
            </a:pPr>
            <a:r>
              <a:rPr lang="en-US" sz="1600" dirty="0" smtClean="0">
                <a:latin typeface="Arial" pitchFamily="34" charset="0"/>
              </a:rPr>
              <a:t>	The fraction of additional income that is spent.</a:t>
            </a:r>
          </a:p>
          <a:p>
            <a:pPr indent="-118800">
              <a:buNone/>
            </a:pPr>
            <a:endParaRPr lang="en-US" sz="1600" dirty="0" smtClean="0">
              <a:latin typeface="Arial" pitchFamily="34" charset="0"/>
            </a:endParaRPr>
          </a:p>
          <a:p>
            <a:endParaRPr lang="en-US" dirty="0" smtClean="0">
              <a:latin typeface="Arial" pitchFamily="34" charset="0"/>
            </a:endParaRPr>
          </a:p>
          <a:p>
            <a:endParaRPr lang="en-IN" dirty="0"/>
          </a:p>
        </p:txBody>
      </p:sp>
      <p:pic>
        <p:nvPicPr>
          <p:cNvPr id="6" name="Picture 12" descr="MPC equals additional consumption over additional income."/>
          <p:cNvPicPr>
            <a:picLocks noChangeAspect="1" noChangeArrowheads="1"/>
          </p:cNvPicPr>
          <p:nvPr/>
        </p:nvPicPr>
        <p:blipFill>
          <a:blip r:embed="rId2"/>
          <a:srcRect/>
          <a:stretch>
            <a:fillRect/>
          </a:stretch>
        </p:blipFill>
        <p:spPr bwMode="auto">
          <a:xfrm>
            <a:off x="1285853" y="3573016"/>
            <a:ext cx="2892506" cy="504056"/>
          </a:xfrm>
          <a:prstGeom prst="rect">
            <a:avLst/>
          </a:prstGeom>
          <a:noFill/>
          <a:ln w="9525">
            <a:noFill/>
            <a:miter lim="800000"/>
            <a:headEnd/>
            <a:tailEnd/>
          </a:ln>
        </p:spPr>
      </p:pic>
      <p:sp>
        <p:nvSpPr>
          <p:cNvPr id="8" name="Content Placeholder 2"/>
          <p:cNvSpPr txBox="1">
            <a:spLocks/>
          </p:cNvSpPr>
          <p:nvPr/>
        </p:nvSpPr>
        <p:spPr>
          <a:xfrm>
            <a:off x="446856" y="4288436"/>
            <a:ext cx="6429400" cy="580724"/>
          </a:xfrm>
          <a:prstGeom prst="rect">
            <a:avLst/>
          </a:prstGeom>
        </p:spPr>
        <p:txBody>
          <a:bodyPr vert="horz" lIns="0" tIns="0" rIns="0" bIns="0" rtlCol="0">
            <a:noAutofit/>
          </a:bodyPr>
          <a:lstStyle>
            <a:lvl1pPr marL="118872" indent="-118872" algn="l" defTabSz="914400" rtl="0" eaLnBrk="1" latinLnBrk="0" hangingPunct="1">
              <a:spcBef>
                <a:spcPts val="1500"/>
              </a:spcBef>
              <a:buClr>
                <a:schemeClr val="bg1"/>
              </a:buClr>
              <a:buSzPct val="25000"/>
              <a:buFont typeface="Arial" panose="020B0604020202020204" pitchFamily="34" charset="0"/>
              <a:buChar char="•"/>
              <a:defRPr sz="2400" kern="1200">
                <a:solidFill>
                  <a:schemeClr val="tx1"/>
                </a:solidFill>
                <a:latin typeface="+mn-lt"/>
                <a:ea typeface="+mn-ea"/>
                <a:cs typeface="+mn-cs"/>
              </a:defRPr>
            </a:lvl1pPr>
            <a:lvl2pPr marL="569913" indent="-285750" algn="l" defTabSz="914400" rtl="0" eaLnBrk="1" latinLnBrk="0" hangingPunct="1">
              <a:spcBef>
                <a:spcPts val="600"/>
              </a:spcBef>
              <a:buClr>
                <a:srgbClr val="0070C0"/>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600"/>
              </a:spcBef>
              <a:buClr>
                <a:srgbClr val="0070C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rgbClr val="0070C0"/>
              </a:buClr>
              <a:buFont typeface="Arial" panose="020B0604020202020204" pitchFamily="34" charset="0"/>
              <a:buChar char="•"/>
              <a:defRPr sz="1800" kern="1200">
                <a:solidFill>
                  <a:schemeClr val="tx1"/>
                </a:solidFill>
                <a:latin typeface="+mn-lt"/>
                <a:ea typeface="+mn-ea"/>
                <a:cs typeface="+mn-cs"/>
              </a:defRPr>
            </a:lvl9pPr>
          </a:lstStyle>
          <a:p>
            <a:pPr marL="255600" indent="-255600">
              <a:spcBef>
                <a:spcPts val="2400"/>
              </a:spcBef>
              <a:buClr>
                <a:srgbClr val="0070C0"/>
              </a:buClr>
              <a:buSzPct val="120000"/>
            </a:pPr>
            <a:r>
              <a:rPr lang="en-US" sz="1700" b="1" dirty="0" smtClean="0">
                <a:latin typeface="Arial" pitchFamily="34" charset="0"/>
              </a:rPr>
              <a:t>Marginal propensity to save (MPS)</a:t>
            </a:r>
          </a:p>
          <a:p>
            <a:pPr marL="255600" indent="-255600">
              <a:spcBef>
                <a:spcPts val="0"/>
              </a:spcBef>
              <a:buFont typeface="Arial" panose="020B0604020202020204" pitchFamily="34" charset="0"/>
              <a:buNone/>
            </a:pPr>
            <a:r>
              <a:rPr lang="en-US" sz="1600" dirty="0" smtClean="0">
                <a:latin typeface="Arial" pitchFamily="34" charset="0"/>
              </a:rPr>
              <a:t>	The fraction of additional income that is saved.</a:t>
            </a:r>
            <a:endParaRPr lang="en-US" dirty="0" smtClean="0">
              <a:latin typeface="Arial" pitchFamily="34" charset="0"/>
            </a:endParaRPr>
          </a:p>
          <a:p>
            <a:endParaRPr lang="en-IN" dirty="0"/>
          </a:p>
        </p:txBody>
      </p:sp>
      <p:pic>
        <p:nvPicPr>
          <p:cNvPr id="7" name="Picture 13" descr="MPS equals additional savings over additional income."/>
          <p:cNvPicPr>
            <a:picLocks noChangeAspect="1" noChangeArrowheads="1"/>
          </p:cNvPicPr>
          <p:nvPr/>
        </p:nvPicPr>
        <p:blipFill>
          <a:blip r:embed="rId3"/>
          <a:srcRect/>
          <a:stretch>
            <a:fillRect/>
          </a:stretch>
        </p:blipFill>
        <p:spPr bwMode="auto">
          <a:xfrm>
            <a:off x="1331640" y="5013176"/>
            <a:ext cx="2566638" cy="53816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7" presetClass="entr" presetSubtype="1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(10 of 10)</a:t>
            </a:r>
            <a:endParaRPr lang="en-IN" sz="2000" dirty="0"/>
          </a:p>
        </p:txBody>
      </p:sp>
      <p:sp>
        <p:nvSpPr>
          <p:cNvPr id="3" name="Content Placeholder 2"/>
          <p:cNvSpPr>
            <a:spLocks noGrp="1"/>
          </p:cNvSpPr>
          <p:nvPr>
            <p:ph idx="1"/>
          </p:nvPr>
        </p:nvSpPr>
        <p:spPr/>
        <p:txBody>
          <a:bodyPr/>
          <a:lstStyle/>
          <a:p>
            <a:pPr marL="0" indent="0">
              <a:buNone/>
            </a:pPr>
            <a:r>
              <a:rPr lang="en-US" dirty="0" smtClean="0">
                <a:solidFill>
                  <a:srgbClr val="1C558A"/>
                </a:solidFill>
                <a:latin typeface="Arial" pitchFamily="34" charset="0"/>
              </a:rPr>
              <a:t>How the Multiplier Makes the Shift Bigger</a:t>
            </a:r>
          </a:p>
          <a:p>
            <a:endParaRPr lang="en-IN" dirty="0">
              <a:solidFill>
                <a:srgbClr val="1C558A"/>
              </a:solidFill>
            </a:endParaRPr>
          </a:p>
        </p:txBody>
      </p:sp>
      <p:pic>
        <p:nvPicPr>
          <p:cNvPr id="7" name="Picture 6" descr="Multiplier equals 1 over left parenthesis 1 minus MPC right parenthes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7" y="5608145"/>
            <a:ext cx="2232248" cy="6291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87023"/>
            <a:ext cx="7813588" cy="36392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2</a:t>
            </a:r>
            <a:br>
              <a:rPr lang="en-US" b="1" dirty="0" smtClean="0"/>
            </a:br>
            <a:endParaRPr lang="en-IN" dirty="0"/>
          </a:p>
        </p:txBody>
      </p:sp>
      <p:sp>
        <p:nvSpPr>
          <p:cNvPr id="3" name="Content Placeholder 2"/>
          <p:cNvSpPr>
            <a:spLocks noGrp="1"/>
          </p:cNvSpPr>
          <p:nvPr>
            <p:ph idx="1"/>
          </p:nvPr>
        </p:nvSpPr>
        <p:spPr>
          <a:xfrm>
            <a:off x="457200" y="1600200"/>
            <a:ext cx="8229600" cy="4829196"/>
          </a:xfrm>
        </p:spPr>
        <p:txBody>
          <a:bodyPr/>
          <a:lstStyle/>
          <a:p>
            <a:pPr marL="0" indent="0">
              <a:lnSpc>
                <a:spcPct val="105000"/>
              </a:lnSpc>
              <a:spcBef>
                <a:spcPts val="1200"/>
              </a:spcBef>
              <a:buNone/>
            </a:pPr>
            <a:r>
              <a:rPr lang="en-US" sz="1900" b="1" dirty="0" smtClean="0">
                <a:solidFill>
                  <a:srgbClr val="505050"/>
                </a:solidFill>
                <a:latin typeface="Arial" pitchFamily="34" charset="0"/>
              </a:rPr>
              <a:t>TWO APPROACHES TO DETERMINING THE CAUSES OF RECESSIONS</a:t>
            </a:r>
          </a:p>
          <a:p>
            <a:pPr marL="0" indent="0">
              <a:lnSpc>
                <a:spcPct val="105000"/>
              </a:lnSpc>
              <a:spcBef>
                <a:spcPts val="1200"/>
              </a:spcBef>
              <a:buNone/>
            </a:pPr>
            <a:r>
              <a:rPr lang="en-US" sz="1500" b="1" dirty="0" smtClean="0">
                <a:latin typeface="Arial" pitchFamily="34" charset="0"/>
              </a:rPr>
              <a:t>APPLYING THE CONCEPTS #2: How can we determine what factors cause recessions?</a:t>
            </a:r>
          </a:p>
          <a:p>
            <a:pPr marL="0" indent="0">
              <a:lnSpc>
                <a:spcPct val="105000"/>
              </a:lnSpc>
              <a:spcBef>
                <a:spcPts val="1200"/>
              </a:spcBef>
              <a:buNone/>
            </a:pPr>
            <a:r>
              <a:rPr lang="en-US" sz="1500" dirty="0" smtClean="0">
                <a:latin typeface="Arial" pitchFamily="34" charset="0"/>
              </a:rPr>
              <a:t>Economists have used the basic framework of aggregate demand and supply analysis to explain recessions. Recessions can occur either when there is a sharp decrease in demand or a decrease in aggregate supply. </a:t>
            </a:r>
          </a:p>
          <a:p>
            <a:pPr marL="0" indent="0">
              <a:lnSpc>
                <a:spcPct val="105000"/>
              </a:lnSpc>
              <a:spcBef>
                <a:spcPts val="1200"/>
              </a:spcBef>
              <a:buNone/>
            </a:pPr>
            <a:r>
              <a:rPr lang="en-US" sz="1500" dirty="0" smtClean="0">
                <a:latin typeface="Arial" pitchFamily="34" charset="0"/>
              </a:rPr>
              <a:t>Economic historian Peter Temin looked at all recessions from 1893 to 1990 to determine their causes. He found, recessions were caused by many different factors. </a:t>
            </a:r>
          </a:p>
          <a:p>
            <a:pPr lvl="1">
              <a:lnSpc>
                <a:spcPct val="105000"/>
              </a:lnSpc>
              <a:spcBef>
                <a:spcPts val="1200"/>
              </a:spcBef>
              <a:buSzPct val="120000"/>
              <a:buFont typeface="Arial" panose="020B0604020202020204" pitchFamily="34" charset="0"/>
              <a:buChar char="•"/>
            </a:pPr>
            <a:r>
              <a:rPr lang="en-US" sz="1400" dirty="0" smtClean="0">
                <a:latin typeface="Arial" pitchFamily="34" charset="0"/>
              </a:rPr>
              <a:t>Sometimes, as in 1929, they were caused by shifts in aggregate demand from the private sector, as consumers cut back their spending. </a:t>
            </a:r>
          </a:p>
          <a:p>
            <a:pPr lvl="1">
              <a:lnSpc>
                <a:spcPct val="105000"/>
              </a:lnSpc>
              <a:spcBef>
                <a:spcPts val="1200"/>
              </a:spcBef>
              <a:buSzPct val="120000"/>
              <a:buFont typeface="Arial" panose="020B0604020202020204" pitchFamily="34" charset="0"/>
              <a:buChar char="•"/>
            </a:pPr>
            <a:r>
              <a:rPr lang="en-US" sz="1400" dirty="0" smtClean="0">
                <a:latin typeface="Arial" pitchFamily="34" charset="0"/>
              </a:rPr>
              <a:t>Other times, as in 1981, the government cut back on aggregate demand to reduce inflation.</a:t>
            </a:r>
          </a:p>
          <a:p>
            <a:pPr lvl="1">
              <a:lnSpc>
                <a:spcPct val="105000"/>
              </a:lnSpc>
              <a:spcBef>
                <a:spcPts val="1200"/>
              </a:spcBef>
              <a:buSzPct val="120000"/>
              <a:buFont typeface="Arial" panose="020B0604020202020204" pitchFamily="34" charset="0"/>
              <a:buChar char="•"/>
            </a:pPr>
            <a:r>
              <a:rPr lang="en-US" sz="1400" dirty="0" smtClean="0">
                <a:latin typeface="Arial" pitchFamily="34" charset="0"/>
              </a:rPr>
              <a:t>Supply shocks were the cause of the recessions in 1973 and 1979.</a:t>
            </a:r>
          </a:p>
          <a:p>
            <a:pPr lvl="1">
              <a:lnSpc>
                <a:spcPct val="105000"/>
              </a:lnSpc>
              <a:spcBef>
                <a:spcPts val="1200"/>
              </a:spcBef>
              <a:buSzPct val="120000"/>
              <a:buFont typeface="Arial" panose="020B0604020202020204" pitchFamily="34" charset="0"/>
              <a:buChar char="•"/>
            </a:pPr>
            <a:r>
              <a:rPr lang="en-US" sz="1400" dirty="0" smtClean="0">
                <a:latin typeface="Arial" pitchFamily="34" charset="0"/>
              </a:rPr>
              <a:t>The most severe shock hit the U.S. economy in 1931 and converted an economic downturn into the Great Depression. He believes that foreign monetary developments were the ultimate source of this shock to the U.S. economy. </a:t>
            </a:r>
          </a:p>
          <a:p>
            <a:endParaRPr lang="en-IN" sz="1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Arial" pitchFamily="34" charset="0"/>
              </a:rPr>
              <a:t>9.3 UNDERSTANDING AGGREGATE SUPPLY </a:t>
            </a:r>
            <a:r>
              <a:rPr lang="en-US" sz="2000" dirty="0" smtClean="0">
                <a:cs typeface="Arial" pitchFamily="34" charset="0"/>
              </a:rPr>
              <a:t>(1 of 7)</a:t>
            </a:r>
            <a:endParaRPr lang="en-IN" sz="2000" dirty="0">
              <a:cs typeface="Arial" pitchFamily="34" charset="0"/>
            </a:endParaRPr>
          </a:p>
        </p:txBody>
      </p:sp>
      <p:sp>
        <p:nvSpPr>
          <p:cNvPr id="3" name="Content Placeholder 2"/>
          <p:cNvSpPr>
            <a:spLocks noGrp="1"/>
          </p:cNvSpPr>
          <p:nvPr>
            <p:ph idx="1"/>
          </p:nvPr>
        </p:nvSpPr>
        <p:spPr/>
        <p:txBody>
          <a:bodyPr/>
          <a:lstStyle/>
          <a:p>
            <a:pPr marL="255600" indent="-255600">
              <a:buClr>
                <a:srgbClr val="0070C0"/>
              </a:buClr>
              <a:buSzPct val="120000"/>
            </a:pPr>
            <a:r>
              <a:rPr lang="en-US" sz="1800" b="1" dirty="0" smtClean="0">
                <a:latin typeface="Arial" pitchFamily="34" charset="0"/>
              </a:rPr>
              <a:t>Aggregate supply curve (AS)</a:t>
            </a:r>
          </a:p>
          <a:p>
            <a:pPr marL="255600" indent="-255600">
              <a:spcBef>
                <a:spcPts val="0"/>
              </a:spcBef>
              <a:buNone/>
            </a:pPr>
            <a:r>
              <a:rPr lang="en-US" sz="1600" dirty="0" smtClean="0">
                <a:latin typeface="Arial" pitchFamily="34" charset="0"/>
              </a:rPr>
              <a:t>	A curve that shows the relationship between the level of prices and the quantity of output supplied. </a:t>
            </a:r>
          </a:p>
          <a:p>
            <a:pPr>
              <a:buNone/>
            </a:pPr>
            <a:r>
              <a:rPr lang="en-US" sz="2000" dirty="0" smtClean="0">
                <a:solidFill>
                  <a:srgbClr val="2164A2"/>
                </a:solidFill>
                <a:latin typeface="Arial" pitchFamily="34" charset="0"/>
              </a:rPr>
              <a:t>	</a:t>
            </a:r>
            <a:r>
              <a:rPr lang="en-US" dirty="0" smtClean="0">
                <a:solidFill>
                  <a:srgbClr val="1C558A"/>
                </a:solidFill>
                <a:latin typeface="Arial" pitchFamily="34" charset="0"/>
              </a:rPr>
              <a:t>The Long-Run Aggregate Supply Curve</a:t>
            </a:r>
          </a:p>
          <a:p>
            <a:pPr marL="255600" indent="-255600">
              <a:buClr>
                <a:srgbClr val="0070C0"/>
              </a:buClr>
              <a:buSzPct val="120000"/>
            </a:pPr>
            <a:r>
              <a:rPr lang="en-US" sz="1800" b="1" dirty="0" smtClean="0">
                <a:latin typeface="Arial" pitchFamily="34" charset="0"/>
              </a:rPr>
              <a:t>Long-run aggregate supply curve</a:t>
            </a:r>
          </a:p>
          <a:p>
            <a:pPr marL="255600" indent="-255600">
              <a:spcBef>
                <a:spcPts val="0"/>
              </a:spcBef>
              <a:buNone/>
            </a:pPr>
            <a:r>
              <a:rPr lang="en-US" sz="1600" dirty="0" smtClean="0">
                <a:latin typeface="Arial" pitchFamily="34" charset="0"/>
              </a:rPr>
              <a:t>	A vertical aggregate supply curve that represents the idea that in the long run, output is determined solely by the factors of production.</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Arial" pitchFamily="34" charset="0"/>
              </a:rPr>
              <a:t>9.3 UNDERSTANDING AGGREGATE SUPPLY </a:t>
            </a:r>
            <a:r>
              <a:rPr lang="en-US" sz="2000" dirty="0" smtClean="0">
                <a:cs typeface="Arial" pitchFamily="34" charset="0"/>
              </a:rPr>
              <a:t>(2 of 7)</a:t>
            </a:r>
            <a:endParaRPr lang="en-IN" sz="2000" dirty="0"/>
          </a:p>
        </p:txBody>
      </p:sp>
      <p:sp>
        <p:nvSpPr>
          <p:cNvPr id="3" name="Content Placeholder 2"/>
          <p:cNvSpPr>
            <a:spLocks noGrp="1"/>
          </p:cNvSpPr>
          <p:nvPr>
            <p:ph idx="1"/>
          </p:nvPr>
        </p:nvSpPr>
        <p:spPr>
          <a:xfrm>
            <a:off x="457200" y="1600201"/>
            <a:ext cx="3466728" cy="4349080"/>
          </a:xfrm>
        </p:spPr>
        <p:txBody>
          <a:bodyPr/>
          <a:lstStyle/>
          <a:p>
            <a:pPr marL="0" indent="0">
              <a:buNone/>
            </a:pPr>
            <a:r>
              <a:rPr lang="en-US" dirty="0" smtClean="0">
                <a:solidFill>
                  <a:srgbClr val="1C558A"/>
                </a:solidFill>
                <a:latin typeface="Arial" pitchFamily="34" charset="0"/>
              </a:rPr>
              <a:t>The Long-Run Aggregate Supply Curve</a:t>
            </a:r>
          </a:p>
          <a:p>
            <a:pPr marL="0" indent="0">
              <a:buNone/>
            </a:pPr>
            <a:r>
              <a:rPr lang="en-US" sz="1800" dirty="0" smtClean="0">
                <a:latin typeface="Arial" pitchFamily="34" charset="0"/>
              </a:rPr>
              <a:t>In the long run, the level of output, </a:t>
            </a:r>
            <a:r>
              <a:rPr lang="en-US" sz="1800" i="1" dirty="0" smtClean="0">
                <a:latin typeface="Arial" pitchFamily="34" charset="0"/>
              </a:rPr>
              <a:t>y</a:t>
            </a:r>
            <a:r>
              <a:rPr lang="en-US" sz="1800" i="1" baseline="-25000" dirty="0" smtClean="0">
                <a:latin typeface="Arial" pitchFamily="34" charset="0"/>
              </a:rPr>
              <a:t>p</a:t>
            </a:r>
            <a:r>
              <a:rPr lang="en-US" sz="1800" dirty="0" smtClean="0">
                <a:latin typeface="Arial" pitchFamily="34" charset="0"/>
              </a:rPr>
              <a:t>, is independent of the price level.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078" y="1772816"/>
            <a:ext cx="4912618" cy="38884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Arial" pitchFamily="34" charset="0"/>
              </a:rPr>
              <a:t>9.3 UNDERSTANDING AGGREGATE SUPPLY </a:t>
            </a:r>
            <a:r>
              <a:rPr lang="en-US" sz="2000" dirty="0" smtClean="0">
                <a:cs typeface="Arial" pitchFamily="34" charset="0"/>
              </a:rPr>
              <a:t>(3 of 7)</a:t>
            </a:r>
            <a:endParaRPr lang="en-IN" sz="2000" dirty="0"/>
          </a:p>
        </p:txBody>
      </p:sp>
      <p:sp>
        <p:nvSpPr>
          <p:cNvPr id="3" name="Content Placeholder 2"/>
          <p:cNvSpPr>
            <a:spLocks noGrp="1"/>
          </p:cNvSpPr>
          <p:nvPr>
            <p:ph idx="1"/>
          </p:nvPr>
        </p:nvSpPr>
        <p:spPr>
          <a:xfrm>
            <a:off x="457200" y="1600201"/>
            <a:ext cx="2962672" cy="4493096"/>
          </a:xfrm>
        </p:spPr>
        <p:txBody>
          <a:bodyPr/>
          <a:lstStyle/>
          <a:p>
            <a:pPr marL="0" indent="0">
              <a:buNone/>
            </a:pPr>
            <a:r>
              <a:rPr lang="en-US" dirty="0" smtClean="0">
                <a:solidFill>
                  <a:srgbClr val="1C558A"/>
                </a:solidFill>
                <a:latin typeface="Arial" pitchFamily="34" charset="0"/>
              </a:rPr>
              <a:t>The Long-Run Aggregate Supply Curve</a:t>
            </a:r>
          </a:p>
          <a:p>
            <a:pPr marL="0" indent="0">
              <a:buNone/>
            </a:pPr>
            <a:r>
              <a:rPr lang="en-US" sz="1600" b="1" dirty="0" smtClean="0">
                <a:solidFill>
                  <a:srgbClr val="505050"/>
                </a:solidFill>
                <a:latin typeface="Arial" pitchFamily="34" charset="0"/>
              </a:rPr>
              <a:t>DETERMINING OUTPUT AND THE PRICE LEVEL</a:t>
            </a:r>
          </a:p>
          <a:p>
            <a:pPr marL="0" indent="0">
              <a:buNone/>
            </a:pPr>
            <a:r>
              <a:rPr lang="en-US" sz="1500" dirty="0" smtClean="0">
                <a:latin typeface="Arial" pitchFamily="34" charset="0"/>
              </a:rPr>
              <a:t>Output and prices are determined at the intersection of AD and AS. </a:t>
            </a:r>
          </a:p>
          <a:p>
            <a:pPr marL="0" indent="0">
              <a:buNone/>
            </a:pPr>
            <a:r>
              <a:rPr lang="en-US" sz="1500" dirty="0" smtClean="0">
                <a:latin typeface="Arial" pitchFamily="34" charset="0"/>
              </a:rPr>
              <a:t>An increase in aggregate demand leads to a higher price level. </a:t>
            </a:r>
          </a:p>
          <a:p>
            <a:endParaRPr lang="en-IN"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1879562"/>
            <a:ext cx="5127863" cy="39977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Arial" pitchFamily="34" charset="0"/>
              </a:rPr>
              <a:t>9.3 UNDERSTANDING AGGREGATE SUPPLY </a:t>
            </a:r>
            <a:r>
              <a:rPr lang="en-US" sz="2000" dirty="0" smtClean="0">
                <a:cs typeface="Arial" pitchFamily="34" charset="0"/>
              </a:rPr>
              <a:t>(4 of 7)</a:t>
            </a:r>
            <a:endParaRPr lang="en-IN" sz="2000" dirty="0"/>
          </a:p>
        </p:txBody>
      </p:sp>
      <p:sp>
        <p:nvSpPr>
          <p:cNvPr id="3" name="Content Placeholder 2"/>
          <p:cNvSpPr>
            <a:spLocks noGrp="1"/>
          </p:cNvSpPr>
          <p:nvPr>
            <p:ph idx="1"/>
          </p:nvPr>
        </p:nvSpPr>
        <p:spPr/>
        <p:txBody>
          <a:bodyPr/>
          <a:lstStyle/>
          <a:p>
            <a:pPr>
              <a:spcBef>
                <a:spcPts val="2400"/>
              </a:spcBef>
              <a:buNone/>
            </a:pPr>
            <a:r>
              <a:rPr lang="en-US" dirty="0" smtClean="0">
                <a:solidFill>
                  <a:srgbClr val="1C558A"/>
                </a:solidFill>
                <a:latin typeface="Arial" pitchFamily="34" charset="0"/>
              </a:rPr>
              <a:t>The Short-Run Aggregate Supply Curve</a:t>
            </a:r>
          </a:p>
          <a:p>
            <a:pPr marL="255600" indent="-255600">
              <a:spcBef>
                <a:spcPts val="2400"/>
              </a:spcBef>
              <a:buClr>
                <a:srgbClr val="0070C0"/>
              </a:buClr>
              <a:buSzPct val="120000"/>
            </a:pPr>
            <a:r>
              <a:rPr lang="en-US" sz="1800" b="1" dirty="0" smtClean="0">
                <a:latin typeface="Arial" pitchFamily="34" charset="0"/>
              </a:rPr>
              <a:t>Short-run aggregate supply curve</a:t>
            </a:r>
          </a:p>
          <a:p>
            <a:pPr marL="255600" indent="-255600">
              <a:spcBef>
                <a:spcPts val="0"/>
              </a:spcBef>
              <a:buNone/>
            </a:pPr>
            <a:r>
              <a:rPr lang="en-US" sz="1600" dirty="0" smtClean="0">
                <a:latin typeface="Arial" pitchFamily="34" charset="0"/>
              </a:rPr>
              <a:t>	A relatively flat aggregate supply curve that represents the idea that prices do not change very much in the short run and that firms adjust production to meet demand.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1C558A"/>
                </a:solidFill>
              </a:rPr>
              <a:t>9.1 </a:t>
            </a:r>
            <a:r>
              <a:rPr lang="en-US" sz="2400" dirty="0" smtClean="0">
                <a:ea typeface="ヒラギノ角ゴ Pro W3" pitchFamily="-65" charset="-128"/>
              </a:rPr>
              <a:t>Explain the role sticky wages and prices play in economic fluctuations.</a:t>
            </a:r>
          </a:p>
          <a:p>
            <a:pPr marL="0" indent="0">
              <a:buNone/>
            </a:pPr>
            <a:r>
              <a:rPr lang="en-US" sz="2400" b="1" dirty="0" smtClean="0">
                <a:solidFill>
                  <a:srgbClr val="1C558A"/>
                </a:solidFill>
              </a:rPr>
              <a:t>9.2 </a:t>
            </a:r>
            <a:r>
              <a:rPr lang="en-US" sz="2400" dirty="0" smtClean="0">
                <a:ea typeface="ヒラギノ角ゴ Pro W3" pitchFamily="-65" charset="-128"/>
              </a:rPr>
              <a:t>List the determinants of aggregate demand.</a:t>
            </a:r>
          </a:p>
          <a:p>
            <a:pPr marL="0" indent="0">
              <a:buNone/>
            </a:pPr>
            <a:r>
              <a:rPr lang="en-US" sz="2400" b="1" dirty="0" smtClean="0">
                <a:solidFill>
                  <a:srgbClr val="1C558A"/>
                </a:solidFill>
              </a:rPr>
              <a:t>9.3 </a:t>
            </a:r>
            <a:r>
              <a:rPr lang="en-US" sz="2400" dirty="0" smtClean="0">
                <a:ea typeface="ヒラギノ角ゴ Pro W3" pitchFamily="-65" charset="-128"/>
              </a:rPr>
              <a:t>Distinguish between the short run and long run aggregate supply curves.</a:t>
            </a:r>
          </a:p>
          <a:p>
            <a:pPr marL="0" indent="0">
              <a:buNone/>
            </a:pPr>
            <a:r>
              <a:rPr lang="en-US" sz="2400" b="1" dirty="0" smtClean="0">
                <a:solidFill>
                  <a:srgbClr val="1C558A"/>
                </a:solidFill>
              </a:rPr>
              <a:t>9.4 </a:t>
            </a:r>
            <a:r>
              <a:rPr lang="en-US" sz="2400" dirty="0" smtClean="0">
                <a:ea typeface="ヒラギノ角ゴ Pro W3" pitchFamily="-65" charset="-128"/>
              </a:rPr>
              <a:t>Explain how the short-run aggregate supply curve shifts over time.</a:t>
            </a:r>
          </a:p>
          <a:p>
            <a:pPr marL="0" indent="0"/>
            <a:endParaRPr lang="en-US" dirty="0"/>
          </a:p>
        </p:txBody>
      </p:sp>
    </p:spTree>
    <p:extLst>
      <p:ext uri="{BB962C8B-B14F-4D97-AF65-F5344CB8AC3E}">
        <p14:creationId xmlns:p14="http://schemas.microsoft.com/office/powerpoint/2010/main" val="27494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Arial" pitchFamily="34" charset="0"/>
              </a:rPr>
              <a:t>9.3 UNDERSTANDING AGGREGATE SUPPLY </a:t>
            </a:r>
            <a:r>
              <a:rPr lang="en-US" sz="2000" dirty="0" smtClean="0">
                <a:cs typeface="Arial" pitchFamily="34" charset="0"/>
              </a:rPr>
              <a:t>(5 of 7)</a:t>
            </a:r>
            <a:endParaRPr lang="en-IN" sz="2000" dirty="0"/>
          </a:p>
        </p:txBody>
      </p:sp>
      <p:sp>
        <p:nvSpPr>
          <p:cNvPr id="3" name="Content Placeholder 2"/>
          <p:cNvSpPr>
            <a:spLocks noGrp="1"/>
          </p:cNvSpPr>
          <p:nvPr>
            <p:ph idx="1"/>
          </p:nvPr>
        </p:nvSpPr>
        <p:spPr>
          <a:xfrm>
            <a:off x="457200" y="1600201"/>
            <a:ext cx="2530624" cy="4421088"/>
          </a:xfrm>
        </p:spPr>
        <p:txBody>
          <a:bodyPr/>
          <a:lstStyle/>
          <a:p>
            <a:pPr marL="0" indent="0">
              <a:buNone/>
            </a:pPr>
            <a:r>
              <a:rPr lang="en-US" dirty="0" smtClean="0">
                <a:solidFill>
                  <a:srgbClr val="1C558A"/>
                </a:solidFill>
                <a:latin typeface="Arial" pitchFamily="34" charset="0"/>
              </a:rPr>
              <a:t>The Short-Run Aggregate Supply Curve</a:t>
            </a:r>
          </a:p>
          <a:p>
            <a:pPr marL="0" indent="0">
              <a:buNone/>
            </a:pPr>
            <a:r>
              <a:rPr lang="en-US" sz="1600" dirty="0" smtClean="0">
                <a:latin typeface="Arial" pitchFamily="34" charset="0"/>
              </a:rPr>
              <a:t>With a short-run aggregate supply curve, shifts in aggregate demand lead to large changes in output but small changes in price.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117" y="1772816"/>
            <a:ext cx="5555695" cy="42484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Arial" pitchFamily="34" charset="0"/>
              </a:rPr>
              <a:t>9.3 UNDERSTANDING AGGREGATE SUPPLY </a:t>
            </a:r>
            <a:r>
              <a:rPr lang="en-US" sz="2000" dirty="0" smtClean="0">
                <a:cs typeface="Arial" pitchFamily="34" charset="0"/>
              </a:rPr>
              <a:t>(6 of 7)</a:t>
            </a:r>
            <a:endParaRPr lang="en-IN" sz="2000" dirty="0"/>
          </a:p>
        </p:txBody>
      </p:sp>
      <p:sp>
        <p:nvSpPr>
          <p:cNvPr id="3" name="Content Placeholder 2"/>
          <p:cNvSpPr>
            <a:spLocks noGrp="1"/>
          </p:cNvSpPr>
          <p:nvPr>
            <p:ph idx="1"/>
          </p:nvPr>
        </p:nvSpPr>
        <p:spPr/>
        <p:txBody>
          <a:bodyPr/>
          <a:lstStyle/>
          <a:p>
            <a:pPr marL="0" indent="0">
              <a:buNone/>
            </a:pPr>
            <a:r>
              <a:rPr lang="en-US" dirty="0" smtClean="0">
                <a:solidFill>
                  <a:srgbClr val="1C558A"/>
                </a:solidFill>
                <a:latin typeface="Arial" pitchFamily="34" charset="0"/>
              </a:rPr>
              <a:t>The Short-Run Aggregate Supply Curve</a:t>
            </a:r>
          </a:p>
          <a:p>
            <a:pPr marL="0" indent="0">
              <a:spcBef>
                <a:spcPts val="1800"/>
              </a:spcBef>
              <a:buNone/>
            </a:pPr>
            <a:r>
              <a:rPr lang="en-US" sz="1800" dirty="0" smtClean="0">
                <a:latin typeface="Arial" pitchFamily="34" charset="0"/>
              </a:rPr>
              <a:t>What factors determine the costs firms must incur to produce output? The key factors are</a:t>
            </a:r>
          </a:p>
          <a:p>
            <a:pPr lvl="1">
              <a:spcBef>
                <a:spcPts val="1800"/>
              </a:spcBef>
              <a:buSzPct val="120000"/>
              <a:buFont typeface="Arial" panose="020B0604020202020204" pitchFamily="34" charset="0"/>
              <a:buChar char="•"/>
            </a:pPr>
            <a:r>
              <a:rPr lang="en-US" sz="1500" dirty="0" smtClean="0">
                <a:latin typeface="Arial" pitchFamily="34" charset="0"/>
              </a:rPr>
              <a:t>Input prices (wages and materials)</a:t>
            </a:r>
          </a:p>
          <a:p>
            <a:pPr lvl="1">
              <a:spcBef>
                <a:spcPts val="1800"/>
              </a:spcBef>
              <a:buSzPct val="120000"/>
              <a:buFont typeface="Arial" panose="020B0604020202020204" pitchFamily="34" charset="0"/>
              <a:buChar char="•"/>
            </a:pPr>
            <a:r>
              <a:rPr lang="en-US" sz="1500" dirty="0" smtClean="0">
                <a:latin typeface="Arial" pitchFamily="34" charset="0"/>
              </a:rPr>
              <a:t>The state of technology</a:t>
            </a:r>
          </a:p>
          <a:p>
            <a:pPr lvl="1">
              <a:spcBef>
                <a:spcPts val="1800"/>
              </a:spcBef>
              <a:buSzPct val="120000"/>
              <a:buFont typeface="Arial" panose="020B0604020202020204" pitchFamily="34" charset="0"/>
              <a:buChar char="•"/>
            </a:pPr>
            <a:r>
              <a:rPr lang="en-US" sz="1500" dirty="0" smtClean="0">
                <a:latin typeface="Arial" pitchFamily="34" charset="0"/>
              </a:rPr>
              <a:t>Taxes, subsidies, or economic regulations</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cs typeface="Arial" pitchFamily="34" charset="0"/>
              </a:rPr>
              <a:t>9.3 UNDERSTANDING AGGREGATE SUPPLY </a:t>
            </a:r>
            <a:r>
              <a:rPr lang="en-US" sz="2000" dirty="0" smtClean="0">
                <a:cs typeface="Arial" pitchFamily="34" charset="0"/>
              </a:rPr>
              <a:t>(7 of 7)</a:t>
            </a:r>
            <a:endParaRPr lang="en-IN" sz="2000" dirty="0"/>
          </a:p>
        </p:txBody>
      </p:sp>
      <p:sp>
        <p:nvSpPr>
          <p:cNvPr id="3" name="Content Placeholder 2"/>
          <p:cNvSpPr>
            <a:spLocks noGrp="1"/>
          </p:cNvSpPr>
          <p:nvPr>
            <p:ph idx="1"/>
          </p:nvPr>
        </p:nvSpPr>
        <p:spPr>
          <a:xfrm>
            <a:off x="457200" y="1600200"/>
            <a:ext cx="3034680" cy="4493096"/>
          </a:xfrm>
        </p:spPr>
        <p:txBody>
          <a:bodyPr/>
          <a:lstStyle/>
          <a:p>
            <a:pPr indent="-118800">
              <a:buNone/>
            </a:pPr>
            <a:r>
              <a:rPr lang="en-US" dirty="0" smtClean="0">
                <a:solidFill>
                  <a:srgbClr val="1C558A"/>
                </a:solidFill>
                <a:latin typeface="Arial" pitchFamily="34" charset="0"/>
              </a:rPr>
              <a:t>Supply Shocks</a:t>
            </a:r>
          </a:p>
          <a:p>
            <a:pPr marL="255600" indent="-255600">
              <a:buClr>
                <a:srgbClr val="0070C0"/>
              </a:buClr>
              <a:buSzPct val="120000"/>
            </a:pPr>
            <a:r>
              <a:rPr lang="en-US" sz="1700" b="1" dirty="0" smtClean="0">
                <a:latin typeface="Arial" pitchFamily="34" charset="0"/>
              </a:rPr>
              <a:t>Supply shocks</a:t>
            </a:r>
          </a:p>
          <a:p>
            <a:pPr marL="255600" indent="-255600">
              <a:spcBef>
                <a:spcPts val="0"/>
              </a:spcBef>
              <a:buNone/>
            </a:pPr>
            <a:r>
              <a:rPr lang="en-US" sz="1600" dirty="0" smtClean="0">
                <a:latin typeface="Arial" pitchFamily="34" charset="0"/>
              </a:rPr>
              <a:t>	</a:t>
            </a:r>
            <a:r>
              <a:rPr lang="en-US" sz="1500" dirty="0" smtClean="0">
                <a:latin typeface="Arial" pitchFamily="34" charset="0"/>
              </a:rPr>
              <a:t>External events that shift the aggregate supply curve.</a:t>
            </a:r>
          </a:p>
          <a:p>
            <a:pPr marL="0" indent="0">
              <a:lnSpc>
                <a:spcPct val="110000"/>
              </a:lnSpc>
              <a:spcBef>
                <a:spcPct val="50000"/>
              </a:spcBef>
              <a:buClr>
                <a:schemeClr val="tx1"/>
              </a:buClr>
              <a:buFont typeface="Wingdings 3" pitchFamily="18" charset="2"/>
              <a:buNone/>
            </a:pPr>
            <a:r>
              <a:rPr lang="en-US" sz="1700" dirty="0" smtClean="0">
                <a:latin typeface="Arial" pitchFamily="34" charset="0"/>
              </a:rPr>
              <a:t>An adverse supply shock, such as an increase in the price of oil, will cause the AS curve to shift upward. </a:t>
            </a:r>
          </a:p>
          <a:p>
            <a:pPr marL="0" indent="0">
              <a:lnSpc>
                <a:spcPct val="110000"/>
              </a:lnSpc>
              <a:spcBef>
                <a:spcPct val="50000"/>
              </a:spcBef>
              <a:buClr>
                <a:schemeClr val="tx1"/>
              </a:buClr>
              <a:buFont typeface="Wingdings 3" pitchFamily="18" charset="2"/>
              <a:buNone/>
            </a:pPr>
            <a:r>
              <a:rPr lang="en-US" sz="1700" dirty="0" smtClean="0">
                <a:latin typeface="Arial" pitchFamily="34" charset="0"/>
              </a:rPr>
              <a:t>The result will be higher prices and a lower level of output. </a:t>
            </a:r>
          </a:p>
          <a:p>
            <a:pPr marL="255600" indent="-255600">
              <a:lnSpc>
                <a:spcPct val="110000"/>
              </a:lnSpc>
              <a:spcBef>
                <a:spcPct val="50000"/>
              </a:spcBef>
              <a:buClr>
                <a:srgbClr val="0070C0"/>
              </a:buClr>
              <a:buSzPct val="120000"/>
            </a:pPr>
            <a:r>
              <a:rPr lang="en-US" sz="1700" b="1" dirty="0" smtClean="0">
                <a:latin typeface="Arial" pitchFamily="34" charset="0"/>
              </a:rPr>
              <a:t>Stagflation</a:t>
            </a:r>
          </a:p>
          <a:p>
            <a:pPr marL="255600" indent="-255600">
              <a:lnSpc>
                <a:spcPct val="110000"/>
              </a:lnSpc>
              <a:spcBef>
                <a:spcPts val="0"/>
              </a:spcBef>
              <a:buClr>
                <a:schemeClr val="tx1"/>
              </a:buClr>
              <a:buFont typeface="Wingdings 3" pitchFamily="18" charset="2"/>
              <a:buNone/>
            </a:pPr>
            <a:r>
              <a:rPr lang="en-US" sz="1600" dirty="0" smtClean="0">
                <a:latin typeface="Arial" pitchFamily="34" charset="0"/>
              </a:rPr>
              <a:t>	</a:t>
            </a:r>
            <a:r>
              <a:rPr lang="en-US" sz="1500" dirty="0" smtClean="0">
                <a:latin typeface="Arial" pitchFamily="34" charset="0"/>
              </a:rPr>
              <a:t>A decrease in real output with increasing prices.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528" y="1916832"/>
            <a:ext cx="5367869" cy="3600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3</a:t>
            </a:r>
            <a:br>
              <a:rPr lang="en-US" b="1" dirty="0" smtClean="0"/>
            </a:br>
            <a:endParaRPr lang="en-IN" dirty="0"/>
          </a:p>
        </p:txBody>
      </p:sp>
      <p:sp>
        <p:nvSpPr>
          <p:cNvPr id="3" name="Content Placeholder 2"/>
          <p:cNvSpPr>
            <a:spLocks noGrp="1"/>
          </p:cNvSpPr>
          <p:nvPr>
            <p:ph idx="1"/>
          </p:nvPr>
        </p:nvSpPr>
        <p:spPr>
          <a:xfrm>
            <a:off x="457200" y="1600200"/>
            <a:ext cx="8229600" cy="4757758"/>
          </a:xfrm>
        </p:spPr>
        <p:txBody>
          <a:bodyPr/>
          <a:lstStyle/>
          <a:p>
            <a:pPr marL="72" indent="0">
              <a:spcBef>
                <a:spcPts val="2400"/>
              </a:spcBef>
              <a:buNone/>
            </a:pPr>
            <a:r>
              <a:rPr lang="en-US" sz="2000" b="1" dirty="0" smtClean="0">
                <a:solidFill>
                  <a:srgbClr val="505050"/>
                </a:solidFill>
                <a:latin typeface="Arial" pitchFamily="34" charset="0"/>
              </a:rPr>
              <a:t>OIL </a:t>
            </a:r>
            <a:r>
              <a:rPr lang="en-US" sz="2000" b="1" dirty="0" smtClean="0">
                <a:solidFill>
                  <a:srgbClr val="505050"/>
                </a:solidFill>
                <a:latin typeface="Arial" pitchFamily="34" charset="0"/>
              </a:rPr>
              <a:t>PRICE DECLINES AND THE U.S. ECONOMY</a:t>
            </a:r>
            <a:endParaRPr lang="en-US" sz="2000" b="1" dirty="0" smtClean="0">
              <a:solidFill>
                <a:srgbClr val="505050"/>
              </a:solidFill>
              <a:latin typeface="Arial" pitchFamily="34" charset="0"/>
            </a:endParaRPr>
          </a:p>
          <a:p>
            <a:pPr marL="0" indent="0">
              <a:spcBef>
                <a:spcPts val="1800"/>
              </a:spcBef>
            </a:pPr>
            <a:r>
              <a:rPr lang="en-US" sz="1600" b="1" dirty="0" smtClean="0">
                <a:latin typeface="Arial" pitchFamily="34" charset="0"/>
              </a:rPr>
              <a:t>APPLYING THE CONCEPTS #3: </a:t>
            </a:r>
            <a:r>
              <a:rPr lang="en-US" sz="1600" b="1" dirty="0" smtClean="0">
                <a:latin typeface="Arial" pitchFamily="34" charset="0"/>
              </a:rPr>
              <a:t>Do declines in oil prices always help the U.S. Economy?</a:t>
            </a:r>
            <a:endParaRPr lang="en-US" sz="1600" b="1" dirty="0" smtClean="0">
              <a:latin typeface="Arial" pitchFamily="34" charset="0"/>
            </a:endParaRPr>
          </a:p>
          <a:p>
            <a:pPr>
              <a:lnSpc>
                <a:spcPct val="103000"/>
              </a:lnSpc>
              <a:spcBef>
                <a:spcPct val="50000"/>
              </a:spcBef>
            </a:pPr>
            <a:r>
              <a:rPr lang="en-US" altLang="en-US" sz="1400" dirty="0">
                <a:latin typeface="Arial" charset="0"/>
                <a:ea typeface="ＭＳ Ｐゴシック" charset="-128"/>
              </a:rPr>
              <a:t>Economists have generally believed that falling oil prices will benefit the U.S. economy and lead to higher economic growth. </a:t>
            </a:r>
          </a:p>
          <a:p>
            <a:pPr>
              <a:lnSpc>
                <a:spcPct val="103000"/>
              </a:lnSpc>
              <a:spcBef>
                <a:spcPct val="50000"/>
              </a:spcBef>
            </a:pPr>
            <a:r>
              <a:rPr lang="en-US" altLang="en-US" sz="1400" dirty="0">
                <a:latin typeface="Arial" charset="0"/>
                <a:ea typeface="ＭＳ Ｐゴシック" charset="-128"/>
              </a:rPr>
              <a:t>Falling oil prices should lead to falling gasoline and heating oil prices and put more money in the pockets of consumers that will lead to increases in aggregate demand.</a:t>
            </a:r>
          </a:p>
          <a:p>
            <a:pPr>
              <a:lnSpc>
                <a:spcPct val="103000"/>
              </a:lnSpc>
              <a:spcBef>
                <a:spcPct val="50000"/>
              </a:spcBef>
            </a:pPr>
            <a:r>
              <a:rPr lang="en-US" altLang="en-US" sz="1400" dirty="0">
                <a:latin typeface="Arial" charset="0"/>
                <a:ea typeface="ＭＳ Ｐゴシック" charset="-128"/>
              </a:rPr>
              <a:t>Since fuel is an input into production, lower oil prices may also increase aggregate supply.</a:t>
            </a:r>
          </a:p>
          <a:p>
            <a:pPr>
              <a:lnSpc>
                <a:spcPct val="103000"/>
              </a:lnSpc>
              <a:spcBef>
                <a:spcPct val="50000"/>
              </a:spcBef>
            </a:pPr>
            <a:r>
              <a:rPr lang="en-US" altLang="en-US" sz="1400" dirty="0">
                <a:latin typeface="Arial" charset="0"/>
                <a:ea typeface="ＭＳ Ｐゴシック" charset="-128"/>
              </a:rPr>
              <a:t>But the decrease in oil prices in 2014 and 2015 have had only a modest effect on economic growth.</a:t>
            </a:r>
          </a:p>
          <a:p>
            <a:pPr>
              <a:lnSpc>
                <a:spcPct val="103000"/>
              </a:lnSpc>
              <a:spcBef>
                <a:spcPct val="50000"/>
              </a:spcBef>
            </a:pPr>
            <a:r>
              <a:rPr lang="en-US" altLang="en-US" sz="1400" dirty="0">
                <a:latin typeface="Arial" charset="0"/>
                <a:ea typeface="ＭＳ Ｐゴシック" charset="-128"/>
              </a:rPr>
              <a:t>Consumers appeared to have used the extra money to reduce overall debt instead of other consumption.</a:t>
            </a:r>
          </a:p>
          <a:p>
            <a:pPr>
              <a:lnSpc>
                <a:spcPct val="103000"/>
              </a:lnSpc>
              <a:spcBef>
                <a:spcPct val="50000"/>
              </a:spcBef>
            </a:pPr>
            <a:r>
              <a:rPr lang="en-US" altLang="en-US" sz="1400" dirty="0">
                <a:latin typeface="Arial" charset="0"/>
                <a:ea typeface="ＭＳ Ｐゴシック" charset="-128"/>
              </a:rPr>
              <a:t>Lower oil prices reduce the incentive for firms to produce energy and invest in new capital and equipment.</a:t>
            </a:r>
          </a:p>
          <a:p>
            <a:endParaRPr lang="en-IN" sz="15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9.4 FROM THE SHORT RUN TO THE LONG RUN </a:t>
            </a:r>
            <a:r>
              <a:rPr lang="en-US" sz="2000" dirty="0" smtClean="0"/>
              <a:t>(1 of 3)</a:t>
            </a:r>
            <a:endParaRPr lang="en-IN" sz="2000" dirty="0"/>
          </a:p>
        </p:txBody>
      </p:sp>
      <p:sp>
        <p:nvSpPr>
          <p:cNvPr id="3" name="Content Placeholder 2"/>
          <p:cNvSpPr>
            <a:spLocks noGrp="1"/>
          </p:cNvSpPr>
          <p:nvPr>
            <p:ph idx="1"/>
          </p:nvPr>
        </p:nvSpPr>
        <p:spPr>
          <a:xfrm>
            <a:off x="457201" y="1600201"/>
            <a:ext cx="2674640" cy="4421088"/>
          </a:xfrm>
        </p:spPr>
        <p:txBody>
          <a:bodyPr/>
          <a:lstStyle/>
          <a:p>
            <a:pPr marL="0" indent="0">
              <a:buNone/>
            </a:pPr>
            <a:r>
              <a:rPr lang="en-US" sz="1800" dirty="0" smtClean="0">
                <a:latin typeface="Arial" pitchFamily="34" charset="0"/>
              </a:rPr>
              <a:t>In the short run, the economy produces at</a:t>
            </a:r>
            <a:r>
              <a:rPr lang="en-US" sz="1800" i="1" dirty="0" smtClean="0">
                <a:latin typeface="Arial" pitchFamily="34" charset="0"/>
              </a:rPr>
              <a:t> y</a:t>
            </a:r>
            <a:r>
              <a:rPr lang="en-US" sz="1800" i="1" baseline="-25000" dirty="0" smtClean="0">
                <a:latin typeface="Arial" pitchFamily="34" charset="0"/>
              </a:rPr>
              <a:t>0</a:t>
            </a:r>
            <a:r>
              <a:rPr lang="en-US" sz="1800" dirty="0" smtClean="0">
                <a:latin typeface="Arial" pitchFamily="34" charset="0"/>
              </a:rPr>
              <a:t>, which exceeds potential output</a:t>
            </a:r>
            <a:r>
              <a:rPr lang="en-US" sz="1800" i="1" dirty="0" smtClean="0">
                <a:latin typeface="Arial" pitchFamily="34" charset="0"/>
              </a:rPr>
              <a:t> y</a:t>
            </a:r>
            <a:r>
              <a:rPr lang="en-US" sz="1800" i="1" baseline="-25000" dirty="0" smtClean="0">
                <a:latin typeface="Arial" pitchFamily="34" charset="0"/>
              </a:rPr>
              <a:t>p</a:t>
            </a:r>
            <a:r>
              <a:rPr lang="en-US" sz="1800" dirty="0" smtClean="0">
                <a:latin typeface="Arial" pitchFamily="34" charset="0"/>
              </a:rPr>
              <a:t>.</a:t>
            </a:r>
          </a:p>
          <a:p>
            <a:endParaRPr lang="en-IN"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250" y="1600201"/>
            <a:ext cx="5844101" cy="42770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9.4 FROM THE SHORT RUN TO THE LONG RUN </a:t>
            </a:r>
            <a:r>
              <a:rPr lang="en-US" sz="2000" dirty="0" smtClean="0"/>
              <a:t>(2 of 3)</a:t>
            </a:r>
            <a:endParaRPr lang="en-IN" sz="2000" dirty="0"/>
          </a:p>
        </p:txBody>
      </p:sp>
      <p:sp>
        <p:nvSpPr>
          <p:cNvPr id="3" name="Content Placeholder 2"/>
          <p:cNvSpPr>
            <a:spLocks noGrp="1"/>
          </p:cNvSpPr>
          <p:nvPr>
            <p:ph idx="1"/>
          </p:nvPr>
        </p:nvSpPr>
        <p:spPr>
          <a:xfrm>
            <a:off x="457201" y="1600201"/>
            <a:ext cx="2674640" cy="3845024"/>
          </a:xfrm>
        </p:spPr>
        <p:txBody>
          <a:bodyPr/>
          <a:lstStyle/>
          <a:p>
            <a:pPr marL="0" indent="0">
              <a:lnSpc>
                <a:spcPct val="110000"/>
              </a:lnSpc>
              <a:buClr>
                <a:schemeClr val="tx1"/>
              </a:buClr>
              <a:buFont typeface="Wingdings 3" pitchFamily="18" charset="2"/>
              <a:buNone/>
            </a:pPr>
            <a:r>
              <a:rPr lang="en-US" sz="1800" dirty="0" smtClean="0">
                <a:latin typeface="Arial" pitchFamily="34" charset="0"/>
              </a:rPr>
              <a:t>With output exceeding potential, the short-run AS curve shifts upward over time.</a:t>
            </a:r>
          </a:p>
          <a:p>
            <a:pPr marL="0" indent="0">
              <a:lnSpc>
                <a:spcPct val="110000"/>
              </a:lnSpc>
              <a:buClr>
                <a:schemeClr val="tx1"/>
              </a:buClr>
              <a:buFont typeface="Wingdings 3" pitchFamily="18" charset="2"/>
              <a:buNone/>
            </a:pPr>
            <a:r>
              <a:rPr lang="en-US" sz="1800" dirty="0" smtClean="0">
                <a:latin typeface="Arial" pitchFamily="34" charset="0"/>
              </a:rPr>
              <a:t>The economy adjusts to the long-run equilibrium at </a:t>
            </a:r>
            <a:r>
              <a:rPr lang="en-US" sz="1800" i="1" dirty="0" smtClean="0">
                <a:latin typeface="Arial" pitchFamily="34" charset="0"/>
              </a:rPr>
              <a:t>a</a:t>
            </a:r>
            <a:r>
              <a:rPr lang="en-US" sz="1800" baseline="-25000" dirty="0" smtClean="0">
                <a:latin typeface="Arial" pitchFamily="34" charset="0"/>
              </a:rPr>
              <a:t>1</a:t>
            </a:r>
            <a:r>
              <a:rPr lang="en-US" sz="1800" dirty="0" smtClean="0">
                <a:latin typeface="Arial" pitchFamily="34" charset="0"/>
              </a:rPr>
              <a:t>.</a:t>
            </a:r>
          </a:p>
          <a:p>
            <a:endParaRPr lang="en-IN"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954" y="1626795"/>
            <a:ext cx="5475518" cy="37756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9.4 FROM THE SHORT RUN TO THE LONG RUN </a:t>
            </a:r>
            <a:r>
              <a:rPr lang="en-US" sz="2000" dirty="0" smtClean="0"/>
              <a:t>(3 of 3)</a:t>
            </a:r>
            <a:endParaRPr lang="en-IN" sz="2000" dirty="0"/>
          </a:p>
        </p:txBody>
      </p:sp>
      <p:sp>
        <p:nvSpPr>
          <p:cNvPr id="3" name="Content Placeholder 2"/>
          <p:cNvSpPr>
            <a:spLocks noGrp="1"/>
          </p:cNvSpPr>
          <p:nvPr>
            <p:ph idx="1"/>
          </p:nvPr>
        </p:nvSpPr>
        <p:spPr/>
        <p:txBody>
          <a:bodyPr/>
          <a:lstStyle/>
          <a:p>
            <a:pPr>
              <a:buNone/>
            </a:pPr>
            <a:r>
              <a:rPr lang="en-US" dirty="0" smtClean="0">
                <a:solidFill>
                  <a:srgbClr val="1C558A"/>
                </a:solidFill>
                <a:latin typeface="Arial" pitchFamily="34" charset="0"/>
              </a:rPr>
              <a:t>Looking Ahead</a:t>
            </a:r>
          </a:p>
          <a:p>
            <a:pPr marL="255600" indent="-255600">
              <a:buClr>
                <a:srgbClr val="0070C0"/>
              </a:buClr>
              <a:buSzPct val="120000"/>
            </a:pPr>
            <a:r>
              <a:rPr lang="en-US" sz="1600" dirty="0" smtClean="0">
                <a:latin typeface="Arial" pitchFamily="34" charset="0"/>
              </a:rPr>
              <a:t>The aggregate demand and aggregate supply model in this chapter provides an overview of how demand affects output and prices in both the short run and the long run. </a:t>
            </a:r>
          </a:p>
          <a:p>
            <a:pPr marL="255600" indent="-255600">
              <a:buClr>
                <a:srgbClr val="0070C0"/>
              </a:buClr>
              <a:buSzPct val="120000"/>
            </a:pPr>
            <a:r>
              <a:rPr lang="en-US" sz="1600" dirty="0" smtClean="0">
                <a:latin typeface="Arial" pitchFamily="34" charset="0"/>
              </a:rPr>
              <a:t>The next several chapters explore more closely how aggregate demand determines output in the short run.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TERMS</a:t>
            </a:r>
            <a:r>
              <a:rPr lang="en-US" sz="3200" b="1" dirty="0" smtClean="0">
                <a:solidFill>
                  <a:srgbClr val="000000"/>
                </a:solidFill>
                <a:ea typeface="ヒラギノ角ゴ Pro W3" pitchFamily="-65" charset="-128"/>
              </a:rPr>
              <a:t/>
            </a:r>
            <a:br>
              <a:rPr lang="en-US" sz="3200" b="1" dirty="0" smtClean="0">
                <a:solidFill>
                  <a:srgbClr val="000000"/>
                </a:solidFill>
                <a:ea typeface="ヒラギノ角ゴ Pro W3" pitchFamily="-65" charset="-128"/>
              </a:rPr>
            </a:br>
            <a:endParaRPr lang="en-IN" dirty="0"/>
          </a:p>
        </p:txBody>
      </p:sp>
      <p:sp>
        <p:nvSpPr>
          <p:cNvPr id="3" name="Content Placeholder 2"/>
          <p:cNvSpPr>
            <a:spLocks noGrp="1"/>
          </p:cNvSpPr>
          <p:nvPr>
            <p:ph idx="1"/>
          </p:nvPr>
        </p:nvSpPr>
        <p:spPr>
          <a:xfrm>
            <a:off x="457200" y="1600200"/>
            <a:ext cx="8229600" cy="4757758"/>
          </a:xfrm>
        </p:spPr>
        <p:txBody>
          <a:bodyPr/>
          <a:lstStyle/>
          <a:p>
            <a:pPr marL="0" indent="0">
              <a:spcBef>
                <a:spcPct val="50000"/>
              </a:spcBef>
              <a:buNone/>
            </a:pPr>
            <a:r>
              <a:rPr lang="en-US" sz="1600" b="1" dirty="0" smtClean="0">
                <a:latin typeface="Arial" pitchFamily="34" charset="0"/>
              </a:rPr>
              <a:t>Aggregate demand curve (AD)</a:t>
            </a:r>
          </a:p>
          <a:p>
            <a:pPr marL="0" indent="0">
              <a:spcBef>
                <a:spcPct val="50000"/>
              </a:spcBef>
              <a:buNone/>
            </a:pPr>
            <a:r>
              <a:rPr lang="en-US" sz="1600" b="1" dirty="0" smtClean="0">
                <a:latin typeface="Arial" pitchFamily="34" charset="0"/>
              </a:rPr>
              <a:t>Aggregate supply curve (AS)</a:t>
            </a:r>
          </a:p>
          <a:p>
            <a:pPr marL="0" indent="0">
              <a:spcBef>
                <a:spcPct val="50000"/>
              </a:spcBef>
              <a:buNone/>
            </a:pPr>
            <a:r>
              <a:rPr lang="en-US" sz="1600" b="1" dirty="0" smtClean="0">
                <a:latin typeface="Arial" pitchFamily="34" charset="0"/>
              </a:rPr>
              <a:t>Autonomous consumption spending</a:t>
            </a:r>
          </a:p>
          <a:p>
            <a:pPr marL="0" indent="0">
              <a:spcBef>
                <a:spcPct val="50000"/>
              </a:spcBef>
              <a:buNone/>
            </a:pPr>
            <a:r>
              <a:rPr lang="en-US" sz="1600" b="1" dirty="0" smtClean="0">
                <a:latin typeface="Arial" pitchFamily="34" charset="0"/>
              </a:rPr>
              <a:t>Consumption function</a:t>
            </a:r>
          </a:p>
          <a:p>
            <a:pPr marL="0" indent="0">
              <a:spcBef>
                <a:spcPct val="50000"/>
              </a:spcBef>
              <a:buNone/>
            </a:pPr>
            <a:r>
              <a:rPr lang="en-US" sz="1600" b="1" dirty="0" smtClean="0">
                <a:latin typeface="Arial" pitchFamily="34" charset="0"/>
              </a:rPr>
              <a:t>Long-run aggregate supply curve</a:t>
            </a:r>
          </a:p>
          <a:p>
            <a:pPr marL="0" indent="0">
              <a:spcBef>
                <a:spcPct val="50000"/>
              </a:spcBef>
              <a:buNone/>
            </a:pPr>
            <a:r>
              <a:rPr lang="en-US" sz="1600" b="1" dirty="0" smtClean="0">
                <a:latin typeface="Arial" pitchFamily="34" charset="0"/>
              </a:rPr>
              <a:t>Marginal propensity to consume (MPC)</a:t>
            </a:r>
          </a:p>
          <a:p>
            <a:pPr marL="0" indent="0">
              <a:spcBef>
                <a:spcPct val="50000"/>
              </a:spcBef>
              <a:buNone/>
            </a:pPr>
            <a:r>
              <a:rPr lang="en-US" sz="1600" b="1" dirty="0" smtClean="0">
                <a:latin typeface="Arial" pitchFamily="34" charset="0"/>
              </a:rPr>
              <a:t>Marginal propensity to save (MPS)</a:t>
            </a:r>
          </a:p>
          <a:p>
            <a:pPr marL="0" indent="0">
              <a:spcBef>
                <a:spcPct val="50000"/>
              </a:spcBef>
              <a:buNone/>
            </a:pPr>
            <a:r>
              <a:rPr lang="en-US" sz="1600" b="1" dirty="0" smtClean="0">
                <a:latin typeface="Arial" pitchFamily="34" charset="0"/>
              </a:rPr>
              <a:t>Multiplier</a:t>
            </a:r>
          </a:p>
          <a:p>
            <a:pPr marL="0" indent="0">
              <a:spcBef>
                <a:spcPct val="50000"/>
              </a:spcBef>
              <a:buNone/>
            </a:pPr>
            <a:r>
              <a:rPr lang="en-US" sz="1600" b="1" dirty="0" smtClean="0">
                <a:latin typeface="Arial" pitchFamily="34" charset="0"/>
              </a:rPr>
              <a:t>Short-run aggregate supply curve</a:t>
            </a:r>
          </a:p>
          <a:p>
            <a:pPr marL="0" indent="0">
              <a:spcBef>
                <a:spcPct val="50000"/>
              </a:spcBef>
              <a:buNone/>
            </a:pPr>
            <a:r>
              <a:rPr lang="en-US" sz="1600" b="1" dirty="0" smtClean="0">
                <a:latin typeface="Arial" pitchFamily="34" charset="0"/>
              </a:rPr>
              <a:t>Short run in macroeconomics</a:t>
            </a:r>
          </a:p>
          <a:p>
            <a:pPr marL="0" indent="0">
              <a:spcBef>
                <a:spcPct val="50000"/>
              </a:spcBef>
              <a:buNone/>
            </a:pPr>
            <a:r>
              <a:rPr lang="en-US" sz="1600" b="1" dirty="0" smtClean="0">
                <a:latin typeface="Arial" pitchFamily="34" charset="0"/>
              </a:rPr>
              <a:t>Stagflation</a:t>
            </a:r>
          </a:p>
          <a:p>
            <a:pPr marL="0" indent="0">
              <a:spcBef>
                <a:spcPct val="50000"/>
              </a:spcBef>
              <a:buNone/>
            </a:pPr>
            <a:r>
              <a:rPr lang="en-US" sz="1600" b="1" dirty="0" smtClean="0">
                <a:latin typeface="Arial" pitchFamily="34" charset="0"/>
              </a:rPr>
              <a:t>Supply shocks</a:t>
            </a:r>
          </a:p>
          <a:p>
            <a:pPr marL="0" indent="0">
              <a:spcBef>
                <a:spcPct val="50000"/>
              </a:spcBef>
              <a:buNone/>
            </a:pPr>
            <a:r>
              <a:rPr lang="en-US" sz="1600" b="1" dirty="0" smtClean="0">
                <a:latin typeface="Arial" pitchFamily="34" charset="0"/>
              </a:rPr>
              <a:t>Wealth effect</a:t>
            </a:r>
          </a:p>
          <a:p>
            <a:pPr>
              <a:spcBef>
                <a:spcPct val="50000"/>
              </a:spcBef>
            </a:pPr>
            <a:endParaRPr lang="en-US" sz="1800" dirty="0" smtClean="0">
              <a:latin typeface="Arial" pitchFamily="34" charset="0"/>
            </a:endParaRPr>
          </a:p>
          <a:p>
            <a:pPr>
              <a:spcBef>
                <a:spcPct val="50000"/>
              </a:spcBef>
            </a:pPr>
            <a:endParaRPr lang="en-US" sz="1800" b="1" dirty="0" smtClean="0">
              <a:latin typeface="Arial" pitchFamily="34" charset="0"/>
            </a:endParaRP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9.1 STICKY PRICES AND THEIR</a:t>
            </a:r>
            <a:br>
              <a:rPr lang="en-US" sz="3200" dirty="0" smtClean="0"/>
            </a:br>
            <a:r>
              <a:rPr lang="en-US" sz="3200" dirty="0" smtClean="0"/>
              <a:t>MACROECONOMIC CONSEQUENCES</a:t>
            </a:r>
            <a:endParaRPr lang="en-US" sz="3200" dirty="0"/>
          </a:p>
        </p:txBody>
      </p:sp>
      <p:sp>
        <p:nvSpPr>
          <p:cNvPr id="3" name="Content Placeholder 2"/>
          <p:cNvSpPr>
            <a:spLocks noGrp="1"/>
          </p:cNvSpPr>
          <p:nvPr>
            <p:ph idx="1"/>
          </p:nvPr>
        </p:nvSpPr>
        <p:spPr/>
        <p:txBody>
          <a:bodyPr/>
          <a:lstStyle/>
          <a:p>
            <a:pPr marL="118800" indent="-118800">
              <a:buNone/>
            </a:pPr>
            <a:r>
              <a:rPr lang="en-US" sz="1800" dirty="0" smtClean="0">
                <a:ea typeface="ヒラギノ角ゴ Pro W3" pitchFamily="-65" charset="-128"/>
              </a:rPr>
              <a:t>Fluctuations in the economy can be seen as failures in coordination.</a:t>
            </a:r>
            <a:endParaRPr lang="en-US" sz="1800" dirty="0" smtClean="0">
              <a:solidFill>
                <a:srgbClr val="2164A2"/>
              </a:solidFill>
              <a:ea typeface="ヒラギノ角ゴ Pro W3" pitchFamily="-65" charset="-128"/>
            </a:endParaRPr>
          </a:p>
          <a:p>
            <a:pPr marL="118800" indent="-118800">
              <a:buNone/>
            </a:pPr>
            <a:r>
              <a:rPr lang="en-US" dirty="0" smtClean="0">
                <a:solidFill>
                  <a:srgbClr val="1C558A"/>
                </a:solidFill>
                <a:ea typeface="ヒラギノ角ゴ Pro W3" pitchFamily="-65" charset="-128"/>
              </a:rPr>
              <a:t>Flexible and Sticky Prices</a:t>
            </a:r>
          </a:p>
          <a:p>
            <a:pPr marL="255600" indent="-255600">
              <a:buClr>
                <a:srgbClr val="0070C0"/>
              </a:buClr>
              <a:buSzPct val="120000"/>
            </a:pPr>
            <a:r>
              <a:rPr lang="en-US" sz="1600" dirty="0" smtClean="0">
                <a:latin typeface="Arial" pitchFamily="34" charset="0"/>
              </a:rPr>
              <a:t>For most firms, the biggest cost of doing business is wages. If wages are sticky, firms’ overall costs will be sticky as well. This means that firms’ product prices will remain sticky, too. </a:t>
            </a:r>
          </a:p>
          <a:p>
            <a:pPr marL="255600" indent="-255600">
              <a:lnSpc>
                <a:spcPct val="105000"/>
              </a:lnSpc>
              <a:spcBef>
                <a:spcPct val="50000"/>
              </a:spcBef>
              <a:buClr>
                <a:srgbClr val="0070C0"/>
              </a:buClr>
              <a:buSzPct val="120000"/>
            </a:pPr>
            <a:r>
              <a:rPr lang="en-US" sz="1600" dirty="0" smtClean="0">
                <a:latin typeface="Arial" pitchFamily="34" charset="0"/>
              </a:rPr>
              <a:t>Sticky wages cause sticky prices and hamper the economy’s ability to bring demand and supply into balance in the short run. </a:t>
            </a:r>
          </a:p>
          <a:p>
            <a:pPr marL="118800" indent="-118800">
              <a:buNone/>
            </a:pPr>
            <a:r>
              <a:rPr lang="en-US" dirty="0" smtClean="0">
                <a:solidFill>
                  <a:srgbClr val="1C558A"/>
                </a:solidFill>
              </a:rPr>
              <a:t>How Demand Determines Output in the Short Run</a:t>
            </a:r>
          </a:p>
          <a:p>
            <a:pPr marL="255600" indent="-255600">
              <a:buClr>
                <a:srgbClr val="0070C0"/>
              </a:buClr>
              <a:buSzPct val="120000"/>
            </a:pPr>
            <a:r>
              <a:rPr lang="en-US" sz="1600" b="1" dirty="0" smtClean="0">
                <a:latin typeface="Arial" pitchFamily="34" charset="0"/>
              </a:rPr>
              <a:t>Short run in macroeconomics</a:t>
            </a:r>
          </a:p>
          <a:p>
            <a:pPr marL="255600" indent="-255600">
              <a:spcBef>
                <a:spcPts val="0"/>
              </a:spcBef>
              <a:buNone/>
            </a:pPr>
            <a:r>
              <a:rPr lang="en-US" sz="1600" dirty="0" smtClean="0">
                <a:latin typeface="Arial" pitchFamily="34" charset="0"/>
              </a:rPr>
              <a:t>	</a:t>
            </a:r>
            <a:r>
              <a:rPr lang="en-US" sz="1500" dirty="0" smtClean="0">
                <a:latin typeface="Arial" pitchFamily="34" charset="0"/>
              </a:rPr>
              <a:t>The period of time in which prices do not change or do not change very much.</a:t>
            </a:r>
          </a:p>
          <a:p>
            <a:endParaRPr lang="en-US" dirty="0"/>
          </a:p>
        </p:txBody>
      </p:sp>
    </p:spTree>
    <p:extLst>
      <p:ext uri="{BB962C8B-B14F-4D97-AF65-F5344CB8AC3E}">
        <p14:creationId xmlns:p14="http://schemas.microsoft.com/office/powerpoint/2010/main" val="29549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APPLICATION 1</a:t>
            </a:r>
            <a:br>
              <a:rPr lang="en-US" b="1" dirty="0" smtClean="0"/>
            </a:br>
            <a:endParaRPr lang="en-IN" dirty="0"/>
          </a:p>
        </p:txBody>
      </p:sp>
      <p:sp>
        <p:nvSpPr>
          <p:cNvPr id="3" name="Content Placeholder 2"/>
          <p:cNvSpPr>
            <a:spLocks noGrp="1"/>
          </p:cNvSpPr>
          <p:nvPr>
            <p:ph idx="1"/>
          </p:nvPr>
        </p:nvSpPr>
        <p:spPr/>
        <p:txBody>
          <a:bodyPr/>
          <a:lstStyle/>
          <a:p>
            <a:pPr marL="0" indent="0">
              <a:lnSpc>
                <a:spcPct val="105000"/>
              </a:lnSpc>
              <a:spcBef>
                <a:spcPts val="600"/>
              </a:spcBef>
              <a:buNone/>
            </a:pPr>
            <a:r>
              <a:rPr lang="en-US" sz="2000" b="1" dirty="0" smtClean="0">
                <a:solidFill>
                  <a:srgbClr val="505050"/>
                </a:solidFill>
                <a:latin typeface="Arial" pitchFamily="34" charset="0"/>
              </a:rPr>
              <a:t>MEASURING PRICE STICKINESS IN CONSUMER MARKETS</a:t>
            </a:r>
          </a:p>
          <a:p>
            <a:pPr marL="0" indent="0">
              <a:lnSpc>
                <a:spcPct val="105000"/>
              </a:lnSpc>
              <a:spcBef>
                <a:spcPts val="600"/>
              </a:spcBef>
              <a:buNone/>
            </a:pPr>
            <a:r>
              <a:rPr lang="en-US" sz="1600" b="1" dirty="0" smtClean="0">
                <a:latin typeface="Arial" pitchFamily="34" charset="0"/>
              </a:rPr>
              <a:t>APPLYING THE CONCEPTS #1: What does the behavior of prices in consumer markets demonstrate about how quickly prices adjust in the U.S. economy?</a:t>
            </a:r>
          </a:p>
          <a:p>
            <a:pPr marL="0" indent="0">
              <a:lnSpc>
                <a:spcPct val="105000"/>
              </a:lnSpc>
              <a:spcBef>
                <a:spcPts val="600"/>
              </a:spcBef>
              <a:buNone/>
            </a:pPr>
            <a:r>
              <a:rPr lang="en-US" sz="1700" dirty="0" smtClean="0">
                <a:latin typeface="Arial" pitchFamily="34" charset="0"/>
              </a:rPr>
              <a:t>To analyze the behavior of retail prices, economist Anil Kashyap of the University of Chicago examined prices in consumer catalogs. </a:t>
            </a:r>
          </a:p>
          <a:p>
            <a:pPr marL="0" indent="0">
              <a:lnSpc>
                <a:spcPct val="105000"/>
              </a:lnSpc>
              <a:spcBef>
                <a:spcPts val="600"/>
              </a:spcBef>
              <a:buNone/>
            </a:pPr>
            <a:r>
              <a:rPr lang="en-US" sz="1700" dirty="0" smtClean="0">
                <a:latin typeface="Arial" pitchFamily="34" charset="0"/>
              </a:rPr>
              <a:t>He looked at the prices of 12 selected goods from:</a:t>
            </a:r>
          </a:p>
          <a:p>
            <a:pPr lvl="1">
              <a:lnSpc>
                <a:spcPct val="105000"/>
              </a:lnSpc>
              <a:buSzPct val="120000"/>
              <a:buFont typeface="Arial" panose="020B0604020202020204" pitchFamily="34" charset="0"/>
              <a:buChar char="•"/>
            </a:pPr>
            <a:r>
              <a:rPr lang="en-US" sz="1400" dirty="0" smtClean="0">
                <a:latin typeface="Arial" pitchFamily="34" charset="0"/>
              </a:rPr>
              <a:t>L.L. Bean</a:t>
            </a:r>
          </a:p>
          <a:p>
            <a:pPr lvl="1">
              <a:lnSpc>
                <a:spcPct val="105000"/>
              </a:lnSpc>
              <a:buSzPct val="120000"/>
              <a:buFont typeface="Arial" panose="020B0604020202020204" pitchFamily="34" charset="0"/>
              <a:buChar char="•"/>
            </a:pPr>
            <a:r>
              <a:rPr lang="en-US" sz="1400" dirty="0" smtClean="0">
                <a:latin typeface="Arial" pitchFamily="34" charset="0"/>
              </a:rPr>
              <a:t>Recreational Equipment, Inc. (REI)</a:t>
            </a:r>
          </a:p>
          <a:p>
            <a:pPr lvl="1">
              <a:lnSpc>
                <a:spcPct val="105000"/>
              </a:lnSpc>
              <a:buSzPct val="120000"/>
              <a:buFont typeface="Arial" panose="020B0604020202020204" pitchFamily="34" charset="0"/>
              <a:buChar char="•"/>
            </a:pPr>
            <a:r>
              <a:rPr lang="en-US" sz="1400" dirty="0" smtClean="0">
                <a:latin typeface="Arial" pitchFamily="34" charset="0"/>
              </a:rPr>
              <a:t>The Orvis Company, Inc.</a:t>
            </a:r>
          </a:p>
          <a:p>
            <a:pPr marL="0" indent="0">
              <a:lnSpc>
                <a:spcPct val="105000"/>
              </a:lnSpc>
              <a:spcBef>
                <a:spcPts val="600"/>
              </a:spcBef>
              <a:buNone/>
            </a:pPr>
            <a:r>
              <a:rPr lang="en-US" sz="1700" dirty="0" smtClean="0">
                <a:latin typeface="Arial" pitchFamily="34" charset="0"/>
              </a:rPr>
              <a:t>The goods included shoes, blankets, chamois shirts, binoculars, and a fishing rod and fly.</a:t>
            </a:r>
          </a:p>
          <a:p>
            <a:pPr marL="0" indent="0">
              <a:lnSpc>
                <a:spcPct val="105000"/>
              </a:lnSpc>
              <a:spcBef>
                <a:spcPts val="600"/>
              </a:spcBef>
              <a:buNone/>
            </a:pPr>
            <a:r>
              <a:rPr lang="en-US" sz="1700" dirty="0" smtClean="0">
                <a:latin typeface="Arial" pitchFamily="34" charset="0"/>
              </a:rPr>
              <a:t>What did he find?</a:t>
            </a:r>
          </a:p>
          <a:p>
            <a:pPr lvl="1">
              <a:lnSpc>
                <a:spcPct val="105000"/>
              </a:lnSpc>
              <a:buSzPct val="120000"/>
              <a:buFont typeface="Arial" panose="020B0604020202020204" pitchFamily="34" charset="0"/>
              <a:buChar char="•"/>
            </a:pPr>
            <a:r>
              <a:rPr lang="en-US" sz="1400" dirty="0" smtClean="0">
                <a:latin typeface="Arial" pitchFamily="34" charset="0"/>
              </a:rPr>
              <a:t>Considerable price stickiness.</a:t>
            </a:r>
          </a:p>
          <a:p>
            <a:pPr lvl="1">
              <a:lnSpc>
                <a:spcPct val="105000"/>
              </a:lnSpc>
              <a:buSzPct val="120000"/>
              <a:buFont typeface="Arial" panose="020B0604020202020204" pitchFamily="34" charset="0"/>
              <a:buChar char="•"/>
            </a:pPr>
            <a:r>
              <a:rPr lang="en-US" sz="1400" dirty="0" smtClean="0">
                <a:latin typeface="Arial" pitchFamily="34" charset="0"/>
              </a:rPr>
              <a:t>When prices did change, he observed a mixture of both large and small changes.</a:t>
            </a:r>
          </a:p>
          <a:p>
            <a:pPr lvl="1">
              <a:lnSpc>
                <a:spcPct val="105000"/>
              </a:lnSpc>
              <a:buSzPct val="120000"/>
              <a:buFont typeface="Arial" panose="020B0604020202020204" pitchFamily="34" charset="0"/>
              <a:buChar char="•"/>
            </a:pPr>
            <a:r>
              <a:rPr lang="en-US" sz="1400" dirty="0" smtClean="0">
                <a:latin typeface="Arial" pitchFamily="34" charset="0"/>
              </a:rPr>
              <a:t>During periods of high inflation, prices tended to change more frequently.</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(1 of 10)</a:t>
            </a:r>
            <a:endParaRPr lang="en-IN" sz="2000" dirty="0"/>
          </a:p>
        </p:txBody>
      </p:sp>
      <p:sp>
        <p:nvSpPr>
          <p:cNvPr id="3" name="Content Placeholder 2"/>
          <p:cNvSpPr>
            <a:spLocks noGrp="1"/>
          </p:cNvSpPr>
          <p:nvPr>
            <p:ph idx="1"/>
          </p:nvPr>
        </p:nvSpPr>
        <p:spPr/>
        <p:txBody>
          <a:bodyPr/>
          <a:lstStyle/>
          <a:p>
            <a:pPr>
              <a:buNone/>
            </a:pPr>
            <a:r>
              <a:rPr lang="en-US" dirty="0" smtClean="0">
                <a:solidFill>
                  <a:srgbClr val="1C558A"/>
                </a:solidFill>
                <a:ea typeface="ヒラギノ角ゴ Pro W3" pitchFamily="-65" charset="-128"/>
              </a:rPr>
              <a:t>What Is the Aggregate Demand Curve?</a:t>
            </a:r>
          </a:p>
          <a:p>
            <a:pPr marL="255600" indent="-255600">
              <a:buClr>
                <a:srgbClr val="0070C0"/>
              </a:buClr>
              <a:buSzPct val="120000"/>
            </a:pPr>
            <a:r>
              <a:rPr lang="en-US" sz="1800" b="1" dirty="0" smtClean="0">
                <a:latin typeface="Arial" pitchFamily="34" charset="0"/>
              </a:rPr>
              <a:t>Aggregate demand curve (AD)</a:t>
            </a:r>
          </a:p>
          <a:p>
            <a:pPr marL="255600" indent="-255600">
              <a:spcBef>
                <a:spcPts val="0"/>
              </a:spcBef>
              <a:buNone/>
            </a:pPr>
            <a:r>
              <a:rPr lang="en-US" sz="1600" dirty="0" smtClean="0">
                <a:latin typeface="Arial" pitchFamily="34" charset="0"/>
              </a:rPr>
              <a:t>	A curve that shows the relationship between the level of prices and the quantity of real GDP demanded.</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(2 of 10)</a:t>
            </a:r>
            <a:endParaRPr lang="en-IN" sz="2000" dirty="0"/>
          </a:p>
        </p:txBody>
      </p:sp>
      <p:sp>
        <p:nvSpPr>
          <p:cNvPr id="3" name="Content Placeholder 2"/>
          <p:cNvSpPr>
            <a:spLocks noGrp="1"/>
          </p:cNvSpPr>
          <p:nvPr>
            <p:ph idx="1"/>
          </p:nvPr>
        </p:nvSpPr>
        <p:spPr>
          <a:xfrm>
            <a:off x="457200" y="1600200"/>
            <a:ext cx="3682752" cy="4525963"/>
          </a:xfrm>
        </p:spPr>
        <p:txBody>
          <a:bodyPr/>
          <a:lstStyle/>
          <a:p>
            <a:pPr marL="0" indent="0">
              <a:buNone/>
            </a:pPr>
            <a:r>
              <a:rPr lang="en-US" dirty="0" smtClean="0">
                <a:solidFill>
                  <a:srgbClr val="1C558A"/>
                </a:solidFill>
                <a:ea typeface="ヒラギノ角ゴ Pro W3" pitchFamily="-65" charset="-128"/>
              </a:rPr>
              <a:t>The Components of Aggregate Demand</a:t>
            </a:r>
          </a:p>
          <a:p>
            <a:pPr marL="0" indent="0">
              <a:buNone/>
            </a:pPr>
            <a:r>
              <a:rPr lang="en-US" sz="1600" dirty="0" smtClean="0">
                <a:latin typeface="Arial" pitchFamily="34" charset="0"/>
              </a:rPr>
              <a:t>The aggregate demand curve plots the total demand for real GDP as a function of the price level. </a:t>
            </a:r>
          </a:p>
          <a:p>
            <a:pPr marL="0" indent="0">
              <a:buNone/>
            </a:pPr>
            <a:r>
              <a:rPr lang="en-US" sz="1600" dirty="0" smtClean="0">
                <a:latin typeface="Arial" pitchFamily="34" charset="0"/>
              </a:rPr>
              <a:t>The aggregate demand curve slopes downward, indicating that the quantity of aggregate demand increases as the price level in the economy falls. </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079" y="1772816"/>
            <a:ext cx="4878202" cy="30963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(3 of 10)</a:t>
            </a:r>
            <a:endParaRPr lang="en-IN" sz="2000" dirty="0"/>
          </a:p>
        </p:txBody>
      </p:sp>
      <p:sp>
        <p:nvSpPr>
          <p:cNvPr id="3" name="Content Placeholder 2"/>
          <p:cNvSpPr>
            <a:spLocks noGrp="1"/>
          </p:cNvSpPr>
          <p:nvPr>
            <p:ph idx="1"/>
          </p:nvPr>
        </p:nvSpPr>
        <p:spPr/>
        <p:txBody>
          <a:bodyPr/>
          <a:lstStyle/>
          <a:p>
            <a:pPr>
              <a:buNone/>
            </a:pPr>
            <a:r>
              <a:rPr lang="en-US" sz="2200" dirty="0" smtClean="0">
                <a:solidFill>
                  <a:srgbClr val="1C558A"/>
                </a:solidFill>
                <a:latin typeface="Arial" pitchFamily="34" charset="0"/>
              </a:rPr>
              <a:t>Why the Aggregate Demand Curve Slopes Downward</a:t>
            </a:r>
          </a:p>
          <a:p>
            <a:pPr>
              <a:buNone/>
            </a:pPr>
            <a:r>
              <a:rPr lang="pt-BR" sz="2000" b="1" dirty="0" smtClean="0">
                <a:solidFill>
                  <a:srgbClr val="493F70"/>
                </a:solidFill>
                <a:latin typeface="Arial" pitchFamily="34" charset="0"/>
              </a:rPr>
              <a:t>REAL-NOMINAL PRINCIPLE</a:t>
            </a:r>
            <a:endParaRPr lang="en-US" sz="2000" b="1" dirty="0" smtClean="0">
              <a:solidFill>
                <a:srgbClr val="493F70"/>
              </a:solidFill>
              <a:latin typeface="Arial" pitchFamily="34" charset="0"/>
            </a:endParaRPr>
          </a:p>
          <a:p>
            <a:pPr marL="0" indent="0">
              <a:spcBef>
                <a:spcPts val="800"/>
              </a:spcBef>
              <a:buNone/>
            </a:pPr>
            <a:r>
              <a:rPr lang="en-US" sz="1600" b="1" dirty="0" smtClean="0">
                <a:solidFill>
                  <a:srgbClr val="505050"/>
                </a:solidFill>
                <a:latin typeface="Arial" pitchFamily="34" charset="0"/>
              </a:rPr>
              <a:t>What matters to people is the real value of money or income—its purchasing power—not the face value of money or income.</a:t>
            </a:r>
          </a:p>
          <a:p>
            <a:pPr marL="0" indent="0">
              <a:buNone/>
            </a:pPr>
            <a:r>
              <a:rPr lang="en-US" sz="1600" dirty="0" smtClean="0">
                <a:latin typeface="Arial" pitchFamily="34" charset="0"/>
              </a:rPr>
              <a:t>As the purchasing power of money changes, the aggregate demand curve is affected in three different ways:</a:t>
            </a:r>
          </a:p>
          <a:p>
            <a:pPr marL="0" indent="0">
              <a:buNone/>
            </a:pPr>
            <a:r>
              <a:rPr lang="en-US" sz="1600" b="1" dirty="0" smtClean="0">
                <a:solidFill>
                  <a:srgbClr val="505050"/>
                </a:solidFill>
                <a:latin typeface="Arial" pitchFamily="34" charset="0"/>
              </a:rPr>
              <a:t>THE WEALTH EFFECT</a:t>
            </a:r>
          </a:p>
          <a:p>
            <a:pPr marL="255600" indent="-255600">
              <a:buClr>
                <a:srgbClr val="0070C0"/>
              </a:buClr>
              <a:buSzPct val="120000"/>
            </a:pPr>
            <a:r>
              <a:rPr lang="en-US" sz="1600" b="1" dirty="0" smtClean="0">
                <a:latin typeface="Arial" pitchFamily="34" charset="0"/>
              </a:rPr>
              <a:t>Wealth effect</a:t>
            </a:r>
          </a:p>
          <a:p>
            <a:pPr marL="255600" indent="-255600">
              <a:spcBef>
                <a:spcPts val="0"/>
              </a:spcBef>
              <a:buNone/>
            </a:pPr>
            <a:r>
              <a:rPr lang="en-US" sz="1600" dirty="0" smtClean="0">
                <a:latin typeface="Arial" pitchFamily="34" charset="0"/>
              </a:rPr>
              <a:t>	The increase in spending that occurs because the real value of money increases when the price level falls. </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(4 of 10)</a:t>
            </a:r>
            <a:endParaRPr lang="en-IN" sz="2000" dirty="0"/>
          </a:p>
        </p:txBody>
      </p:sp>
      <p:sp>
        <p:nvSpPr>
          <p:cNvPr id="3" name="Content Placeholder 2"/>
          <p:cNvSpPr>
            <a:spLocks noGrp="1"/>
          </p:cNvSpPr>
          <p:nvPr>
            <p:ph idx="1"/>
          </p:nvPr>
        </p:nvSpPr>
        <p:spPr/>
        <p:txBody>
          <a:bodyPr/>
          <a:lstStyle/>
          <a:p>
            <a:pPr marL="0" indent="0">
              <a:buNone/>
            </a:pPr>
            <a:r>
              <a:rPr lang="en-US" dirty="0" smtClean="0">
                <a:solidFill>
                  <a:srgbClr val="1C558A"/>
                </a:solidFill>
                <a:latin typeface="Arial" pitchFamily="34" charset="0"/>
              </a:rPr>
              <a:t>Why the Aggregate Demand Curve Slopes Downward</a:t>
            </a:r>
          </a:p>
          <a:p>
            <a:pPr marL="0" indent="0">
              <a:buNone/>
            </a:pPr>
            <a:r>
              <a:rPr lang="en-US" sz="1600" b="1" dirty="0" smtClean="0">
                <a:solidFill>
                  <a:srgbClr val="505050"/>
                </a:solidFill>
                <a:latin typeface="Arial" pitchFamily="34" charset="0"/>
              </a:rPr>
              <a:t>THE INTEREST RATE EFFECT</a:t>
            </a:r>
          </a:p>
          <a:p>
            <a:pPr marL="0" indent="0">
              <a:lnSpc>
                <a:spcPct val="105000"/>
              </a:lnSpc>
              <a:spcBef>
                <a:spcPct val="50000"/>
              </a:spcBef>
              <a:buNone/>
              <a:tabLst>
                <a:tab pos="290513" algn="l"/>
              </a:tabLst>
            </a:pPr>
            <a:r>
              <a:rPr lang="en-US" sz="1600" dirty="0" smtClean="0">
                <a:latin typeface="Arial" pitchFamily="34" charset="0"/>
              </a:rPr>
              <a:t>With a given supply of money in the economy, a lower price level will lead to lower interest rates.</a:t>
            </a:r>
          </a:p>
          <a:p>
            <a:pPr marL="0" indent="0">
              <a:lnSpc>
                <a:spcPct val="105000"/>
              </a:lnSpc>
              <a:spcBef>
                <a:spcPct val="50000"/>
              </a:spcBef>
              <a:buNone/>
              <a:tabLst>
                <a:tab pos="290513" algn="l"/>
              </a:tabLst>
            </a:pPr>
            <a:r>
              <a:rPr lang="en-US" sz="1600" dirty="0" smtClean="0">
                <a:latin typeface="Arial" pitchFamily="34" charset="0"/>
              </a:rPr>
              <a:t>With lower interest rates, both consumers and firms will find it cheaper to borrow money to make purchases. </a:t>
            </a:r>
          </a:p>
          <a:p>
            <a:pPr marL="0" indent="0">
              <a:lnSpc>
                <a:spcPct val="105000"/>
              </a:lnSpc>
              <a:spcBef>
                <a:spcPct val="50000"/>
              </a:spcBef>
              <a:buNone/>
              <a:tabLst>
                <a:tab pos="290513" algn="l"/>
              </a:tabLst>
            </a:pPr>
            <a:r>
              <a:rPr lang="en-US" sz="1600" dirty="0" smtClean="0">
                <a:latin typeface="Arial" pitchFamily="34" charset="0"/>
              </a:rPr>
              <a:t>As a consequence, the demand for goods in the economy (consumer durables purchased by households and investment goods purchased by firms) will increase.  </a:t>
            </a:r>
          </a:p>
          <a:p>
            <a:pPr marL="0" indent="0">
              <a:buNone/>
            </a:pPr>
            <a:r>
              <a:rPr lang="en-US" sz="1600" b="1" dirty="0" smtClean="0">
                <a:solidFill>
                  <a:srgbClr val="505050"/>
                </a:solidFill>
                <a:latin typeface="Arial" pitchFamily="34" charset="0"/>
              </a:rPr>
              <a:t>THE INTERNATIONAL TRADE EFFECT</a:t>
            </a:r>
          </a:p>
          <a:p>
            <a:pPr marL="0" indent="0">
              <a:buNone/>
            </a:pPr>
            <a:r>
              <a:rPr lang="en-US" sz="1600" dirty="0" smtClean="0">
                <a:latin typeface="Arial" pitchFamily="34" charset="0"/>
              </a:rPr>
              <a:t>In an open economy, a lower price level will mean that domestic goods (goods  produced in the home country) become cheaper relative to foreign goods, so the demand for domestic goods will increase.</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9.2 UNDERSTANDING AGGREGATE DEMAND</a:t>
            </a:r>
            <a:r>
              <a:rPr lang="en-US" sz="3200" dirty="0" smtClean="0">
                <a:ea typeface="ヒラギノ角ゴ Pro W3" pitchFamily="-65" charset="-128"/>
              </a:rPr>
              <a:t> </a:t>
            </a:r>
            <a:r>
              <a:rPr lang="en-US" sz="2000" dirty="0" smtClean="0">
                <a:ea typeface="ヒラギノ角ゴ Pro W3" pitchFamily="-65" charset="-128"/>
              </a:rPr>
              <a:t>(5 of 10)</a:t>
            </a:r>
            <a:endParaRPr lang="en-IN" sz="2000" dirty="0"/>
          </a:p>
        </p:txBody>
      </p:sp>
      <p:sp>
        <p:nvSpPr>
          <p:cNvPr id="3" name="Content Placeholder 2"/>
          <p:cNvSpPr>
            <a:spLocks noGrp="1"/>
          </p:cNvSpPr>
          <p:nvPr>
            <p:ph idx="1"/>
          </p:nvPr>
        </p:nvSpPr>
        <p:spPr/>
        <p:txBody>
          <a:bodyPr/>
          <a:lstStyle/>
          <a:p>
            <a:pPr marL="0" indent="0">
              <a:buNone/>
            </a:pPr>
            <a:r>
              <a:rPr lang="en-US" dirty="0" smtClean="0">
                <a:solidFill>
                  <a:srgbClr val="1C558A"/>
                </a:solidFill>
                <a:latin typeface="Arial" pitchFamily="34" charset="0"/>
              </a:rPr>
              <a:t>Shifts in the Aggregate Demand Curve</a:t>
            </a:r>
          </a:p>
          <a:p>
            <a:pPr marL="0" indent="0">
              <a:buNone/>
            </a:pPr>
            <a:r>
              <a:rPr lang="en-US" sz="1600" b="1" dirty="0" smtClean="0">
                <a:solidFill>
                  <a:srgbClr val="505050"/>
                </a:solidFill>
                <a:latin typeface="Arial" pitchFamily="34" charset="0"/>
              </a:rPr>
              <a:t>CHANGES IN THE SUPPLY OF MONEY</a:t>
            </a:r>
          </a:p>
          <a:p>
            <a:pPr marL="0" indent="0">
              <a:buNone/>
            </a:pPr>
            <a:r>
              <a:rPr lang="en-US" sz="1600" dirty="0" smtClean="0">
                <a:latin typeface="Arial" pitchFamily="34" charset="0"/>
              </a:rPr>
              <a:t>An increase in the supply of money in the economy will increase aggregate demand and shift the aggregate demand curve to the right. </a:t>
            </a:r>
          </a:p>
          <a:p>
            <a:pPr marL="0" indent="0">
              <a:buNone/>
            </a:pPr>
            <a:r>
              <a:rPr lang="en-US" sz="1600" b="1" dirty="0" smtClean="0">
                <a:solidFill>
                  <a:srgbClr val="505050"/>
                </a:solidFill>
                <a:latin typeface="Arial" pitchFamily="34" charset="0"/>
              </a:rPr>
              <a:t>CHANGES IN TAXES</a:t>
            </a:r>
          </a:p>
          <a:p>
            <a:pPr marL="0" indent="0">
              <a:buNone/>
            </a:pPr>
            <a:r>
              <a:rPr lang="en-US" sz="1600" dirty="0" smtClean="0">
                <a:latin typeface="Arial" pitchFamily="34" charset="0"/>
              </a:rPr>
              <a:t>A decrease in taxes will increase aggregate demand and shift the aggregate demand curve to the right.</a:t>
            </a:r>
          </a:p>
          <a:p>
            <a:pPr marL="0" indent="0">
              <a:buNone/>
            </a:pPr>
            <a:r>
              <a:rPr lang="en-US" sz="1600" b="1" dirty="0" smtClean="0">
                <a:solidFill>
                  <a:srgbClr val="505050"/>
                </a:solidFill>
                <a:latin typeface="Arial" pitchFamily="34" charset="0"/>
                <a:cs typeface="Arial" pitchFamily="34" charset="0"/>
              </a:rPr>
              <a:t>CHANGES IN GOVERNMENT SPENDING</a:t>
            </a:r>
          </a:p>
          <a:p>
            <a:pPr marL="0" indent="0">
              <a:buNone/>
            </a:pPr>
            <a:r>
              <a:rPr lang="en-US" sz="1600" dirty="0" smtClean="0">
                <a:latin typeface="Arial" pitchFamily="34" charset="0"/>
              </a:rPr>
              <a:t>At any given price level, an increase in government spending will increase aggregate demand and shift the aggregate demand curve to the right.</a:t>
            </a:r>
          </a:p>
          <a:p>
            <a:endParaRPr lang="en-IN"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Office">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TotalTime>
  <Words>1589</Words>
  <Application>Microsoft Macintosh PowerPoint</Application>
  <PresentationFormat>On-screen Show (4:3)</PresentationFormat>
  <Paragraphs>172</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Wingdings</vt:lpstr>
      <vt:lpstr>ヒラギノ角ゴ Pro W3</vt:lpstr>
      <vt:lpstr>Arial</vt:lpstr>
      <vt:lpstr>Calibri</vt:lpstr>
      <vt:lpstr>Verdana</vt:lpstr>
      <vt:lpstr>Wingdings 3</vt:lpstr>
      <vt:lpstr>508 Lecture</vt:lpstr>
      <vt:lpstr>Economics</vt:lpstr>
      <vt:lpstr>Learning Objectives  </vt:lpstr>
      <vt:lpstr>9.1 STICKY PRICES AND THEIR MACROECONOMIC CONSEQUENCES</vt:lpstr>
      <vt:lpstr>APPLICATION 1 </vt:lpstr>
      <vt:lpstr>9.2 UNDERSTANDING AGGREGATE DEMAND (1 of 10)</vt:lpstr>
      <vt:lpstr>9.2 UNDERSTANDING AGGREGATE DEMAND (2 of 10)</vt:lpstr>
      <vt:lpstr>9.2 UNDERSTANDING AGGREGATE DEMAND (3 of 10)</vt:lpstr>
      <vt:lpstr>9.2 UNDERSTANDING AGGREGATE DEMAND (4 of 10)</vt:lpstr>
      <vt:lpstr>9.2 UNDERSTANDING AGGREGATE DEMAND (5 of 10)</vt:lpstr>
      <vt:lpstr>9.2 UNDERSTANDING AGGREGATE DEMAND (6 of 10)</vt:lpstr>
      <vt:lpstr>9.2 UNDERSTANDING AGGREGATE DEMAND (7 of 10)</vt:lpstr>
      <vt:lpstr>9.2 UNDERSTANDING AGGREGATE DEMAND (8 of 10)</vt:lpstr>
      <vt:lpstr>9.2 UNDERSTANDING AGGREGATE DEMAND (9 of 10)</vt:lpstr>
      <vt:lpstr>9.2 UNDERSTANDING AGGREGATE DEMAND (10 of 10)</vt:lpstr>
      <vt:lpstr>APPLICATION 2 </vt:lpstr>
      <vt:lpstr>9.3 UNDERSTANDING AGGREGATE SUPPLY (1 of 7)</vt:lpstr>
      <vt:lpstr>9.3 UNDERSTANDING AGGREGATE SUPPLY (2 of 7)</vt:lpstr>
      <vt:lpstr>9.3 UNDERSTANDING AGGREGATE SUPPLY (3 of 7)</vt:lpstr>
      <vt:lpstr>9.3 UNDERSTANDING AGGREGATE SUPPLY (4 of 7)</vt:lpstr>
      <vt:lpstr>9.3 UNDERSTANDING AGGREGATE SUPPLY (5 of 7)</vt:lpstr>
      <vt:lpstr>9.3 UNDERSTANDING AGGREGATE SUPPLY (6 of 7)</vt:lpstr>
      <vt:lpstr>9.3 UNDERSTANDING AGGREGATE SUPPLY (7 of 7)</vt:lpstr>
      <vt:lpstr>APPLICATION 3 </vt:lpstr>
      <vt:lpstr>9.4 FROM THE SHORT RUN TO THE LONG RUN (1 of 3)</vt:lpstr>
      <vt:lpstr>9.4 FROM THE SHORT RUN TO THE LONG RUN (2 of 3)</vt:lpstr>
      <vt:lpstr>9.4 FROM THE SHORT RUN TO THE LONG RUN (3 of 3)</vt:lpstr>
      <vt:lpstr>KEY TERMS </vt:lpstr>
    </vt:vector>
  </TitlesOfParts>
  <Company>Pearson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book title here</dc:title>
  <dc:creator>Sloan, Lindsey</dc:creator>
  <cp:lastModifiedBy>Microsoft Office User</cp:lastModifiedBy>
  <cp:revision>202</cp:revision>
  <dcterms:created xsi:type="dcterms:W3CDTF">2014-10-10T17:07:42Z</dcterms:created>
  <dcterms:modified xsi:type="dcterms:W3CDTF">2016-01-22T17:42:23Z</dcterms:modified>
</cp:coreProperties>
</file>