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sldIdLst>
    <p:sldId id="257" r:id="rId2"/>
    <p:sldId id="261" r:id="rId3"/>
    <p:sldId id="262" r:id="rId4"/>
    <p:sldId id="263" r:id="rId5"/>
    <p:sldId id="28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88" r:id="rId20"/>
    <p:sldId id="277" r:id="rId21"/>
    <p:sldId id="278" r:id="rId22"/>
    <p:sldId id="279" r:id="rId23"/>
    <p:sldId id="280" r:id="rId24"/>
    <p:sldId id="282" r:id="rId25"/>
    <p:sldId id="290" r:id="rId26"/>
    <p:sldId id="292" r:id="rId27"/>
    <p:sldId id="283" r:id="rId28"/>
    <p:sldId id="284" r:id="rId29"/>
    <p:sldId id="286" r:id="rId30"/>
    <p:sldId id="285" r:id="rId31"/>
    <p:sldId id="287" r:id="rId32"/>
    <p:sldId id="289"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1C558A"/>
    <a:srgbClr val="49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2" autoAdjust="0"/>
    <p:restoredTop sz="94595" autoAdjust="0"/>
  </p:normalViewPr>
  <p:slideViewPr>
    <p:cSldViewPr>
      <p:cViewPr varScale="1">
        <p:scale>
          <a:sx n="88" d="100"/>
          <a:sy n="88" d="100"/>
        </p:scale>
        <p:origin x="200" y="4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28</a:t>
            </a:fld>
            <a:endParaRPr lang="en-US" dirty="0"/>
          </a:p>
        </p:txBody>
      </p:sp>
    </p:spTree>
    <p:extLst>
      <p:ext uri="{BB962C8B-B14F-4D97-AF65-F5344CB8AC3E}">
        <p14:creationId xmlns:p14="http://schemas.microsoft.com/office/powerpoint/2010/main" val="310426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 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pPr algn="ctr"/>
            <a:r>
              <a:rPr lang="en-US" dirty="0" smtClean="0"/>
              <a:t>Chapter 5</a:t>
            </a:r>
            <a:endParaRPr lang="en-US" dirty="0"/>
          </a:p>
        </p:txBody>
      </p:sp>
      <p:sp>
        <p:nvSpPr>
          <p:cNvPr id="5" name="Text Placeholder 4"/>
          <p:cNvSpPr>
            <a:spLocks noGrp="1"/>
          </p:cNvSpPr>
          <p:nvPr>
            <p:ph type="body" sz="quarter" idx="15"/>
          </p:nvPr>
        </p:nvSpPr>
        <p:spPr/>
        <p:txBody>
          <a:bodyPr/>
          <a:lstStyle/>
          <a:p>
            <a:pPr algn="ctr"/>
            <a:endParaRPr lang="en-US" b="1" dirty="0" smtClean="0">
              <a:solidFill>
                <a:srgbClr val="000000"/>
              </a:solidFill>
              <a:latin typeface="Arial" pitchFamily="34" charset="0"/>
              <a:cs typeface="Arial" pitchFamily="34" charset="0"/>
            </a:endParaRPr>
          </a:p>
          <a:p>
            <a:pPr algn="ctr"/>
            <a:r>
              <a:rPr lang="en-US" b="1" dirty="0" smtClean="0">
                <a:solidFill>
                  <a:srgbClr val="000000"/>
                </a:solidFill>
                <a:latin typeface="Arial" pitchFamily="34" charset="0"/>
                <a:cs typeface="Arial" pitchFamily="34" charset="0"/>
              </a:rPr>
              <a:t>Measuring a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Nation</a:t>
            </a:r>
            <a:r>
              <a:rPr lang="ja-JP" altLang="en-US" b="1" dirty="0" smtClean="0">
                <a:solidFill>
                  <a:srgbClr val="000000"/>
                </a:solidFill>
                <a:latin typeface="Arial" pitchFamily="34" charset="0"/>
                <a:cs typeface="Arial" pitchFamily="34" charset="0"/>
              </a:rPr>
              <a:t>’</a:t>
            </a:r>
            <a:r>
              <a:rPr lang="en-US" altLang="ja-JP" b="1" dirty="0" smtClean="0">
                <a:solidFill>
                  <a:srgbClr val="000000"/>
                </a:solidFill>
                <a:latin typeface="Arial" pitchFamily="34" charset="0"/>
                <a:cs typeface="Arial" pitchFamily="34" charset="0"/>
              </a:rPr>
              <a:t>s Production and Income</a:t>
            </a:r>
            <a:endParaRPr lang="en-US"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24217"/>
            <a:ext cx="3528392" cy="4827308"/>
          </a:xfrm>
          <a:prstGeom prst="rect">
            <a:avLst/>
          </a:prstGeom>
        </p:spPr>
      </p:pic>
      <p:sp>
        <p:nvSpPr>
          <p:cNvPr id="7" name="TextBox 6"/>
          <p:cNvSpPr txBox="1"/>
          <p:nvPr/>
        </p:nvSpPr>
        <p:spPr>
          <a:xfrm>
            <a:off x="6084168" y="5846846"/>
            <a:ext cx="2448272" cy="307777"/>
          </a:xfrm>
          <a:prstGeom prst="rect">
            <a:avLst/>
          </a:prstGeom>
          <a:noFill/>
        </p:spPr>
        <p:txBody>
          <a:bodyPr wrap="square" rtlCol="0">
            <a:spAutoFit/>
          </a:bodyPr>
          <a:lstStyle/>
          <a:p>
            <a:r>
              <a:rPr lang="en-US" sz="1400" dirty="0" smtClean="0"/>
              <a:t>Prepared by Brock Williams</a:t>
            </a:r>
            <a:endParaRPr lang="en-US" sz="1400" dirty="0" smtClean="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79996"/>
          </a:xfrm>
        </p:spPr>
        <p:txBody>
          <a:bodyPr/>
          <a:lstStyle/>
          <a:p>
            <a:r>
              <a:rPr lang="en-US" sz="2400" dirty="0" smtClean="0">
                <a:ea typeface="ヒラギノ角ゴ Pro W3" pitchFamily="-65" charset="-128"/>
              </a:rPr>
              <a:t>Table 5.1 Composition of U.S. GDP, Third Quarter </a:t>
            </a:r>
            <a:r>
              <a:rPr lang="en-US" sz="2400" dirty="0" smtClean="0">
                <a:ea typeface="ヒラギノ角ゴ Pro W3" pitchFamily="-65" charset="-128"/>
              </a:rPr>
              <a:t>2014 </a:t>
            </a:r>
            <a:r>
              <a:rPr lang="en-US" sz="2400" dirty="0" smtClean="0">
                <a:ea typeface="ヒラギノ角ゴ Pro W3" pitchFamily="-65" charset="-128"/>
              </a:rPr>
              <a:t>(Billions of Dollars Expressed at Annual Rates)</a:t>
            </a:r>
            <a:endParaRPr lang="en-IN" sz="2400" dirty="0"/>
          </a:p>
        </p:txBody>
      </p:sp>
      <p:sp>
        <p:nvSpPr>
          <p:cNvPr id="4" name="Rectangle 3"/>
          <p:cNvSpPr/>
          <p:nvPr/>
        </p:nvSpPr>
        <p:spPr>
          <a:xfrm>
            <a:off x="2411760" y="4293338"/>
            <a:ext cx="4608512" cy="338554"/>
          </a:xfrm>
          <a:prstGeom prst="rect">
            <a:avLst/>
          </a:prstGeom>
        </p:spPr>
        <p:txBody>
          <a:bodyPr wrap="square">
            <a:spAutoFit/>
          </a:bodyPr>
          <a:lstStyle/>
          <a:p>
            <a:r>
              <a:rPr lang="en-US" sz="1600" i="1" dirty="0" smtClean="0"/>
              <a:t>SOURCE: </a:t>
            </a:r>
            <a:r>
              <a:rPr lang="en-US" sz="1600" dirty="0" smtClean="0"/>
              <a:t>U.S. Department of Commerce.</a:t>
            </a:r>
            <a:endParaRPr lang="en-US" sz="1600" dirty="0">
              <a:latin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21" y="1700808"/>
            <a:ext cx="7739030" cy="2448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(5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endParaRPr lang="en-US" sz="200" dirty="0" smtClean="0">
              <a:solidFill>
                <a:srgbClr val="1C558A"/>
              </a:solidFill>
              <a:ea typeface="ヒラギノ角ゴ Pro W3" pitchFamily="-65" charset="-128"/>
            </a:endParaRPr>
          </a:p>
          <a:p>
            <a:pPr>
              <a:spcBef>
                <a:spcPts val="0"/>
              </a:spcBef>
              <a:buNone/>
            </a:pPr>
            <a:r>
              <a:rPr lang="en-US" sz="1800" b="1" dirty="0" smtClean="0">
                <a:solidFill>
                  <a:srgbClr val="505050"/>
                </a:solidFill>
                <a:latin typeface="Arial" pitchFamily="34" charset="0"/>
              </a:rPr>
              <a:t>CONSUMPTION EXPENDITURES</a:t>
            </a:r>
          </a:p>
          <a:p>
            <a:pPr marL="255600" indent="-255600">
              <a:buClr>
                <a:srgbClr val="0070C0"/>
              </a:buClr>
              <a:buSzPct val="120000"/>
            </a:pPr>
            <a:r>
              <a:rPr lang="en-US" sz="1600" b="1" dirty="0" smtClean="0">
                <a:latin typeface="Arial" pitchFamily="34" charset="0"/>
              </a:rPr>
              <a:t>Consumption expenditures</a:t>
            </a:r>
          </a:p>
          <a:p>
            <a:pPr marL="255600" indent="-255600">
              <a:spcBef>
                <a:spcPts val="0"/>
              </a:spcBef>
              <a:buNone/>
            </a:pPr>
            <a:r>
              <a:rPr lang="en-US" sz="1600" dirty="0" smtClean="0">
                <a:latin typeface="Arial" pitchFamily="34" charset="0"/>
              </a:rPr>
              <a:t>	</a:t>
            </a:r>
            <a:r>
              <a:rPr lang="en-US" sz="1500" dirty="0" smtClean="0">
                <a:latin typeface="Arial" pitchFamily="34" charset="0"/>
              </a:rPr>
              <a:t>Purchases of newly produced goods and services by households</a:t>
            </a:r>
            <a:r>
              <a:rPr lang="en-US" sz="1600" dirty="0" smtClean="0">
                <a:latin typeface="Arial" pitchFamily="34" charset="0"/>
              </a:rPr>
              <a:t>.</a:t>
            </a:r>
          </a:p>
          <a:p>
            <a:pPr marL="255600" indent="-255600">
              <a:spcBef>
                <a:spcPts val="0"/>
              </a:spcBef>
              <a:buNone/>
            </a:pPr>
            <a:endParaRPr lang="en-US" sz="1600" dirty="0" smtClean="0">
              <a:latin typeface="Arial" pitchFamily="34" charset="0"/>
            </a:endParaRPr>
          </a:p>
          <a:p>
            <a:pPr marL="255600" indent="-255600">
              <a:spcBef>
                <a:spcPts val="0"/>
              </a:spcBef>
              <a:buNone/>
            </a:pPr>
            <a:endParaRPr lang="en-US" sz="1600" dirty="0" smtClean="0">
              <a:latin typeface="Arial" pitchFamily="34" charset="0"/>
            </a:endParaRPr>
          </a:p>
          <a:p>
            <a:pPr>
              <a:spcBef>
                <a:spcPts val="0"/>
              </a:spcBef>
              <a:buNone/>
            </a:pPr>
            <a:r>
              <a:rPr lang="en-US" sz="1800" b="1" dirty="0" smtClean="0">
                <a:solidFill>
                  <a:srgbClr val="505050"/>
                </a:solidFill>
                <a:latin typeface="Arial" pitchFamily="34" charset="0"/>
              </a:rPr>
              <a:t>PRIVATE INVESTMENT EXPENDITURES</a:t>
            </a:r>
          </a:p>
          <a:p>
            <a:pPr marL="255600" indent="-255600">
              <a:buClr>
                <a:srgbClr val="0070C0"/>
              </a:buClr>
              <a:buSzPct val="120000"/>
            </a:pPr>
            <a:r>
              <a:rPr lang="en-US" sz="1600" b="1" dirty="0" smtClean="0">
                <a:latin typeface="Arial" pitchFamily="34" charset="0"/>
              </a:rPr>
              <a:t>Private investment expenditures</a:t>
            </a:r>
          </a:p>
          <a:p>
            <a:pPr marL="255600" indent="-255600">
              <a:spcBef>
                <a:spcPts val="0"/>
              </a:spcBef>
              <a:buNone/>
            </a:pPr>
            <a:r>
              <a:rPr lang="en-US" sz="1600" dirty="0" smtClean="0">
                <a:latin typeface="Arial" pitchFamily="34" charset="0"/>
              </a:rPr>
              <a:t>	</a:t>
            </a:r>
            <a:r>
              <a:rPr lang="en-US" sz="1500" dirty="0" smtClean="0">
                <a:latin typeface="Arial" pitchFamily="34" charset="0"/>
              </a:rPr>
              <a:t>Purchases of newly produced goods and services by firms.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41238"/>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(6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r>
              <a:rPr lang="en-US" sz="1800" b="1" dirty="0" smtClean="0">
                <a:solidFill>
                  <a:srgbClr val="505050"/>
                </a:solidFill>
                <a:latin typeface="Arial" pitchFamily="34" charset="0"/>
              </a:rPr>
              <a:t>PRIVATE INVESTMENT EXPENDITURES</a:t>
            </a:r>
          </a:p>
          <a:p>
            <a:pPr defTabSz="457200">
              <a:lnSpc>
                <a:spcPct val="110000"/>
              </a:lnSpc>
              <a:spcBef>
                <a:spcPts val="1800"/>
              </a:spcBef>
              <a:buNone/>
            </a:pPr>
            <a:r>
              <a:rPr lang="en-US" sz="1700" b="1" dirty="0" smtClean="0">
                <a:latin typeface="Arial" pitchFamily="34" charset="0"/>
              </a:rPr>
              <a:t>Private investment expenditures</a:t>
            </a:r>
            <a:r>
              <a:rPr lang="en-US" sz="1700" dirty="0" smtClean="0">
                <a:latin typeface="Arial" pitchFamily="34" charset="0"/>
              </a:rPr>
              <a:t> in GDP consist of three components:</a:t>
            </a:r>
          </a:p>
          <a:p>
            <a:pPr defTabSz="457200">
              <a:lnSpc>
                <a:spcPct val="110000"/>
              </a:lnSpc>
              <a:spcBef>
                <a:spcPts val="1800"/>
              </a:spcBef>
              <a:buNone/>
            </a:pPr>
            <a:endParaRPr lang="en-US" sz="800" dirty="0" smtClean="0">
              <a:latin typeface="Arial" pitchFamily="34" charset="0"/>
            </a:endParaRPr>
          </a:p>
          <a:p>
            <a:pPr marL="0" lvl="1" indent="0">
              <a:lnSpc>
                <a:spcPct val="110000"/>
              </a:lnSpc>
              <a:spcBef>
                <a:spcPct val="5000"/>
              </a:spcBef>
              <a:buSzPct val="120000"/>
              <a:buNone/>
              <a:defRPr/>
            </a:pPr>
            <a:r>
              <a:rPr lang="en-US" sz="1600" dirty="0" smtClean="0">
                <a:latin typeface="Arial" pitchFamily="34" charset="0"/>
              </a:rPr>
              <a:t>       </a:t>
            </a:r>
            <a:r>
              <a:rPr lang="en-US" sz="1600" dirty="0" smtClean="0">
                <a:latin typeface="Arial" pitchFamily="-1" charset="0"/>
                <a:cs typeface="MS PGothic" pitchFamily="34" charset="-128"/>
              </a:rPr>
              <a:t>1.</a:t>
            </a:r>
            <a:r>
              <a:rPr lang="en-US" sz="1600" i="1" dirty="0" smtClean="0">
                <a:latin typeface="Arial" pitchFamily="-1" charset="0"/>
                <a:cs typeface="MS PGothic" pitchFamily="34" charset="-128"/>
              </a:rPr>
              <a:t> </a:t>
            </a:r>
            <a:r>
              <a:rPr lang="en-US" sz="1600" dirty="0">
                <a:latin typeface="Arial" panose="020B0604020202020204" pitchFamily="34" charset="0"/>
              </a:rPr>
              <a:t>First, there is spending on new plants and equipment during the year.</a:t>
            </a:r>
          </a:p>
          <a:p>
            <a:pPr marL="0" indent="0">
              <a:lnSpc>
                <a:spcPct val="110000"/>
              </a:lnSpc>
              <a:spcBef>
                <a:spcPct val="5000"/>
              </a:spcBef>
              <a:buClr>
                <a:srgbClr val="0070C0"/>
              </a:buClr>
              <a:buSzPct val="120000"/>
              <a:buNone/>
              <a:defRPr/>
            </a:pP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2</a:t>
            </a:r>
            <a:r>
              <a:rPr lang="en-US" sz="1600" dirty="0">
                <a:latin typeface="Arial" pitchFamily="-1" charset="0"/>
                <a:cs typeface="MS PGothic" pitchFamily="34" charset="-128"/>
              </a:rPr>
              <a:t>. </a:t>
            </a:r>
            <a:r>
              <a:rPr lang="en-US" sz="1600" dirty="0">
                <a:latin typeface="Arial" panose="020B0604020202020204" pitchFamily="34" charset="0"/>
              </a:rPr>
              <a:t>Second, newly produced housing is included in investment spending. </a:t>
            </a:r>
            <a:endParaRPr lang="en-US" sz="1600" dirty="0">
              <a:latin typeface="Arial" pitchFamily="-1" charset="0"/>
              <a:cs typeface="MS PGothic" pitchFamily="34" charset="-128"/>
            </a:endParaRPr>
          </a:p>
          <a:p>
            <a:pPr marL="0" indent="0">
              <a:lnSpc>
                <a:spcPct val="110000"/>
              </a:lnSpc>
              <a:spcBef>
                <a:spcPct val="5000"/>
              </a:spcBef>
              <a:buClr>
                <a:srgbClr val="0070C0"/>
              </a:buClr>
              <a:buSzPct val="120000"/>
              <a:buNone/>
              <a:defRPr/>
            </a:pPr>
            <a:r>
              <a:rPr lang="en-US" sz="1600" i="1" dirty="0">
                <a:latin typeface="Arial" pitchFamily="-1" charset="0"/>
                <a:cs typeface="MS PGothic" pitchFamily="34" charset="-128"/>
              </a:rPr>
              <a:t>    </a:t>
            </a: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3</a:t>
            </a:r>
            <a:r>
              <a:rPr lang="en-US" sz="1600" dirty="0">
                <a:latin typeface="Arial" pitchFamily="-1" charset="0"/>
                <a:cs typeface="MS PGothic" pitchFamily="34" charset="-128"/>
              </a:rPr>
              <a:t>. </a:t>
            </a:r>
            <a:r>
              <a:rPr lang="en-US" sz="1600" dirty="0">
                <a:latin typeface="Arial" panose="020B0604020202020204" pitchFamily="34" charset="0"/>
              </a:rPr>
              <a:t>Finally, if firms add to their stock of inventories, the increase in </a:t>
            </a:r>
            <a:r>
              <a:rPr lang="en-US" sz="1600" dirty="0" smtClean="0">
                <a:latin typeface="Arial" panose="020B0604020202020204" pitchFamily="34" charset="0"/>
              </a:rPr>
              <a:t>inventories </a:t>
            </a:r>
            <a:r>
              <a:rPr lang="en-US" sz="1600" dirty="0">
                <a:latin typeface="Arial" panose="020B0604020202020204" pitchFamily="34" charset="0"/>
              </a:rPr>
              <a:t>during the </a:t>
            </a:r>
            <a:r>
              <a:rPr lang="en-US" sz="1600" dirty="0" smtClean="0">
                <a:latin typeface="Arial" panose="020B0604020202020204" pitchFamily="34" charset="0"/>
              </a:rPr>
              <a:t> </a:t>
            </a:r>
          </a:p>
          <a:p>
            <a:pPr marL="0" indent="0">
              <a:lnSpc>
                <a:spcPct val="110000"/>
              </a:lnSpc>
              <a:spcBef>
                <a:spcPct val="5000"/>
              </a:spcBef>
              <a:buClr>
                <a:srgbClr val="0070C0"/>
              </a:buClr>
              <a:buSzPct val="120000"/>
              <a:buNone/>
              <a:defRPr/>
            </a:pPr>
            <a:r>
              <a:rPr lang="en-US" sz="1600" dirty="0">
                <a:latin typeface="Arial" panose="020B0604020202020204" pitchFamily="34" charset="0"/>
              </a:rPr>
              <a:t> </a:t>
            </a:r>
            <a:r>
              <a:rPr lang="en-US" sz="1600" dirty="0" smtClean="0">
                <a:latin typeface="Arial" panose="020B0604020202020204" pitchFamily="34" charset="0"/>
              </a:rPr>
              <a:t>          current </a:t>
            </a:r>
            <a:r>
              <a:rPr lang="en-US" sz="1600" dirty="0">
                <a:latin typeface="Arial" panose="020B0604020202020204" pitchFamily="34" charset="0"/>
              </a:rPr>
              <a:t>year is included in GDP. </a:t>
            </a:r>
            <a:endParaRPr lang="en-US" sz="1600" dirty="0">
              <a:latin typeface="Arial" pitchFamily="-1" charset="0"/>
              <a:cs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(7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r>
              <a:rPr lang="en-US" sz="1800" b="1" dirty="0" smtClean="0">
                <a:solidFill>
                  <a:srgbClr val="505050"/>
                </a:solidFill>
                <a:latin typeface="Arial" pitchFamily="34" charset="0"/>
              </a:rPr>
              <a:t>PRIVATE INVESTMENT EXPENDITURES</a:t>
            </a:r>
          </a:p>
          <a:p>
            <a:pPr marL="255600" indent="-255600">
              <a:buClr>
                <a:srgbClr val="0070C0"/>
              </a:buClr>
              <a:buSzPct val="120000"/>
            </a:pPr>
            <a:r>
              <a:rPr lang="en-US" sz="1800" b="1" dirty="0" smtClean="0">
                <a:latin typeface="Arial" pitchFamily="34" charset="0"/>
              </a:rPr>
              <a:t>Gross investment</a:t>
            </a:r>
          </a:p>
          <a:p>
            <a:pPr marL="255600" indent="-255600">
              <a:spcBef>
                <a:spcPts val="0"/>
              </a:spcBef>
              <a:buNone/>
            </a:pPr>
            <a:r>
              <a:rPr lang="en-US" sz="1800" dirty="0" smtClean="0">
                <a:latin typeface="Arial" pitchFamily="34" charset="0"/>
              </a:rPr>
              <a:t>	Total new investment expenditures.</a:t>
            </a:r>
          </a:p>
          <a:p>
            <a:pPr marL="255600" indent="-255600">
              <a:buClr>
                <a:srgbClr val="0070C0"/>
              </a:buClr>
              <a:buSzPct val="120000"/>
            </a:pPr>
            <a:r>
              <a:rPr lang="en-US" sz="1800" b="1" dirty="0" smtClean="0">
                <a:latin typeface="Arial" pitchFamily="34" charset="0"/>
              </a:rPr>
              <a:t>Depreciation</a:t>
            </a:r>
          </a:p>
          <a:p>
            <a:pPr marL="255600" indent="-255600">
              <a:spcBef>
                <a:spcPts val="0"/>
              </a:spcBef>
              <a:buNone/>
            </a:pPr>
            <a:r>
              <a:rPr lang="en-US" sz="1800" dirty="0" smtClean="0">
                <a:latin typeface="Arial" pitchFamily="34" charset="0"/>
              </a:rPr>
              <a:t>	Reduction in the value of capital goods over a one-year period due to physical wear and tear and also to obsolescence; also called </a:t>
            </a:r>
            <a:r>
              <a:rPr lang="en-US" sz="1800" i="1" dirty="0" smtClean="0">
                <a:latin typeface="Arial" pitchFamily="34" charset="0"/>
              </a:rPr>
              <a:t>capital consumption allowance</a:t>
            </a:r>
            <a:r>
              <a:rPr lang="en-US" sz="1800" dirty="0" smtClean="0">
                <a:latin typeface="Arial" pitchFamily="34" charset="0"/>
              </a:rPr>
              <a:t>.</a:t>
            </a:r>
          </a:p>
          <a:p>
            <a:pPr marL="255600" indent="-255600">
              <a:buClr>
                <a:srgbClr val="0070C0"/>
              </a:buClr>
              <a:buSzPct val="120000"/>
            </a:pPr>
            <a:r>
              <a:rPr lang="en-US" sz="1800" b="1" dirty="0" smtClean="0">
                <a:latin typeface="Arial" pitchFamily="34" charset="0"/>
              </a:rPr>
              <a:t>Net investment</a:t>
            </a:r>
          </a:p>
          <a:p>
            <a:pPr marL="255600" indent="-255600">
              <a:spcBef>
                <a:spcPts val="0"/>
              </a:spcBef>
              <a:buNone/>
            </a:pPr>
            <a:r>
              <a:rPr lang="en-US" sz="1800" dirty="0" smtClean="0">
                <a:latin typeface="Arial" pitchFamily="34" charset="0"/>
              </a:rPr>
              <a:t>	Gross investment minus depreciation.</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(8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r>
              <a:rPr lang="en-US" sz="1800" b="1" dirty="0" smtClean="0">
                <a:solidFill>
                  <a:srgbClr val="505050"/>
                </a:solidFill>
                <a:latin typeface="Arial" pitchFamily="34" charset="0"/>
              </a:rPr>
              <a:t>GOVERNMENT PURCHASES</a:t>
            </a:r>
          </a:p>
          <a:p>
            <a:pPr marL="255600" indent="-255600">
              <a:buClr>
                <a:srgbClr val="0070C0"/>
              </a:buClr>
              <a:buSzPct val="120000"/>
            </a:pPr>
            <a:r>
              <a:rPr lang="en-US" sz="1800" b="1" dirty="0" smtClean="0">
                <a:latin typeface="Arial" pitchFamily="34" charset="0"/>
              </a:rPr>
              <a:t>Government purchases</a:t>
            </a:r>
          </a:p>
          <a:p>
            <a:pPr marL="255600" indent="-255600">
              <a:spcBef>
                <a:spcPts val="0"/>
              </a:spcBef>
              <a:buNone/>
            </a:pPr>
            <a:r>
              <a:rPr lang="en-US" sz="1800" dirty="0" smtClean="0">
                <a:latin typeface="Arial" pitchFamily="34" charset="0"/>
              </a:rPr>
              <a:t>	Purchases of newly produced goods and services by local, state, and federal governments.</a:t>
            </a:r>
          </a:p>
          <a:p>
            <a:pPr marL="255600" indent="-255600">
              <a:buClr>
                <a:srgbClr val="0070C0"/>
              </a:buClr>
              <a:buSzPct val="120000"/>
            </a:pPr>
            <a:r>
              <a:rPr lang="en-US" sz="1800" b="1" dirty="0" smtClean="0"/>
              <a:t>Transfer payments</a:t>
            </a:r>
          </a:p>
          <a:p>
            <a:pPr marL="255600" indent="-255600">
              <a:spcBef>
                <a:spcPts val="0"/>
              </a:spcBef>
              <a:buNone/>
            </a:pPr>
            <a:r>
              <a:rPr lang="en-US" sz="1800" dirty="0" smtClean="0">
                <a:latin typeface="Arial" pitchFamily="34" charset="0"/>
              </a:rPr>
              <a:t>	Payments from governments to individuals that do not correspond to the production of goods and services. Not included in GDP.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(9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r>
              <a:rPr lang="en-US" sz="1800" b="1" dirty="0" smtClean="0">
                <a:solidFill>
                  <a:srgbClr val="505050"/>
                </a:solidFill>
                <a:latin typeface="Arial" pitchFamily="34" charset="0"/>
              </a:rPr>
              <a:t>NET EXPORTS</a:t>
            </a:r>
          </a:p>
          <a:p>
            <a:pPr marL="255600" indent="-255600">
              <a:buClr>
                <a:srgbClr val="0070C0"/>
              </a:buClr>
              <a:buSzPct val="120000"/>
            </a:pPr>
            <a:r>
              <a:rPr lang="en-US" sz="1800" b="1" dirty="0" smtClean="0">
                <a:latin typeface="Arial" pitchFamily="34" charset="0"/>
              </a:rPr>
              <a:t>Import</a:t>
            </a:r>
          </a:p>
          <a:p>
            <a:pPr marL="255600" indent="-255600">
              <a:spcBef>
                <a:spcPts val="0"/>
              </a:spcBef>
              <a:buNone/>
            </a:pPr>
            <a:r>
              <a:rPr lang="en-US" sz="1800" dirty="0" smtClean="0">
                <a:latin typeface="Arial" pitchFamily="34" charset="0"/>
              </a:rPr>
              <a:t>	A good or service produced in a foreign country and purchased by residents of the home country (for example, the United States). </a:t>
            </a:r>
          </a:p>
          <a:p>
            <a:pPr marL="255600" indent="-255600">
              <a:buClr>
                <a:srgbClr val="0070C0"/>
              </a:buClr>
              <a:buSzPct val="120000"/>
            </a:pPr>
            <a:r>
              <a:rPr lang="en-US" sz="1800" b="1" dirty="0" smtClean="0">
                <a:latin typeface="Arial" pitchFamily="34" charset="0"/>
              </a:rPr>
              <a:t>Export</a:t>
            </a:r>
          </a:p>
          <a:p>
            <a:pPr marL="255600" indent="-255600">
              <a:spcBef>
                <a:spcPts val="0"/>
              </a:spcBef>
              <a:buNone/>
            </a:pPr>
            <a:r>
              <a:rPr lang="en-US" sz="1800" dirty="0" smtClean="0">
                <a:latin typeface="Arial" pitchFamily="34" charset="0"/>
              </a:rPr>
              <a:t>	A good or service produced in the home country (for example, the United States) and sold in another country. </a:t>
            </a:r>
          </a:p>
          <a:p>
            <a:pPr marL="255600" indent="-255600">
              <a:buClr>
                <a:srgbClr val="0070C0"/>
              </a:buClr>
              <a:buSzPct val="120000"/>
            </a:pPr>
            <a:r>
              <a:rPr lang="en-US" sz="1800" b="1" dirty="0" smtClean="0">
                <a:latin typeface="Arial" pitchFamily="34" charset="0"/>
              </a:rPr>
              <a:t>Net exports</a:t>
            </a:r>
          </a:p>
          <a:p>
            <a:pPr marL="255600" indent="-255600">
              <a:spcBef>
                <a:spcPts val="0"/>
              </a:spcBef>
              <a:buNone/>
            </a:pPr>
            <a:r>
              <a:rPr lang="en-US" sz="1800" dirty="0" smtClean="0">
                <a:latin typeface="Arial" pitchFamily="34" charset="0"/>
              </a:rPr>
              <a:t>	Exports minus imports.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41238"/>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(10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a:buNone/>
            </a:pPr>
            <a:r>
              <a:rPr lang="en-US" sz="1800" b="1" dirty="0" smtClean="0">
                <a:solidFill>
                  <a:srgbClr val="505050"/>
                </a:solidFill>
                <a:latin typeface="Arial" pitchFamily="34" charset="0"/>
              </a:rPr>
              <a:t>NET EXPORTS</a:t>
            </a:r>
          </a:p>
          <a:p>
            <a:pPr marL="255600" indent="-255600">
              <a:buClr>
                <a:srgbClr val="0070C0"/>
              </a:buClr>
              <a:buSzPct val="120000"/>
            </a:pPr>
            <a:r>
              <a:rPr lang="en-US" sz="1800" b="1" dirty="0" smtClean="0">
                <a:latin typeface="Arial" pitchFamily="34" charset="0"/>
              </a:rPr>
              <a:t>Trade deficit</a:t>
            </a:r>
          </a:p>
          <a:p>
            <a:pPr marL="255600" indent="-255600">
              <a:spcBef>
                <a:spcPts val="0"/>
              </a:spcBef>
              <a:buNone/>
            </a:pPr>
            <a:r>
              <a:rPr lang="en-US" sz="1800" dirty="0" smtClean="0">
                <a:latin typeface="Arial" pitchFamily="34" charset="0"/>
              </a:rPr>
              <a:t>	The excess of imports over exports.</a:t>
            </a:r>
          </a:p>
          <a:p>
            <a:pPr marL="255600" indent="-255600">
              <a:buClr>
                <a:srgbClr val="0070C0"/>
              </a:buClr>
              <a:buSzPct val="120000"/>
            </a:pPr>
            <a:r>
              <a:rPr lang="en-US" sz="1800" b="1" dirty="0" smtClean="0">
                <a:latin typeface="Arial" pitchFamily="34" charset="0"/>
              </a:rPr>
              <a:t>Trade surplus</a:t>
            </a:r>
          </a:p>
          <a:p>
            <a:pPr marL="255600" indent="-255600">
              <a:spcBef>
                <a:spcPts val="0"/>
              </a:spcBef>
              <a:buNone/>
            </a:pPr>
            <a:r>
              <a:rPr lang="en-US" sz="1800" dirty="0" smtClean="0">
                <a:latin typeface="Arial" pitchFamily="34" charset="0"/>
              </a:rPr>
              <a:t>	The excess of exports over imports.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smtClean="0"/>
              <a:t>’</a:t>
            </a:r>
            <a:r>
              <a:rPr lang="en-US" altLang="ja-JP" sz="2800" dirty="0" smtClean="0"/>
              <a:t>S MACROECONOMIC ACTIVITY USING GROSS DOMESTIC PRODUCT </a:t>
            </a:r>
            <a:r>
              <a:rPr lang="en-US" altLang="ja-JP" sz="2000" dirty="0" smtClean="0"/>
              <a:t>(11 of 12)</a:t>
            </a:r>
            <a:endParaRPr lang="en-IN" sz="2000" dirty="0"/>
          </a:p>
        </p:txBody>
      </p:sp>
      <p:sp>
        <p:nvSpPr>
          <p:cNvPr id="3" name="Content Placeholder 2"/>
          <p:cNvSpPr>
            <a:spLocks noGrp="1"/>
          </p:cNvSpPr>
          <p:nvPr>
            <p:ph idx="1"/>
          </p:nvPr>
        </p:nvSpPr>
        <p:spPr>
          <a:xfrm>
            <a:off x="457200" y="1600201"/>
            <a:ext cx="3106688" cy="4421088"/>
          </a:xfrm>
        </p:spPr>
        <p:txBody>
          <a:bodyPr/>
          <a:lstStyle/>
          <a:p>
            <a:pPr marL="0" indent="0">
              <a:buNone/>
            </a:pPr>
            <a:r>
              <a:rPr lang="en-US" sz="2000" dirty="0" smtClean="0">
                <a:solidFill>
                  <a:srgbClr val="1C558A"/>
                </a:solidFill>
                <a:ea typeface="ヒラギノ角ゴ Pro W3" pitchFamily="-65" charset="-128"/>
              </a:rPr>
              <a:t>The Components of GDP</a:t>
            </a:r>
          </a:p>
          <a:p>
            <a:pPr marL="0" indent="0">
              <a:buNone/>
            </a:pPr>
            <a:r>
              <a:rPr lang="en-US" sz="1600" b="1" dirty="0">
                <a:solidFill>
                  <a:srgbClr val="505050"/>
                </a:solidFill>
                <a:latin typeface="Arial" pitchFamily="34" charset="0"/>
              </a:rPr>
              <a:t>NET EXPORTS</a:t>
            </a:r>
          </a:p>
          <a:p>
            <a:pPr marL="0" indent="0">
              <a:buClr>
                <a:schemeClr val="tx1"/>
              </a:buClr>
              <a:buFont typeface="Wingdings 3" pitchFamily="18" charset="2"/>
              <a:buNone/>
            </a:pPr>
            <a:r>
              <a:rPr lang="en-US" sz="1400" dirty="0" smtClean="0">
                <a:latin typeface="Arial" pitchFamily="34" charset="0"/>
              </a:rPr>
              <a:t>In the early 1980s, the United States ran a trade surplus (when the line on the graph is above zero, this indicates a surplus).  </a:t>
            </a:r>
          </a:p>
          <a:p>
            <a:pPr marL="0" indent="0">
              <a:buClr>
                <a:schemeClr val="tx1"/>
              </a:buClr>
              <a:buFont typeface="Wingdings 3" pitchFamily="18" charset="2"/>
              <a:buNone/>
            </a:pPr>
            <a:r>
              <a:rPr lang="en-US" sz="1400" dirty="0" smtClean="0">
                <a:latin typeface="Arial" pitchFamily="34" charset="0"/>
              </a:rPr>
              <a:t>However, in other years the United States has run a trade deficit. </a:t>
            </a:r>
          </a:p>
          <a:p>
            <a:pPr marL="0" indent="0">
              <a:buClr>
                <a:schemeClr val="tx1"/>
              </a:buClr>
              <a:buFont typeface="Wingdings 3" pitchFamily="18" charset="2"/>
              <a:buNone/>
            </a:pPr>
            <a:r>
              <a:rPr lang="en-US" sz="1400" dirty="0" smtClean="0">
                <a:latin typeface="Arial" pitchFamily="34" charset="0"/>
              </a:rPr>
              <a:t>In 2004 - 2006, the trade deficit exceeded 5 percent of GDP.</a:t>
            </a:r>
          </a:p>
          <a:p>
            <a:pPr marL="0" indent="0">
              <a:buClr>
                <a:schemeClr val="tx1"/>
              </a:buClr>
              <a:buFont typeface="Wingdings 3" pitchFamily="18" charset="2"/>
              <a:buNone/>
            </a:pPr>
            <a:r>
              <a:rPr lang="en-US" sz="1400" dirty="0" smtClean="0">
                <a:latin typeface="Arial" pitchFamily="34" charset="0"/>
              </a:rPr>
              <a:t>Recently, it is near 3 percent of </a:t>
            </a:r>
            <a:r>
              <a:rPr lang="en-US" sz="1400" dirty="0" smtClean="0">
                <a:latin typeface="Arial" pitchFamily="34" charset="0"/>
              </a:rPr>
              <a:t>GDP. </a:t>
            </a:r>
            <a:endParaRPr lang="en-US" sz="1400" dirty="0" smtClean="0">
              <a:latin typeface="Arial" pitchFamily="34" charset="0"/>
            </a:endParaRPr>
          </a:p>
          <a:p>
            <a:pPr marL="0" indent="0">
              <a:buClr>
                <a:schemeClr val="tx1"/>
              </a:buClr>
              <a:buNone/>
            </a:pPr>
            <a:r>
              <a:rPr lang="en-US" sz="1400" i="1" dirty="0" smtClean="0"/>
              <a:t>SOURCE: </a:t>
            </a:r>
            <a:r>
              <a:rPr lang="en-US" sz="1400" dirty="0" smtClean="0"/>
              <a:t>U.S. Department of Commerce.</a:t>
            </a:r>
            <a:endParaRPr lang="en-US" sz="1400" dirty="0" smtClean="0">
              <a:latin typeface="Arial" pitchFamily="34" charset="0"/>
            </a:endParaRPr>
          </a:p>
          <a:p>
            <a:pPr marL="0" indent="0"/>
            <a:endParaRPr lang="en-IN"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344" y="1600200"/>
            <a:ext cx="5782964" cy="3917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smtClean="0"/>
              <a:t>’</a:t>
            </a:r>
            <a:r>
              <a:rPr lang="en-US" altLang="ja-JP" sz="2800" dirty="0" smtClean="0"/>
              <a:t>S MACROECONOMIC ACTIVITY USING GROSS DOMESTIC PRODUCT </a:t>
            </a:r>
            <a:r>
              <a:rPr lang="en-US" altLang="ja-JP" sz="2000" dirty="0" smtClean="0"/>
              <a:t>(12 of 12)</a:t>
            </a:r>
            <a:endParaRPr lang="en-IN" sz="2000" dirty="0"/>
          </a:p>
        </p:txBody>
      </p:sp>
      <p:sp>
        <p:nvSpPr>
          <p:cNvPr id="3" name="Content Placeholder 2"/>
          <p:cNvSpPr>
            <a:spLocks noGrp="1"/>
          </p:cNvSpPr>
          <p:nvPr>
            <p:ph idx="1"/>
          </p:nvPr>
        </p:nvSpPr>
        <p:spPr/>
        <p:txBody>
          <a:bodyPr/>
          <a:lstStyle/>
          <a:p>
            <a:pPr>
              <a:buNone/>
            </a:pPr>
            <a:r>
              <a:rPr lang="en-US" sz="2000" dirty="0" smtClean="0">
                <a:solidFill>
                  <a:srgbClr val="1C558A"/>
                </a:solidFill>
                <a:ea typeface="ヒラギノ角ゴ Pro W3" pitchFamily="-65" charset="-128"/>
              </a:rPr>
              <a:t>Putting It All Together: The GDP Equation</a:t>
            </a:r>
          </a:p>
          <a:p>
            <a:pPr marL="360000" indent="-360000">
              <a:buNone/>
            </a:pPr>
            <a:r>
              <a:rPr lang="en-US" sz="1600" i="1" dirty="0" smtClean="0">
                <a:latin typeface="Arial" pitchFamily="34" charset="0"/>
              </a:rPr>
              <a:t>		Y = C + I + G + NX</a:t>
            </a:r>
          </a:p>
          <a:p>
            <a:pPr>
              <a:buNone/>
            </a:pPr>
            <a:r>
              <a:rPr lang="en-US" sz="1600" dirty="0" smtClean="0">
                <a:latin typeface="Arial" pitchFamily="34" charset="0"/>
              </a:rPr>
              <a:t>where</a:t>
            </a:r>
          </a:p>
          <a:p>
            <a:pPr marL="360000" indent="-360000">
              <a:lnSpc>
                <a:spcPct val="105000"/>
              </a:lnSpc>
              <a:spcBef>
                <a:spcPct val="50000"/>
              </a:spcBef>
              <a:buNone/>
            </a:pPr>
            <a:r>
              <a:rPr lang="en-US" sz="1600" i="1" dirty="0" smtClean="0">
                <a:latin typeface="Arial" pitchFamily="34" charset="0"/>
              </a:rPr>
              <a:t>	         Y = </a:t>
            </a:r>
            <a:r>
              <a:rPr lang="en-US" sz="1600" dirty="0" smtClean="0">
                <a:latin typeface="Arial" pitchFamily="34" charset="0"/>
              </a:rPr>
              <a:t>GDP</a:t>
            </a:r>
          </a:p>
          <a:p>
            <a:pPr marL="360000" indent="-360000">
              <a:lnSpc>
                <a:spcPct val="105000"/>
              </a:lnSpc>
              <a:spcBef>
                <a:spcPct val="50000"/>
              </a:spcBef>
              <a:buNone/>
            </a:pPr>
            <a:r>
              <a:rPr lang="en-US" sz="1600" i="1" dirty="0" smtClean="0">
                <a:latin typeface="Arial" pitchFamily="34" charset="0"/>
              </a:rPr>
              <a:t>	         C = </a:t>
            </a:r>
            <a:r>
              <a:rPr lang="en-US" sz="1600" dirty="0" smtClean="0">
                <a:latin typeface="Arial" pitchFamily="34" charset="0"/>
              </a:rPr>
              <a:t>Consumption</a:t>
            </a:r>
          </a:p>
          <a:p>
            <a:pPr marL="360000" indent="-360000">
              <a:lnSpc>
                <a:spcPct val="105000"/>
              </a:lnSpc>
              <a:spcBef>
                <a:spcPct val="50000"/>
              </a:spcBef>
              <a:buNone/>
            </a:pPr>
            <a:r>
              <a:rPr lang="en-US" sz="1600" i="1" dirty="0" smtClean="0">
                <a:latin typeface="Arial" pitchFamily="34" charset="0"/>
              </a:rPr>
              <a:t>		 I = </a:t>
            </a:r>
            <a:r>
              <a:rPr lang="en-US" sz="1600" dirty="0" smtClean="0">
                <a:latin typeface="Arial" pitchFamily="34" charset="0"/>
              </a:rPr>
              <a:t>Investment</a:t>
            </a:r>
          </a:p>
          <a:p>
            <a:pPr marL="360000" indent="-360000">
              <a:lnSpc>
                <a:spcPct val="105000"/>
              </a:lnSpc>
              <a:spcBef>
                <a:spcPct val="50000"/>
              </a:spcBef>
              <a:buNone/>
            </a:pPr>
            <a:r>
              <a:rPr lang="en-US" sz="1600" i="1" dirty="0" smtClean="0">
                <a:latin typeface="Arial" pitchFamily="34" charset="0"/>
              </a:rPr>
              <a:t>		G = </a:t>
            </a:r>
            <a:r>
              <a:rPr lang="en-US" sz="1600" dirty="0" smtClean="0">
                <a:latin typeface="Arial" pitchFamily="34" charset="0"/>
              </a:rPr>
              <a:t>Government purchases</a:t>
            </a:r>
          </a:p>
          <a:p>
            <a:pPr marL="360000" indent="-360000">
              <a:lnSpc>
                <a:spcPct val="105000"/>
              </a:lnSpc>
              <a:spcBef>
                <a:spcPct val="50000"/>
              </a:spcBef>
              <a:buNone/>
            </a:pPr>
            <a:r>
              <a:rPr lang="en-US" sz="1600" i="1" dirty="0" smtClean="0">
                <a:latin typeface="Arial" pitchFamily="34" charset="0"/>
              </a:rPr>
              <a:t>	        NX = </a:t>
            </a:r>
            <a:r>
              <a:rPr lang="en-US" sz="1600" dirty="0" smtClean="0">
                <a:latin typeface="Arial" pitchFamily="34" charset="0"/>
              </a:rPr>
              <a:t>net exports</a:t>
            </a:r>
          </a:p>
          <a:p>
            <a:pPr>
              <a:buNone/>
            </a:pPr>
            <a:r>
              <a:rPr lang="en-US" sz="1600" dirty="0" smtClean="0">
                <a:latin typeface="Arial" pitchFamily="34" charset="0"/>
              </a:rPr>
              <a:t>In other words,</a:t>
            </a:r>
          </a:p>
          <a:p>
            <a:pPr marL="360000" indent="-360000">
              <a:buNone/>
            </a:pPr>
            <a:r>
              <a:rPr lang="en-US" sz="1600" dirty="0" smtClean="0">
                <a:latin typeface="Arial" pitchFamily="34" charset="0"/>
              </a:rPr>
              <a:t>	       GDP = consumption + investment + government purchases + net exports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2</a:t>
            </a:r>
            <a:br>
              <a:rPr lang="en-US" b="1" dirty="0" smtClean="0"/>
            </a:br>
            <a:endParaRPr lang="en-IN" dirty="0"/>
          </a:p>
        </p:txBody>
      </p:sp>
      <p:sp>
        <p:nvSpPr>
          <p:cNvPr id="3" name="Content Placeholder 2"/>
          <p:cNvSpPr>
            <a:spLocks noGrp="1"/>
          </p:cNvSpPr>
          <p:nvPr>
            <p:ph idx="1"/>
          </p:nvPr>
        </p:nvSpPr>
        <p:spPr>
          <a:xfrm>
            <a:off x="484667" y="1556792"/>
            <a:ext cx="8229600" cy="4525963"/>
          </a:xfrm>
        </p:spPr>
        <p:txBody>
          <a:bodyPr/>
          <a:lstStyle/>
          <a:p>
            <a:pPr marL="0" indent="0">
              <a:spcBef>
                <a:spcPts val="1800"/>
              </a:spcBef>
              <a:buNone/>
            </a:pPr>
            <a:r>
              <a:rPr lang="en-US" sz="2000" b="1" dirty="0" smtClean="0">
                <a:solidFill>
                  <a:srgbClr val="505050"/>
                </a:solidFill>
                <a:latin typeface="Arial" charset="0"/>
              </a:rPr>
              <a:t>COMPARING </a:t>
            </a:r>
            <a:r>
              <a:rPr lang="en-US" sz="2000" b="1" dirty="0" smtClean="0">
                <a:solidFill>
                  <a:srgbClr val="505050"/>
                </a:solidFill>
                <a:latin typeface="Arial" charset="0"/>
              </a:rPr>
              <a:t>RECOVERIES </a:t>
            </a:r>
            <a:r>
              <a:rPr lang="en-US" sz="2000" b="1" dirty="0" smtClean="0">
                <a:solidFill>
                  <a:srgbClr val="505050"/>
                </a:solidFill>
                <a:latin typeface="Arial" charset="0"/>
              </a:rPr>
              <a:t>FROM </a:t>
            </a:r>
            <a:r>
              <a:rPr lang="en-US" sz="2000" b="1" dirty="0" smtClean="0">
                <a:solidFill>
                  <a:srgbClr val="505050"/>
                </a:solidFill>
                <a:latin typeface="Arial" charset="0"/>
              </a:rPr>
              <a:t>RECESSIONS</a:t>
            </a:r>
            <a:endParaRPr lang="en-US" sz="2000" b="1" dirty="0" smtClean="0">
              <a:solidFill>
                <a:srgbClr val="505050"/>
              </a:solidFill>
              <a:latin typeface="Arial" charset="0"/>
            </a:endParaRPr>
          </a:p>
          <a:p>
            <a:pPr marL="0" indent="0">
              <a:spcBef>
                <a:spcPts val="1800"/>
              </a:spcBef>
              <a:buNone/>
            </a:pPr>
            <a:r>
              <a:rPr lang="en-US" sz="1600" b="1" dirty="0" smtClean="0">
                <a:latin typeface="Arial" charset="0"/>
              </a:rPr>
              <a:t>APPLYING THE CONCEPTS #2: How </a:t>
            </a:r>
            <a:r>
              <a:rPr lang="en-US" sz="1600" b="1" dirty="0" smtClean="0">
                <a:latin typeface="Arial" charset="0"/>
              </a:rPr>
              <a:t>has the recovery from the most recent recession compared to recoveries from earlier recessions?</a:t>
            </a:r>
            <a:endParaRPr lang="en-US" sz="1600" b="1" dirty="0" smtClean="0">
              <a:latin typeface="Arial" charset="0"/>
            </a:endParaRPr>
          </a:p>
          <a:p>
            <a:pPr marL="0" indent="0">
              <a:spcBef>
                <a:spcPts val="1800"/>
              </a:spcBef>
              <a:buNone/>
            </a:pPr>
            <a:endParaRPr lang="en-US" sz="200" b="1" dirty="0" smtClean="0">
              <a:latin typeface="Arial" charset="0"/>
            </a:endParaRPr>
          </a:p>
          <a:p>
            <a:pPr marL="0" indent="0">
              <a:spcBef>
                <a:spcPts val="600"/>
              </a:spcBef>
              <a:buClr>
                <a:srgbClr val="0070C0"/>
              </a:buClr>
              <a:buSzPct val="120000"/>
              <a:buNone/>
            </a:pPr>
            <a:r>
              <a:rPr lang="en-US" sz="1400" dirty="0" smtClean="0">
                <a:latin typeface="Arial" charset="0"/>
              </a:rPr>
              <a:t>The most recent recession was </a:t>
            </a:r>
            <a:r>
              <a:rPr lang="en-US" sz="1400" dirty="0" smtClean="0">
                <a:latin typeface="Arial" charset="0"/>
              </a:rPr>
              <a:t>both deep and severe. In addition, the growth of the economy after the recession has been slower than in other recessions in recent U.S. history.</a:t>
            </a:r>
          </a:p>
          <a:p>
            <a:pPr marL="0" indent="0">
              <a:spcBef>
                <a:spcPts val="600"/>
              </a:spcBef>
              <a:buClr>
                <a:srgbClr val="0070C0"/>
              </a:buClr>
              <a:buSzPct val="120000"/>
              <a:buNone/>
            </a:pPr>
            <a:endParaRPr lang="en-US" sz="1400" dirty="0" smtClean="0">
              <a:latin typeface="Arial" charset="0"/>
            </a:endParaRPr>
          </a:p>
          <a:p>
            <a:pPr marL="0" indent="0">
              <a:spcBef>
                <a:spcPct val="0"/>
              </a:spcBef>
              <a:buNone/>
            </a:pPr>
            <a:r>
              <a:rPr lang="en-US" altLang="en-US" sz="1400" dirty="0" smtClean="0">
                <a:latin typeface="Arial" charset="0"/>
                <a:ea typeface="MS PGothic" charset="-128"/>
              </a:rPr>
              <a:t>From </a:t>
            </a:r>
            <a:r>
              <a:rPr lang="en-US" altLang="en-US" sz="1400" dirty="0">
                <a:latin typeface="Arial" charset="0"/>
                <a:ea typeface="MS PGothic" charset="-128"/>
              </a:rPr>
              <a:t>the end of the recession in 2009 through 2014 – a 5-year period – real GDP grew only 10.8 percent.  After the recession in the early 1980s, the real GDP grew 27.7 percent; after the recession in the early 1990s it was 16.7 percent; and after the recession in the early 2000s, it was 15.8 percent</a:t>
            </a:r>
            <a:r>
              <a:rPr lang="en-US" altLang="en-US" sz="1400" dirty="0" smtClean="0">
                <a:latin typeface="Arial" charset="0"/>
                <a:ea typeface="MS PGothic" charset="-128"/>
              </a:rPr>
              <a:t>.</a:t>
            </a:r>
          </a:p>
          <a:p>
            <a:pPr marL="0" indent="0">
              <a:spcBef>
                <a:spcPct val="0"/>
              </a:spcBef>
              <a:buNone/>
            </a:pPr>
            <a:endParaRPr lang="en-US" altLang="en-US" sz="1400" dirty="0" smtClean="0">
              <a:latin typeface="Arial" charset="0"/>
              <a:ea typeface="MS PGothic" charset="-128"/>
            </a:endParaRPr>
          </a:p>
          <a:p>
            <a:pPr marL="0" indent="0">
              <a:spcBef>
                <a:spcPct val="0"/>
              </a:spcBef>
              <a:buNone/>
            </a:pPr>
            <a:r>
              <a:rPr lang="en-US" altLang="en-US" sz="1400" dirty="0" smtClean="0">
                <a:latin typeface="Arial" charset="0"/>
                <a:ea typeface="MS PGothic" charset="-128"/>
              </a:rPr>
              <a:t>What </a:t>
            </a:r>
            <a:r>
              <a:rPr lang="en-US" altLang="en-US" sz="1400" dirty="0">
                <a:latin typeface="Arial" charset="0"/>
                <a:ea typeface="MS PGothic" charset="-128"/>
              </a:rPr>
              <a:t>could explain the relatively slow grow following the recent recession? Economists Carmen </a:t>
            </a:r>
            <a:r>
              <a:rPr lang="en-US" altLang="en-US" sz="1400" dirty="0">
                <a:latin typeface="Arial" charset="0"/>
                <a:ea typeface="MS PGothic" charset="-128"/>
              </a:rPr>
              <a:t>Reihart</a:t>
            </a:r>
            <a:r>
              <a:rPr lang="en-US" altLang="en-US" sz="1400" dirty="0">
                <a:latin typeface="Arial" charset="0"/>
                <a:ea typeface="MS PGothic" charset="-128"/>
              </a:rPr>
              <a:t> and Kenneth </a:t>
            </a:r>
            <a:r>
              <a:rPr lang="en-US" altLang="en-US" sz="1400" dirty="0">
                <a:latin typeface="Arial" charset="0"/>
                <a:ea typeface="MS PGothic" charset="-128"/>
              </a:rPr>
              <a:t>Rogoff</a:t>
            </a:r>
            <a:r>
              <a:rPr lang="en-US" altLang="en-US" sz="1400" dirty="0">
                <a:latin typeface="Arial" charset="0"/>
                <a:ea typeface="MS PGothic" charset="-128"/>
              </a:rPr>
              <a:t> have suggested that recession caused by financial crises typically have slower recoveries; our last recession was caused by a financial crisis.  They tend to disrupt everyday life and households and firms take time to adjust.</a:t>
            </a:r>
          </a:p>
          <a:p>
            <a:pPr>
              <a:spcBef>
                <a:spcPct val="0"/>
              </a:spcBef>
            </a:pPr>
            <a:endParaRPr lang="en-US" altLang="en-US" sz="1600" dirty="0">
              <a:latin typeface="Arial" charset="0"/>
              <a:ea typeface="MS PGothic" charset="-128"/>
            </a:endParaRP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marL="514350" lvl="1" indent="-514350">
              <a:spcBef>
                <a:spcPct val="0"/>
              </a:spcBef>
              <a:spcAft>
                <a:spcPts val="600"/>
              </a:spcAft>
              <a:buNone/>
            </a:pPr>
            <a:r>
              <a:rPr lang="en-US" b="1" dirty="0" smtClean="0">
                <a:solidFill>
                  <a:srgbClr val="1C558A"/>
                </a:solidFill>
              </a:rPr>
              <a:t>5.1</a:t>
            </a:r>
            <a:r>
              <a:rPr lang="en-US" sz="2800" b="1" dirty="0" smtClean="0">
                <a:solidFill>
                  <a:srgbClr val="1C558A"/>
                </a:solidFill>
              </a:rPr>
              <a:t> </a:t>
            </a:r>
            <a:r>
              <a:rPr lang="en-US" dirty="0" smtClean="0">
                <a:solidFill>
                  <a:srgbClr val="000000"/>
                </a:solidFill>
                <a:ea typeface="Calibri" pitchFamily="34" charset="0"/>
              </a:rPr>
              <a:t>Explain the circular flow.</a:t>
            </a:r>
          </a:p>
          <a:p>
            <a:pPr marL="514350" lvl="1" indent="-514350">
              <a:spcBef>
                <a:spcPct val="0"/>
              </a:spcBef>
              <a:spcAft>
                <a:spcPts val="600"/>
              </a:spcAft>
              <a:buNone/>
            </a:pPr>
            <a:r>
              <a:rPr lang="en-US" b="1" dirty="0" smtClean="0">
                <a:solidFill>
                  <a:srgbClr val="1C558A"/>
                </a:solidFill>
              </a:rPr>
              <a:t>5.2</a:t>
            </a:r>
            <a:r>
              <a:rPr lang="en-US" sz="2800" b="1" dirty="0" smtClean="0">
                <a:solidFill>
                  <a:srgbClr val="1C558A"/>
                </a:solidFill>
              </a:rPr>
              <a:t> </a:t>
            </a:r>
            <a:r>
              <a:rPr lang="en-US" dirty="0" smtClean="0">
                <a:solidFill>
                  <a:srgbClr val="000000"/>
                </a:solidFill>
                <a:ea typeface="ヒラギノ角ゴ Pro W3" pitchFamily="-65" charset="-128"/>
              </a:rPr>
              <a:t>Identify the components of GDP.</a:t>
            </a:r>
          </a:p>
          <a:p>
            <a:pPr marL="514350" lvl="1" indent="-514350">
              <a:spcBef>
                <a:spcPct val="0"/>
              </a:spcBef>
              <a:spcAft>
                <a:spcPts val="600"/>
              </a:spcAft>
              <a:buNone/>
            </a:pPr>
            <a:r>
              <a:rPr lang="en-US" b="1" dirty="0" smtClean="0">
                <a:solidFill>
                  <a:srgbClr val="1C558A"/>
                </a:solidFill>
              </a:rPr>
              <a:t>5.3</a:t>
            </a:r>
            <a:r>
              <a:rPr lang="en-US" sz="2800" b="1" dirty="0" smtClean="0">
                <a:solidFill>
                  <a:srgbClr val="1C558A"/>
                </a:solidFill>
              </a:rPr>
              <a:t> </a:t>
            </a:r>
            <a:r>
              <a:rPr lang="en-US" dirty="0" smtClean="0">
                <a:solidFill>
                  <a:srgbClr val="000000"/>
                </a:solidFill>
                <a:ea typeface="ヒラギノ角ゴ Pro W3" pitchFamily="-65" charset="-128"/>
              </a:rPr>
              <a:t>Describe the steps from GDP to income.</a:t>
            </a:r>
          </a:p>
          <a:p>
            <a:pPr marL="514350" lvl="1" indent="-514350">
              <a:spcBef>
                <a:spcPct val="0"/>
              </a:spcBef>
              <a:spcAft>
                <a:spcPts val="600"/>
              </a:spcAft>
              <a:buNone/>
            </a:pPr>
            <a:r>
              <a:rPr lang="en-US" b="1" dirty="0" smtClean="0">
                <a:solidFill>
                  <a:srgbClr val="1C558A"/>
                </a:solidFill>
              </a:rPr>
              <a:t>5.4</a:t>
            </a:r>
            <a:r>
              <a:rPr lang="en-US" sz="2800" b="1" dirty="0" smtClean="0">
                <a:solidFill>
                  <a:srgbClr val="1C558A"/>
                </a:solidFill>
              </a:rPr>
              <a:t> </a:t>
            </a:r>
            <a:r>
              <a:rPr lang="en-US" dirty="0" smtClean="0">
                <a:solidFill>
                  <a:srgbClr val="000000"/>
                </a:solidFill>
                <a:ea typeface="ヒラギノ角ゴ Pro W3" pitchFamily="-65" charset="-128"/>
              </a:rPr>
              <a:t>Calculate real and nominal GDP.</a:t>
            </a:r>
          </a:p>
          <a:p>
            <a:pPr marL="514350" lvl="1" indent="-514350">
              <a:spcBef>
                <a:spcPct val="0"/>
              </a:spcBef>
              <a:spcAft>
                <a:spcPts val="600"/>
              </a:spcAft>
              <a:buNone/>
            </a:pPr>
            <a:r>
              <a:rPr lang="en-US" b="1" dirty="0" smtClean="0">
                <a:solidFill>
                  <a:srgbClr val="1C558A"/>
                </a:solidFill>
              </a:rPr>
              <a:t>5.5</a:t>
            </a:r>
            <a:r>
              <a:rPr lang="en-US" sz="2800" b="1" dirty="0" smtClean="0">
                <a:solidFill>
                  <a:srgbClr val="1C558A"/>
                </a:solidFill>
              </a:rPr>
              <a:t> </a:t>
            </a:r>
            <a:r>
              <a:rPr lang="en-US" dirty="0" smtClean="0">
                <a:solidFill>
                  <a:srgbClr val="000000"/>
                </a:solidFill>
                <a:ea typeface="ヒラギノ角ゴ Pro W3" pitchFamily="-65" charset="-128"/>
              </a:rPr>
              <a:t>List the phases of the business cycle.</a:t>
            </a:r>
          </a:p>
          <a:p>
            <a:pPr marL="514350" lvl="1" indent="-514350">
              <a:spcBef>
                <a:spcPct val="0"/>
              </a:spcBef>
              <a:spcAft>
                <a:spcPts val="600"/>
              </a:spcAft>
              <a:buNone/>
            </a:pPr>
            <a:r>
              <a:rPr lang="en-US" b="1" dirty="0" smtClean="0">
                <a:solidFill>
                  <a:srgbClr val="1C558A"/>
                </a:solidFill>
              </a:rPr>
              <a:t>5.6</a:t>
            </a:r>
            <a:r>
              <a:rPr lang="en-US" sz="2800" b="1" dirty="0" smtClean="0">
                <a:solidFill>
                  <a:srgbClr val="1C558A"/>
                </a:solidFill>
              </a:rPr>
              <a:t> </a:t>
            </a:r>
            <a:r>
              <a:rPr lang="en-US" dirty="0" smtClean="0">
                <a:solidFill>
                  <a:srgbClr val="000000"/>
                </a:solidFill>
                <a:ea typeface="ヒラギノ角ゴ Pro W3" pitchFamily="-65" charset="-128"/>
              </a:rPr>
              <a:t>Discuss the relationship of GDP to welfare.</a:t>
            </a:r>
            <a:endParaRPr lang="en-US" dirty="0"/>
          </a:p>
        </p:txBody>
      </p:sp>
    </p:spTree>
    <p:extLst>
      <p:ext uri="{BB962C8B-B14F-4D97-AF65-F5344CB8AC3E}">
        <p14:creationId xmlns:p14="http://schemas.microsoft.com/office/powerpoint/2010/main" val="27494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5.3 THE INCOME APPROACH: MEASURING A NATION</a:t>
            </a:r>
            <a:r>
              <a:rPr lang="ja-JP" altLang="en-US" sz="2800" smtClean="0"/>
              <a:t>’</a:t>
            </a:r>
            <a:r>
              <a:rPr lang="en-US" altLang="ja-JP" sz="2800" dirty="0" smtClean="0"/>
              <a:t>S MACROECONOMIC ACTIVITY USING NATIONAL INCOME </a:t>
            </a:r>
            <a:r>
              <a:rPr lang="en-US" altLang="ja-JP" sz="2000" dirty="0" smtClean="0"/>
              <a:t>(1 of 4)</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cs typeface="MS PGothic" pitchFamily="34" charset="-128"/>
              </a:rPr>
              <a:t>Measuring National Income</a:t>
            </a:r>
          </a:p>
          <a:p>
            <a:pPr marL="255600" indent="-255600">
              <a:buClr>
                <a:srgbClr val="0070C0"/>
              </a:buClr>
              <a:buSzPct val="120000"/>
            </a:pPr>
            <a:r>
              <a:rPr lang="en-US" sz="1600" b="1" dirty="0" smtClean="0">
                <a:latin typeface="Arial" pitchFamily="34" charset="0"/>
              </a:rPr>
              <a:t>National income</a:t>
            </a:r>
          </a:p>
          <a:p>
            <a:pPr marL="255600" indent="-255600">
              <a:spcBef>
                <a:spcPts val="0"/>
              </a:spcBef>
              <a:buNone/>
            </a:pPr>
            <a:r>
              <a:rPr lang="en-US" sz="1600" dirty="0" smtClean="0">
                <a:latin typeface="Arial" pitchFamily="34" charset="0"/>
              </a:rPr>
              <a:t>	</a:t>
            </a:r>
            <a:r>
              <a:rPr lang="en-US" sz="1500" dirty="0" smtClean="0"/>
              <a:t>The total income earned by a nation</a:t>
            </a:r>
            <a:r>
              <a:rPr lang="ja-JP" altLang="en-US" sz="1500" dirty="0" smtClean="0"/>
              <a:t>’</a:t>
            </a:r>
            <a:r>
              <a:rPr lang="en-US" altLang="ja-JP" sz="1500" dirty="0" smtClean="0"/>
              <a:t>s residents both domestically and abroad in the production of goods and services. </a:t>
            </a:r>
            <a:endParaRPr lang="en-US" sz="1500" dirty="0" smtClean="0"/>
          </a:p>
          <a:p>
            <a:pPr marL="255600" indent="-255600">
              <a:buClr>
                <a:srgbClr val="0070C0"/>
              </a:buClr>
              <a:buSzPct val="120000"/>
            </a:pPr>
            <a:r>
              <a:rPr lang="en-US" sz="1600" b="1" dirty="0" smtClean="0">
                <a:latin typeface="Arial" pitchFamily="34" charset="0"/>
              </a:rPr>
              <a:t>Gross national product</a:t>
            </a:r>
          </a:p>
          <a:p>
            <a:pPr marL="255600" indent="-255600">
              <a:spcBef>
                <a:spcPts val="0"/>
              </a:spcBef>
              <a:buNone/>
            </a:pPr>
            <a:r>
              <a:rPr lang="en-US" sz="1600" dirty="0" smtClean="0">
                <a:latin typeface="Arial" pitchFamily="34" charset="0"/>
              </a:rPr>
              <a:t>	</a:t>
            </a:r>
            <a:r>
              <a:rPr lang="en-US" sz="1500" dirty="0" smtClean="0">
                <a:latin typeface="Arial" pitchFamily="34" charset="0"/>
              </a:rPr>
              <a:t>GDP plus net income earned abroad.</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41238"/>
          </a:xfrm>
        </p:spPr>
        <p:txBody>
          <a:bodyPr/>
          <a:lstStyle/>
          <a:p>
            <a:r>
              <a:rPr lang="en-US" sz="2800" dirty="0" smtClean="0"/>
              <a:t>5.3 THE INCOME APPROACH: MEASURING A NATION</a:t>
            </a:r>
            <a:r>
              <a:rPr lang="ja-JP" altLang="en-US" sz="2800" smtClean="0"/>
              <a:t>’</a:t>
            </a:r>
            <a:r>
              <a:rPr lang="en-US" altLang="ja-JP" sz="2800" dirty="0" smtClean="0"/>
              <a:t>S MACROECONOMIC ACTIVITY USING NATIONAL INCOME </a:t>
            </a:r>
            <a:r>
              <a:rPr lang="en-US" altLang="ja-JP" sz="2000" dirty="0" smtClean="0"/>
              <a:t>(2 of 4)</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Measuring National Income</a:t>
            </a:r>
          </a:p>
          <a:p>
            <a:pPr marL="255600" indent="-255600">
              <a:buClr>
                <a:srgbClr val="0070C0"/>
              </a:buClr>
              <a:buSzPct val="120000"/>
            </a:pPr>
            <a:r>
              <a:rPr lang="en-US" sz="1600" b="1" dirty="0" smtClean="0">
                <a:latin typeface="Arial" pitchFamily="34" charset="0"/>
              </a:rPr>
              <a:t>Personal income</a:t>
            </a:r>
          </a:p>
          <a:p>
            <a:pPr marL="255600" indent="-255600">
              <a:spcBef>
                <a:spcPts val="0"/>
              </a:spcBef>
              <a:buNone/>
            </a:pPr>
            <a:r>
              <a:rPr lang="en-US" sz="1600" dirty="0" smtClean="0">
                <a:latin typeface="Arial" pitchFamily="34" charset="0"/>
              </a:rPr>
              <a:t>	</a:t>
            </a:r>
            <a:r>
              <a:rPr lang="en-US" sz="1500" dirty="0" smtClean="0">
                <a:latin typeface="Arial" pitchFamily="34" charset="0"/>
              </a:rPr>
              <a:t>Income, including transfer payments, received by households.</a:t>
            </a:r>
          </a:p>
          <a:p>
            <a:pPr marL="255600" indent="-255600">
              <a:buClr>
                <a:srgbClr val="0070C0"/>
              </a:buClr>
              <a:buSzPct val="120000"/>
            </a:pPr>
            <a:r>
              <a:rPr lang="en-US" sz="1600" b="1" dirty="0" smtClean="0">
                <a:latin typeface="Arial" pitchFamily="34" charset="0"/>
              </a:rPr>
              <a:t>Personal disposable income</a:t>
            </a:r>
          </a:p>
          <a:p>
            <a:pPr marL="255600" indent="-255600">
              <a:spcBef>
                <a:spcPts val="0"/>
              </a:spcBef>
              <a:buNone/>
            </a:pPr>
            <a:r>
              <a:rPr lang="en-US" sz="1600" dirty="0" smtClean="0">
                <a:latin typeface="Arial" pitchFamily="34" charset="0"/>
              </a:rPr>
              <a:t>	</a:t>
            </a:r>
            <a:r>
              <a:rPr lang="en-US" sz="1500" dirty="0" smtClean="0">
                <a:latin typeface="Arial" pitchFamily="34" charset="0"/>
              </a:rPr>
              <a:t>Personal income that households retain after paying income taxes.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25272"/>
          </a:xfrm>
        </p:spPr>
        <p:txBody>
          <a:bodyPr/>
          <a:lstStyle/>
          <a:p>
            <a:r>
              <a:rPr lang="en-US" sz="3200" dirty="0" smtClean="0">
                <a:ea typeface="ヒラギノ角ゴ Pro W3" pitchFamily="-65" charset="-128"/>
              </a:rPr>
              <a:t>Table 5.2 From GDP to National Income,  Third Quarter 2014 (Billions of Dollars)</a:t>
            </a:r>
            <a:endParaRPr lang="en-IN"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16062" cy="2068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5.3 THE INCOME APPROACH: MEASURING A NATION</a:t>
            </a:r>
            <a:r>
              <a:rPr lang="ja-JP" altLang="en-US" sz="2800" dirty="0" smtClean="0"/>
              <a:t>’</a:t>
            </a:r>
            <a:r>
              <a:rPr lang="en-US" altLang="ja-JP" sz="2800" dirty="0" smtClean="0"/>
              <a:t>S MACROECONOMIC ACTIVITY USING NATIONAL INCOME </a:t>
            </a:r>
            <a:r>
              <a:rPr lang="en-US" altLang="ja-JP" sz="2000" dirty="0" smtClean="0"/>
              <a:t>(3 of 4)</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Measuring National Income through Value Added</a:t>
            </a:r>
          </a:p>
          <a:p>
            <a:pPr marL="231775" indent="-231775">
              <a:buClr>
                <a:srgbClr val="0070C0"/>
              </a:buClr>
              <a:buSzPct val="120000"/>
            </a:pPr>
            <a:r>
              <a:rPr lang="en-US" sz="1700" b="1" dirty="0" smtClean="0">
                <a:latin typeface="Arial" charset="0"/>
              </a:rPr>
              <a:t>Value added</a:t>
            </a:r>
          </a:p>
          <a:p>
            <a:pPr marL="231775" indent="-231775">
              <a:spcBef>
                <a:spcPts val="0"/>
              </a:spcBef>
              <a:buClr>
                <a:srgbClr val="CC3300"/>
              </a:buClr>
              <a:buNone/>
            </a:pPr>
            <a:r>
              <a:rPr lang="en-US" sz="1600" dirty="0" smtClean="0">
                <a:latin typeface="Arial" charset="0"/>
              </a:rPr>
              <a:t>	</a:t>
            </a:r>
            <a:r>
              <a:rPr lang="en-US" sz="1500" dirty="0" smtClean="0"/>
              <a:t>The sum of all the income—wages, interest, profits, and rent—generated by an organization</a:t>
            </a:r>
            <a:r>
              <a:rPr lang="en-US" sz="1600" dirty="0" smtClean="0"/>
              <a:t>.</a:t>
            </a:r>
          </a:p>
          <a:p>
            <a:pPr marL="0" indent="0">
              <a:buClr>
                <a:srgbClr val="CC3300"/>
              </a:buClr>
              <a:buNone/>
            </a:pPr>
            <a:r>
              <a:rPr lang="en-US" sz="1600" dirty="0" smtClean="0"/>
              <a:t>For a firm, we can measure value added by the dollar value of the firm</a:t>
            </a:r>
            <a:r>
              <a:rPr lang="ja-JP" altLang="en-US" sz="1600" dirty="0" smtClean="0"/>
              <a:t>’</a:t>
            </a:r>
            <a:r>
              <a:rPr lang="en-US" altLang="ja-JP" sz="1600" dirty="0" smtClean="0"/>
              <a:t>s sales minus the dollar value of the goods and services purchased from other firms. </a:t>
            </a:r>
            <a:endParaRPr lang="en-US" sz="1600" dirty="0" smtClean="0"/>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61" y="3429000"/>
            <a:ext cx="8475278" cy="2520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1414"/>
            <a:ext cx="8229600" cy="1241238"/>
          </a:xfrm>
        </p:spPr>
        <p:txBody>
          <a:bodyPr/>
          <a:lstStyle/>
          <a:p>
            <a:r>
              <a:rPr lang="en-US" sz="2800" dirty="0" smtClean="0"/>
              <a:t>5.3 THE INCOME APPROACH: MEASURING A NATION</a:t>
            </a:r>
            <a:r>
              <a:rPr lang="ja-JP" altLang="en-US" sz="2800" dirty="0" smtClean="0"/>
              <a:t>’</a:t>
            </a:r>
            <a:r>
              <a:rPr lang="en-US" altLang="ja-JP" sz="2800" dirty="0" smtClean="0"/>
              <a:t>S MACROECONOMIC ACTIVITY USING NATIONAL INCOME </a:t>
            </a:r>
            <a:r>
              <a:rPr lang="en-US" altLang="ja-JP" sz="2000" dirty="0" smtClean="0"/>
              <a:t>(4 of 4)</a:t>
            </a:r>
            <a:endParaRPr lang="en-IN" sz="2000" dirty="0"/>
          </a:p>
        </p:txBody>
      </p:sp>
      <p:sp>
        <p:nvSpPr>
          <p:cNvPr id="3" name="Content Placeholder 2"/>
          <p:cNvSpPr>
            <a:spLocks noGrp="1"/>
          </p:cNvSpPr>
          <p:nvPr>
            <p:ph idx="1"/>
          </p:nvPr>
        </p:nvSpPr>
        <p:spPr>
          <a:xfrm>
            <a:off x="457200" y="1600200"/>
            <a:ext cx="3610744" cy="4525963"/>
          </a:xfrm>
        </p:spPr>
        <p:txBody>
          <a:bodyPr/>
          <a:lstStyle/>
          <a:p>
            <a:pPr marL="0" indent="0">
              <a:buNone/>
            </a:pPr>
            <a:r>
              <a:rPr lang="en-US" sz="2000" dirty="0" smtClean="0">
                <a:solidFill>
                  <a:srgbClr val="1C558A"/>
                </a:solidFill>
                <a:ea typeface="ヒラギノ角ゴ Pro W3" pitchFamily="-65" charset="-128"/>
              </a:rPr>
              <a:t>An Expanded Circular Flow</a:t>
            </a:r>
            <a:endParaRPr lang="en-US" sz="2000" dirty="0" smtClean="0">
              <a:solidFill>
                <a:srgbClr val="1C558A"/>
              </a:solidFill>
              <a:latin typeface="Arial" charset="0"/>
            </a:endParaRPr>
          </a:p>
          <a:p>
            <a:pPr marL="0" indent="0">
              <a:buClr>
                <a:schemeClr val="tx1"/>
              </a:buClr>
              <a:buFont typeface="Wingdings 3" pitchFamily="18" charset="2"/>
              <a:buNone/>
            </a:pPr>
            <a:r>
              <a:rPr lang="en-US" sz="1600" dirty="0" smtClean="0">
                <a:latin typeface="Arial" charset="0"/>
              </a:rPr>
              <a:t>The new linkages (in blue) demonstrate the roles that the government and the foreign sector (imports and exports) play in the circular flow.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600200"/>
            <a:ext cx="5048760" cy="4340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3</a:t>
            </a:r>
            <a:br>
              <a:rPr lang="en-US" b="1" dirty="0" smtClean="0"/>
            </a:br>
            <a:endParaRPr lang="en-IN" dirty="0"/>
          </a:p>
        </p:txBody>
      </p:sp>
      <p:sp>
        <p:nvSpPr>
          <p:cNvPr id="3" name="Content Placeholder 2"/>
          <p:cNvSpPr>
            <a:spLocks noGrp="1"/>
          </p:cNvSpPr>
          <p:nvPr>
            <p:ph idx="1"/>
          </p:nvPr>
        </p:nvSpPr>
        <p:spPr/>
        <p:txBody>
          <a:bodyPr/>
          <a:lstStyle/>
          <a:p>
            <a:pPr marL="0" indent="0">
              <a:spcBef>
                <a:spcPts val="1800"/>
              </a:spcBef>
              <a:buNone/>
            </a:pPr>
            <a:r>
              <a:rPr lang="en-US" sz="1800" b="1" dirty="0" smtClean="0">
                <a:solidFill>
                  <a:srgbClr val="505050"/>
                </a:solidFill>
                <a:latin typeface="Arial" charset="0"/>
              </a:rPr>
              <a:t>THE LINKS BETWEEN SELF-REPORTED HAPPINESS AND GDP</a:t>
            </a:r>
          </a:p>
          <a:p>
            <a:pPr marL="0" indent="0">
              <a:spcBef>
                <a:spcPts val="1200"/>
              </a:spcBef>
              <a:buNone/>
            </a:pPr>
            <a:r>
              <a:rPr lang="en-US" sz="1500" b="1" dirty="0" smtClean="0">
                <a:latin typeface="Arial" charset="0"/>
              </a:rPr>
              <a:t>APPLYING THE CONCEPTS #3: Do increases in gross domestic product necessarily translate into improvements in the </a:t>
            </a:r>
            <a:r>
              <a:rPr lang="en-US" sz="1500" b="1" dirty="0" smtClean="0">
                <a:latin typeface="Arial" charset="0"/>
              </a:rPr>
              <a:t>welfare </a:t>
            </a:r>
            <a:r>
              <a:rPr lang="en-US" sz="1500" b="1" dirty="0" smtClean="0">
                <a:latin typeface="Arial" charset="0"/>
              </a:rPr>
              <a:t>of citizens? </a:t>
            </a:r>
          </a:p>
          <a:p>
            <a:pPr marL="0" indent="0">
              <a:spcBef>
                <a:spcPts val="1200"/>
              </a:spcBef>
              <a:buNone/>
            </a:pPr>
            <a:r>
              <a:rPr lang="en-US" sz="1400" dirty="0" smtClean="0">
                <a:latin typeface="Arial" charset="0"/>
              </a:rPr>
              <a:t>Both the US and the UK have experienced very large increases in per capita income over the last 30 years</a:t>
            </a:r>
            <a:br>
              <a:rPr lang="en-US" sz="1400" dirty="0" smtClean="0">
                <a:latin typeface="Arial" charset="0"/>
              </a:rPr>
            </a:br>
            <a:r>
              <a:rPr lang="en-US" sz="1400" dirty="0" smtClean="0">
                <a:latin typeface="Arial" charset="0"/>
              </a:rPr>
              <a:t>But, reported levels of happiness have declined slightly in the United States and remained relatively flat in the United Kingdom. </a:t>
            </a:r>
          </a:p>
          <a:p>
            <a:pPr marL="0" indent="0">
              <a:spcBef>
                <a:spcPts val="1200"/>
              </a:spcBef>
              <a:buNone/>
            </a:pPr>
            <a:r>
              <a:rPr lang="en-US" sz="1400" dirty="0" smtClean="0">
                <a:latin typeface="Arial" charset="0"/>
              </a:rPr>
              <a:t>Could it be the increased stress of everyday life has taken its toll on our happiness despite the increase in income?</a:t>
            </a:r>
          </a:p>
          <a:p>
            <a:pPr marL="0" indent="0">
              <a:lnSpc>
                <a:spcPct val="105000"/>
              </a:lnSpc>
              <a:spcBef>
                <a:spcPts val="1200"/>
              </a:spcBef>
              <a:buNone/>
            </a:pPr>
            <a:r>
              <a:rPr lang="en-US" sz="1400" dirty="0" smtClean="0">
                <a:latin typeface="Arial" charset="0"/>
              </a:rPr>
              <a:t>Trends in the relative happiness of different groups in our society:</a:t>
            </a:r>
          </a:p>
          <a:p>
            <a:pPr lvl="1">
              <a:lnSpc>
                <a:spcPct val="105000"/>
              </a:lnSpc>
              <a:spcBef>
                <a:spcPts val="1200"/>
              </a:spcBef>
              <a:buSzPct val="120000"/>
              <a:buFont typeface="Arial" panose="020B0604020202020204" pitchFamily="34" charset="0"/>
              <a:buChar char="•"/>
            </a:pPr>
            <a:r>
              <a:rPr lang="en-US" sz="1300" dirty="0" smtClean="0"/>
              <a:t>While whites report higher levels of happiness than African Americans, the gap has decreased over the last 30 years, as the happiness of African Americans has risen faster than that of whites.</a:t>
            </a:r>
          </a:p>
          <a:p>
            <a:pPr lvl="1">
              <a:lnSpc>
                <a:spcPct val="105000"/>
              </a:lnSpc>
              <a:spcBef>
                <a:spcPts val="1200"/>
              </a:spcBef>
              <a:buSzPct val="120000"/>
              <a:buFont typeface="Arial" panose="020B0604020202020204" pitchFamily="34" charset="0"/>
              <a:buChar char="•"/>
            </a:pPr>
            <a:r>
              <a:rPr lang="en-US" sz="1300" dirty="0" smtClean="0"/>
              <a:t>Men</a:t>
            </a:r>
            <a:r>
              <a:rPr lang="ja-JP" altLang="en-US" sz="1300" dirty="0" smtClean="0"/>
              <a:t>’</a:t>
            </a:r>
            <a:r>
              <a:rPr lang="en-US" altLang="ja-JP" sz="1300" dirty="0" smtClean="0"/>
              <a:t>s happiness has risen relative to that of women over the last 30 years.</a:t>
            </a:r>
          </a:p>
          <a:p>
            <a:pPr lvl="1">
              <a:lnSpc>
                <a:spcPct val="105000"/>
              </a:lnSpc>
              <a:spcBef>
                <a:spcPts val="1200"/>
              </a:spcBef>
              <a:buSzPct val="120000"/>
              <a:buFont typeface="Arial" panose="020B0604020202020204" pitchFamily="34" charset="0"/>
              <a:buChar char="•"/>
            </a:pPr>
            <a:r>
              <a:rPr lang="en-US" sz="1300" dirty="0" smtClean="0"/>
              <a:t>Controlling for income, education, and other personal factors, they found that in the United States, happiness among men and women reaches a minimum at the ages of 49 and 45 respectively.</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sz="3200" dirty="0" smtClean="0"/>
              <a:t>5.4 A CLOSER EXAMINATION OF NOMINAL AND REAL GDP</a:t>
            </a:r>
            <a:r>
              <a:rPr lang="en-US" dirty="0" smtClean="0"/>
              <a:t> </a:t>
            </a:r>
            <a:r>
              <a:rPr lang="en-US" sz="2000" dirty="0" smtClean="0"/>
              <a:t>(1 of 3)</a:t>
            </a:r>
            <a:endParaRPr lang="en-IN" sz="2000" dirty="0"/>
          </a:p>
        </p:txBody>
      </p:sp>
      <p:sp>
        <p:nvSpPr>
          <p:cNvPr id="3" name="Content Placeholder 2"/>
          <p:cNvSpPr>
            <a:spLocks noGrp="1"/>
          </p:cNvSpPr>
          <p:nvPr>
            <p:ph idx="1"/>
          </p:nvPr>
        </p:nvSpPr>
        <p:spPr>
          <a:xfrm>
            <a:off x="2267744" y="1484784"/>
            <a:ext cx="4392488" cy="432048"/>
          </a:xfrm>
        </p:spPr>
        <p:txBody>
          <a:bodyPr/>
          <a:lstStyle/>
          <a:p>
            <a:pPr marL="0" indent="0">
              <a:lnSpc>
                <a:spcPct val="90000"/>
              </a:lnSpc>
              <a:buNone/>
            </a:pPr>
            <a:r>
              <a:rPr lang="en-US" sz="2000" dirty="0" smtClean="0">
                <a:solidFill>
                  <a:srgbClr val="1C558A"/>
                </a:solidFill>
                <a:ea typeface="ヒラギノ角ゴ Pro W3" pitchFamily="-65" charset="-128"/>
              </a:rPr>
              <a:t>Measuring Real versus Nominal GDP</a:t>
            </a:r>
            <a:endParaRPr lang="en-US" sz="1400" dirty="0" smtClean="0">
              <a:ea typeface="ヒラギノ角ゴ Pro W3" pitchFamily="-65" charset="-128"/>
            </a:endParaRPr>
          </a:p>
          <a:p>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 y="2204864"/>
            <a:ext cx="9047856" cy="2487551"/>
          </a:xfrm>
          <a:prstGeom prst="rect">
            <a:avLst/>
          </a:prstGeom>
        </p:spPr>
      </p:pic>
    </p:spTree>
    <p:extLst>
      <p:ext uri="{BB962C8B-B14F-4D97-AF65-F5344CB8AC3E}">
        <p14:creationId xmlns:p14="http://schemas.microsoft.com/office/powerpoint/2010/main" val="134902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sz="3200" dirty="0" smtClean="0"/>
              <a:t>5.4 A CLOSER EXAMINATION OF NOMINAL AND REAL GDP</a:t>
            </a:r>
            <a:r>
              <a:rPr lang="en-US" dirty="0" smtClean="0"/>
              <a:t> </a:t>
            </a:r>
            <a:r>
              <a:rPr lang="en-US" sz="2000" dirty="0" smtClean="0"/>
              <a:t>(2 of </a:t>
            </a:r>
            <a:r>
              <a:rPr lang="en-US" sz="2000" dirty="0"/>
              <a:t>3</a:t>
            </a:r>
            <a:r>
              <a:rPr lang="en-US" sz="2000" dirty="0" smtClean="0"/>
              <a:t>)</a:t>
            </a:r>
            <a:endParaRPr lang="en-IN"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420888"/>
            <a:ext cx="5452701" cy="3759156"/>
          </a:xfrm>
          <a:prstGeom prst="rect">
            <a:avLst/>
          </a:prstGeom>
        </p:spPr>
      </p:pic>
      <p:sp>
        <p:nvSpPr>
          <p:cNvPr id="10" name="Content Placeholder 9"/>
          <p:cNvSpPr>
            <a:spLocks noGrp="1"/>
          </p:cNvSpPr>
          <p:nvPr>
            <p:ph idx="1"/>
          </p:nvPr>
        </p:nvSpPr>
        <p:spPr>
          <a:xfrm>
            <a:off x="457200" y="1700808"/>
            <a:ext cx="7427168" cy="4349079"/>
          </a:xfrm>
        </p:spPr>
        <p:txBody>
          <a:bodyPr/>
          <a:lstStyle/>
          <a:p>
            <a:r>
              <a:rPr lang="en-US" sz="2000" dirty="0" smtClean="0"/>
              <a:t>This figure plots both real and nominal GDP for the United States in billions of dollars. Real GDP is measured in 2009 dollars.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5.4 A CLOSER EXAMINATION OF NOMINAL AND REAL GDP</a:t>
            </a:r>
            <a:r>
              <a:rPr lang="en-US" dirty="0" smtClean="0"/>
              <a:t> </a:t>
            </a:r>
            <a:r>
              <a:rPr lang="en-US" sz="2000" dirty="0" smtClean="0"/>
              <a:t>(3 of 3)</a:t>
            </a:r>
            <a:endParaRPr lang="en-IN" sz="2000" dirty="0"/>
          </a:p>
        </p:txBody>
      </p:sp>
      <p:sp>
        <p:nvSpPr>
          <p:cNvPr id="3" name="Content Placeholder 2"/>
          <p:cNvSpPr>
            <a:spLocks noGrp="1"/>
          </p:cNvSpPr>
          <p:nvPr>
            <p:ph idx="1"/>
          </p:nvPr>
        </p:nvSpPr>
        <p:spPr>
          <a:xfrm>
            <a:off x="457200" y="1600201"/>
            <a:ext cx="8229600" cy="1333500"/>
          </a:xfrm>
        </p:spPr>
        <p:txBody>
          <a:bodyPr/>
          <a:lstStyle/>
          <a:p>
            <a:pPr>
              <a:buNone/>
            </a:pPr>
            <a:r>
              <a:rPr lang="en-US" sz="2200" dirty="0" smtClean="0">
                <a:solidFill>
                  <a:srgbClr val="1C558A"/>
                </a:solidFill>
                <a:ea typeface="ヒラギノ角ゴ Pro W3" pitchFamily="-65" charset="-128"/>
              </a:rPr>
              <a:t>How to Use the GDP Deflator</a:t>
            </a:r>
          </a:p>
          <a:p>
            <a:pPr marL="255600" indent="-255600">
              <a:buClr>
                <a:srgbClr val="0070C0"/>
              </a:buClr>
              <a:buSzPct val="120000"/>
            </a:pPr>
            <a:r>
              <a:rPr lang="en-US" sz="1600" b="1" dirty="0" smtClean="0">
                <a:latin typeface="Arial" charset="0"/>
              </a:rPr>
              <a:t>GDP deflator</a:t>
            </a:r>
          </a:p>
          <a:p>
            <a:pPr marL="255600" indent="-255600">
              <a:spcBef>
                <a:spcPts val="0"/>
              </a:spcBef>
              <a:buNone/>
            </a:pPr>
            <a:r>
              <a:rPr lang="en-US" sz="1600" dirty="0" smtClean="0">
                <a:latin typeface="Arial" charset="0"/>
              </a:rPr>
              <a:t>	</a:t>
            </a:r>
            <a:r>
              <a:rPr lang="en-US" sz="1500" dirty="0" smtClean="0">
                <a:latin typeface="Arial" charset="0"/>
              </a:rPr>
              <a:t>An index that measures how the prices of goods and services included in GDP change over time.</a:t>
            </a:r>
          </a:p>
        </p:txBody>
      </p:sp>
      <p:pic>
        <p:nvPicPr>
          <p:cNvPr id="5" name="Picture 4" descr="GDP Deflator equals nominal GDP over real GDP times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208" y="2933700"/>
            <a:ext cx="3581896" cy="652775"/>
          </a:xfrm>
          <a:prstGeom prst="rect">
            <a:avLst/>
          </a:prstGeom>
        </p:spPr>
      </p:pic>
      <p:sp>
        <p:nvSpPr>
          <p:cNvPr id="6" name="Content Placeholder 2"/>
          <p:cNvSpPr txBox="1">
            <a:spLocks/>
          </p:cNvSpPr>
          <p:nvPr/>
        </p:nvSpPr>
        <p:spPr>
          <a:xfrm>
            <a:off x="446856" y="3861048"/>
            <a:ext cx="8229600" cy="792088"/>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255600" indent="-255600">
              <a:buClr>
                <a:srgbClr val="0070C0"/>
              </a:buClr>
              <a:buSzPct val="120000"/>
            </a:pPr>
            <a:r>
              <a:rPr lang="en-US" sz="1600" b="1" dirty="0" smtClean="0">
                <a:latin typeface="Arial" charset="0"/>
              </a:rPr>
              <a:t>Chain-weighted index</a:t>
            </a:r>
          </a:p>
          <a:p>
            <a:pPr marL="255600" indent="-255600">
              <a:spcBef>
                <a:spcPts val="0"/>
              </a:spcBef>
              <a:buFont typeface="Arial" panose="020B0604020202020204" pitchFamily="34" charset="0"/>
              <a:buNone/>
            </a:pPr>
            <a:r>
              <a:rPr lang="en-US" sz="1600" dirty="0" smtClean="0">
                <a:latin typeface="Arial" charset="0"/>
              </a:rPr>
              <a:t>	</a:t>
            </a:r>
            <a:r>
              <a:rPr lang="en-US" sz="1500" dirty="0" smtClean="0">
                <a:latin typeface="Arial" charset="0"/>
              </a:rPr>
              <a:t>A method for calculating changes in prices that uses an average of base years from neighboring years.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200" dirty="0" smtClean="0"/>
              <a:t>5.5 FLUCTUATIONS IN GDP </a:t>
            </a:r>
            <a:r>
              <a:rPr lang="en-US" sz="2000" dirty="0" smtClean="0"/>
              <a:t>(1 of </a:t>
            </a:r>
            <a:r>
              <a:rPr lang="en-US" sz="2000" dirty="0" smtClean="0"/>
              <a:t>3)</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sp>
        <p:nvSpPr>
          <p:cNvPr id="3" name="Content Placeholder 2"/>
          <p:cNvSpPr>
            <a:spLocks noGrp="1"/>
          </p:cNvSpPr>
          <p:nvPr>
            <p:ph idx="1"/>
          </p:nvPr>
        </p:nvSpPr>
        <p:spPr/>
        <p:txBody>
          <a:bodyPr/>
          <a:lstStyle/>
          <a:p>
            <a:pPr marL="255600" indent="-255600">
              <a:spcBef>
                <a:spcPts val="0"/>
              </a:spcBef>
              <a:buClr>
                <a:srgbClr val="0070C0"/>
              </a:buClr>
              <a:buSzPct val="120000"/>
            </a:pPr>
            <a:r>
              <a:rPr lang="en-US" sz="1800" b="1" dirty="0" smtClean="0">
                <a:latin typeface="Arial" charset="0"/>
              </a:rPr>
              <a:t>Recession</a:t>
            </a:r>
          </a:p>
          <a:p>
            <a:pPr marL="255600" indent="-255600">
              <a:spcBef>
                <a:spcPts val="0"/>
              </a:spcBef>
              <a:buNone/>
            </a:pPr>
            <a:r>
              <a:rPr lang="en-US" sz="1600" dirty="0" smtClean="0">
                <a:latin typeface="Arial" charset="0"/>
              </a:rPr>
              <a:t>	Commonly defined as six consecutive months of declining real GDP.</a:t>
            </a:r>
          </a:p>
          <a:p>
            <a:pPr marL="255600" indent="-255600">
              <a:spcBef>
                <a:spcPts val="1200"/>
              </a:spcBef>
              <a:buClr>
                <a:srgbClr val="0070C0"/>
              </a:buClr>
              <a:buSzPct val="120000"/>
            </a:pPr>
            <a:r>
              <a:rPr lang="en-US" sz="1800" b="1" dirty="0" smtClean="0">
                <a:latin typeface="Arial" charset="0"/>
              </a:rPr>
              <a:t>Peak</a:t>
            </a:r>
          </a:p>
          <a:p>
            <a:pPr marL="255600" indent="-255600">
              <a:spcBef>
                <a:spcPts val="0"/>
              </a:spcBef>
              <a:buNone/>
            </a:pPr>
            <a:r>
              <a:rPr lang="en-US" sz="1600" dirty="0" smtClean="0">
                <a:latin typeface="Arial" charset="0"/>
              </a:rPr>
              <a:t>	The date at which a recession starts.</a:t>
            </a:r>
          </a:p>
          <a:p>
            <a:pPr marL="255600" indent="-255600">
              <a:spcBef>
                <a:spcPts val="1200"/>
              </a:spcBef>
              <a:buClr>
                <a:srgbClr val="0070C0"/>
              </a:buClr>
              <a:buSzPct val="120000"/>
            </a:pPr>
            <a:r>
              <a:rPr lang="en-US" sz="1800" b="1" dirty="0" smtClean="0">
                <a:latin typeface="Arial" charset="0"/>
              </a:rPr>
              <a:t>Trough</a:t>
            </a:r>
          </a:p>
          <a:p>
            <a:pPr marL="255600" indent="-255600">
              <a:spcBef>
                <a:spcPts val="0"/>
              </a:spcBef>
              <a:buNone/>
            </a:pPr>
            <a:r>
              <a:rPr lang="en-US" sz="1600" dirty="0" smtClean="0">
                <a:latin typeface="Arial" charset="0"/>
              </a:rPr>
              <a:t>	The date at which output stops falling in a recession.</a:t>
            </a:r>
          </a:p>
          <a:p>
            <a:pPr marL="255600" indent="-255600">
              <a:spcBef>
                <a:spcPts val="1200"/>
              </a:spcBef>
              <a:buClr>
                <a:srgbClr val="0070C0"/>
              </a:buClr>
              <a:buSzPct val="120000"/>
            </a:pPr>
            <a:r>
              <a:rPr lang="en-US" sz="1800" b="1" dirty="0" smtClean="0">
                <a:latin typeface="Arial" charset="0"/>
              </a:rPr>
              <a:t>Expansion</a:t>
            </a:r>
          </a:p>
          <a:p>
            <a:pPr marL="255600" indent="-255600">
              <a:spcBef>
                <a:spcPts val="0"/>
              </a:spcBef>
              <a:buNone/>
            </a:pPr>
            <a:r>
              <a:rPr lang="en-US" sz="1600" dirty="0" smtClean="0">
                <a:latin typeface="Arial" charset="0"/>
              </a:rPr>
              <a:t>	The period after a trough in the business cycle during which the economy recovers.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MEASURING A NATION</a:t>
            </a:r>
            <a:r>
              <a:rPr lang="ja-JP" altLang="en-US" sz="3200" dirty="0" smtClean="0"/>
              <a:t>’</a:t>
            </a:r>
            <a:r>
              <a:rPr lang="en-US" altLang="ja-JP" sz="3200" dirty="0" smtClean="0"/>
              <a:t>S</a:t>
            </a:r>
            <a:br>
              <a:rPr lang="en-US" altLang="ja-JP" sz="3200" dirty="0" smtClean="0"/>
            </a:br>
            <a:r>
              <a:rPr lang="en-US" altLang="ja-JP" sz="3200" dirty="0" smtClean="0"/>
              <a:t>PRODUCTION AND INCOME</a:t>
            </a:r>
            <a:endParaRPr lang="en-US" sz="3200" dirty="0"/>
          </a:p>
        </p:txBody>
      </p:sp>
      <p:sp>
        <p:nvSpPr>
          <p:cNvPr id="3" name="Content Placeholder 2"/>
          <p:cNvSpPr>
            <a:spLocks noGrp="1"/>
          </p:cNvSpPr>
          <p:nvPr>
            <p:ph idx="1"/>
          </p:nvPr>
        </p:nvSpPr>
        <p:spPr>
          <a:xfrm>
            <a:off x="457200" y="1711349"/>
            <a:ext cx="8229600" cy="4525963"/>
          </a:xfrm>
        </p:spPr>
        <p:txBody>
          <a:bodyPr/>
          <a:lstStyle/>
          <a:p>
            <a:pPr marL="255600" indent="-255600">
              <a:buClr>
                <a:srgbClr val="0070C0"/>
              </a:buClr>
              <a:buSzPct val="120000"/>
            </a:pPr>
            <a:r>
              <a:rPr lang="en-US" sz="1800" b="1" dirty="0" smtClean="0">
                <a:latin typeface="Arial" pitchFamily="34" charset="0"/>
              </a:rPr>
              <a:t>Macroeconomics</a:t>
            </a:r>
          </a:p>
          <a:p>
            <a:pPr marL="255600" indent="-255600">
              <a:spcBef>
                <a:spcPts val="600"/>
              </a:spcBef>
              <a:buNone/>
            </a:pPr>
            <a:r>
              <a:rPr lang="en-US" sz="1600" dirty="0" smtClean="0">
                <a:latin typeface="Arial" pitchFamily="34" charset="0"/>
              </a:rPr>
              <a:t>	</a:t>
            </a:r>
            <a:r>
              <a:rPr lang="en-US" sz="1600" dirty="0" smtClean="0"/>
              <a:t>The study of the nation</a:t>
            </a:r>
            <a:r>
              <a:rPr lang="ja-JP" altLang="en-US" sz="1600" dirty="0" smtClean="0"/>
              <a:t>’</a:t>
            </a:r>
            <a:r>
              <a:rPr lang="en-US" altLang="ja-JP" sz="1600" dirty="0" smtClean="0"/>
              <a:t>s economy as a whole; focuses on the issues of inflation, unemployment, and economic growth. </a:t>
            </a:r>
            <a:endParaRPr lang="en-US" sz="1600" dirty="0" smtClean="0"/>
          </a:p>
          <a:p>
            <a:pPr>
              <a:buNone/>
            </a:pPr>
            <a:endParaRPr lang="en-US" sz="2000" b="1" dirty="0" smtClean="0">
              <a:solidFill>
                <a:srgbClr val="382344"/>
              </a:solidFill>
              <a:latin typeface="Arial" pitchFamily="34" charset="0"/>
            </a:endParaRPr>
          </a:p>
          <a:p>
            <a:pPr marL="255600" indent="-255600">
              <a:buClr>
                <a:srgbClr val="0070C0"/>
              </a:buClr>
              <a:buSzPct val="120000"/>
            </a:pPr>
            <a:r>
              <a:rPr lang="en-US" sz="1800" b="1" dirty="0" smtClean="0">
                <a:latin typeface="Arial" pitchFamily="34" charset="0"/>
              </a:rPr>
              <a:t>Inflation</a:t>
            </a:r>
          </a:p>
          <a:p>
            <a:pPr marL="255600" indent="-255600">
              <a:spcBef>
                <a:spcPts val="600"/>
              </a:spcBef>
              <a:buNone/>
            </a:pPr>
            <a:r>
              <a:rPr lang="en-US" sz="1600" dirty="0" smtClean="0">
                <a:latin typeface="Arial" pitchFamily="34" charset="0"/>
              </a:rPr>
              <a:t>	Sustained increases in the average prices of all goods and services.</a:t>
            </a:r>
          </a:p>
        </p:txBody>
      </p:sp>
    </p:spTree>
    <p:extLst>
      <p:ext uri="{BB962C8B-B14F-4D97-AF65-F5344CB8AC3E}">
        <p14:creationId xmlns:p14="http://schemas.microsoft.com/office/powerpoint/2010/main" val="29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5.5 FLUCTUATIONS IN GDP </a:t>
            </a:r>
            <a:r>
              <a:rPr lang="en-US" sz="2000" dirty="0" smtClean="0"/>
              <a:t>(</a:t>
            </a:r>
            <a:r>
              <a:rPr lang="en-US" sz="2000" dirty="0" smtClean="0"/>
              <a:t>2 </a:t>
            </a:r>
            <a:r>
              <a:rPr lang="en-US" sz="2000" dirty="0" smtClean="0"/>
              <a:t>of </a:t>
            </a:r>
            <a:r>
              <a:rPr lang="en-US" sz="2000" dirty="0" smtClean="0"/>
              <a:t>3)</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sp>
        <p:nvSpPr>
          <p:cNvPr id="3" name="Content Placeholder 2"/>
          <p:cNvSpPr>
            <a:spLocks noGrp="1"/>
          </p:cNvSpPr>
          <p:nvPr>
            <p:ph idx="1"/>
          </p:nvPr>
        </p:nvSpPr>
        <p:spPr>
          <a:xfrm>
            <a:off x="214852" y="1571612"/>
            <a:ext cx="3853092" cy="4525963"/>
          </a:xfrm>
        </p:spPr>
        <p:txBody>
          <a:bodyPr/>
          <a:lstStyle/>
          <a:p>
            <a:pPr marL="0" indent="0">
              <a:buClr>
                <a:schemeClr val="tx1"/>
              </a:buClr>
              <a:buFont typeface="Wingdings 3" pitchFamily="18" charset="2"/>
              <a:buNone/>
            </a:pPr>
            <a:r>
              <a:rPr lang="en-US" sz="1600" dirty="0" smtClean="0"/>
              <a:t>Recessions can be illustrated by peaks, troughs, and an expansion phase. </a:t>
            </a:r>
          </a:p>
          <a:p>
            <a:pPr marL="0" indent="0">
              <a:buClr>
                <a:schemeClr val="tx1"/>
              </a:buClr>
              <a:buFont typeface="Wingdings 3" pitchFamily="18" charset="2"/>
              <a:buNone/>
            </a:pPr>
            <a:r>
              <a:rPr lang="en-US" sz="1600" dirty="0" smtClean="0"/>
              <a:t>The date at which the recession starts and output begins to fall is called the peak. </a:t>
            </a:r>
          </a:p>
          <a:p>
            <a:pPr marL="0" indent="0">
              <a:buClr>
                <a:schemeClr val="tx1"/>
              </a:buClr>
              <a:buFont typeface="Wingdings 3" pitchFamily="18" charset="2"/>
              <a:buNone/>
            </a:pPr>
            <a:r>
              <a:rPr lang="en-US" sz="1600" dirty="0" smtClean="0"/>
              <a:t>The date at which the recession ends and output begins to rise is called the trough. </a:t>
            </a:r>
          </a:p>
          <a:p>
            <a:pPr marL="0" indent="0">
              <a:buClr>
                <a:schemeClr val="tx1"/>
              </a:buClr>
              <a:buFont typeface="Wingdings 3" pitchFamily="18" charset="2"/>
              <a:buNone/>
            </a:pPr>
            <a:r>
              <a:rPr lang="en-US" sz="1600" dirty="0" smtClean="0"/>
              <a:t>The expansion phase begins after the trough.</a:t>
            </a:r>
          </a:p>
          <a:p>
            <a:pPr marL="0" indent="0">
              <a:buClr>
                <a:schemeClr val="tx1"/>
              </a:buClr>
              <a:buFont typeface="Wingdings 3" pitchFamily="18" charset="2"/>
              <a:buNone/>
            </a:pPr>
            <a:r>
              <a:rPr lang="en-US" sz="1600" dirty="0" smtClean="0"/>
              <a:t>The 2007-2009 recession began in  December 2007 and ended in June 2009.</a:t>
            </a:r>
          </a:p>
          <a:p>
            <a:pPr marL="0" indent="0"/>
            <a:r>
              <a:rPr lang="en-US" sz="1600" i="1" dirty="0"/>
              <a:t>SOURCE: </a:t>
            </a:r>
            <a:r>
              <a:rPr lang="en-US" sz="1600" dirty="0"/>
              <a:t>U.S. Department of Commerce</a:t>
            </a:r>
            <a:r>
              <a:rPr lang="en-US" sz="1600" dirty="0" smtClean="0"/>
              <a: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539" y="1628800"/>
            <a:ext cx="5112305" cy="3528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200" dirty="0" smtClean="0"/>
              <a:t>5.5 FLUCTUATIONS IN GDP </a:t>
            </a:r>
            <a:r>
              <a:rPr lang="en-US" sz="2000" dirty="0" smtClean="0"/>
              <a:t>(3 of 3)</a:t>
            </a:r>
            <a:r>
              <a:rPr lang="en-US" sz="3200" dirty="0" smtClean="0">
                <a:ea typeface="ヒラギノ角ゴ Pro W3" pitchFamily="-65" charset="-128"/>
              </a:rPr>
              <a:t/>
            </a:r>
            <a:br>
              <a:rPr lang="en-US" sz="3200" dirty="0" smtClean="0">
                <a:ea typeface="ヒラギノ角ゴ Pro W3" pitchFamily="-65" charset="-128"/>
              </a:rPr>
            </a:br>
            <a:endParaRPr lang="en-IN" sz="3200" dirty="0"/>
          </a:p>
        </p:txBody>
      </p:sp>
      <p:sp>
        <p:nvSpPr>
          <p:cNvPr id="9" name="Content Placeholder 8"/>
          <p:cNvSpPr>
            <a:spLocks noGrp="1"/>
          </p:cNvSpPr>
          <p:nvPr>
            <p:ph idx="1"/>
          </p:nvPr>
        </p:nvSpPr>
        <p:spPr>
          <a:xfrm>
            <a:off x="251520" y="1412776"/>
            <a:ext cx="8229600" cy="4896544"/>
          </a:xfrm>
        </p:spPr>
        <p:txBody>
          <a:bodyPr/>
          <a:lstStyle/>
          <a:p>
            <a:pPr marL="255600" indent="-255600">
              <a:buClr>
                <a:srgbClr val="0070C0"/>
              </a:buClr>
              <a:buSzPct val="120000"/>
            </a:pPr>
            <a:endParaRPr lang="en-US" sz="1600" b="1" dirty="0" smtClean="0">
              <a:latin typeface="Arial" charset="0"/>
            </a:endParaRPr>
          </a:p>
          <a:p>
            <a:pPr marL="255600" indent="-255600">
              <a:buClr>
                <a:srgbClr val="0070C0"/>
              </a:buClr>
              <a:buSzPct val="120000"/>
            </a:pPr>
            <a:endParaRPr lang="en-US" sz="1600" b="1" dirty="0" smtClean="0">
              <a:latin typeface="Arial" charset="0"/>
            </a:endParaRPr>
          </a:p>
          <a:p>
            <a:pPr marL="0" indent="0">
              <a:buClr>
                <a:srgbClr val="0070C0"/>
              </a:buClr>
              <a:buSzPct val="120000"/>
              <a:buNone/>
            </a:pPr>
            <a:endParaRPr lang="en-US" sz="1600" i="1" dirty="0" smtClean="0"/>
          </a:p>
          <a:p>
            <a:pPr marL="0" indent="0">
              <a:buClr>
                <a:srgbClr val="0070C0"/>
              </a:buClr>
              <a:buSzPct val="120000"/>
              <a:buNone/>
            </a:pPr>
            <a:endParaRPr lang="en-US" sz="1600" i="1" dirty="0"/>
          </a:p>
          <a:p>
            <a:pPr marL="0" indent="0">
              <a:buClr>
                <a:srgbClr val="0070C0"/>
              </a:buClr>
              <a:buSzPct val="120000"/>
              <a:buNone/>
            </a:pPr>
            <a:endParaRPr lang="en-US" sz="1600" i="1" dirty="0" smtClean="0"/>
          </a:p>
          <a:p>
            <a:pPr marL="0" indent="0">
              <a:buClr>
                <a:srgbClr val="0070C0"/>
              </a:buClr>
              <a:buSzPct val="120000"/>
              <a:buNone/>
            </a:pPr>
            <a:endParaRPr lang="en-US" sz="1600" i="1" dirty="0"/>
          </a:p>
          <a:p>
            <a:pPr marL="0" indent="0">
              <a:buClr>
                <a:srgbClr val="0070C0"/>
              </a:buClr>
              <a:buSzPct val="120000"/>
              <a:buNone/>
            </a:pPr>
            <a:endParaRPr lang="en-US" sz="1600" i="1" dirty="0" smtClean="0"/>
          </a:p>
          <a:p>
            <a:pPr marL="0" indent="0">
              <a:buClr>
                <a:srgbClr val="0070C0"/>
              </a:buClr>
              <a:buSzPct val="120000"/>
              <a:buNone/>
            </a:pPr>
            <a:endParaRPr lang="en-US" sz="1600" i="1" dirty="0" smtClean="0"/>
          </a:p>
          <a:p>
            <a:pPr marL="118800" indent="0">
              <a:spcBef>
                <a:spcPts val="0"/>
              </a:spcBef>
              <a:buClr>
                <a:srgbClr val="0070C0"/>
              </a:buClr>
              <a:buSzPct val="120000"/>
              <a:buNone/>
            </a:pPr>
            <a:endParaRPr lang="en-US" sz="1300" i="1" dirty="0" smtClean="0"/>
          </a:p>
          <a:p>
            <a:pPr marL="432000" indent="0">
              <a:spcBef>
                <a:spcPts val="0"/>
              </a:spcBef>
              <a:buClr>
                <a:srgbClr val="0070C0"/>
              </a:buClr>
              <a:buSzPct val="120000"/>
              <a:buNone/>
            </a:pPr>
            <a:endParaRPr lang="en-US" sz="1300" dirty="0" smtClean="0"/>
          </a:p>
          <a:p>
            <a:pPr marL="118800" indent="0">
              <a:spcBef>
                <a:spcPts val="0"/>
              </a:spcBef>
              <a:buClr>
                <a:srgbClr val="0070C0"/>
              </a:buClr>
              <a:buSzPct val="120000"/>
              <a:buNone/>
            </a:pPr>
            <a:endParaRPr lang="en-US" sz="1300" dirty="0"/>
          </a:p>
          <a:p>
            <a:pPr marL="255600" indent="-255600">
              <a:spcBef>
                <a:spcPts val="0"/>
              </a:spcBef>
              <a:buClr>
                <a:srgbClr val="0070C0"/>
              </a:buClr>
              <a:buSzPct val="120000"/>
            </a:pPr>
            <a:endParaRPr lang="en-US" sz="1600" b="1" dirty="0" smtClean="0">
              <a:latin typeface="Arial" charset="0"/>
            </a:endParaRPr>
          </a:p>
          <a:p>
            <a:pPr marL="255600" indent="-255600">
              <a:spcBef>
                <a:spcPts val="0"/>
              </a:spcBef>
              <a:buClr>
                <a:srgbClr val="0070C0"/>
              </a:buClr>
              <a:buSzPct val="120000"/>
            </a:pPr>
            <a:endParaRPr lang="en-US" sz="1600" b="1" dirty="0" smtClean="0">
              <a:latin typeface="Arial" charset="0"/>
            </a:endParaRPr>
          </a:p>
          <a:p>
            <a:pPr marL="255600" indent="-255600">
              <a:spcBef>
                <a:spcPts val="0"/>
              </a:spcBef>
              <a:buClr>
                <a:srgbClr val="0070C0"/>
              </a:buClr>
              <a:buSzPct val="120000"/>
            </a:pPr>
            <a:r>
              <a:rPr lang="en-US" sz="1600" b="1" dirty="0" smtClean="0">
                <a:latin typeface="Arial" charset="0"/>
              </a:rPr>
              <a:t>Depression</a:t>
            </a:r>
            <a:r>
              <a:rPr lang="en-US" dirty="0">
                <a:solidFill>
                  <a:srgbClr val="382344"/>
                </a:solidFill>
                <a:latin typeface="Arial" charset="0"/>
              </a:rPr>
              <a:t/>
            </a:r>
            <a:br>
              <a:rPr lang="en-US" dirty="0">
                <a:solidFill>
                  <a:srgbClr val="382344"/>
                </a:solidFill>
                <a:latin typeface="Arial" charset="0"/>
              </a:rPr>
            </a:br>
            <a:r>
              <a:rPr lang="en-US" sz="1400" dirty="0">
                <a:latin typeface="Arial" charset="0"/>
              </a:rPr>
              <a:t>The common name for a severe recession</a:t>
            </a:r>
            <a:r>
              <a:rPr lang="en-US" sz="1400" dirty="0" smtClean="0">
                <a:latin typeface="Arial" charset="0"/>
              </a:rPr>
              <a:t>.</a:t>
            </a:r>
          </a:p>
          <a:p>
            <a:pPr marL="255600" indent="-255600">
              <a:buClr>
                <a:srgbClr val="0070C0"/>
              </a:buClr>
              <a:buSzPct val="120000"/>
            </a:pPr>
            <a:endParaRPr lang="en-US" sz="1400" dirty="0">
              <a:latin typeface="Arial" charset="0"/>
            </a:endParaRP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36" y="1331016"/>
            <a:ext cx="6912768" cy="4397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5.6 GDP AS A MEASURE OF WELFARE</a:t>
            </a:r>
            <a:br>
              <a:rPr lang="en-US" sz="3200" dirty="0" smtClean="0"/>
            </a:br>
            <a:endParaRPr lang="en-IN" sz="3200" dirty="0"/>
          </a:p>
        </p:txBody>
      </p:sp>
      <p:sp>
        <p:nvSpPr>
          <p:cNvPr id="3" name="Content Placeholder 2"/>
          <p:cNvSpPr>
            <a:spLocks noGrp="1"/>
          </p:cNvSpPr>
          <p:nvPr>
            <p:ph idx="1"/>
          </p:nvPr>
        </p:nvSpPr>
        <p:spPr>
          <a:xfrm>
            <a:off x="457200" y="1484784"/>
            <a:ext cx="8229600" cy="1540768"/>
          </a:xfrm>
        </p:spPr>
        <p:txBody>
          <a:bodyPr/>
          <a:lstStyle/>
          <a:p>
            <a:pPr>
              <a:spcBef>
                <a:spcPts val="600"/>
              </a:spcBef>
              <a:buNone/>
            </a:pPr>
            <a:r>
              <a:rPr lang="en-US" sz="2200" dirty="0" smtClean="0">
                <a:solidFill>
                  <a:srgbClr val="1C558A"/>
                </a:solidFill>
                <a:ea typeface="ヒラギノ角ゴ Pro W3" pitchFamily="-65" charset="-128"/>
              </a:rPr>
              <a:t>Shortcomings of GDP as a Measure of Welfare</a:t>
            </a:r>
          </a:p>
          <a:p>
            <a:pPr>
              <a:spcBef>
                <a:spcPts val="600"/>
              </a:spcBef>
              <a:buNone/>
            </a:pPr>
            <a:r>
              <a:rPr lang="en-US" sz="1400" b="1" dirty="0" smtClean="0">
                <a:solidFill>
                  <a:srgbClr val="505050"/>
                </a:solidFill>
                <a:latin typeface="Arial" charset="0"/>
              </a:rPr>
              <a:t>HOUSEWORK AND CHILDCARE</a:t>
            </a:r>
          </a:p>
          <a:p>
            <a:pPr>
              <a:spcBef>
                <a:spcPts val="600"/>
              </a:spcBef>
              <a:buNone/>
            </a:pPr>
            <a:r>
              <a:rPr lang="en-US" sz="1400" b="1" dirty="0" smtClean="0">
                <a:solidFill>
                  <a:srgbClr val="505050"/>
                </a:solidFill>
                <a:latin typeface="Arial" charset="0"/>
              </a:rPr>
              <a:t>LEISURE</a:t>
            </a:r>
          </a:p>
          <a:p>
            <a:pPr>
              <a:spcBef>
                <a:spcPts val="600"/>
              </a:spcBef>
              <a:buNone/>
            </a:pPr>
            <a:r>
              <a:rPr lang="en-US" sz="1400" b="1" dirty="0" smtClean="0">
                <a:solidFill>
                  <a:srgbClr val="505050"/>
                </a:solidFill>
                <a:latin typeface="Arial" charset="0"/>
              </a:rPr>
              <a:t>UNDERGROUND ECONOMY</a:t>
            </a:r>
          </a:p>
          <a:p>
            <a:pPr>
              <a:spcBef>
                <a:spcPts val="600"/>
              </a:spcBef>
              <a:buNone/>
            </a:pPr>
            <a:r>
              <a:rPr lang="en-US" sz="1400" b="1" dirty="0" smtClean="0">
                <a:solidFill>
                  <a:srgbClr val="505050"/>
                </a:solidFill>
                <a:latin typeface="Arial" charset="0"/>
              </a:rPr>
              <a:t>POLLUTION</a:t>
            </a:r>
            <a:endParaRPr lang="en-IN" dirty="0" smtClean="0"/>
          </a:p>
          <a:p>
            <a:endParaRPr lang="en-IN" dirty="0"/>
          </a:p>
        </p:txBody>
      </p:sp>
      <p:sp>
        <p:nvSpPr>
          <p:cNvPr id="6" name="Content Placeholder 2"/>
          <p:cNvSpPr txBox="1">
            <a:spLocks/>
          </p:cNvSpPr>
          <p:nvPr/>
        </p:nvSpPr>
        <p:spPr>
          <a:xfrm>
            <a:off x="279682" y="5654028"/>
            <a:ext cx="8229600" cy="504055"/>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067322"/>
            <a:ext cx="7218174" cy="30907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rPr>
              <a:t>KEY TERMS</a:t>
            </a:r>
            <a:r>
              <a:rPr lang="en-US" dirty="0" smtClean="0">
                <a:latin typeface="Arial" charset="0"/>
              </a:rPr>
              <a:t/>
            </a:r>
            <a:br>
              <a:rPr lang="en-US" dirty="0" smtClean="0">
                <a:latin typeface="Arial" charset="0"/>
              </a:rPr>
            </a:br>
            <a:endParaRPr lang="en-IN" dirty="0"/>
          </a:p>
        </p:txBody>
      </p:sp>
      <p:sp>
        <p:nvSpPr>
          <p:cNvPr id="3" name="Content Placeholder 2"/>
          <p:cNvSpPr>
            <a:spLocks noGrp="1"/>
          </p:cNvSpPr>
          <p:nvPr>
            <p:ph idx="1"/>
          </p:nvPr>
        </p:nvSpPr>
        <p:spPr>
          <a:xfrm>
            <a:off x="457200" y="1600200"/>
            <a:ext cx="8229600" cy="4757758"/>
          </a:xfrm>
        </p:spPr>
        <p:txBody>
          <a:bodyPr/>
          <a:lstStyle/>
          <a:p>
            <a:pPr marL="0" indent="0">
              <a:spcBef>
                <a:spcPct val="50000"/>
              </a:spcBef>
              <a:buNone/>
            </a:pPr>
            <a:r>
              <a:rPr lang="en-US" sz="1400" b="1" dirty="0" smtClean="0">
                <a:latin typeface="Arial" charset="0"/>
              </a:rPr>
              <a:t>Chain-weighted index	  Gross national product (GNP)	Personal disposable income</a:t>
            </a:r>
          </a:p>
          <a:p>
            <a:pPr marL="0" indent="0">
              <a:spcBef>
                <a:spcPct val="50000"/>
              </a:spcBef>
              <a:buNone/>
            </a:pPr>
            <a:r>
              <a:rPr lang="en-US" sz="1400" b="1" dirty="0" smtClean="0">
                <a:latin typeface="Arial" charset="0"/>
              </a:rPr>
              <a:t>Consumption expenditures  	  Import			Private investment expenditures</a:t>
            </a:r>
          </a:p>
          <a:p>
            <a:pPr marL="0" indent="0">
              <a:spcBef>
                <a:spcPct val="50000"/>
              </a:spcBef>
              <a:buNone/>
            </a:pPr>
            <a:r>
              <a:rPr lang="en-US" sz="1400" b="1" dirty="0" smtClean="0">
                <a:latin typeface="Arial" charset="0"/>
              </a:rPr>
              <a:t>Depreciation		  Inflation			Real GDP</a:t>
            </a:r>
          </a:p>
          <a:p>
            <a:pPr marL="0" indent="0">
              <a:spcBef>
                <a:spcPct val="50000"/>
              </a:spcBef>
              <a:buNone/>
            </a:pPr>
            <a:r>
              <a:rPr lang="en-US" sz="1400" b="1" dirty="0" smtClean="0">
                <a:latin typeface="Arial" charset="0"/>
              </a:rPr>
              <a:t>Depression		  Intermediate goods		Recession</a:t>
            </a:r>
          </a:p>
          <a:p>
            <a:pPr marL="0" indent="0">
              <a:spcBef>
                <a:spcPct val="50000"/>
              </a:spcBef>
              <a:buNone/>
            </a:pPr>
            <a:r>
              <a:rPr lang="en-US" sz="1400" b="1" dirty="0" smtClean="0">
                <a:latin typeface="Arial" charset="0"/>
              </a:rPr>
              <a:t>Economic growth		  Macroeconomics		Trade deficit</a:t>
            </a:r>
          </a:p>
          <a:p>
            <a:pPr marL="0" indent="0">
              <a:spcBef>
                <a:spcPct val="50000"/>
              </a:spcBef>
              <a:buNone/>
            </a:pPr>
            <a:r>
              <a:rPr lang="en-US" sz="1400" b="1" dirty="0" smtClean="0">
                <a:latin typeface="Arial" charset="0"/>
              </a:rPr>
              <a:t>Expansion		  	  National income		Trade surplus</a:t>
            </a:r>
          </a:p>
          <a:p>
            <a:pPr marL="0" indent="0">
              <a:spcBef>
                <a:spcPct val="50000"/>
              </a:spcBef>
              <a:buNone/>
            </a:pPr>
            <a:r>
              <a:rPr lang="en-US" sz="1400" b="1" dirty="0" smtClean="0">
                <a:latin typeface="Arial" charset="0"/>
              </a:rPr>
              <a:t>Export			  Net exports		Transfer payments</a:t>
            </a:r>
          </a:p>
          <a:p>
            <a:pPr marL="0" indent="0">
              <a:spcBef>
                <a:spcPct val="50000"/>
              </a:spcBef>
              <a:buNone/>
            </a:pPr>
            <a:r>
              <a:rPr lang="en-US" sz="1400" b="1" dirty="0" smtClean="0">
                <a:latin typeface="Arial" charset="0"/>
              </a:rPr>
              <a:t>GDP deflator		  Net investment		Trough</a:t>
            </a:r>
          </a:p>
          <a:p>
            <a:pPr marL="0" indent="0">
              <a:spcBef>
                <a:spcPct val="50000"/>
              </a:spcBef>
              <a:buNone/>
            </a:pPr>
            <a:r>
              <a:rPr lang="en-US" sz="1400" b="1" dirty="0" smtClean="0">
                <a:latin typeface="Arial" charset="0"/>
              </a:rPr>
              <a:t>Government purchases	  Nominal GDP		Value added</a:t>
            </a:r>
          </a:p>
          <a:p>
            <a:pPr marL="0" indent="0">
              <a:spcBef>
                <a:spcPct val="50000"/>
              </a:spcBef>
              <a:buNone/>
            </a:pPr>
            <a:r>
              <a:rPr lang="en-US" sz="1400" b="1" dirty="0" smtClean="0">
                <a:latin typeface="Arial" charset="0"/>
              </a:rPr>
              <a:t>Gross domestic product 	  Peak </a:t>
            </a:r>
            <a:br>
              <a:rPr lang="en-US" sz="1400" b="1" dirty="0" smtClean="0">
                <a:latin typeface="Arial" charset="0"/>
              </a:rPr>
            </a:br>
            <a:r>
              <a:rPr lang="en-US" sz="1400" b="1" dirty="0" smtClean="0">
                <a:latin typeface="Arial" charset="0"/>
              </a:rPr>
              <a:t>(GDP)</a:t>
            </a:r>
          </a:p>
          <a:p>
            <a:pPr marL="0" indent="0">
              <a:spcBef>
                <a:spcPct val="50000"/>
              </a:spcBef>
              <a:buNone/>
            </a:pPr>
            <a:r>
              <a:rPr lang="en-US" sz="1400" b="1" dirty="0" smtClean="0">
                <a:latin typeface="Arial" charset="0"/>
              </a:rPr>
              <a:t>Gross </a:t>
            </a:r>
            <a:r>
              <a:rPr lang="en-US" sz="1400" b="1" dirty="0" smtClean="0">
                <a:latin typeface="Arial" charset="0"/>
              </a:rPr>
              <a:t>investment 		  Personal </a:t>
            </a:r>
            <a:r>
              <a:rPr lang="en-US" sz="1400" b="1" dirty="0" smtClean="0">
                <a:latin typeface="Arial" charset="0"/>
              </a:rPr>
              <a:t>income</a:t>
            </a:r>
          </a:p>
          <a:p>
            <a:pPr>
              <a:spcBef>
                <a:spcPct val="50000"/>
              </a:spcBef>
            </a:pPr>
            <a:endParaRPr lang="en-US" sz="1400" b="1" dirty="0" smtClean="0">
              <a:latin typeface="Arial" charset="0"/>
            </a:endParaRPr>
          </a:p>
          <a:p>
            <a:pPr>
              <a:spcBef>
                <a:spcPct val="50000"/>
              </a:spcBef>
            </a:pPr>
            <a:endParaRPr lang="en-US" sz="1400" b="1" dirty="0" smtClean="0">
              <a:latin typeface="Arial" charset="0"/>
            </a:endParaRPr>
          </a:p>
          <a:p>
            <a:endParaRPr lang="en-IN"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52004"/>
          </a:xfrm>
        </p:spPr>
        <p:txBody>
          <a:bodyPr/>
          <a:lstStyle/>
          <a:p>
            <a:r>
              <a:rPr lang="en-US" sz="3000" dirty="0" smtClean="0"/>
              <a:t>5.1 THE </a:t>
            </a:r>
            <a:r>
              <a:rPr lang="ja-JP" altLang="en-US" sz="3000" dirty="0" smtClean="0"/>
              <a:t>“</a:t>
            </a:r>
            <a:r>
              <a:rPr lang="en-US" altLang="ja-JP" sz="3000" dirty="0" smtClean="0"/>
              <a:t>FLIP</a:t>
            </a:r>
            <a:r>
              <a:rPr lang="ja-JP" altLang="en-US" sz="3000" dirty="0" smtClean="0"/>
              <a:t>”</a:t>
            </a:r>
            <a:r>
              <a:rPr lang="en-US" altLang="ja-JP" sz="3000" dirty="0" smtClean="0"/>
              <a:t> SIDES OF MACROECONOMIC</a:t>
            </a:r>
            <a:br>
              <a:rPr lang="en-US" altLang="ja-JP" sz="3000" dirty="0" smtClean="0"/>
            </a:br>
            <a:r>
              <a:rPr lang="en-US" altLang="ja-JP" sz="3000" dirty="0" smtClean="0"/>
              <a:t>ACTIVITY: PRODUCTION AND INCOME</a:t>
            </a:r>
            <a:endParaRPr lang="en-IN" sz="3000" dirty="0"/>
          </a:p>
        </p:txBody>
      </p:sp>
      <p:sp>
        <p:nvSpPr>
          <p:cNvPr id="3" name="Content Placeholder 2"/>
          <p:cNvSpPr>
            <a:spLocks noGrp="1"/>
          </p:cNvSpPr>
          <p:nvPr>
            <p:ph idx="1"/>
          </p:nvPr>
        </p:nvSpPr>
        <p:spPr>
          <a:xfrm>
            <a:off x="457200" y="1600201"/>
            <a:ext cx="2530624" cy="4133055"/>
          </a:xfrm>
        </p:spPr>
        <p:txBody>
          <a:bodyPr/>
          <a:lstStyle/>
          <a:p>
            <a:pPr marL="0" indent="0">
              <a:buNone/>
            </a:pPr>
            <a:r>
              <a:rPr lang="en-US" sz="2200" dirty="0" smtClean="0">
                <a:solidFill>
                  <a:srgbClr val="1C558A"/>
                </a:solidFill>
                <a:ea typeface="ヒラギノ角ゴ Pro W3" pitchFamily="-65" charset="-128"/>
              </a:rPr>
              <a:t>The Circular Flow of Production and Income</a:t>
            </a:r>
            <a:endParaRPr lang="en-US" sz="2200" dirty="0" smtClean="0">
              <a:solidFill>
                <a:srgbClr val="1C558A"/>
              </a:solidFill>
            </a:endParaRPr>
          </a:p>
          <a:p>
            <a:pPr marL="0" indent="0">
              <a:buClr>
                <a:schemeClr val="tx1"/>
              </a:buClr>
              <a:buFont typeface="Wingdings 3" pitchFamily="18" charset="2"/>
              <a:buNone/>
            </a:pPr>
            <a:r>
              <a:rPr lang="en-US" sz="1800" dirty="0" smtClean="0">
                <a:latin typeface="Arial" pitchFamily="34" charset="0"/>
              </a:rPr>
              <a:t>The circular flow shows how the production of goods and services generates income for households and how households purchase goods and services produced by firms.</a:t>
            </a:r>
          </a:p>
          <a:p>
            <a:pPr marL="0" indent="0"/>
            <a:endParaRPr lang="en-IN"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060848"/>
            <a:ext cx="6101771" cy="2270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1</a:t>
            </a:r>
            <a:br>
              <a:rPr lang="en-US" b="1" dirty="0" smtClean="0"/>
            </a:br>
            <a:endParaRPr lang="en-IN" dirty="0"/>
          </a:p>
        </p:txBody>
      </p:sp>
      <p:sp>
        <p:nvSpPr>
          <p:cNvPr id="3" name="Content Placeholder 2"/>
          <p:cNvSpPr>
            <a:spLocks noGrp="1"/>
          </p:cNvSpPr>
          <p:nvPr>
            <p:ph idx="1"/>
          </p:nvPr>
        </p:nvSpPr>
        <p:spPr>
          <a:xfrm>
            <a:off x="457200" y="1600200"/>
            <a:ext cx="8229600" cy="4637112"/>
          </a:xfrm>
        </p:spPr>
        <p:txBody>
          <a:bodyPr/>
          <a:lstStyle/>
          <a:p>
            <a:pPr marL="0" indent="0">
              <a:lnSpc>
                <a:spcPct val="105000"/>
              </a:lnSpc>
              <a:spcBef>
                <a:spcPct val="5000"/>
              </a:spcBef>
              <a:buNone/>
            </a:pPr>
            <a:r>
              <a:rPr lang="en-US" sz="1800" b="1" dirty="0" smtClean="0">
                <a:solidFill>
                  <a:srgbClr val="505050"/>
                </a:solidFill>
                <a:latin typeface="Arial" charset="0"/>
              </a:rPr>
              <a:t>USING VALUE ADDED TO MEASURE THE TRUE SIZE OF WALMART</a:t>
            </a:r>
          </a:p>
          <a:p>
            <a:pPr marL="0" indent="0">
              <a:lnSpc>
                <a:spcPct val="105000"/>
              </a:lnSpc>
              <a:spcBef>
                <a:spcPct val="5000"/>
              </a:spcBef>
              <a:buNone/>
            </a:pPr>
            <a:endParaRPr lang="en-US" sz="1600" b="1" dirty="0" smtClean="0">
              <a:latin typeface="Arial" charset="0"/>
            </a:endParaRPr>
          </a:p>
          <a:p>
            <a:pPr marL="0" indent="0">
              <a:lnSpc>
                <a:spcPct val="105000"/>
              </a:lnSpc>
              <a:spcBef>
                <a:spcPct val="5000"/>
              </a:spcBef>
              <a:buNone/>
            </a:pPr>
            <a:r>
              <a:rPr lang="en-US" sz="1700" b="1" dirty="0" smtClean="0">
                <a:latin typeface="Arial" charset="0"/>
              </a:rPr>
              <a:t>APPLYING THE CONCEPTS #1: How can we use economic analysis to compare the size of a major corporation to the size of a country?</a:t>
            </a:r>
          </a:p>
          <a:p>
            <a:pPr marL="0" indent="0">
              <a:lnSpc>
                <a:spcPct val="105000"/>
              </a:lnSpc>
              <a:spcBef>
                <a:spcPct val="5000"/>
              </a:spcBef>
              <a:buNone/>
            </a:pPr>
            <a:endParaRPr lang="en-US" sz="1600" dirty="0" smtClean="0">
              <a:latin typeface="Arial" charset="0"/>
            </a:endParaRPr>
          </a:p>
          <a:p>
            <a:pPr marL="0" indent="0">
              <a:spcBef>
                <a:spcPts val="600"/>
              </a:spcBef>
              <a:buNone/>
            </a:pPr>
            <a:r>
              <a:rPr lang="en-US" sz="1600" dirty="0" smtClean="0"/>
              <a:t>During </a:t>
            </a:r>
            <a:r>
              <a:rPr lang="en-US" sz="1600" dirty="0" smtClean="0"/>
              <a:t>2014, Walmart</a:t>
            </a:r>
            <a:r>
              <a:rPr lang="ja-JP" altLang="en-US" sz="1600" dirty="0" smtClean="0"/>
              <a:t>’</a:t>
            </a:r>
            <a:r>
              <a:rPr lang="en-US" altLang="ja-JP" sz="1600" dirty="0" smtClean="0"/>
              <a:t>s sales were approximately </a:t>
            </a:r>
            <a:r>
              <a:rPr lang="en-US" altLang="ja-JP" sz="1600" dirty="0" smtClean="0"/>
              <a:t>$473 </a:t>
            </a:r>
            <a:r>
              <a:rPr lang="en-US" altLang="ja-JP" sz="1600" dirty="0" smtClean="0"/>
              <a:t>billion, nearly </a:t>
            </a:r>
            <a:r>
              <a:rPr lang="en-US" altLang="ja-JP" sz="1600" dirty="0" smtClean="0"/>
              <a:t>2.7 </a:t>
            </a:r>
            <a:r>
              <a:rPr lang="en-US" altLang="ja-JP" sz="1600" dirty="0" smtClean="0"/>
              <a:t>percent of </a:t>
            </a:r>
            <a:r>
              <a:rPr lang="en-US" altLang="ja-JP" sz="1600" dirty="0" smtClean="0"/>
              <a:t>the U.S</a:t>
            </a:r>
            <a:r>
              <a:rPr lang="en-US" altLang="ja-JP" sz="1600" dirty="0" smtClean="0"/>
              <a:t>. GDP. Some social commentators might want to measure the impact of </a:t>
            </a:r>
            <a:r>
              <a:rPr lang="en-US" altLang="ja-JP" sz="1600" dirty="0" smtClean="0"/>
              <a:t>Walmart </a:t>
            </a:r>
            <a:r>
              <a:rPr lang="en-US" altLang="ja-JP" sz="1600" dirty="0" smtClean="0"/>
              <a:t>just through its sales. But to produce those sales, Wal-Mart had to buy goods from many other companies.</a:t>
            </a:r>
          </a:p>
          <a:p>
            <a:pPr>
              <a:spcBef>
                <a:spcPts val="0"/>
              </a:spcBef>
              <a:buNone/>
            </a:pPr>
            <a:endParaRPr lang="en-US" sz="1600" dirty="0" smtClean="0">
              <a:latin typeface="Arial" charset="0"/>
            </a:endParaRPr>
          </a:p>
          <a:p>
            <a:pPr lvl="1">
              <a:spcBef>
                <a:spcPts val="0"/>
              </a:spcBef>
              <a:buSzPct val="120000"/>
              <a:buFont typeface="Arial" panose="020B0604020202020204" pitchFamily="34" charset="0"/>
              <a:buChar char="•"/>
            </a:pPr>
            <a:r>
              <a:rPr lang="en-US" sz="1500" dirty="0" smtClean="0"/>
              <a:t>Based on Wal-Mart</a:t>
            </a:r>
            <a:r>
              <a:rPr lang="ja-JP" altLang="en-US" sz="1500" dirty="0" smtClean="0"/>
              <a:t>’</a:t>
            </a:r>
            <a:r>
              <a:rPr lang="en-US" altLang="ja-JP" sz="1500" dirty="0" smtClean="0"/>
              <a:t>s annual reports, its cost of sales was </a:t>
            </a:r>
            <a:r>
              <a:rPr lang="en-US" altLang="ja-JP" sz="1500" dirty="0" smtClean="0"/>
              <a:t>$358 </a:t>
            </a:r>
            <a:r>
              <a:rPr lang="en-US" altLang="ja-JP" sz="1500" dirty="0" smtClean="0"/>
              <a:t>billion, leaving approximately </a:t>
            </a:r>
            <a:r>
              <a:rPr lang="en-US" altLang="ja-JP" sz="1500" dirty="0" smtClean="0"/>
              <a:t>$115 </a:t>
            </a:r>
            <a:r>
              <a:rPr lang="en-US" altLang="ja-JP" sz="1500" dirty="0" smtClean="0"/>
              <a:t>billion in value added.</a:t>
            </a:r>
          </a:p>
          <a:p>
            <a:pPr lvl="1">
              <a:spcBef>
                <a:spcPts val="0"/>
              </a:spcBef>
              <a:buSzPct val="120000"/>
              <a:buFont typeface="Arial" panose="020B0604020202020204" pitchFamily="34" charset="0"/>
              <a:buChar char="•"/>
            </a:pPr>
            <a:endParaRPr lang="en-US" sz="1500" dirty="0" smtClean="0"/>
          </a:p>
          <a:p>
            <a:pPr lvl="1">
              <a:spcBef>
                <a:spcPts val="0"/>
              </a:spcBef>
              <a:buSzPct val="120000"/>
              <a:buFont typeface="Arial" panose="020B0604020202020204" pitchFamily="34" charset="0"/>
              <a:buChar char="•"/>
            </a:pPr>
            <a:r>
              <a:rPr lang="en-US" sz="1500" dirty="0" smtClean="0"/>
              <a:t>If we </a:t>
            </a:r>
            <a:r>
              <a:rPr lang="en-US" sz="1500" dirty="0" smtClean="0"/>
              <a:t>use Walmart</a:t>
            </a:r>
            <a:r>
              <a:rPr lang="ja-JP" altLang="en-US" sz="1500" dirty="0" smtClean="0"/>
              <a:t>’</a:t>
            </a:r>
            <a:r>
              <a:rPr lang="en-US" altLang="ja-JP" sz="1500" dirty="0" smtClean="0"/>
              <a:t>s sales to compare it to a country, it would have a GDP similar to that of </a:t>
            </a:r>
            <a:r>
              <a:rPr lang="en-US" altLang="ja-JP" sz="1500" dirty="0" smtClean="0"/>
              <a:t>Taiwan, </a:t>
            </a:r>
            <a:r>
              <a:rPr lang="en-US" altLang="ja-JP" sz="1500" dirty="0" smtClean="0"/>
              <a:t>which is ranked </a:t>
            </a:r>
            <a:r>
              <a:rPr lang="en-US" altLang="ja-JP" sz="1500" dirty="0" smtClean="0"/>
              <a:t>29</a:t>
            </a:r>
            <a:r>
              <a:rPr lang="en-US" altLang="ja-JP" sz="1500" baseline="30000" dirty="0" smtClean="0"/>
              <a:t>th</a:t>
            </a:r>
            <a:r>
              <a:rPr lang="en-US" altLang="ja-JP" sz="1500" dirty="0" smtClean="0"/>
              <a:t> </a:t>
            </a:r>
            <a:r>
              <a:rPr lang="en-US" altLang="ja-JP" sz="1500" dirty="0" smtClean="0"/>
              <a:t>in the world.</a:t>
            </a:r>
          </a:p>
          <a:p>
            <a:pPr lvl="1">
              <a:spcBef>
                <a:spcPts val="0"/>
              </a:spcBef>
              <a:buFont typeface="Arial" panose="020B0604020202020204" pitchFamily="34" charset="0"/>
              <a:buChar char="•"/>
            </a:pPr>
            <a:endParaRPr lang="en-US" sz="1500" dirty="0" smtClean="0"/>
          </a:p>
          <a:p>
            <a:pPr lvl="1">
              <a:spcBef>
                <a:spcPts val="0"/>
              </a:spcBef>
              <a:buSzPct val="120000"/>
              <a:buFont typeface="Arial" panose="020B0604020202020204" pitchFamily="34" charset="0"/>
              <a:buChar char="•"/>
            </a:pPr>
            <a:r>
              <a:rPr lang="en-US" sz="1500" dirty="0" smtClean="0"/>
              <a:t>However, using the more appropriate measure of value added, </a:t>
            </a:r>
            <a:r>
              <a:rPr lang="en-US" sz="1500" dirty="0" smtClean="0"/>
              <a:t>Wal</a:t>
            </a:r>
            <a:r>
              <a:rPr lang="en-US" sz="1500" dirty="0"/>
              <a:t>m</a:t>
            </a:r>
            <a:r>
              <a:rPr lang="en-US" sz="1500" dirty="0" smtClean="0"/>
              <a:t>art</a:t>
            </a:r>
            <a:r>
              <a:rPr lang="ja-JP" altLang="en-US" sz="1500" dirty="0" smtClean="0"/>
              <a:t>’</a:t>
            </a:r>
            <a:r>
              <a:rPr lang="en-US" altLang="ja-JP" sz="1500" dirty="0" smtClean="0"/>
              <a:t>s size is closer to </a:t>
            </a:r>
            <a:r>
              <a:rPr lang="en-US" altLang="ja-JP" sz="1500" dirty="0" smtClean="0"/>
              <a:t>Angola, </a:t>
            </a:r>
            <a:r>
              <a:rPr lang="en-US" altLang="ja-JP" sz="1500" dirty="0" smtClean="0"/>
              <a:t>ranked </a:t>
            </a:r>
            <a:r>
              <a:rPr lang="en-US" altLang="ja-JP" sz="1500" dirty="0" smtClean="0"/>
              <a:t>60th </a:t>
            </a:r>
            <a:r>
              <a:rPr lang="en-US" altLang="ja-JP" sz="1500" dirty="0" smtClean="0"/>
              <a:t>in the world.</a:t>
            </a:r>
            <a:endParaRPr lang="en-US" sz="1500" dirty="0" smtClean="0"/>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(1 of 12)</a:t>
            </a:r>
            <a:endParaRPr lang="en-IN" sz="2000" dirty="0"/>
          </a:p>
        </p:txBody>
      </p:sp>
      <p:sp>
        <p:nvSpPr>
          <p:cNvPr id="3" name="Content Placeholder 2"/>
          <p:cNvSpPr>
            <a:spLocks noGrp="1"/>
          </p:cNvSpPr>
          <p:nvPr>
            <p:ph idx="1"/>
          </p:nvPr>
        </p:nvSpPr>
        <p:spPr/>
        <p:txBody>
          <a:bodyPr/>
          <a:lstStyle/>
          <a:p>
            <a:pPr marL="255600" indent="-255600">
              <a:buClr>
                <a:srgbClr val="0070C0"/>
              </a:buClr>
              <a:buSzPct val="120000"/>
            </a:pPr>
            <a:r>
              <a:rPr lang="en-US" sz="1800" b="1" dirty="0" smtClean="0">
                <a:latin typeface="Arial" pitchFamily="34" charset="0"/>
              </a:rPr>
              <a:t>Gross domestic product (GDP)</a:t>
            </a:r>
          </a:p>
          <a:p>
            <a:pPr marL="255600" indent="-255600">
              <a:spcBef>
                <a:spcPts val="0"/>
              </a:spcBef>
              <a:buNone/>
            </a:pPr>
            <a:r>
              <a:rPr lang="en-US" sz="1800" dirty="0" smtClean="0">
                <a:latin typeface="Arial" pitchFamily="34" charset="0"/>
              </a:rPr>
              <a:t> 	The total market value of final goods and services produced within an economy in a given year.</a:t>
            </a:r>
          </a:p>
          <a:p>
            <a:pPr marL="255600" indent="-255600">
              <a:spcBef>
                <a:spcPts val="1800"/>
              </a:spcBef>
              <a:buClr>
                <a:srgbClr val="0070C0"/>
              </a:buClr>
              <a:buSzPct val="120000"/>
            </a:pPr>
            <a:r>
              <a:rPr lang="en-US" sz="1800" b="1" dirty="0" smtClean="0">
                <a:latin typeface="Arial" pitchFamily="34" charset="0"/>
              </a:rPr>
              <a:t>Intermediate goods</a:t>
            </a:r>
          </a:p>
          <a:p>
            <a:pPr marL="255600" indent="-255600">
              <a:spcBef>
                <a:spcPts val="0"/>
              </a:spcBef>
              <a:buNone/>
            </a:pPr>
            <a:r>
              <a:rPr lang="en-US" sz="1800" dirty="0" smtClean="0">
                <a:latin typeface="Arial" pitchFamily="34" charset="0"/>
              </a:rPr>
              <a:t> 	Goods used in the production process that are not final goods and services.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(2 of 12)</a:t>
            </a:r>
            <a:endParaRPr lang="en-IN" sz="2000" dirty="0"/>
          </a:p>
        </p:txBody>
      </p:sp>
      <p:sp>
        <p:nvSpPr>
          <p:cNvPr id="3" name="Content Placeholder 2"/>
          <p:cNvSpPr>
            <a:spLocks noGrp="1"/>
          </p:cNvSpPr>
          <p:nvPr>
            <p:ph idx="1"/>
          </p:nvPr>
        </p:nvSpPr>
        <p:spPr/>
        <p:txBody>
          <a:bodyPr/>
          <a:lstStyle/>
          <a:p>
            <a:pPr marL="0" indent="0">
              <a:buNone/>
            </a:pPr>
            <a:r>
              <a:rPr lang="pt-BR" sz="2000" b="1" dirty="0" smtClean="0">
                <a:solidFill>
                  <a:srgbClr val="493F70"/>
                </a:solidFill>
                <a:latin typeface="Arial" pitchFamily="34" charset="0"/>
              </a:rPr>
              <a:t>REAL-NOMINAL </a:t>
            </a:r>
            <a:r>
              <a:rPr lang="pt-BR" sz="2000" b="1" dirty="0" smtClean="0">
                <a:solidFill>
                  <a:srgbClr val="493F70"/>
                </a:solidFill>
                <a:latin typeface="Arial" pitchFamily="34" charset="0"/>
              </a:rPr>
              <a:t>PRINCIPLE</a:t>
            </a:r>
            <a:endParaRPr lang="en-US" sz="2000" b="1" dirty="0" smtClean="0">
              <a:solidFill>
                <a:srgbClr val="493F70"/>
              </a:solidFill>
              <a:latin typeface="Arial" pitchFamily="34" charset="0"/>
            </a:endParaRPr>
          </a:p>
          <a:p>
            <a:pPr marL="0" indent="0">
              <a:spcBef>
                <a:spcPts val="500"/>
              </a:spcBef>
              <a:buNone/>
            </a:pPr>
            <a:r>
              <a:rPr lang="en-US" sz="1600" b="1" dirty="0" smtClean="0">
                <a:solidFill>
                  <a:srgbClr val="505050"/>
                </a:solidFill>
                <a:latin typeface="Arial" pitchFamily="34" charset="0"/>
              </a:rPr>
              <a:t>What matters to people is the real value of money or income—its purchasing power—not the face value of money or income.</a:t>
            </a:r>
            <a:r>
              <a:rPr lang="en-US" sz="1600" b="1" dirty="0" smtClean="0">
                <a:solidFill>
                  <a:srgbClr val="7F7F7F"/>
                </a:solidFill>
                <a:latin typeface="Arial" pitchFamily="34" charset="0"/>
              </a:rPr>
              <a:t> </a:t>
            </a:r>
          </a:p>
          <a:p>
            <a:pPr>
              <a:spcBef>
                <a:spcPts val="500"/>
              </a:spcBef>
              <a:buNone/>
            </a:pPr>
            <a:endParaRPr lang="en-US" sz="500" b="1" dirty="0" smtClean="0">
              <a:solidFill>
                <a:srgbClr val="7F7F7F"/>
              </a:solidFill>
              <a:latin typeface="Arial" pitchFamily="34" charset="0"/>
            </a:endParaRPr>
          </a:p>
          <a:p>
            <a:pPr marL="255600" indent="-255600">
              <a:buClr>
                <a:srgbClr val="0070C0"/>
              </a:buClr>
              <a:buSzPct val="120000"/>
            </a:pPr>
            <a:r>
              <a:rPr lang="en-US" sz="1800" b="1" dirty="0" smtClean="0">
                <a:latin typeface="Arial" pitchFamily="34" charset="0"/>
              </a:rPr>
              <a:t>Real GDP</a:t>
            </a:r>
          </a:p>
          <a:p>
            <a:pPr marL="255600" indent="-255600">
              <a:spcBef>
                <a:spcPts val="0"/>
              </a:spcBef>
              <a:buNone/>
            </a:pPr>
            <a:r>
              <a:rPr lang="en-US" sz="1600" dirty="0" smtClean="0">
                <a:latin typeface="Arial" pitchFamily="34" charset="0"/>
              </a:rPr>
              <a:t>	A measure of GDP that controls for changes in prices.</a:t>
            </a:r>
          </a:p>
          <a:p>
            <a:pPr marL="255600" indent="-255600">
              <a:buClr>
                <a:srgbClr val="0070C0"/>
              </a:buClr>
              <a:buSzPct val="120000"/>
            </a:pPr>
            <a:r>
              <a:rPr lang="en-US" sz="1800" b="1" dirty="0" smtClean="0">
                <a:latin typeface="Arial" pitchFamily="34" charset="0"/>
              </a:rPr>
              <a:t>Nominal GDP</a:t>
            </a:r>
          </a:p>
          <a:p>
            <a:pPr marL="255600" indent="-255600">
              <a:spcBef>
                <a:spcPts val="0"/>
              </a:spcBef>
              <a:buNone/>
            </a:pPr>
            <a:r>
              <a:rPr lang="en-US" sz="1600" dirty="0" smtClean="0">
                <a:latin typeface="Arial" pitchFamily="34" charset="0"/>
              </a:rPr>
              <a:t>	The value of GDP in current dollars.</a:t>
            </a:r>
          </a:p>
          <a:p>
            <a:pPr marL="255600" indent="-255600">
              <a:buClr>
                <a:srgbClr val="0070C0"/>
              </a:buClr>
              <a:buSzPct val="120000"/>
            </a:pPr>
            <a:r>
              <a:rPr lang="en-US" sz="1800" b="1" dirty="0" smtClean="0">
                <a:latin typeface="Arial" pitchFamily="34" charset="0"/>
              </a:rPr>
              <a:t>Economic growth</a:t>
            </a:r>
          </a:p>
          <a:p>
            <a:pPr marL="255600" indent="-255600">
              <a:spcBef>
                <a:spcPts val="0"/>
              </a:spcBef>
              <a:buNone/>
            </a:pPr>
            <a:r>
              <a:rPr lang="en-US" sz="1600" dirty="0" smtClean="0">
                <a:latin typeface="Arial" pitchFamily="34" charset="0"/>
              </a:rPr>
              <a:t>	Sustained increases in the real GDP of an economy over a long period of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(3 of 12)</a:t>
            </a:r>
            <a:endParaRPr lang="en-IN" sz="2000" dirty="0"/>
          </a:p>
        </p:txBody>
      </p:sp>
      <p:sp>
        <p:nvSpPr>
          <p:cNvPr id="3" name="Content Placeholder 2"/>
          <p:cNvSpPr>
            <a:spLocks noGrp="1"/>
          </p:cNvSpPr>
          <p:nvPr>
            <p:ph idx="1"/>
          </p:nvPr>
        </p:nvSpPr>
        <p:spPr>
          <a:xfrm>
            <a:off x="457200" y="1600201"/>
            <a:ext cx="2674640" cy="4277072"/>
          </a:xfrm>
        </p:spPr>
        <p:txBody>
          <a:bodyPr/>
          <a:lstStyle/>
          <a:p>
            <a:pPr marL="0" indent="0">
              <a:buClr>
                <a:schemeClr val="tx1"/>
              </a:buClr>
              <a:buFont typeface="Wingdings 3" pitchFamily="18" charset="2"/>
              <a:buNone/>
            </a:pPr>
            <a:r>
              <a:rPr lang="en-US" sz="1600" dirty="0" smtClean="0"/>
              <a:t>During the Great Depression in the 1930s, GDP initially fell and then was relatively flat.  </a:t>
            </a:r>
          </a:p>
          <a:p>
            <a:pPr marL="0" indent="0">
              <a:buClr>
                <a:schemeClr val="tx1"/>
              </a:buClr>
              <a:buFont typeface="Wingdings 3" pitchFamily="18" charset="2"/>
              <a:buNone/>
            </a:pPr>
            <a:r>
              <a:rPr lang="en-US" sz="1600" dirty="0" smtClean="0"/>
              <a:t>The economy was not growing much.</a:t>
            </a:r>
          </a:p>
          <a:p>
            <a:pPr marL="0" indent="0">
              <a:buClr>
                <a:schemeClr val="tx1"/>
              </a:buClr>
              <a:buFont typeface="Wingdings 3" pitchFamily="18" charset="2"/>
              <a:buNone/>
            </a:pPr>
            <a:r>
              <a:rPr lang="en-US" sz="1600" dirty="0" smtClean="0"/>
              <a:t>However, the economy began growing  rapidly in the 1940s during Word War II and has grown substantially since then.  </a:t>
            </a:r>
          </a:p>
          <a:p>
            <a:pPr marL="0" indent="0">
              <a:buClr>
                <a:schemeClr val="tx1"/>
              </a:buClr>
              <a:buFont typeface="Wingdings 3" pitchFamily="18" charset="2"/>
              <a:buNone/>
            </a:pPr>
            <a:r>
              <a:rPr lang="en-US" sz="1600" i="1" dirty="0" smtClean="0"/>
              <a:t>SOURCE: </a:t>
            </a:r>
            <a:r>
              <a:rPr lang="en-US" sz="1600" dirty="0" smtClean="0"/>
              <a:t>U.S. Department of Commerce.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600200"/>
            <a:ext cx="5613647" cy="4086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800" dirty="0" smtClean="0"/>
              <a:t>5.2 THE PRODUCTION APPROACH: MEASURING A NATION</a:t>
            </a:r>
            <a:r>
              <a:rPr lang="ja-JP" altLang="en-US" sz="2800" dirty="0" smtClean="0"/>
              <a:t>’</a:t>
            </a:r>
            <a:r>
              <a:rPr lang="en-US" altLang="ja-JP" sz="2800" dirty="0" smtClean="0"/>
              <a:t>S MACROECONOMIC ACTIVITY USING GROSS DOMESTIC PRODUCT </a:t>
            </a:r>
            <a:r>
              <a:rPr lang="en-US" altLang="ja-JP" sz="2000" dirty="0" smtClean="0"/>
              <a:t>(4 of 12)</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ea typeface="ヒラギノ角ゴ Pro W3" pitchFamily="-65" charset="-128"/>
              </a:rPr>
              <a:t>The Components of GDP</a:t>
            </a:r>
          </a:p>
          <a:p>
            <a:pPr marL="0" indent="0">
              <a:lnSpc>
                <a:spcPct val="110000"/>
              </a:lnSpc>
              <a:spcBef>
                <a:spcPct val="5000"/>
              </a:spcBef>
              <a:defRPr/>
            </a:pPr>
            <a:endParaRPr lang="en-US" sz="1600" dirty="0" smtClean="0">
              <a:latin typeface="Arial" pitchFamily="-1" charset="0"/>
              <a:cs typeface="MS PGothic" pitchFamily="34" charset="-128"/>
            </a:endParaRPr>
          </a:p>
          <a:p>
            <a:pPr marL="0" indent="0">
              <a:lnSpc>
                <a:spcPct val="110000"/>
              </a:lnSpc>
              <a:spcBef>
                <a:spcPct val="5000"/>
              </a:spcBef>
              <a:buNone/>
              <a:defRPr/>
            </a:pPr>
            <a:r>
              <a:rPr lang="en-US" sz="1600" dirty="0" smtClean="0">
                <a:latin typeface="Arial" pitchFamily="-1" charset="0"/>
                <a:cs typeface="MS PGothic" pitchFamily="34" charset="-128"/>
              </a:rPr>
              <a:t>Economists divide GDP into four broad categories, each corresponding to different types of purchases represented in GDP:</a:t>
            </a:r>
          </a:p>
          <a:p>
            <a:pPr>
              <a:lnSpc>
                <a:spcPct val="110000"/>
              </a:lnSpc>
              <a:spcBef>
                <a:spcPct val="5000"/>
              </a:spcBef>
              <a:buClr>
                <a:srgbClr val="0070C0"/>
              </a:buClr>
              <a:buSzPct val="120000"/>
              <a:defRPr/>
            </a:pPr>
            <a:endParaRPr lang="en-US" sz="1600" i="1" dirty="0" smtClean="0">
              <a:latin typeface="Arial" pitchFamily="-1" charset="0"/>
              <a:cs typeface="MS PGothic" pitchFamily="34" charset="-128"/>
            </a:endParaRPr>
          </a:p>
          <a:p>
            <a:pPr marL="0" indent="0">
              <a:lnSpc>
                <a:spcPct val="110000"/>
              </a:lnSpc>
              <a:spcBef>
                <a:spcPct val="5000"/>
              </a:spcBef>
              <a:buClr>
                <a:srgbClr val="0070C0"/>
              </a:buClr>
              <a:buSzPct val="120000"/>
              <a:buNone/>
              <a:defRPr/>
            </a:pP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1.</a:t>
            </a:r>
            <a:r>
              <a:rPr lang="en-US" sz="1600" i="1" dirty="0" smtClean="0">
                <a:latin typeface="Arial" pitchFamily="-1" charset="0"/>
                <a:cs typeface="MS PGothic" pitchFamily="34" charset="-128"/>
              </a:rPr>
              <a:t> Consumption expenditures</a:t>
            </a:r>
            <a:r>
              <a:rPr lang="en-US" sz="1600" dirty="0" smtClean="0">
                <a:latin typeface="Arial" pitchFamily="-1" charset="0"/>
                <a:cs typeface="MS PGothic" pitchFamily="34" charset="-128"/>
              </a:rPr>
              <a:t>: purchases by consumers</a:t>
            </a:r>
          </a:p>
          <a:p>
            <a:pPr marL="0" indent="0">
              <a:lnSpc>
                <a:spcPct val="110000"/>
              </a:lnSpc>
              <a:spcBef>
                <a:spcPct val="5000"/>
              </a:spcBef>
              <a:buClr>
                <a:srgbClr val="0070C0"/>
              </a:buClr>
              <a:buSzPct val="120000"/>
              <a:buNone/>
              <a:defRPr/>
            </a:pP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2. </a:t>
            </a:r>
            <a:r>
              <a:rPr lang="en-US" sz="1600" i="1" dirty="0" smtClean="0">
                <a:latin typeface="Arial" pitchFamily="-1" charset="0"/>
                <a:cs typeface="MS PGothic" pitchFamily="34" charset="-128"/>
              </a:rPr>
              <a:t>Private investment expenditures</a:t>
            </a:r>
            <a:r>
              <a:rPr lang="en-US" sz="1600" dirty="0" smtClean="0">
                <a:latin typeface="Arial" pitchFamily="-1" charset="0"/>
                <a:cs typeface="MS PGothic" pitchFamily="34" charset="-128"/>
              </a:rPr>
              <a:t>: purchases by firms</a:t>
            </a:r>
          </a:p>
          <a:p>
            <a:pPr marL="0" indent="0">
              <a:lnSpc>
                <a:spcPct val="110000"/>
              </a:lnSpc>
              <a:spcBef>
                <a:spcPct val="5000"/>
              </a:spcBef>
              <a:buClr>
                <a:srgbClr val="0070C0"/>
              </a:buClr>
              <a:buSzPct val="120000"/>
              <a:buNone/>
              <a:defRPr/>
            </a:pP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3. </a:t>
            </a:r>
            <a:r>
              <a:rPr lang="en-US" sz="1600" i="1" dirty="0" smtClean="0">
                <a:latin typeface="Arial" pitchFamily="-1" charset="0"/>
                <a:cs typeface="MS PGothic" pitchFamily="34" charset="-128"/>
              </a:rPr>
              <a:t>Government purchases</a:t>
            </a:r>
            <a:r>
              <a:rPr lang="en-US" sz="1600" dirty="0" smtClean="0">
                <a:latin typeface="Arial" pitchFamily="-1" charset="0"/>
                <a:cs typeface="MS PGothic" pitchFamily="34" charset="-128"/>
              </a:rPr>
              <a:t>: purchases by federal, state, and local governments</a:t>
            </a:r>
          </a:p>
          <a:p>
            <a:pPr marL="0" indent="0">
              <a:lnSpc>
                <a:spcPct val="110000"/>
              </a:lnSpc>
              <a:spcBef>
                <a:spcPct val="5000"/>
              </a:spcBef>
              <a:buClr>
                <a:srgbClr val="0070C0"/>
              </a:buClr>
              <a:buSzPct val="120000"/>
              <a:buNone/>
              <a:defRPr/>
            </a:pPr>
            <a:r>
              <a:rPr lang="en-US" sz="1600" i="1" dirty="0" smtClean="0">
                <a:latin typeface="Arial" pitchFamily="-1" charset="0"/>
                <a:cs typeface="MS PGothic" pitchFamily="34" charset="-128"/>
              </a:rPr>
              <a:t>    </a:t>
            </a:r>
            <a:r>
              <a:rPr lang="en-US" sz="1600" dirty="0" smtClean="0">
                <a:latin typeface="Arial" pitchFamily="-1" charset="0"/>
                <a:cs typeface="MS PGothic" pitchFamily="34" charset="-128"/>
              </a:rPr>
              <a:t>4. </a:t>
            </a:r>
            <a:r>
              <a:rPr lang="en-US" sz="1600" i="1" dirty="0" smtClean="0">
                <a:latin typeface="Arial" pitchFamily="-1" charset="0"/>
                <a:cs typeface="MS PGothic" pitchFamily="34" charset="-128"/>
              </a:rPr>
              <a:t>Net exports</a:t>
            </a:r>
            <a:r>
              <a:rPr lang="en-US" sz="1600" dirty="0" smtClean="0">
                <a:latin typeface="Arial" pitchFamily="-1" charset="0"/>
                <a:cs typeface="MS PGothic" pitchFamily="34" charset="-128"/>
              </a:rPr>
              <a:t>: net purchases by the foreign sector (domestic exports minus domestic      </a:t>
            </a:r>
          </a:p>
          <a:p>
            <a:pPr marL="0" indent="0">
              <a:lnSpc>
                <a:spcPct val="110000"/>
              </a:lnSpc>
              <a:spcBef>
                <a:spcPct val="5000"/>
              </a:spcBef>
              <a:buClr>
                <a:srgbClr val="0070C0"/>
              </a:buClr>
              <a:buSzPct val="120000"/>
              <a:buNone/>
              <a:defRPr/>
            </a:pPr>
            <a:r>
              <a:rPr lang="en-US" sz="1600" dirty="0">
                <a:latin typeface="Arial" pitchFamily="-1" charset="0"/>
                <a:cs typeface="MS PGothic" pitchFamily="34" charset="-128"/>
              </a:rPr>
              <a:t> </a:t>
            </a:r>
            <a:r>
              <a:rPr lang="en-US" sz="1600" dirty="0" smtClean="0">
                <a:latin typeface="Arial" pitchFamily="-1" charset="0"/>
                <a:cs typeface="MS PGothic" pitchFamily="34" charset="-128"/>
              </a:rPr>
              <a:t>       imports)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1526</Words>
  <Application>Microsoft Macintosh PowerPoint</Application>
  <PresentationFormat>On-screen Show (4:3)</PresentationFormat>
  <Paragraphs>238</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Wingdings</vt:lpstr>
      <vt:lpstr>ヒラギノ角ゴ Pro W3</vt:lpstr>
      <vt:lpstr>Arial</vt:lpstr>
      <vt:lpstr>Calibri</vt:lpstr>
      <vt:lpstr>Verdana</vt:lpstr>
      <vt:lpstr>Wingdings 3</vt:lpstr>
      <vt:lpstr>508 Lecture</vt:lpstr>
      <vt:lpstr>Economics</vt:lpstr>
      <vt:lpstr>Learning Objectives  </vt:lpstr>
      <vt:lpstr>MEASURING A NATION’S PRODUCTION AND INCOME</vt:lpstr>
      <vt:lpstr>5.1 THE “FLIP” SIDES OF MACROECONOMIC ACTIVITY: PRODUCTION AND INCOME</vt:lpstr>
      <vt:lpstr>APPLICATION 1 </vt:lpstr>
      <vt:lpstr>5.2 THE PRODUCTION APPROACH: MEASURING A NATION’S MACROECONOMIC ACTIVITY USING GROSS DOMESTIC PRODUCT (1 of 12)</vt:lpstr>
      <vt:lpstr>5.2 THE PRODUCTION APPROACH: MEASURING A NATION’S MACROECONOMIC ACTIVITY USING GROSS DOMESTIC PRODUCT (2 of 12)</vt:lpstr>
      <vt:lpstr>5.2 THE PRODUCTION APPROACH: MEASURING A NATION’S MACROECONOMIC ACTIVITY USING GROSS DOMESTIC PRODUCT (3 of 12)</vt:lpstr>
      <vt:lpstr>5.2 THE PRODUCTION APPROACH: MEASURING A NATION’S MACROECONOMIC ACTIVITY USING GROSS DOMESTIC PRODUCT (4 of 12)</vt:lpstr>
      <vt:lpstr>Table 5.1 Composition of U.S. GDP, Third Quarter 2014 (Billions of Dollars Expressed at Annual Rates)</vt:lpstr>
      <vt:lpstr>5.2 THE PRODUCTION APPROACH: MEASURING A NATION’S MACROECONOMIC ACTIVITY USING GROSS DOMESTIC PRODUCT (5 of 12)</vt:lpstr>
      <vt:lpstr>5.2 THE PRODUCTION APPROACH: MEASURING A NATION’S MACROECONOMIC ACTIVITY USING GROSS DOMESTIC PRODUCT (6 of 12)</vt:lpstr>
      <vt:lpstr>5.2 THE PRODUCTION APPROACH: MEASURING A NATION’S MACROECONOMIC ACTIVITY USING GROSS DOMESTIC PRODUCT (7 of 12)</vt:lpstr>
      <vt:lpstr>5.2 THE PRODUCTION APPROACH: MEASURING A NATION’S MACROECONOMIC ACTIVITY USING GROSS DOMESTIC PRODUCT (8 of 12)</vt:lpstr>
      <vt:lpstr>5.2 THE PRODUCTION APPROACH: MEASURING A NATION’S MACROECONOMIC ACTIVITY USING GROSS DOMESTIC PRODUCT (9 of 12)</vt:lpstr>
      <vt:lpstr>5.2 THE PRODUCTION APPROACH: MEASURING A NATION’S MACROECONOMIC ACTIVITY USING GROSS DOMESTIC PRODUCT (10 of 12)</vt:lpstr>
      <vt:lpstr>5.2 THE PRODUCTION APPROACH: MEASURING A NATION’S MACROECONOMIC ACTIVITY USING GROSS DOMESTIC PRODUCT (11 of 12)</vt:lpstr>
      <vt:lpstr>5.2 THE PRODUCTION APPROACH: MEASURING A NATION’S MACROECONOMIC ACTIVITY USING GROSS DOMESTIC PRODUCT (12 of 12)</vt:lpstr>
      <vt:lpstr>APPLICATION 2 </vt:lpstr>
      <vt:lpstr>5.3 THE INCOME APPROACH: MEASURING A NATION’S MACROECONOMIC ACTIVITY USING NATIONAL INCOME (1 of 4)</vt:lpstr>
      <vt:lpstr>5.3 THE INCOME APPROACH: MEASURING A NATION’S MACROECONOMIC ACTIVITY USING NATIONAL INCOME (2 of 4)</vt:lpstr>
      <vt:lpstr>Table 5.2 From GDP to National Income,  Third Quarter 2014 (Billions of Dollars)</vt:lpstr>
      <vt:lpstr>5.3 THE INCOME APPROACH: MEASURING A NATION’S MACROECONOMIC ACTIVITY USING NATIONAL INCOME (3 of 4)</vt:lpstr>
      <vt:lpstr>5.3 THE INCOME APPROACH: MEASURING A NATION’S MACROECONOMIC ACTIVITY USING NATIONAL INCOME (4 of 4)</vt:lpstr>
      <vt:lpstr>APPLICATION 3 </vt:lpstr>
      <vt:lpstr>5.4 A CLOSER EXAMINATION OF NOMINAL AND REAL GDP (1 of 3)</vt:lpstr>
      <vt:lpstr>5.4 A CLOSER EXAMINATION OF NOMINAL AND REAL GDP (2 of 3)</vt:lpstr>
      <vt:lpstr>5.4 A CLOSER EXAMINATION OF NOMINAL AND REAL GDP (3 of 3)</vt:lpstr>
      <vt:lpstr>5.5 FLUCTUATIONS IN GDP (1 of 3) </vt:lpstr>
      <vt:lpstr>5.5 FLUCTUATIONS IN GDP (2 of 3) </vt:lpstr>
      <vt:lpstr>5.5 FLUCTUATIONS IN GDP (3 of 3) </vt:lpstr>
      <vt:lpstr>5.6 GDP AS A MEASURE OF WELFARE </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Microsoft Office User</cp:lastModifiedBy>
  <cp:revision>294</cp:revision>
  <dcterms:created xsi:type="dcterms:W3CDTF">2014-10-10T17:07:42Z</dcterms:created>
  <dcterms:modified xsi:type="dcterms:W3CDTF">2016-01-22T16:18:10Z</dcterms:modified>
</cp:coreProperties>
</file>