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347" r:id="rId3"/>
    <p:sldId id="348" r:id="rId4"/>
    <p:sldId id="349" r:id="rId5"/>
    <p:sldId id="350" r:id="rId6"/>
    <p:sldId id="351" r:id="rId7"/>
    <p:sldId id="352" r:id="rId8"/>
    <p:sldId id="353" r:id="rId9"/>
    <p:sldId id="354" r:id="rId10"/>
    <p:sldId id="355" r:id="rId11"/>
    <p:sldId id="356" r:id="rId12"/>
    <p:sldId id="357" r:id="rId13"/>
    <p:sldId id="359" r:id="rId14"/>
    <p:sldId id="360" r:id="rId15"/>
    <p:sldId id="361" r:id="rId16"/>
    <p:sldId id="362" r:id="rId17"/>
    <p:sldId id="363" r:id="rId18"/>
    <p:sldId id="364" r:id="rId19"/>
    <p:sldId id="367" r:id="rId20"/>
    <p:sldId id="368" r:id="rId21"/>
    <p:sldId id="366" r:id="rId22"/>
    <p:sldId id="365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1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64395"/>
    <a:srgbClr val="263B94"/>
    <a:srgbClr val="C2C9E6"/>
    <a:srgbClr val="131442"/>
    <a:srgbClr val="D99A29"/>
    <a:srgbClr val="214C90"/>
    <a:srgbClr val="B2D233"/>
    <a:srgbClr val="1191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73" autoAdjust="0"/>
    <p:restoredTop sz="94660"/>
  </p:normalViewPr>
  <p:slideViewPr>
    <p:cSldViewPr>
      <p:cViewPr varScale="1">
        <p:scale>
          <a:sx n="87" d="100"/>
          <a:sy n="87" d="100"/>
        </p:scale>
        <p:origin x="1008" y="90"/>
      </p:cViewPr>
      <p:guideLst>
        <p:guide orient="horz" pos="201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276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pitchFamily="-84" charset="-128"/>
              </a:defRPr>
            </a:lvl1pPr>
          </a:lstStyle>
          <a:p>
            <a:pPr>
              <a:defRPr/>
            </a:pPr>
            <a:fld id="{D62F6D75-9986-4596-8E51-A05AC7E524B6}" type="datetime1">
              <a:rPr lang="en-US"/>
              <a:pPr>
                <a:defRPr/>
              </a:pPr>
              <a:t>4/2/2015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-84" charset="0"/>
                <a:ea typeface="ＭＳ Ｐゴシック" pitchFamily="-84" charset="-128"/>
                <a:cs typeface="ＭＳ Ｐゴシック" pitchFamily="-8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18CA7BE-4229-424E-82A1-4551F9BB94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1632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-84" charset="-128"/>
              </a:defRPr>
            </a:lvl1pPr>
          </a:lstStyle>
          <a:p>
            <a:pPr>
              <a:defRPr/>
            </a:pPr>
            <a:fld id="{54894A75-9A16-4FD2-9F01-8A12BF949661}" type="datetime1">
              <a:rPr lang="en-US"/>
              <a:pPr>
                <a:defRPr/>
              </a:pPr>
              <a:t>4/2/2015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8398E38-D416-4461-93A0-1AA04C0312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22495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250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5945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3732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0075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0745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3548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2425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8242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910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7828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75090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5974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66898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63692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63369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64377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47938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3093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40919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14243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8E38-D416-4461-93A0-1AA04C0312A3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4875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gray">
          <a:xfrm>
            <a:off x="-9525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3" name="Picture 8" descr="Pearson_Bound_Wh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136" y="6393041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10325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176" y="0"/>
            <a:ext cx="9140825" cy="1600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lnSpc>
                <a:spcPct val="90000"/>
              </a:lnSpc>
              <a:spcAft>
                <a:spcPts val="125"/>
              </a:spcAft>
              <a:defRPr/>
            </a:pPr>
            <a: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Foundations of Addictions Counseling, 3/E</a:t>
            </a:r>
          </a:p>
          <a:p>
            <a:pPr algn="ctr">
              <a:lnSpc>
                <a:spcPct val="90000"/>
              </a:lnSpc>
              <a:spcAft>
                <a:spcPts val="125"/>
              </a:spcAft>
              <a:defRPr/>
            </a:pPr>
            <a: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David</a:t>
            </a:r>
            <a:r>
              <a:rPr lang="en-US" sz="2800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 </a:t>
            </a:r>
            <a:r>
              <a:rPr lang="en-US" sz="2800" baseline="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Capuzzi</a:t>
            </a:r>
            <a:r>
              <a:rPr lang="en-US" sz="2800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 </a:t>
            </a:r>
            <a: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&amp;</a:t>
            </a:r>
            <a:r>
              <a:rPr lang="en-US" sz="2800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 Mark D. Stauffer</a:t>
            </a:r>
            <a:endParaRPr lang="en-US" sz="105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-84" charset="0"/>
              <a:ea typeface="ＭＳ Ｐゴシック" pitchFamily="-84" charset="-128"/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 userDrawn="1"/>
        </p:nvSpPr>
        <p:spPr bwMode="auto">
          <a:xfrm>
            <a:off x="2019300" y="6434138"/>
            <a:ext cx="502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by Pearson Education, Inc. All Rights Reserved</a:t>
            </a:r>
          </a:p>
        </p:txBody>
      </p:sp>
      <p:sp>
        <p:nvSpPr>
          <p:cNvPr id="8" name="Rectangle 17"/>
          <p:cNvSpPr>
            <a:spLocks noChangeArrowheads="1"/>
          </p:cNvSpPr>
          <p:nvPr userDrawn="1"/>
        </p:nvSpPr>
        <p:spPr bwMode="auto">
          <a:xfrm>
            <a:off x="2819400" y="1295400"/>
            <a:ext cx="3429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 sz="1200" smtClean="0">
              <a:solidFill>
                <a:srgbClr val="FFFFFF"/>
              </a:solidFill>
            </a:endParaRPr>
          </a:p>
        </p:txBody>
      </p:sp>
      <p:pic>
        <p:nvPicPr>
          <p:cNvPr id="10" name="Content Placeholder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 bwMode="auto">
          <a:xfrm>
            <a:off x="381000" y="1765067"/>
            <a:ext cx="3581400" cy="446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4343400" y="2590800"/>
            <a:ext cx="4648200" cy="1902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-128"/>
              </a:rPr>
              <a:t>Chapter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-128"/>
              </a:rPr>
              <a:t>5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-128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Introduction to Assessment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</a:rPr>
              <a:t> </a:t>
            </a:r>
            <a:r>
              <a:rPr kumimoji="0" lang="en-US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</a:rPr>
              <a:t>Updated by Melinda Haley, Walden University </a:t>
            </a:r>
            <a:endParaRPr kumimoji="0" lang="en-US" alt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4597402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214C90"/>
          </a:solidFill>
          <a:ln>
            <a:solidFill>
              <a:srgbClr val="214C90"/>
            </a:solidFill>
          </a:ln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675" y="2362200"/>
            <a:ext cx="8229600" cy="3840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330109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7496C3"/>
            </a:solidFill>
          </a:ln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61037"/>
            <a:ext cx="8229600" cy="563563"/>
          </a:xfrm>
          <a:prstGeom prst="rect">
            <a:avLst/>
          </a:prstGeom>
        </p:spPr>
        <p:txBody>
          <a:bodyPr anchor="ctr"/>
          <a:lstStyle>
            <a:lvl1pPr marL="342900" indent="-4763" algn="ctr">
              <a:buNone/>
              <a:tabLst>
                <a:tab pos="7773988" algn="l"/>
              </a:tabLst>
              <a:defRPr sz="1400"/>
            </a:lvl1pPr>
            <a:lvl2pPr algn="ctr">
              <a:buNone/>
              <a:tabLst>
                <a:tab pos="7773988" algn="l"/>
              </a:tabLst>
              <a:defRPr sz="1400"/>
            </a:lvl2pPr>
            <a:lvl3pPr algn="ctr">
              <a:buNone/>
              <a:tabLst>
                <a:tab pos="7773988" algn="l"/>
              </a:tabLst>
              <a:defRPr sz="1400"/>
            </a:lvl3pPr>
            <a:lvl4pPr algn="ctr">
              <a:buNone/>
              <a:tabLst>
                <a:tab pos="7773988" algn="l"/>
              </a:tabLst>
              <a:defRPr sz="1400"/>
            </a:lvl4pPr>
            <a:lvl5pPr algn="ctr">
              <a:buNone/>
              <a:tabLst>
                <a:tab pos="7773988" algn="l"/>
              </a:tabLst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649841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94306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066925"/>
            <a:ext cx="7772400" cy="1362075"/>
          </a:xfrm>
          <a:noFill/>
          <a:ln>
            <a:noFill/>
          </a:ln>
        </p:spPr>
        <p:txBody>
          <a:bodyPr anchorCtr="1"/>
          <a:lstStyle>
            <a:lvl1pPr algn="ctr">
              <a:defRPr sz="3600" b="0" cap="none">
                <a:solidFill>
                  <a:srgbClr val="1191D0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4528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8972473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321044"/>
      </p:ext>
    </p:extLst>
  </p:cSld>
  <p:clrMapOvr>
    <a:masterClrMapping/>
  </p:clrMapOvr>
  <p:transition spd="slow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46344"/>
      </p:ext>
    </p:extLst>
  </p:cSld>
  <p:clrMapOvr>
    <a:masterClrMapping/>
  </p:clrMapOvr>
  <p:transition spd="slow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  <a:noFill/>
          <a:ln>
            <a:noFill/>
          </a:ln>
        </p:spPr>
        <p:txBody>
          <a:bodyPr/>
          <a:lstStyle>
            <a:lvl1pPr algn="l">
              <a:defRPr sz="1100">
                <a:solidFill>
                  <a:srgbClr val="000000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221765"/>
      </p:ext>
    </p:extLst>
  </p:cSld>
  <p:clrMapOvr>
    <a:masterClrMapping/>
  </p:clrMapOvr>
  <p:transition spd="slow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229600" cy="685800"/>
          </a:xfrm>
          <a:noFill/>
          <a:ln>
            <a:noFill/>
          </a:ln>
        </p:spPr>
        <p:txBody>
          <a:bodyPr anchor="b" anchorCtr="1"/>
          <a:lstStyle>
            <a:lvl1pPr algn="ctr">
              <a:defRPr sz="1400">
                <a:solidFill>
                  <a:srgbClr val="000000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01791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6085255"/>
      </p:ext>
    </p:extLst>
  </p:cSld>
  <p:clrMapOvr>
    <a:masterClrMapping/>
  </p:clrMapOvr>
  <p:transition spd="slow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31958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1045504"/>
      </p:ext>
    </p:extLst>
  </p:cSld>
  <p:clrMapOvr>
    <a:masterClrMapping/>
  </p:clrMapOvr>
  <p:transition spd="slow" advTm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8576714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9588" y="0"/>
            <a:ext cx="2284412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75" y="0"/>
            <a:ext cx="6704013" cy="612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9141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-19050" y="0"/>
            <a:ext cx="9163050" cy="13716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Aft>
                <a:spcPts val="125"/>
              </a:spcAft>
              <a:defRPr/>
            </a:pPr>
            <a: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Foundations of Addictions Counseling, 3/E</a:t>
            </a:r>
            <a:b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</a:br>
            <a: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David</a:t>
            </a:r>
            <a:r>
              <a:rPr lang="en-US" sz="2800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 </a:t>
            </a:r>
            <a:r>
              <a:rPr lang="en-US" sz="2800" baseline="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Capuzzi</a:t>
            </a:r>
            <a:r>
              <a:rPr lang="en-US" sz="2800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 </a:t>
            </a:r>
            <a:r>
              <a:rPr lang="en-US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&amp;</a:t>
            </a:r>
            <a:r>
              <a:rPr lang="en-US" sz="2800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> Mark D. Stauffer</a:t>
            </a:r>
            <a:br>
              <a:rPr lang="en-US" sz="2800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</a:br>
            <a:r>
              <a:rPr lang="en-US" sz="2800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  <a:t/>
            </a:r>
            <a:br>
              <a:rPr lang="en-US" sz="2800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-84" charset="0"/>
                <a:ea typeface="ＭＳ Ｐゴシック" pitchFamily="-84" charset="-128"/>
              </a:rPr>
            </a:br>
            <a:endParaRPr lang="en-US" dirty="0"/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gray">
          <a:xfrm>
            <a:off x="-9525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1029" name="Picture 8" descr="Pearson_Bound_White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9" descr="Pearson_Strap_Bound_White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Text Box 47"/>
          <p:cNvSpPr txBox="1">
            <a:spLocks noChangeArrowheads="1"/>
          </p:cNvSpPr>
          <p:nvPr userDrawn="1"/>
        </p:nvSpPr>
        <p:spPr bwMode="auto">
          <a:xfrm>
            <a:off x="1600200" y="6400800"/>
            <a:ext cx="5629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1032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276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Content Placeholder 4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 bwMode="auto">
          <a:xfrm>
            <a:off x="2667000" y="1653148"/>
            <a:ext cx="3657600" cy="446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47" r:id="rId1"/>
    <p:sldLayoutId id="2147484832" r:id="rId2"/>
    <p:sldLayoutId id="2147484835" r:id="rId3"/>
    <p:sldLayoutId id="2147484836" r:id="rId4"/>
    <p:sldLayoutId id="2147484837" r:id="rId5"/>
    <p:sldLayoutId id="2147484838" r:id="rId6"/>
    <p:sldLayoutId id="2147484839" r:id="rId7"/>
    <p:sldLayoutId id="2147484840" r:id="rId8"/>
    <p:sldLayoutId id="2147484841" r:id="rId9"/>
    <p:sldLayoutId id="2147484842" r:id="rId10"/>
    <p:sldLayoutId id="2147484845" r:id="rId11"/>
    <p:sldLayoutId id="2147484843" r:id="rId12"/>
    <p:sldLayoutId id="2147484844" r:id="rId13"/>
    <p:sldLayoutId id="2147484846" r:id="rId14"/>
  </p:sldLayoutIdLst>
  <p:transition spd="slow" advTm="0"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1600" baseline="0">
          <a:solidFill>
            <a:srgbClr val="FFFFFF"/>
          </a:solidFill>
          <a:effectLst>
            <a:outerShdw blurRad="38100" dist="38100" dir="2700000">
              <a:srgbClr val="000000">
                <a:alpha val="75000"/>
              </a:srgbClr>
            </a:outerShdw>
          </a:effectLst>
          <a:latin typeface="Verdana"/>
          <a:ea typeface="+mj-ea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Verdana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Verdana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Verdana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Verdana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Clr>
          <a:srgbClr val="214C90"/>
        </a:buClr>
        <a:buFont typeface="Times" pitchFamily="-84" charset="0"/>
        <a:buNone/>
        <a:defRPr sz="3000">
          <a:solidFill>
            <a:schemeClr val="tx1"/>
          </a:solidFill>
          <a:latin typeface="Verdana"/>
          <a:ea typeface="+mn-ea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1191D0"/>
        </a:buClr>
        <a:buFont typeface="Wingdings" pitchFamily="2" charset="2"/>
        <a:buChar char="§"/>
        <a:defRPr sz="2800">
          <a:solidFill>
            <a:schemeClr val="tx1"/>
          </a:solidFill>
          <a:latin typeface="Verdana"/>
          <a:ea typeface="+mn-ea"/>
          <a:cs typeface="ＭＳ Ｐゴシック" charset="-128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lr>
          <a:srgbClr val="B2D233"/>
        </a:buClr>
        <a:buFont typeface="Arial" charset="0"/>
        <a:buChar char="•"/>
        <a:defRPr sz="2600">
          <a:solidFill>
            <a:schemeClr val="tx1"/>
          </a:solidFill>
          <a:latin typeface="Verdana"/>
          <a:ea typeface="+mn-ea"/>
          <a:cs typeface="ＭＳ Ｐゴシック" charset="-128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lr>
          <a:srgbClr val="1191D0"/>
        </a:buClr>
        <a:buFont typeface="Arial" charset="0"/>
        <a:buChar char="•"/>
        <a:defRPr sz="2400">
          <a:solidFill>
            <a:schemeClr val="tx1"/>
          </a:solidFill>
          <a:latin typeface="Verdana"/>
          <a:ea typeface="+mn-ea"/>
          <a:cs typeface="ＭＳ Ｐゴシック" charset="-128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lr>
          <a:srgbClr val="B2D233"/>
        </a:buClr>
        <a:buFont typeface="Lucida Grande" pitchFamily="-84" charset="0"/>
        <a:buChar char="-"/>
        <a:defRPr sz="2200">
          <a:solidFill>
            <a:schemeClr val="tx1"/>
          </a:solidFill>
          <a:latin typeface="Verdana"/>
          <a:ea typeface="+mn-ea"/>
          <a:cs typeface="ＭＳ Ｐゴシック" charset="-128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rgbClr val="2D5E2F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rgbClr val="2D5E2F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rgbClr val="2D5E2F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rgbClr val="2D5E2F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ib.adai.washington.edu/instruments/glossary.htm" TargetMode="External"/><Relationship Id="rId5" Type="http://schemas.openxmlformats.org/officeDocument/2006/relationships/hyperlink" Target="http://pubs.niaaa.nih.gov/publications/Assesing%20Alcohol/measures.htm" TargetMode="External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Screen and Assessment Critical for Addictions Treatment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09600" y="1981200"/>
            <a:ext cx="8305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More than testing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Includes clinical interviewing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Incompetence can lead to unnoticed, marginalized, untreated addiction issues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3594966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525" y="-9181"/>
            <a:ext cx="9163050" cy="1371600"/>
          </a:xfrm>
        </p:spPr>
        <p:txBody>
          <a:bodyPr/>
          <a:lstStyle/>
          <a:p>
            <a:r>
              <a:rPr lang="en-US" altLang="en-US" sz="3600" dirty="0"/>
              <a:t>Philosophical Foundations of Addictions Counseling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69913" y="1981200"/>
            <a:ext cx="8116887" cy="377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Hope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Strength-based approaches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The whole-person approach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Motivation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Collaboration in addictions counseling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Multidisciplinary approach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Advocacy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9363022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525" y="-9181"/>
            <a:ext cx="9163050" cy="1371600"/>
          </a:xfrm>
        </p:spPr>
        <p:txBody>
          <a:bodyPr/>
          <a:lstStyle/>
          <a:p>
            <a:r>
              <a:rPr lang="en-US" altLang="en-US" sz="3600" dirty="0"/>
              <a:t>Hope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533400" y="1524000"/>
            <a:ext cx="7772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Definitions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Spiritual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Mundane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Adaptive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Proper</a:t>
            </a:r>
            <a:r>
              <a:rPr kumimoji="0" lang="en-US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 </a:t>
            </a: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coping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Healthy transitions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Resiliency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Acceptance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Maladaptive</a:t>
            </a: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 hope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Fantasies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5521498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525" y="-9181"/>
            <a:ext cx="9163050" cy="1371600"/>
          </a:xfrm>
        </p:spPr>
        <p:txBody>
          <a:bodyPr/>
          <a:lstStyle/>
          <a:p>
            <a:r>
              <a:rPr lang="en-US" altLang="en-US" sz="3600" dirty="0"/>
              <a:t>Strength-Based Approaches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69913" y="1828800"/>
            <a:ext cx="8269287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Assessment identifies </a:t>
            </a:r>
            <a:r>
              <a:rPr kumimoji="0" lang="en-US" altLang="en-US" sz="28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strengths </a:t>
            </a: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and</a:t>
            </a:r>
            <a:r>
              <a:rPr kumimoji="0" lang="en-US" altLang="en-US" sz="28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 accomplishments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Do not avoid challenges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“The strengths perspective assumes that all consumers have positive capabilities and the capacity for success.”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9933604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525" y="-9181"/>
            <a:ext cx="9163050" cy="1371600"/>
          </a:xfrm>
        </p:spPr>
        <p:txBody>
          <a:bodyPr/>
          <a:lstStyle/>
          <a:p>
            <a:r>
              <a:rPr lang="en-US" altLang="en-US" sz="3600" dirty="0"/>
              <a:t>The Whole-Person Approach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85800" y="1600200"/>
            <a:ext cx="77724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Recovery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Draws upon internal and external resources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Involves lifestyle and identity changes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Takes into account client’s strengths and context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2425232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525" y="-9181"/>
            <a:ext cx="9163050" cy="1371600"/>
          </a:xfrm>
        </p:spPr>
        <p:txBody>
          <a:bodyPr/>
          <a:lstStyle/>
          <a:p>
            <a:r>
              <a:rPr lang="en-US" altLang="en-US" sz="3600" dirty="0"/>
              <a:t>Motivation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09600" y="1752600"/>
            <a:ext cx="83058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External (coercion)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Legal social controls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Formal controls (i.e. employer mandate)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Informal social controls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Internal or “intrinsic” motivation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Is emphasized for greater change and what is needed for long term recovery.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0901413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525" y="-9181"/>
            <a:ext cx="9163050" cy="1371600"/>
          </a:xfrm>
        </p:spPr>
        <p:txBody>
          <a:bodyPr/>
          <a:lstStyle/>
          <a:p>
            <a:r>
              <a:rPr lang="en-US" altLang="en-US" sz="3600" dirty="0"/>
              <a:t>Collaboration in Addictions Counseling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09600" y="2057400"/>
            <a:ext cx="82296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The therapeutic process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Client and counselor together work in sessions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Clients do all the work in between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Share and explore assessment results with client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0324394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525" y="-9181"/>
            <a:ext cx="9163050" cy="1371600"/>
          </a:xfrm>
        </p:spPr>
        <p:txBody>
          <a:bodyPr/>
          <a:lstStyle/>
          <a:p>
            <a:r>
              <a:rPr lang="en-US" altLang="en-US" sz="3600" dirty="0"/>
              <a:t>Multidisciplinary Approach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096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Collaboration with others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Helping professionals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Health care providers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Support groups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655506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Advocacy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096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Whether in an addictions, mental health, school, or vocational rehabilitation context, an assessment may lead to client advocacy.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0" lang="en-US" sz="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 client may need to be advocated for (direct advocacy) or on behalf of (indirect advocacy).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9712776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Role of an Addictions Assessor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85800" y="1828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Type of problem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Appropriate treatment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Appropriate interventions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Involve family as needed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Evaluate effectiveness of interventions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Continuity of care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endParaRPr kumimoji="0" lang="en-U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5060136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Points to Remember About</a:t>
            </a:r>
            <a:br>
              <a:rPr lang="en-US" altLang="en-US" sz="3600" dirty="0"/>
            </a:br>
            <a:r>
              <a:rPr lang="en-US" altLang="en-US" sz="3600" dirty="0"/>
              <a:t>Human Assessment Measures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69913" y="1981200"/>
            <a:ext cx="8269287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Protect client welfare and information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Informed consent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Be competent to use assessment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Recognize uniqueness and diversity issues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Be watchful of stereotypes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Own ideas of “addicts”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Unidentified addictions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Results are not the person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1631757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Human Assessment Measures,</a:t>
            </a:r>
            <a:r>
              <a:rPr lang="en-US" altLang="en-US" sz="3400" dirty="0"/>
              <a:t> </a:t>
            </a:r>
            <a:r>
              <a:rPr lang="en-US" altLang="en-US" sz="2000" dirty="0"/>
              <a:t>(continued)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09600" y="1828800"/>
            <a:ext cx="77724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Use proper instruments appropriately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Maintain empathetic connection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Use multiple methods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Detailed interview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Multidisciplinary approach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Consult other professionals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Continue to reassess over time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9469449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Communicating about Human Assessment Measures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85800" y="2057400"/>
            <a:ext cx="81534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Involve client at all stages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Continue to assess over time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Use easy to understand language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Explain results and limits of assessment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Share accepted results first</a:t>
            </a:r>
          </a:p>
          <a:p>
            <a:pPr marL="742950" marR="0" lvl="1" indent="-2857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Self-verification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Connect information to client’s goals and values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8986041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Flow of Addictions Assessment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28800"/>
            <a:ext cx="5983288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0521112"/>
      </p:ext>
    </p:extLst>
  </p:cSld>
  <p:clrMapOvr>
    <a:masterClrMapping/>
  </p:clrMapOvr>
  <p:transition spd="slow" advTm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Structures of Assessment Interviews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33400" y="1676400"/>
            <a:ext cx="83058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Unstructured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Builds rapport, addresses resistance, wholistic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Time intensive, unable to generalize, may over-assess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Semi-structured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Structured interviews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Reliable and valid, efficient, aids research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Rigid, may need training, can compromise rapport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902454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1700" dirty="0"/>
              <a:t> </a:t>
            </a:r>
            <a:r>
              <a:rPr lang="en-US" altLang="en-US" sz="3600" dirty="0"/>
              <a:t>Components of an Interview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09600" y="1524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1. Review referral information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2. Review previous evaluations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3. Interview the client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4. Gather corroborating material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5. Formulate a hypothesis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6. Make recommendations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7. Create a report, other documents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8. Meet with the client about results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9. Meet with client’s support system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10. Follow up on recommendations and referrals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2948054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Assessment for Level of Care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85800" y="1676400"/>
            <a:ext cx="8153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Intoxication and withdrawal potential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Biomedical conditions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Emotional, behavioral, and cognitive conditions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Readiness for change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Likelihood of relapse or continued use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Recovery environment</a:t>
            </a: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4963100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Useful Information to Gather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85800" y="1752600"/>
            <a:ext cx="78486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Demographics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Client presentation and functioning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Addictive behavior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First and subsequent exposure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Context of use, triggers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Positive and negative results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Beliefs about use/non-use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8961171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Useful Information, </a:t>
            </a:r>
            <a:r>
              <a:rPr lang="en-US" altLang="en-US" sz="2000" dirty="0"/>
              <a:t>(continued)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85800" y="1905000"/>
            <a:ext cx="80772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Treatment specific information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Past treatment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Goals and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Internal and external triggers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Motivation</a:t>
            </a:r>
            <a:r>
              <a:rPr kumimoji="0" lang="en-US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 and </a:t>
            </a: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readiness for change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6373104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/>
              <a:t>Useful Information, </a:t>
            </a:r>
            <a:r>
              <a:rPr lang="en-US" altLang="en-US" sz="2000" dirty="0"/>
              <a:t>(continued)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85800" y="1905000"/>
            <a:ext cx="80772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Information about the whole person </a:t>
            </a:r>
            <a:endParaRPr kumimoji="0" lang="en-US" altLang="en-US" sz="2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Relationships, context</a:t>
            </a:r>
            <a:endParaRPr kumimoji="0" lang="en-US" altLang="en-US" sz="20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Adverse childhood events</a:t>
            </a:r>
            <a:endParaRPr kumimoji="0" lang="en-US" altLang="en-US" sz="20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High risk behaviors</a:t>
            </a:r>
            <a:endParaRPr kumimoji="0" lang="en-US" altLang="en-US" sz="20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Coping skills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Work</a:t>
            </a:r>
            <a:endParaRPr kumimoji="0" lang="en-US" altLang="en-US" sz="20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Spirituality 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0730119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4" y="0"/>
            <a:ext cx="9163050" cy="1371600"/>
          </a:xfrm>
        </p:spPr>
        <p:txBody>
          <a:bodyPr/>
          <a:lstStyle/>
          <a:p>
            <a:r>
              <a:rPr lang="en-US" altLang="en-US" sz="3600" dirty="0">
                <a:ea typeface="ＭＳ Ｐゴシック" panose="020B0600070205080204" pitchFamily="34" charset="-128"/>
              </a:rPr>
              <a:t>Useful Web Sites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gray">
          <a:xfrm>
            <a:off x="0" y="6400800"/>
            <a:ext cx="9153525" cy="457200"/>
          </a:xfrm>
          <a:prstGeom prst="rect">
            <a:avLst/>
          </a:prstGeom>
          <a:solidFill>
            <a:srgbClr val="214C90"/>
          </a:solidFill>
          <a:ln w="9525">
            <a:solidFill>
              <a:srgbClr val="214C90"/>
            </a:solidFill>
            <a:miter lim="800000"/>
            <a:headEnd/>
            <a:tailEnd/>
          </a:ln>
        </p:spPr>
        <p:txBody>
          <a:bodyPr wrap="none"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pic>
        <p:nvPicPr>
          <p:cNvPr id="6" name="Picture 9" descr="Pearson_Strap_Bound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6400800"/>
            <a:ext cx="176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1828800" y="6400800"/>
            <a:ext cx="540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Foundations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of Addictions Counseling</a:t>
            </a:r>
            <a:r>
              <a:rPr lang="en-US" altLang="en-US" sz="900" i="1" dirty="0" smtClean="0">
                <a:solidFill>
                  <a:srgbClr val="FFFFFF"/>
                </a:solidFill>
                <a:latin typeface="Verdana" panose="020B0604030504040204" pitchFamily="34" charset="0"/>
              </a:rPr>
              <a:t>,</a:t>
            </a:r>
            <a:r>
              <a:rPr lang="en-US" altLang="en-US" sz="900" i="1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3e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  <a:p>
            <a:pPr>
              <a:defRPr/>
            </a:pPr>
            <a:r>
              <a:rPr lang="en-US" altLang="en-US" sz="900" dirty="0" smtClean="0">
                <a:solidFill>
                  <a:srgbClr val="FFFFFF"/>
                </a:solidFill>
                <a:latin typeface="Verdana" panose="020B0604030504040204" pitchFamily="34" charset="0"/>
              </a:rPr>
              <a:t>Capuzzi</a:t>
            </a:r>
            <a:r>
              <a:rPr lang="en-US" altLang="en-US" sz="900" baseline="0" dirty="0" smtClean="0">
                <a:solidFill>
                  <a:srgbClr val="FFFFFF"/>
                </a:solidFill>
                <a:latin typeface="Verdana" panose="020B0604030504040204" pitchFamily="34" charset="0"/>
              </a:rPr>
              <a:t> &amp; Stauffer</a:t>
            </a:r>
            <a:endParaRPr lang="en-US" altLang="en-US" sz="900" dirty="0" smtClean="0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8" name="Text Box 47"/>
          <p:cNvSpPr txBox="1">
            <a:spLocks noChangeArrowheads="1"/>
          </p:cNvSpPr>
          <p:nvPr/>
        </p:nvSpPr>
        <p:spPr bwMode="auto">
          <a:xfrm>
            <a:off x="4495800" y="6400800"/>
            <a:ext cx="31257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Copyright © 2016, 2012, 2008 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by Pearson Education, Inc.</a:t>
            </a:r>
          </a:p>
          <a:p>
            <a:pPr algn="r">
              <a:defRPr/>
            </a:pPr>
            <a:r>
              <a:rPr lang="en-US" altLang="en-US" sz="900" dirty="0" smtClean="0">
                <a:solidFill>
                  <a:schemeClr val="bg1"/>
                </a:solidFill>
                <a:latin typeface="Verdana" panose="020B0604030504040204" pitchFamily="34" charset="0"/>
              </a:rPr>
              <a:t>All Rights Reserved</a:t>
            </a:r>
          </a:p>
        </p:txBody>
      </p:sp>
      <p:pic>
        <p:nvPicPr>
          <p:cNvPr id="9" name="Picture 8" descr="Pearson_Bound_Whi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400800"/>
            <a:ext cx="1533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09600" y="1828800"/>
            <a:ext cx="81534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National Institute on Alcohol Abuse and Alcoholism: Alcohol Consumption Measures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  <a:hlinkClick r:id="rId5"/>
              </a:rPr>
              <a:t>http://pubs.niaaa.nih.gov/publications/Assesing%20Alcohol/measures.htm</a:t>
            </a:r>
            <a:r>
              <a:rPr kumimoji="0" lang="en-US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University of Washington: Substance Use Screening &amp; Assessment Instruments Database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n"/>
              <a:tabLst/>
              <a:defRPr/>
            </a:pPr>
            <a:r>
              <a:rPr kumimoji="0" lang="en-US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  <a:hlinkClick r:id="rId6"/>
              </a:rPr>
              <a:t>http://lib.adai.washington.edu/instruments/glossary.htm</a:t>
            </a:r>
            <a:r>
              <a:rPr kumimoji="0" lang="en-US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 </a:t>
            </a:r>
            <a:endParaRPr kumimoji="0" lang="en-US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8856330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/>
    </p:bldLst>
  </p:timing>
</p:sld>
</file>

<file path=ppt/theme/theme1.xml><?xml version="1.0" encoding="utf-8"?>
<a:theme xmlns:a="http://schemas.openxmlformats.org/drawingml/2006/main" name="TED accessibility template">
  <a:themeElements>
    <a:clrScheme name="Custom 8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232C8"/>
      </a:hlink>
      <a:folHlink>
        <a:srgbClr val="9632C8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521</TotalTime>
  <Words>1147</Words>
  <Application>Microsoft Office PowerPoint</Application>
  <PresentationFormat>On-screen Show (4:3)</PresentationFormat>
  <Paragraphs>265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ＭＳ Ｐゴシック</vt:lpstr>
      <vt:lpstr>Arial</vt:lpstr>
      <vt:lpstr>Calibri</vt:lpstr>
      <vt:lpstr>Lucida Grande</vt:lpstr>
      <vt:lpstr>Tahoma</vt:lpstr>
      <vt:lpstr>Times</vt:lpstr>
      <vt:lpstr>Verdana</vt:lpstr>
      <vt:lpstr>Wingdings</vt:lpstr>
      <vt:lpstr>TED accessibility template</vt:lpstr>
      <vt:lpstr>PowerPoint Presentation</vt:lpstr>
      <vt:lpstr>Screen and Assessment Critical for Addictions Treatment</vt:lpstr>
      <vt:lpstr>Philosophical Foundations of Addictions Counseling</vt:lpstr>
      <vt:lpstr>Hope</vt:lpstr>
      <vt:lpstr>Strength-Based Approaches</vt:lpstr>
      <vt:lpstr>The Whole-Person Approach</vt:lpstr>
      <vt:lpstr>Motivation</vt:lpstr>
      <vt:lpstr>Collaboration in Addictions Counseling</vt:lpstr>
      <vt:lpstr>Multidisciplinary Approach</vt:lpstr>
      <vt:lpstr>Advocacy</vt:lpstr>
      <vt:lpstr>Role of an Addictions Assessor</vt:lpstr>
      <vt:lpstr>Points to Remember About Human Assessment Measures</vt:lpstr>
      <vt:lpstr>Human Assessment Measures, (continued)</vt:lpstr>
      <vt:lpstr>Communicating about Human Assessment Measures</vt:lpstr>
      <vt:lpstr>Flow of Addictions Assessment</vt:lpstr>
      <vt:lpstr>Structures of Assessment Interviews</vt:lpstr>
      <vt:lpstr> Components of an Interview</vt:lpstr>
      <vt:lpstr>Assessment for Level of Care</vt:lpstr>
      <vt:lpstr>Useful Information to Gather</vt:lpstr>
      <vt:lpstr>Useful Information, (continued)</vt:lpstr>
      <vt:lpstr>Useful Information, (continued)</vt:lpstr>
      <vt:lpstr>Useful Web Sites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</dc:creator>
  <cp:lastModifiedBy>Styles, Marisia</cp:lastModifiedBy>
  <cp:revision>60</cp:revision>
  <dcterms:created xsi:type="dcterms:W3CDTF">2014-09-07T20:58:46Z</dcterms:created>
  <dcterms:modified xsi:type="dcterms:W3CDTF">2015-04-02T14:48:37Z</dcterms:modified>
</cp:coreProperties>
</file>