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347" r:id="rId3"/>
    <p:sldId id="348" r:id="rId4"/>
    <p:sldId id="349" r:id="rId5"/>
    <p:sldId id="350" r:id="rId6"/>
    <p:sldId id="351" r:id="rId7"/>
    <p:sldId id="352" r:id="rId8"/>
    <p:sldId id="353" r:id="rId9"/>
    <p:sldId id="354" r:id="rId10"/>
    <p:sldId id="355" r:id="rId11"/>
    <p:sldId id="356" r:id="rId12"/>
    <p:sldId id="357" r:id="rId13"/>
    <p:sldId id="359" r:id="rId14"/>
    <p:sldId id="360" r:id="rId15"/>
    <p:sldId id="361" r:id="rId16"/>
    <p:sldId id="362" r:id="rId17"/>
    <p:sldId id="363" r:id="rId18"/>
    <p:sldId id="364" r:id="rId19"/>
    <p:sldId id="365" r:id="rId20"/>
    <p:sldId id="366" r:id="rId21"/>
    <p:sldId id="367" r:id="rId22"/>
    <p:sldId id="368" r:id="rId23"/>
    <p:sldId id="369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1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64395"/>
    <a:srgbClr val="263B94"/>
    <a:srgbClr val="C2C9E6"/>
    <a:srgbClr val="131442"/>
    <a:srgbClr val="D99A29"/>
    <a:srgbClr val="214C90"/>
    <a:srgbClr val="B2D233"/>
    <a:srgbClr val="1191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90"/>
      </p:cViewPr>
      <p:guideLst>
        <p:guide orient="horz" pos="201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276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-84" charset="0"/>
                <a:ea typeface="ＭＳ Ｐゴシック" pitchFamily="-84" charset="-128"/>
                <a:cs typeface="ＭＳ Ｐゴシック" pitchFamily="-8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pitchFamily="-84" charset="-128"/>
              </a:defRPr>
            </a:lvl1pPr>
          </a:lstStyle>
          <a:p>
            <a:pPr>
              <a:defRPr/>
            </a:pPr>
            <a:fld id="{D62F6D75-9986-4596-8E51-A05AC7E524B6}" type="datetime1">
              <a:rPr lang="en-US"/>
              <a:pPr>
                <a:defRPr/>
              </a:pPr>
              <a:t>4/2/2015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-84" charset="0"/>
                <a:ea typeface="ＭＳ Ｐゴシック" pitchFamily="-84" charset="-128"/>
                <a:cs typeface="ＭＳ Ｐゴシック" pitchFamily="-8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18CA7BE-4229-424E-82A1-4551F9BB94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1632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-84" charset="-128"/>
              </a:defRPr>
            </a:lvl1pPr>
          </a:lstStyle>
          <a:p>
            <a:pPr>
              <a:defRPr/>
            </a:pPr>
            <a:fld id="{54894A75-9A16-4FD2-9F01-8A12BF949661}" type="datetime1">
              <a:rPr lang="en-US"/>
              <a:pPr>
                <a:defRPr/>
              </a:pPr>
              <a:t>4/2/2015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8398E38-D416-4461-93A0-1AA04C0312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22495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250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5945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3732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0075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0745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35483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2425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82426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910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78284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75090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5974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66898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63692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63369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64377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47938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48750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8191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32805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56064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2797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gray">
          <a:xfrm>
            <a:off x="-9525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3" name="Picture 8" descr="Pearson_Bound_Wh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136" y="6393041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10325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176" y="0"/>
            <a:ext cx="9140825" cy="1600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lnSpc>
                <a:spcPct val="90000"/>
              </a:lnSpc>
              <a:spcAft>
                <a:spcPts val="125"/>
              </a:spcAft>
              <a:defRPr/>
            </a:pPr>
            <a:r>
              <a:rPr lang="en-US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Foundations of Addictions Counseling, 3/E</a:t>
            </a:r>
          </a:p>
          <a:p>
            <a:pPr algn="ctr">
              <a:lnSpc>
                <a:spcPct val="90000"/>
              </a:lnSpc>
              <a:spcAft>
                <a:spcPts val="125"/>
              </a:spcAft>
              <a:defRPr/>
            </a:pPr>
            <a:r>
              <a:rPr lang="en-US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David</a:t>
            </a:r>
            <a:r>
              <a:rPr lang="en-US" sz="2800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 </a:t>
            </a:r>
            <a:r>
              <a:rPr lang="en-US" sz="2800" baseline="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Capuzzi</a:t>
            </a:r>
            <a:r>
              <a:rPr lang="en-US" sz="2800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 </a:t>
            </a:r>
            <a:r>
              <a:rPr lang="en-US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&amp;</a:t>
            </a:r>
            <a:r>
              <a:rPr lang="en-US" sz="2800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 Mark D. Stauffer</a:t>
            </a:r>
            <a:endParaRPr lang="en-US" sz="105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-84" charset="0"/>
              <a:ea typeface="ＭＳ Ｐゴシック" pitchFamily="-84" charset="-128"/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 userDrawn="1"/>
        </p:nvSpPr>
        <p:spPr bwMode="auto">
          <a:xfrm>
            <a:off x="2019300" y="6434138"/>
            <a:ext cx="502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by Pearson Education, Inc. All Rights Reserved</a:t>
            </a:r>
          </a:p>
        </p:txBody>
      </p:sp>
      <p:sp>
        <p:nvSpPr>
          <p:cNvPr id="8" name="Rectangle 17"/>
          <p:cNvSpPr>
            <a:spLocks noChangeArrowheads="1"/>
          </p:cNvSpPr>
          <p:nvPr userDrawn="1"/>
        </p:nvSpPr>
        <p:spPr bwMode="auto">
          <a:xfrm>
            <a:off x="2819400" y="1295400"/>
            <a:ext cx="3429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 sz="1200" smtClean="0">
              <a:solidFill>
                <a:srgbClr val="FFFFFF"/>
              </a:solidFill>
            </a:endParaRPr>
          </a:p>
        </p:txBody>
      </p:sp>
      <p:pic>
        <p:nvPicPr>
          <p:cNvPr id="10" name="Content Placeholder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 bwMode="auto">
          <a:xfrm>
            <a:off x="381000" y="1765067"/>
            <a:ext cx="3581400" cy="446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4343400" y="2895600"/>
            <a:ext cx="4648200" cy="133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-128"/>
              </a:rPr>
              <a:t>Chapter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-128"/>
              </a:rPr>
              <a:t>2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charset="-128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Substance Addictions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</a:rPr>
              <a:t> Updated by Melinda Haley, Walden University </a:t>
            </a:r>
            <a:endParaRPr kumimoji="0" lang="en-US" alt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4597402"/>
      </p:ext>
    </p:extLst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214C90"/>
          </a:solidFill>
          <a:ln>
            <a:solidFill>
              <a:srgbClr val="214C90"/>
            </a:solidFill>
          </a:ln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675" y="2362200"/>
            <a:ext cx="8229600" cy="3840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330109"/>
      </p:ext>
    </p:extLst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7496C3"/>
            </a:solidFill>
          </a:ln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61037"/>
            <a:ext cx="8229600" cy="563563"/>
          </a:xfrm>
          <a:prstGeom prst="rect">
            <a:avLst/>
          </a:prstGeom>
        </p:spPr>
        <p:txBody>
          <a:bodyPr anchor="ctr"/>
          <a:lstStyle>
            <a:lvl1pPr marL="342900" indent="-4763" algn="ctr">
              <a:buNone/>
              <a:tabLst>
                <a:tab pos="7773988" algn="l"/>
              </a:tabLst>
              <a:defRPr sz="1400"/>
            </a:lvl1pPr>
            <a:lvl2pPr algn="ctr">
              <a:buNone/>
              <a:tabLst>
                <a:tab pos="7773988" algn="l"/>
              </a:tabLst>
              <a:defRPr sz="1400"/>
            </a:lvl2pPr>
            <a:lvl3pPr algn="ctr">
              <a:buNone/>
              <a:tabLst>
                <a:tab pos="7773988" algn="l"/>
              </a:tabLst>
              <a:defRPr sz="1400"/>
            </a:lvl3pPr>
            <a:lvl4pPr algn="ctr">
              <a:buNone/>
              <a:tabLst>
                <a:tab pos="7773988" algn="l"/>
              </a:tabLst>
              <a:defRPr sz="1400"/>
            </a:lvl4pPr>
            <a:lvl5pPr algn="ctr">
              <a:buNone/>
              <a:tabLst>
                <a:tab pos="7773988" algn="l"/>
              </a:tabLst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649841"/>
      </p:ext>
    </p:extLst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94306"/>
      </p:ext>
    </p:extLst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066925"/>
            <a:ext cx="7772400" cy="1362075"/>
          </a:xfrm>
          <a:noFill/>
          <a:ln>
            <a:noFill/>
          </a:ln>
        </p:spPr>
        <p:txBody>
          <a:bodyPr anchorCtr="1"/>
          <a:lstStyle>
            <a:lvl1pPr algn="ctr">
              <a:defRPr sz="3600" b="0" cap="none">
                <a:solidFill>
                  <a:srgbClr val="1191D0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4528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8972473"/>
      </p:ext>
    </p:extLst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321044"/>
      </p:ext>
    </p:extLst>
  </p:cSld>
  <p:clrMapOvr>
    <a:masterClrMapping/>
  </p:clrMapOvr>
  <p:transition spd="slow"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46344"/>
      </p:ext>
    </p:extLst>
  </p:cSld>
  <p:clrMapOvr>
    <a:masterClrMapping/>
  </p:clrMapOvr>
  <p:transition spd="slow"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85800"/>
          </a:xfrm>
          <a:noFill/>
          <a:ln>
            <a:noFill/>
          </a:ln>
        </p:spPr>
        <p:txBody>
          <a:bodyPr/>
          <a:lstStyle>
            <a:lvl1pPr algn="l">
              <a:defRPr sz="1100">
                <a:solidFill>
                  <a:srgbClr val="000000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221765"/>
      </p:ext>
    </p:extLst>
  </p:cSld>
  <p:clrMapOvr>
    <a:masterClrMapping/>
  </p:clrMapOvr>
  <p:transition spd="slow"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229600" cy="685800"/>
          </a:xfrm>
          <a:noFill/>
          <a:ln>
            <a:noFill/>
          </a:ln>
        </p:spPr>
        <p:txBody>
          <a:bodyPr anchor="b" anchorCtr="1"/>
          <a:lstStyle>
            <a:lvl1pPr algn="ctr">
              <a:defRPr sz="1400">
                <a:solidFill>
                  <a:srgbClr val="000000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01791"/>
      </p:ext>
    </p:extLst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6085255"/>
      </p:ext>
    </p:extLst>
  </p:cSld>
  <p:clrMapOvr>
    <a:masterClrMapping/>
  </p:clrMapOvr>
  <p:transition spd="slow"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31958"/>
      </p:ext>
    </p:extLst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1045504"/>
      </p:ext>
    </p:extLst>
  </p:cSld>
  <p:clrMapOvr>
    <a:masterClrMapping/>
  </p:clrMapOvr>
  <p:transition spd="slow" advTm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8576714"/>
      </p:ext>
    </p:extLst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9588" y="0"/>
            <a:ext cx="2284412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75" y="0"/>
            <a:ext cx="6704013" cy="6126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9141"/>
      </p:ext>
    </p:extLst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-19050" y="0"/>
            <a:ext cx="9163050" cy="13716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Aft>
                <a:spcPts val="125"/>
              </a:spcAft>
              <a:defRPr/>
            </a:pPr>
            <a:r>
              <a:rPr lang="en-US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Foundations of Addictions Counseling, 3/E</a:t>
            </a:r>
            <a:br>
              <a:rPr lang="en-US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</a:br>
            <a:r>
              <a:rPr lang="en-US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David</a:t>
            </a:r>
            <a:r>
              <a:rPr lang="en-US" sz="2800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 </a:t>
            </a:r>
            <a:r>
              <a:rPr lang="en-US" sz="2800" baseline="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Capuzzi</a:t>
            </a:r>
            <a:r>
              <a:rPr lang="en-US" sz="2800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 </a:t>
            </a:r>
            <a:r>
              <a:rPr lang="en-US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&amp;</a:t>
            </a:r>
            <a:r>
              <a:rPr lang="en-US" sz="2800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 Mark D. Stauffer</a:t>
            </a:r>
            <a:br>
              <a:rPr lang="en-US" sz="2800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</a:br>
            <a:r>
              <a:rPr lang="en-US" sz="2800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/>
            </a:r>
            <a:br>
              <a:rPr lang="en-US" sz="2800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</a:br>
            <a:endParaRPr lang="en-US" dirty="0"/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gray">
          <a:xfrm>
            <a:off x="-9525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1029" name="Picture 8" descr="Pearson_Bound_White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9" descr="Pearson_Strap_Bound_White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Text Box 47"/>
          <p:cNvSpPr txBox="1">
            <a:spLocks noChangeArrowheads="1"/>
          </p:cNvSpPr>
          <p:nvPr userDrawn="1"/>
        </p:nvSpPr>
        <p:spPr bwMode="auto">
          <a:xfrm>
            <a:off x="1600200" y="6400800"/>
            <a:ext cx="5629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1032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276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Content Placeholder 4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 bwMode="auto">
          <a:xfrm>
            <a:off x="2667000" y="1653148"/>
            <a:ext cx="3657600" cy="446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47" r:id="rId1"/>
    <p:sldLayoutId id="2147484832" r:id="rId2"/>
    <p:sldLayoutId id="2147484835" r:id="rId3"/>
    <p:sldLayoutId id="2147484836" r:id="rId4"/>
    <p:sldLayoutId id="2147484837" r:id="rId5"/>
    <p:sldLayoutId id="2147484838" r:id="rId6"/>
    <p:sldLayoutId id="2147484839" r:id="rId7"/>
    <p:sldLayoutId id="2147484840" r:id="rId8"/>
    <p:sldLayoutId id="2147484841" r:id="rId9"/>
    <p:sldLayoutId id="2147484842" r:id="rId10"/>
    <p:sldLayoutId id="2147484845" r:id="rId11"/>
    <p:sldLayoutId id="2147484843" r:id="rId12"/>
    <p:sldLayoutId id="2147484844" r:id="rId13"/>
    <p:sldLayoutId id="2147484846" r:id="rId14"/>
  </p:sldLayoutIdLst>
  <p:transition spd="slow" advTm="0"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1600" baseline="0">
          <a:solidFill>
            <a:srgbClr val="FFFFFF"/>
          </a:solidFill>
          <a:effectLst>
            <a:outerShdw blurRad="38100" dist="38100" dir="2700000">
              <a:srgbClr val="000000">
                <a:alpha val="75000"/>
              </a:srgbClr>
            </a:outerShdw>
          </a:effectLst>
          <a:latin typeface="Verdana"/>
          <a:ea typeface="+mj-ea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Verdana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Verdana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Verdana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Verdana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Clr>
          <a:srgbClr val="214C90"/>
        </a:buClr>
        <a:buFont typeface="Times" pitchFamily="-84" charset="0"/>
        <a:buNone/>
        <a:defRPr sz="3000">
          <a:solidFill>
            <a:schemeClr val="tx1"/>
          </a:solidFill>
          <a:latin typeface="Verdana"/>
          <a:ea typeface="+mn-ea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1191D0"/>
        </a:buClr>
        <a:buFont typeface="Wingdings" pitchFamily="2" charset="2"/>
        <a:buChar char="§"/>
        <a:defRPr sz="2800">
          <a:solidFill>
            <a:schemeClr val="tx1"/>
          </a:solidFill>
          <a:latin typeface="Verdana"/>
          <a:ea typeface="+mn-ea"/>
          <a:cs typeface="ＭＳ Ｐゴシック" charset="-128"/>
        </a:defRPr>
      </a:lvl2pPr>
      <a:lvl3pPr marL="1085850" indent="-228600" algn="l" rtl="0" eaLnBrk="1" fontAlgn="base" hangingPunct="1">
        <a:spcBef>
          <a:spcPct val="20000"/>
        </a:spcBef>
        <a:spcAft>
          <a:spcPct val="0"/>
        </a:spcAft>
        <a:buClr>
          <a:srgbClr val="B2D233"/>
        </a:buClr>
        <a:buFont typeface="Arial" charset="0"/>
        <a:buChar char="•"/>
        <a:defRPr sz="2600">
          <a:solidFill>
            <a:schemeClr val="tx1"/>
          </a:solidFill>
          <a:latin typeface="Verdana"/>
          <a:ea typeface="+mn-ea"/>
          <a:cs typeface="ＭＳ Ｐゴシック" charset="-128"/>
        </a:defRPr>
      </a:lvl3pPr>
      <a:lvl4pPr marL="1428750" indent="-228600" algn="l" rtl="0" eaLnBrk="1" fontAlgn="base" hangingPunct="1">
        <a:spcBef>
          <a:spcPct val="20000"/>
        </a:spcBef>
        <a:spcAft>
          <a:spcPct val="0"/>
        </a:spcAft>
        <a:buClr>
          <a:srgbClr val="1191D0"/>
        </a:buClr>
        <a:buFont typeface="Arial" charset="0"/>
        <a:buChar char="•"/>
        <a:defRPr sz="2400">
          <a:solidFill>
            <a:schemeClr val="tx1"/>
          </a:solidFill>
          <a:latin typeface="Verdana"/>
          <a:ea typeface="+mn-ea"/>
          <a:cs typeface="ＭＳ Ｐゴシック" charset="-128"/>
        </a:defRPr>
      </a:lvl4pPr>
      <a:lvl5pPr marL="1771650" indent="-228600" algn="l" rtl="0" eaLnBrk="1" fontAlgn="base" hangingPunct="1">
        <a:spcBef>
          <a:spcPct val="20000"/>
        </a:spcBef>
        <a:spcAft>
          <a:spcPct val="0"/>
        </a:spcAft>
        <a:buClr>
          <a:srgbClr val="B2D233"/>
        </a:buClr>
        <a:buFont typeface="Lucida Grande" pitchFamily="-84" charset="0"/>
        <a:buChar char="-"/>
        <a:defRPr sz="2200">
          <a:solidFill>
            <a:schemeClr val="tx1"/>
          </a:solidFill>
          <a:latin typeface="Verdana"/>
          <a:ea typeface="+mn-ea"/>
          <a:cs typeface="ＭＳ Ｐゴシック" charset="-128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rgbClr val="2D5E2F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rgbClr val="2D5E2F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rgbClr val="2D5E2F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rgbClr val="2D5E2F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7" Type="http://schemas.openxmlformats.org/officeDocument/2006/relationships/hyperlink" Target="http://www.na.org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l-anon.org/" TargetMode="External"/><Relationship Id="rId5" Type="http://schemas.openxmlformats.org/officeDocument/2006/relationships/hyperlink" Target="http://www.alcoholics-anonymous.org/" TargetMode="External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/>
              <a:t>Addiction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609600" y="21336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Addictive process has many components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Behavioral elements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May or may not involve physical dependence</a:t>
            </a:r>
          </a:p>
        </p:txBody>
      </p:sp>
    </p:spTree>
    <p:extLst>
      <p:ext uri="{BB962C8B-B14F-4D97-AF65-F5344CB8AC3E}">
        <p14:creationId xmlns:p14="http://schemas.microsoft.com/office/powerpoint/2010/main" val="3713594966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525" y="-9181"/>
            <a:ext cx="9163050" cy="1371600"/>
          </a:xfrm>
        </p:spPr>
        <p:txBody>
          <a:bodyPr/>
          <a:lstStyle/>
          <a:p>
            <a:r>
              <a:rPr lang="en-US" altLang="en-US" sz="3600" dirty="0"/>
              <a:t>Neurobiology and Physiology of Addiction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85800" y="2286000"/>
            <a:ext cx="80772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No single biological factor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Brain changes with addiction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Permanent damage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Changes in connections between neurons</a:t>
            </a: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9363022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525" y="-9181"/>
            <a:ext cx="9163050" cy="1371600"/>
          </a:xfrm>
        </p:spPr>
        <p:txBody>
          <a:bodyPr/>
          <a:lstStyle/>
          <a:p>
            <a:r>
              <a:rPr lang="en-US" altLang="en-US" sz="3600" dirty="0"/>
              <a:t>Reward Pathway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533400" y="1828800"/>
            <a:ext cx="40386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Areas of brain key to addictive cycle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Ventral tegmental area (VTA)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Nucleus accumbens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Prefrontral cortex</a:t>
            </a: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5410200" y="1710928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cs typeface="Arial" panose="020B0604020202020204" pitchFamily="34" charset="0"/>
              </a:rPr>
              <a:t>Reward Circuit</a:t>
            </a:r>
          </a:p>
        </p:txBody>
      </p:sp>
      <p:pic>
        <p:nvPicPr>
          <p:cNvPr id="12" name="Picture 3" descr="mom_brain4_fs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438400"/>
            <a:ext cx="381000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4838700" y="5598319"/>
            <a:ext cx="4191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00" dirty="0">
                <a:ea typeface="ＭＳ Ｐゴシック" panose="020B0600070205080204" pitchFamily="34" charset="-128"/>
              </a:rPr>
              <a:t>http://teens.drugabuse.gov/mom/tg_brainimages_fig6.html</a:t>
            </a:r>
          </a:p>
        </p:txBody>
      </p:sp>
    </p:spTree>
    <p:extLst>
      <p:ext uri="{BB962C8B-B14F-4D97-AF65-F5344CB8AC3E}">
        <p14:creationId xmlns:p14="http://schemas.microsoft.com/office/powerpoint/2010/main" val="1635521498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525" y="-9181"/>
            <a:ext cx="9163050" cy="1371600"/>
          </a:xfrm>
        </p:spPr>
        <p:txBody>
          <a:bodyPr/>
          <a:lstStyle/>
          <a:p>
            <a:r>
              <a:rPr lang="en-US" altLang="en-US" sz="3600" dirty="0"/>
              <a:t>Reward Pathway, </a:t>
            </a:r>
            <a:r>
              <a:rPr lang="en-US" altLang="en-US" sz="2000" dirty="0"/>
              <a:t>(continued)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Reward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524000"/>
            <a:ext cx="5715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Placeholder 3"/>
          <p:cNvSpPr txBox="1">
            <a:spLocks/>
          </p:cNvSpPr>
          <p:nvPr/>
        </p:nvSpPr>
        <p:spPr>
          <a:xfrm>
            <a:off x="1611313" y="5410200"/>
            <a:ext cx="6777037" cy="83820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14C90"/>
              </a:buClr>
              <a:buFont typeface="Times" pitchFamily="-84" charset="0"/>
              <a:buNone/>
              <a:defRPr sz="3000">
                <a:solidFill>
                  <a:schemeClr val="tx1"/>
                </a:solidFill>
                <a:latin typeface="Verdana"/>
                <a:ea typeface="+mn-ea"/>
                <a:cs typeface="ＭＳ Ｐゴシック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191D0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Verdana"/>
                <a:ea typeface="+mn-ea"/>
                <a:cs typeface="ＭＳ Ｐゴシック" charset="-128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2D233"/>
              </a:buClr>
              <a:buFont typeface="Arial" charset="0"/>
              <a:buChar char="•"/>
              <a:defRPr sz="2600">
                <a:solidFill>
                  <a:schemeClr val="tx1"/>
                </a:solidFill>
                <a:latin typeface="Verdana"/>
                <a:ea typeface="+mn-ea"/>
                <a:cs typeface="ＭＳ Ｐゴシック" charset="-128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191D0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Verdana"/>
                <a:ea typeface="+mn-ea"/>
                <a:cs typeface="ＭＳ Ｐゴシック" charset="-128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2D233"/>
              </a:buClr>
              <a:buFont typeface="Lucida Grande" pitchFamily="-84" charset="0"/>
              <a:buChar char="-"/>
              <a:defRPr sz="2200">
                <a:solidFill>
                  <a:schemeClr val="tx1"/>
                </a:solidFill>
                <a:latin typeface="Verdana"/>
                <a:ea typeface="+mn-ea"/>
                <a:cs typeface="ＭＳ Ｐゴシック" charset="-128"/>
              </a:defRPr>
            </a:lvl5pPr>
            <a:lvl6pPr marL="2228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D5E2F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6860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D5E2F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1432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D5E2F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004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D5E2F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1800" kern="0" dirty="0" smtClean="0"/>
              <a:t>Ventral tegmental area </a:t>
            </a:r>
            <a:r>
              <a:rPr lang="en-US" altLang="en-US" sz="1800" kern="0" dirty="0" smtClean="0">
                <a:sym typeface="Wingdings" panose="05000000000000000000" pitchFamily="2" charset="2"/>
              </a:rPr>
              <a:t> NA  Prefrontal Cortex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1200" kern="0" dirty="0" smtClean="0"/>
          </a:p>
          <a:p>
            <a:pPr>
              <a:buFont typeface="Wingdings" panose="05000000000000000000" pitchFamily="2" charset="2"/>
              <a:buNone/>
            </a:pPr>
            <a:endParaRPr lang="en-US" altLang="en-US" sz="1200" kern="0" dirty="0" smtClean="0">
              <a:sym typeface="Wingdings" panose="05000000000000000000" pitchFamily="2" charset="2"/>
            </a:endParaRPr>
          </a:p>
        </p:txBody>
      </p:sp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4343400" y="5882739"/>
            <a:ext cx="45529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cs typeface="Arial" panose="020B0604020202020204" pitchFamily="34" charset="0"/>
              </a:rPr>
              <a:t>Source: http://www.drugabuse.gov/pubs/teaching/Teaching3/Teaching2.html</a:t>
            </a:r>
          </a:p>
        </p:txBody>
      </p:sp>
    </p:spTree>
    <p:extLst>
      <p:ext uri="{BB962C8B-B14F-4D97-AF65-F5344CB8AC3E}">
        <p14:creationId xmlns:p14="http://schemas.microsoft.com/office/powerpoint/2010/main" val="819933604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525" y="-9181"/>
            <a:ext cx="9163050" cy="1371600"/>
          </a:xfrm>
        </p:spPr>
        <p:txBody>
          <a:bodyPr/>
          <a:lstStyle/>
          <a:p>
            <a:r>
              <a:rPr lang="en-US" altLang="en-US" sz="3600" dirty="0"/>
              <a:t>Nerve Cells and Neurotransmission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685800" y="1752600"/>
            <a:ext cx="4953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Neurons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100 billion nerve cells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Neurotransmitters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Dopamine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Gamma-amino butyric acid (GABA)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Glutamate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Neuroreceptors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pic>
        <p:nvPicPr>
          <p:cNvPr id="13" name="Picture 3" descr="mom_nerve1_fs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981200"/>
            <a:ext cx="28575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5465763" y="5867400"/>
            <a:ext cx="34496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cs typeface="Arial" panose="020B0604020202020204" pitchFamily="34" charset="0"/>
              </a:rPr>
              <a:t>Source: http://teens.drugabuse.gov/mom/tg_nerves.asp#</a:t>
            </a:r>
          </a:p>
        </p:txBody>
      </p:sp>
    </p:spTree>
    <p:extLst>
      <p:ext uri="{BB962C8B-B14F-4D97-AF65-F5344CB8AC3E}">
        <p14:creationId xmlns:p14="http://schemas.microsoft.com/office/powerpoint/2010/main" val="1432425232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525" y="-9181"/>
            <a:ext cx="9163050" cy="1371600"/>
          </a:xfrm>
        </p:spPr>
        <p:txBody>
          <a:bodyPr/>
          <a:lstStyle/>
          <a:p>
            <a:r>
              <a:rPr lang="en-US" altLang="en-US" sz="3600" dirty="0"/>
              <a:t>Cocaine Interference with Neurons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 descr="mom_nerve3_fs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00200"/>
            <a:ext cx="47244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Placeholder 3"/>
          <p:cNvSpPr txBox="1">
            <a:spLocks/>
          </p:cNvSpPr>
          <p:nvPr/>
        </p:nvSpPr>
        <p:spPr bwMode="auto">
          <a:xfrm>
            <a:off x="4648200" y="5943600"/>
            <a:ext cx="4343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Source: http://teens.drugabuse.gov/mom/tg_brainimages_fig7.html</a:t>
            </a:r>
            <a:endParaRPr kumimoji="0" lang="en-US" altLang="en-US" sz="1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0901413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525" y="-9181"/>
            <a:ext cx="9163050" cy="1371600"/>
          </a:xfrm>
        </p:spPr>
        <p:txBody>
          <a:bodyPr/>
          <a:lstStyle/>
          <a:p>
            <a:r>
              <a:rPr lang="en-US" altLang="en-US" sz="3600" dirty="0"/>
              <a:t>PET Scan:</a:t>
            </a:r>
            <a:br>
              <a:rPr lang="en-US" altLang="en-US" sz="3600" dirty="0"/>
            </a:br>
            <a:r>
              <a:rPr lang="en-US" altLang="en-US" sz="3600" dirty="0"/>
              <a:t>  Positron Emission Tomography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Content Placeholder 3" descr="PET_Cocaine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828800"/>
            <a:ext cx="6172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0324394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525" y="-9181"/>
            <a:ext cx="9163050" cy="1371600"/>
          </a:xfrm>
        </p:spPr>
        <p:txBody>
          <a:bodyPr/>
          <a:lstStyle/>
          <a:p>
            <a:r>
              <a:rPr lang="en-US" altLang="en-US" sz="3600" dirty="0"/>
              <a:t>Neurobiology of Loss of Control &amp; Compulsive Use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685800" y="2017713"/>
            <a:ext cx="7772400" cy="362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Frontal areas of brain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Anterior cingulated cortex (ACC)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Orbitofrontal cortex (OFC)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Cortico-basal ganglia network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Dorsal striatum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Brain is physically damaged, less capable of learning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655506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Effects of Alcohol on the Brain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685800" y="2009775"/>
            <a:ext cx="7772400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Studies suggest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50% of alcoholics have some degree of brain damage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More damage to right hemisphere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Volume shrinkage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Significantly disrupt neurogenesis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9712776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Other Physiological Factors in Addiction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685800" y="1981200"/>
            <a:ext cx="80772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Tolerance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Neuroadaptation, genetic influences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Metabolic tolerance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Pharmacodynamic tolerance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High tolerance leads to higher risk of dependency</a:t>
            </a:r>
            <a:endParaRPr kumimoji="0" lang="en-US" altLang="en-US" sz="2400" b="0" i="1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Withdrawal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Can be life-threatening </a:t>
            </a: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5060136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Substances of Addiction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09600" y="2017713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Depressants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Stimulants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Cannabinoids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Hallucinogens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Opioids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1631757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Depressants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09600" y="2017713"/>
            <a:ext cx="8229600" cy="278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Suppress the central nervous system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1. Alcohol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2. Sedative/Hypnotic drugs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9469449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Alcohol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85800" y="1524000"/>
            <a:ext cx="8077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Ethanol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Proof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5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7% alcohol/ethanol = 14 proof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5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151-proof rum = ___ % ethanol?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Mood altering effects within 20 minutes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Metabolized by the liver as a </a:t>
            </a:r>
            <a:r>
              <a:rPr kumimoji="0" lang="en-US" altLang="en-US" sz="28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toxin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Intoxicated</a:t>
            </a:r>
            <a:endParaRPr kumimoji="0" lang="en-U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Blood alcohol concentration (BAC)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8986041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Sedative/Hypnotic drugs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09600" y="1524000"/>
            <a:ext cx="77724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Benzodiazepines (aka “tranquilizers”)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Valium </a:t>
            </a:r>
            <a:r>
              <a:rPr kumimoji="0" lang="en-US" altLang="en-US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(diazepam),</a:t>
            </a: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 Xanax (</a:t>
            </a:r>
            <a:r>
              <a:rPr kumimoji="0" lang="en-US" altLang="en-US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alprazolam)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5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High risk for abuse and addiction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5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Women at risk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Barbiturates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Tuinal (</a:t>
            </a:r>
            <a:r>
              <a:rPr kumimoji="0" lang="en-US" altLang="en-US" sz="2400" b="0" i="1" u="sng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amobarbital </a:t>
            </a:r>
            <a:r>
              <a:rPr kumimoji="0" lang="en-US" altLang="en-US" sz="2400" b="0" i="0" u="sng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with</a:t>
            </a:r>
            <a:r>
              <a:rPr kumimoji="0" lang="en-US" altLang="en-US" sz="2400" b="0" i="1" u="sng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 secobarbital</a:t>
            </a:r>
            <a:r>
              <a:rPr kumimoji="0" lang="en-US" altLang="en-US" sz="2400" b="0" i="0" u="sng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)</a:t>
            </a: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, Nembutal (</a:t>
            </a:r>
            <a:r>
              <a:rPr kumimoji="0" lang="en-US" altLang="en-US" sz="24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pentobarbital</a:t>
            </a: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Lethal potential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Non-barbiturates (Quaaludes)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0521112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Opioids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85800" y="1676400"/>
            <a:ext cx="80772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Derived from opium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Morphine	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Heroin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5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Highly addictive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5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Intravenous injection, snorting and smoking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Methadone and buprenorphine to treat addiction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OxyContin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902454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Stimulants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30238" y="1828800"/>
            <a:ext cx="76962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1.Tobacco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Nicotine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2. Ephedrine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3. Amphetamines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4. Ritalin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5. Cocaine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2948054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Ephedrine and  Amphetamines, Amphetamine-like Medications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858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Ephedrine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Legal ban in 2004 (side effects)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Amphetamines (“</a:t>
            </a:r>
            <a:r>
              <a:rPr kumimoji="0" lang="en-US" altLang="en-US" sz="28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Speed</a:t>
            </a: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”)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Methamphetamine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5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Oral, snorted, smoked, injected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Nonpharmaceutical: “ice” and “Kat” (methcathinone)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5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Lower cost, many impurities</a:t>
            </a:r>
            <a:endParaRPr kumimoji="0" lang="en-US" altLang="en-US" sz="2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4963100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Amphetamine-like Medications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85800" y="1981200"/>
            <a:ext cx="77724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Ritalin (methylphenidate)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Prescribed for ADHD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8856330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Cocaine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09600" y="1524000"/>
            <a:ext cx="792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Epidemics in late 1800s, early 1900s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Use has declined since 1990s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“Crack” cocaine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Smokeable, concentrated form of cocaine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Physical Dependence (tolerance/withdrawal)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Strong potential for abuse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239772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Cannabinoids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85800" y="1752600"/>
            <a:ext cx="77724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Marijuana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Can be stimulant, depressant, mildly psychedelic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Tolerance, withdrawal, dependence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Negative physical effects</a:t>
            </a: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7194324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Hallucinogens and Other Psychedelics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85800" y="16764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Lysergic acid derivatives (LSD)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Phencyclidine (PCP) – dissociative anesthetic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MDMA (Ectasy)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The most popular psychedelic of the 1990’s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Perception-altering properties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Psychological dependency; no tolerance or withdrawal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634749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Useful Web Sites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85800" y="1524000"/>
            <a:ext cx="77724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Alcoholics Anonymous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  <a:hlinkClick r:id="rId5"/>
              </a:rPr>
              <a:t>www.alcoholics-anonymous.org</a:t>
            </a:r>
            <a:endParaRPr kumimoji="0" lang="en-U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Al-Anon and Alateen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  <a:hlinkClick r:id="rId6"/>
              </a:rPr>
              <a:t>www.al-anon.org</a:t>
            </a:r>
            <a:endParaRPr kumimoji="0" lang="en-U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Narcotics Anonymous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  <a:hlinkClick r:id="rId7"/>
              </a:rPr>
              <a:t>www.na.org</a:t>
            </a:r>
            <a:endParaRPr kumimoji="0" lang="en-U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Center for Substance Abuse Treatment</a:t>
            </a:r>
            <a:endParaRPr kumimoji="0" lang="en-U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www.samhsa.gov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3907980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utoUpdateAnimBg="0"/>
    </p:bldLst>
  </p:timing>
</p:sld>
</file>

<file path=ppt/theme/theme1.xml><?xml version="1.0" encoding="utf-8"?>
<a:theme xmlns:a="http://schemas.openxmlformats.org/drawingml/2006/main" name="TED accessibility template">
  <a:themeElements>
    <a:clrScheme name="Custom 8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232C8"/>
      </a:hlink>
      <a:folHlink>
        <a:srgbClr val="9632C8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</TotalTime>
  <Words>1056</Words>
  <Application>Microsoft Office PowerPoint</Application>
  <PresentationFormat>On-screen Show (4:3)</PresentationFormat>
  <Paragraphs>266</Paragraphs>
  <Slides>23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ＭＳ Ｐゴシック</vt:lpstr>
      <vt:lpstr>Arial</vt:lpstr>
      <vt:lpstr>Calibri</vt:lpstr>
      <vt:lpstr>Lucida Grande</vt:lpstr>
      <vt:lpstr>Tahoma</vt:lpstr>
      <vt:lpstr>Times</vt:lpstr>
      <vt:lpstr>Verdana</vt:lpstr>
      <vt:lpstr>Wingdings</vt:lpstr>
      <vt:lpstr>TED accessibility template</vt:lpstr>
      <vt:lpstr>PowerPoint Presentation</vt:lpstr>
      <vt:lpstr>Addiction</vt:lpstr>
      <vt:lpstr>Neurobiology and Physiology of Addiction</vt:lpstr>
      <vt:lpstr>Reward Pathway</vt:lpstr>
      <vt:lpstr>Reward Pathway, (continued)</vt:lpstr>
      <vt:lpstr>Nerve Cells and Neurotransmission </vt:lpstr>
      <vt:lpstr>Cocaine Interference with Neurons</vt:lpstr>
      <vt:lpstr>PET Scan:   Positron Emission Tomography</vt:lpstr>
      <vt:lpstr>Neurobiology of Loss of Control &amp; Compulsive Use</vt:lpstr>
      <vt:lpstr>Effects of Alcohol on the Brain</vt:lpstr>
      <vt:lpstr>Other Physiological Factors in Addiction</vt:lpstr>
      <vt:lpstr>Substances of Addiction</vt:lpstr>
      <vt:lpstr>Depressants</vt:lpstr>
      <vt:lpstr>Alcohol</vt:lpstr>
      <vt:lpstr>Sedative/Hypnotic drugs</vt:lpstr>
      <vt:lpstr>Opioids</vt:lpstr>
      <vt:lpstr>Stimulants</vt:lpstr>
      <vt:lpstr>Ephedrine and  Amphetamines, Amphetamine-like Medications</vt:lpstr>
      <vt:lpstr>Amphetamine-like Medications</vt:lpstr>
      <vt:lpstr>Cocaine</vt:lpstr>
      <vt:lpstr>Cannabinoids</vt:lpstr>
      <vt:lpstr>Hallucinogens and Other Psychedelics</vt:lpstr>
      <vt:lpstr>Useful Web Sites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</dc:creator>
  <cp:lastModifiedBy>Styles, Marisia</cp:lastModifiedBy>
  <cp:revision>60</cp:revision>
  <dcterms:created xsi:type="dcterms:W3CDTF">2014-09-07T20:58:46Z</dcterms:created>
  <dcterms:modified xsi:type="dcterms:W3CDTF">2015-04-02T13:03:36Z</dcterms:modified>
</cp:coreProperties>
</file>