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5"/>
  </p:notesMasterIdLst>
  <p:sldIdLst>
    <p:sldId id="256" r:id="rId2"/>
    <p:sldId id="379" r:id="rId3"/>
    <p:sldId id="380" r:id="rId4"/>
    <p:sldId id="381" r:id="rId5"/>
    <p:sldId id="382"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408" r:id="rId31"/>
    <p:sldId id="409" r:id="rId32"/>
    <p:sldId id="410" r:id="rId33"/>
    <p:sldId id="411" r:id="rId34"/>
    <p:sldId id="412" r:id="rId35"/>
    <p:sldId id="413" r:id="rId36"/>
    <p:sldId id="414" r:id="rId37"/>
    <p:sldId id="415" r:id="rId38"/>
    <p:sldId id="416" r:id="rId39"/>
    <p:sldId id="417" r:id="rId40"/>
    <p:sldId id="418" r:id="rId41"/>
    <p:sldId id="419" r:id="rId42"/>
    <p:sldId id="420" r:id="rId43"/>
    <p:sldId id="422" r:id="rId44"/>
    <p:sldId id="423" r:id="rId45"/>
    <p:sldId id="424" r:id="rId46"/>
    <p:sldId id="425" r:id="rId47"/>
    <p:sldId id="426" r:id="rId48"/>
    <p:sldId id="427" r:id="rId49"/>
    <p:sldId id="428" r:id="rId50"/>
    <p:sldId id="429" r:id="rId51"/>
    <p:sldId id="430" r:id="rId52"/>
    <p:sldId id="431" r:id="rId53"/>
    <p:sldId id="432" r:id="rId54"/>
    <p:sldId id="433" r:id="rId55"/>
    <p:sldId id="434" r:id="rId56"/>
    <p:sldId id="435" r:id="rId57"/>
    <p:sldId id="436" r:id="rId58"/>
    <p:sldId id="437" r:id="rId59"/>
    <p:sldId id="438" r:id="rId60"/>
    <p:sldId id="439" r:id="rId61"/>
    <p:sldId id="440" r:id="rId62"/>
    <p:sldId id="441" r:id="rId63"/>
    <p:sldId id="442" r:id="rId64"/>
    <p:sldId id="443" r:id="rId65"/>
    <p:sldId id="444" r:id="rId66"/>
    <p:sldId id="445" r:id="rId67"/>
    <p:sldId id="446" r:id="rId68"/>
    <p:sldId id="447" r:id="rId69"/>
    <p:sldId id="448" r:id="rId70"/>
    <p:sldId id="449" r:id="rId71"/>
    <p:sldId id="450" r:id="rId72"/>
    <p:sldId id="451" r:id="rId73"/>
    <p:sldId id="452" r:id="rId74"/>
    <p:sldId id="454" r:id="rId75"/>
    <p:sldId id="455" r:id="rId76"/>
    <p:sldId id="456" r:id="rId77"/>
    <p:sldId id="457" r:id="rId78"/>
    <p:sldId id="458" r:id="rId79"/>
    <p:sldId id="459" r:id="rId80"/>
    <p:sldId id="460" r:id="rId81"/>
    <p:sldId id="461" r:id="rId82"/>
    <p:sldId id="462" r:id="rId83"/>
    <p:sldId id="463" r:id="rId84"/>
    <p:sldId id="464" r:id="rId85"/>
    <p:sldId id="465" r:id="rId86"/>
    <p:sldId id="466" r:id="rId87"/>
    <p:sldId id="467" r:id="rId88"/>
    <p:sldId id="468" r:id="rId89"/>
    <p:sldId id="469" r:id="rId90"/>
    <p:sldId id="470" r:id="rId91"/>
    <p:sldId id="471" r:id="rId92"/>
    <p:sldId id="472" r:id="rId93"/>
    <p:sldId id="473" r:id="rId94"/>
    <p:sldId id="474" r:id="rId95"/>
    <p:sldId id="475" r:id="rId96"/>
    <p:sldId id="476" r:id="rId97"/>
    <p:sldId id="477" r:id="rId98"/>
    <p:sldId id="478" r:id="rId99"/>
    <p:sldId id="479" r:id="rId100"/>
    <p:sldId id="480" r:id="rId101"/>
    <p:sldId id="481" r:id="rId102"/>
    <p:sldId id="482" r:id="rId103"/>
    <p:sldId id="483" r:id="rId104"/>
    <p:sldId id="484" r:id="rId105"/>
    <p:sldId id="485" r:id="rId106"/>
    <p:sldId id="486" r:id="rId107"/>
    <p:sldId id="487" r:id="rId108"/>
    <p:sldId id="488" r:id="rId109"/>
    <p:sldId id="489" r:id="rId110"/>
    <p:sldId id="490" r:id="rId111"/>
    <p:sldId id="491" r:id="rId112"/>
    <p:sldId id="492" r:id="rId113"/>
    <p:sldId id="493" r:id="rId114"/>
    <p:sldId id="494" r:id="rId115"/>
    <p:sldId id="495" r:id="rId116"/>
    <p:sldId id="496" r:id="rId117"/>
    <p:sldId id="497" r:id="rId118"/>
    <p:sldId id="498" r:id="rId119"/>
    <p:sldId id="499" r:id="rId120"/>
    <p:sldId id="500" r:id="rId121"/>
    <p:sldId id="501" r:id="rId122"/>
    <p:sldId id="502" r:id="rId123"/>
    <p:sldId id="503" r:id="rId124"/>
    <p:sldId id="504" r:id="rId125"/>
    <p:sldId id="505" r:id="rId126"/>
    <p:sldId id="506" r:id="rId127"/>
    <p:sldId id="507" r:id="rId128"/>
    <p:sldId id="508" r:id="rId129"/>
    <p:sldId id="509" r:id="rId130"/>
    <p:sldId id="510" r:id="rId131"/>
    <p:sldId id="511" r:id="rId132"/>
    <p:sldId id="512" r:id="rId133"/>
    <p:sldId id="378" r:id="rId1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075FC-D237-419A-AEC4-B7A884A80322}" type="datetimeFigureOut">
              <a:rPr lang="en-US" smtClean="0"/>
              <a:pPr/>
              <a:t>3/16/2007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E48B4-D99B-41ED-BB63-8F68E67D9E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19401"/>
            <a:ext cx="8077200" cy="685799"/>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581400"/>
            <a:ext cx="4648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152400" y="2133600"/>
            <a:ext cx="5640968" cy="646331"/>
          </a:xfrm>
          <a:prstGeom prst="rect">
            <a:avLst/>
          </a:prstGeom>
          <a:noFill/>
        </p:spPr>
        <p:txBody>
          <a:bodyPr wrap="none" rtlCol="0">
            <a:spAutoFit/>
          </a:bodyPr>
          <a:lstStyle/>
          <a:p>
            <a:r>
              <a:rPr lang="en-US" sz="3600" dirty="0" smtClean="0">
                <a:latin typeface="Arial Black" pitchFamily="34" charset="0"/>
                <a:cs typeface="Aharoni" pitchFamily="2" charset="-79"/>
              </a:rPr>
              <a:t>Microsoft Office 2007</a:t>
            </a:r>
            <a:endParaRPr lang="en-US" sz="3600" dirty="0">
              <a:latin typeface="Arial Black" pitchFamily="34" charset="0"/>
              <a:cs typeface="Aharoni" pitchFamily="2" charset="-79"/>
            </a:endParaRPr>
          </a:p>
        </p:txBody>
      </p:sp>
      <p:cxnSp>
        <p:nvCxnSpPr>
          <p:cNvPr id="9" name="Straight Connector 8"/>
          <p:cNvCxnSpPr/>
          <p:nvPr userDrawn="1"/>
        </p:nvCxnSpPr>
        <p:spPr>
          <a:xfrm>
            <a:off x="228600" y="2743200"/>
            <a:ext cx="8839200" cy="1588"/>
          </a:xfrm>
          <a:prstGeom prst="line">
            <a:avLst/>
          </a:prstGeom>
        </p:spPr>
        <p:style>
          <a:lnRef idx="3">
            <a:schemeClr val="dk1"/>
          </a:lnRef>
          <a:fillRef idx="0">
            <a:schemeClr val="dk1"/>
          </a:fillRef>
          <a:effectRef idx="2">
            <a:schemeClr val="dk1"/>
          </a:effectRef>
          <a:fontRef idx="minor">
            <a:schemeClr val="tx1"/>
          </a:fontRef>
        </p:style>
      </p:cxnSp>
      <p:pic>
        <p:nvPicPr>
          <p:cNvPr id="4111" name="Picture 15"/>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876800" y="3657600"/>
            <a:ext cx="4172519" cy="312420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056" name="Picture 8"/>
          <p:cNvPicPr>
            <a:picLocks noChangeAspect="1" noChangeArrowheads="1"/>
          </p:cNvPicPr>
          <p:nvPr userDrawn="1"/>
        </p:nvPicPr>
        <p:blipFill>
          <a:blip r:embed="rId2"/>
          <a:srcRect/>
          <a:stretch>
            <a:fillRect/>
          </a:stretch>
        </p:blipFill>
        <p:spPr bwMode="auto">
          <a:xfrm>
            <a:off x="-76200" y="6477000"/>
            <a:ext cx="8229600" cy="46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0" y="76200"/>
            <a:ext cx="8686800" cy="1143000"/>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95400"/>
            <a:ext cx="8686800" cy="4830763"/>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492875"/>
            <a:ext cx="7924800" cy="365125"/>
          </a:xfrm>
        </p:spPr>
        <p:txBody>
          <a:bodyPr/>
          <a:lstStyle>
            <a:lvl1pPr algn="l">
              <a:defRPr b="1">
                <a:solidFill>
                  <a:schemeClr val="bg1"/>
                </a:solidFill>
              </a:defRPr>
            </a:lvl1pPr>
          </a:lstStyle>
          <a:p>
            <a:r>
              <a:rPr lang="en-US" dirty="0" smtClean="0"/>
              <a:t>Microsoft Office 2007: Introductory Concepts and Techniques</a:t>
            </a:r>
            <a:endParaRPr lang="en-US" dirty="0"/>
          </a:p>
        </p:txBody>
      </p:sp>
      <p:sp>
        <p:nvSpPr>
          <p:cNvPr id="6" name="Slide Number Placeholder 5"/>
          <p:cNvSpPr>
            <a:spLocks noGrp="1"/>
          </p:cNvSpPr>
          <p:nvPr>
            <p:ph type="sldNum" sz="quarter" idx="12"/>
          </p:nvPr>
        </p:nvSpPr>
        <p:spPr>
          <a:xfrm>
            <a:off x="8458200" y="6492875"/>
            <a:ext cx="533400" cy="365125"/>
          </a:xfrm>
        </p:spPr>
        <p:txBody>
          <a:bodyPr/>
          <a:lstStyle>
            <a:lvl1pPr>
              <a:defRPr b="1">
                <a:solidFill>
                  <a:schemeClr val="tx1"/>
                </a:solidFill>
              </a:defRPr>
            </a:lvl1pPr>
          </a:lstStyle>
          <a:p>
            <a:fld id="{CA380B22-F6F4-44E6-A477-C47B9EB980BC}" type="slidenum">
              <a:rPr lang="en-US" smtClean="0"/>
              <a:pPr/>
              <a:t>‹#›</a:t>
            </a:fld>
            <a:endParaRPr lang="en-US" dirty="0"/>
          </a:p>
        </p:txBody>
      </p:sp>
      <p:cxnSp>
        <p:nvCxnSpPr>
          <p:cNvPr id="10" name="Straight Connector 9"/>
          <p:cNvCxnSpPr/>
          <p:nvPr userDrawn="1"/>
        </p:nvCxnSpPr>
        <p:spPr>
          <a:xfrm>
            <a:off x="0" y="1219200"/>
            <a:ext cx="8001000"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Microsoft Office 2007: Introductory Concepts and Techniques</a:t>
            </a:r>
            <a:endParaRPr lang="en-US"/>
          </a:p>
        </p:txBody>
      </p:sp>
      <p:sp>
        <p:nvSpPr>
          <p:cNvPr id="9" name="Slide Number Placeholder 8"/>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a:p>
        </p:txBody>
      </p:sp>
      <p:sp>
        <p:nvSpPr>
          <p:cNvPr id="5" name="Slide Number Placeholder 4"/>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Microsoft Office 2007: Introductory Concepts and Techniques</a:t>
            </a: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Microsoft Office 2007: Introductory Concepts and Techniques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80B22-F6F4-44E6-A477-C47B9EB980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Word Chapter 3</a:t>
            </a:r>
            <a:endParaRPr lang="en-US" dirty="0"/>
          </a:p>
        </p:txBody>
      </p:sp>
      <p:sp>
        <p:nvSpPr>
          <p:cNvPr id="3" name="Subtitle 2"/>
          <p:cNvSpPr>
            <a:spLocks noGrp="1"/>
          </p:cNvSpPr>
          <p:nvPr>
            <p:ph type="subTitle" idx="1"/>
          </p:nvPr>
        </p:nvSpPr>
        <p:spPr/>
        <p:txBody>
          <a:bodyPr/>
          <a:lstStyle/>
          <a:p>
            <a:r>
              <a:rPr lang="en-US" dirty="0" smtClean="0"/>
              <a:t>Creating a Cover Letter</a:t>
            </a:r>
            <a:br>
              <a:rPr lang="en-US" dirty="0" smtClean="0"/>
            </a:br>
            <a:r>
              <a:rPr lang="en-US" dirty="0" smtClean="0"/>
              <a:t>and a Resume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Typing Text</a:t>
            </a:r>
          </a:p>
        </p:txBody>
      </p:sp>
      <p:sp>
        <p:nvSpPr>
          <p:cNvPr id="12291" name="Rectangle 3"/>
          <p:cNvSpPr>
            <a:spLocks noGrp="1" noChangeArrowheads="1"/>
          </p:cNvSpPr>
          <p:nvPr>
            <p:ph type="body" idx="1"/>
          </p:nvPr>
        </p:nvSpPr>
        <p:spPr/>
        <p:txBody>
          <a:bodyPr/>
          <a:lstStyle/>
          <a:p>
            <a:r>
              <a:rPr lang="en-US"/>
              <a:t>Type </a:t>
            </a:r>
            <a:r>
              <a:rPr lang="en-US">
                <a:latin typeface="Courier New" pitchFamily="49" charset="0"/>
              </a:rPr>
              <a:t>Lana Halima Canaan</a:t>
            </a:r>
            <a:r>
              <a:rPr lang="en-US"/>
              <a:t> and then press the ENTER key</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t>Entering a Line Break</a:t>
            </a:r>
          </a:p>
        </p:txBody>
      </p:sp>
      <p:sp>
        <p:nvSpPr>
          <p:cNvPr id="109571" name="Rectangle 3"/>
          <p:cNvSpPr>
            <a:spLocks noGrp="1" noChangeArrowheads="1"/>
          </p:cNvSpPr>
          <p:nvPr>
            <p:ph type="body" idx="1"/>
          </p:nvPr>
        </p:nvSpPr>
        <p:spPr/>
        <p:txBody>
          <a:bodyPr/>
          <a:lstStyle/>
          <a:p>
            <a:pPr>
              <a:lnSpc>
                <a:spcPct val="90000"/>
              </a:lnSpc>
            </a:pPr>
            <a:r>
              <a:rPr lang="en-US" sz="2400"/>
              <a:t>Press the ENTER key</a:t>
            </a:r>
          </a:p>
          <a:p>
            <a:pPr>
              <a:lnSpc>
                <a:spcPct val="90000"/>
              </a:lnSpc>
            </a:pPr>
            <a:r>
              <a:rPr lang="en-US" sz="2400"/>
              <a:t>Type Areas of concentration: and then press SHIFT+ENTER to insert a line break character and move the insertion point to the beginning of the next physical line</a:t>
            </a:r>
          </a:p>
          <a:p>
            <a:pPr>
              <a:lnSpc>
                <a:spcPct val="90000"/>
              </a:lnSpc>
            </a:pPr>
            <a:r>
              <a:rPr lang="en-US" sz="2400"/>
              <a:t>Type Food Planning and Preparation and then press SHIFT+ENTER</a:t>
            </a:r>
          </a:p>
          <a:p>
            <a:pPr>
              <a:lnSpc>
                <a:spcPct val="90000"/>
              </a:lnSpc>
            </a:pPr>
            <a:r>
              <a:rPr lang="en-US" sz="2400"/>
              <a:t>Type Food Safety and then press SHIFT+ENTER</a:t>
            </a:r>
          </a:p>
          <a:p>
            <a:pPr>
              <a:lnSpc>
                <a:spcPct val="90000"/>
              </a:lnSpc>
            </a:pPr>
            <a:r>
              <a:rPr lang="en-US" sz="2400"/>
              <a:t>Type Nutrition and then press SHIFT+ENTER</a:t>
            </a:r>
          </a:p>
          <a:p>
            <a:pPr>
              <a:lnSpc>
                <a:spcPct val="90000"/>
              </a:lnSpc>
            </a:pPr>
            <a:r>
              <a:rPr lang="en-US" sz="2400"/>
              <a:t>Type Regional and International Cuisine as the last entry. Do not press SHIFT+ENTER at the end of this line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100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Entering a Line Break</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101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7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z="4000"/>
              <a:t>Changing the Spacing Below Paragraphs</a:t>
            </a:r>
          </a:p>
        </p:txBody>
      </p:sp>
      <p:sp>
        <p:nvSpPr>
          <p:cNvPr id="111619" name="Rectangle 3"/>
          <p:cNvSpPr>
            <a:spLocks noGrp="1" noChangeArrowheads="1"/>
          </p:cNvSpPr>
          <p:nvPr>
            <p:ph type="body" idx="1"/>
          </p:nvPr>
        </p:nvSpPr>
        <p:spPr/>
        <p:txBody>
          <a:bodyPr/>
          <a:lstStyle/>
          <a:p>
            <a:pPr>
              <a:lnSpc>
                <a:spcPct val="90000"/>
              </a:lnSpc>
            </a:pPr>
            <a:r>
              <a:rPr lang="en-US" dirty="0"/>
              <a:t>Position the insertion point in the paragraph to be adjusted, in this case, the paragraph mark below the Education section on the </a:t>
            </a:r>
            <a:r>
              <a:rPr lang="en-US" dirty="0" smtClean="0"/>
              <a:t>resume</a:t>
            </a:r>
            <a:endParaRPr lang="en-US" dirty="0"/>
          </a:p>
          <a:p>
            <a:pPr>
              <a:lnSpc>
                <a:spcPct val="90000"/>
              </a:lnSpc>
            </a:pPr>
            <a:r>
              <a:rPr lang="en-US" dirty="0"/>
              <a:t>Display the Page Layout </a:t>
            </a:r>
            <a:r>
              <a:rPr lang="en-US" dirty="0" smtClean="0"/>
              <a:t>tab</a:t>
            </a:r>
            <a:endParaRPr lang="en-US" dirty="0"/>
          </a:p>
          <a:p>
            <a:pPr>
              <a:lnSpc>
                <a:spcPct val="90000"/>
              </a:lnSpc>
            </a:pPr>
            <a:r>
              <a:rPr lang="en-US" dirty="0"/>
              <a:t>Click the Spacing After box down arrow on the Page Layout tab as many times as necessary until 0 pt is displayed in the Spacing After box</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102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z="4000"/>
              <a:t>Changing the Spacing Below Paragraphs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103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7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z="4000"/>
              <a:t>Entering More test in Content Controls</a:t>
            </a:r>
          </a:p>
        </p:txBody>
      </p:sp>
      <p:sp>
        <p:nvSpPr>
          <p:cNvPr id="113667" name="Rectangle 3"/>
          <p:cNvSpPr>
            <a:spLocks noGrp="1" noChangeArrowheads="1"/>
          </p:cNvSpPr>
          <p:nvPr>
            <p:ph type="body" idx="1"/>
          </p:nvPr>
        </p:nvSpPr>
        <p:spPr/>
        <p:txBody>
          <a:bodyPr/>
          <a:lstStyle/>
          <a:p>
            <a:pPr>
              <a:lnSpc>
                <a:spcPct val="90000"/>
              </a:lnSpc>
            </a:pPr>
            <a:r>
              <a:rPr lang="en-US" sz="2400" dirty="0"/>
              <a:t>In the Experience section of the resume, click the content control with the instruction, Type the job </a:t>
            </a:r>
            <a:r>
              <a:rPr lang="en-US" sz="2400" dirty="0" smtClean="0"/>
              <a:t>title</a:t>
            </a:r>
            <a:endParaRPr lang="en-US" sz="2400" dirty="0"/>
          </a:p>
          <a:p>
            <a:pPr>
              <a:lnSpc>
                <a:spcPct val="90000"/>
              </a:lnSpc>
            </a:pPr>
            <a:r>
              <a:rPr lang="en-US" sz="2400" dirty="0"/>
              <a:t>Type </a:t>
            </a:r>
            <a:r>
              <a:rPr lang="en-US" sz="2400" dirty="0">
                <a:latin typeface="Courier New" pitchFamily="49" charset="0"/>
              </a:rPr>
              <a:t>Chef Intern</a:t>
            </a:r>
            <a:r>
              <a:rPr lang="en-US" sz="2400" dirty="0"/>
              <a:t> and then bold the text, Chef </a:t>
            </a:r>
            <a:r>
              <a:rPr lang="en-US" sz="2400" dirty="0" smtClean="0"/>
              <a:t>Intern</a:t>
            </a:r>
            <a:endParaRPr lang="en-US" sz="2400" dirty="0"/>
          </a:p>
          <a:p>
            <a:pPr>
              <a:lnSpc>
                <a:spcPct val="90000"/>
              </a:lnSpc>
            </a:pPr>
            <a:r>
              <a:rPr lang="en-US" sz="2400" dirty="0"/>
              <a:t>Click the content control with the instruction, Type the start date</a:t>
            </a:r>
          </a:p>
          <a:p>
            <a:pPr>
              <a:lnSpc>
                <a:spcPct val="90000"/>
              </a:lnSpc>
            </a:pPr>
            <a:r>
              <a:rPr lang="en-US" sz="2400" dirty="0"/>
              <a:t>Type </a:t>
            </a:r>
            <a:r>
              <a:rPr lang="en-US" sz="2400" dirty="0">
                <a:latin typeface="Courier New" pitchFamily="49" charset="0"/>
              </a:rPr>
              <a:t>September 2006</a:t>
            </a:r>
            <a:r>
              <a:rPr lang="en-US" sz="2400" dirty="0"/>
              <a:t> and then click the content control with the instruction, Type the end date</a:t>
            </a:r>
          </a:p>
          <a:p>
            <a:pPr>
              <a:lnSpc>
                <a:spcPct val="90000"/>
              </a:lnSpc>
            </a:pPr>
            <a:r>
              <a:rPr lang="en-US" sz="2400" dirty="0"/>
              <a:t>Type </a:t>
            </a:r>
            <a:r>
              <a:rPr lang="en-US" sz="2400" dirty="0">
                <a:latin typeface="Courier New" pitchFamily="49" charset="0"/>
              </a:rPr>
              <a:t>May 2008</a:t>
            </a:r>
            <a:r>
              <a:rPr lang="en-US" sz="2400" dirty="0"/>
              <a:t> and then click the content control with the instruction, Type the company name</a:t>
            </a:r>
          </a:p>
          <a:p>
            <a:pPr>
              <a:lnSpc>
                <a:spcPct val="90000"/>
              </a:lnSpc>
            </a:pPr>
            <a:r>
              <a:rPr lang="en-US" sz="2400" dirty="0"/>
              <a:t>Type </a:t>
            </a:r>
            <a:r>
              <a:rPr lang="en-US" sz="2400" dirty="0">
                <a:latin typeface="Courier New" pitchFamily="49" charset="0"/>
              </a:rPr>
              <a:t>The Garden Grill</a:t>
            </a:r>
            <a:r>
              <a:rPr lang="en-US" sz="2400" dirty="0"/>
              <a:t> and then click the content control with the instruction, Type the company address</a:t>
            </a:r>
          </a:p>
          <a:p>
            <a:pPr>
              <a:lnSpc>
                <a:spcPct val="90000"/>
              </a:lnSpc>
            </a:pPr>
            <a:r>
              <a:rPr lang="en-US" sz="2400" dirty="0"/>
              <a:t>Type </a:t>
            </a:r>
            <a:r>
              <a:rPr lang="en-US" sz="2400" dirty="0">
                <a:latin typeface="Courier New" pitchFamily="49" charset="0"/>
              </a:rPr>
              <a:t>Juniper, NV</a:t>
            </a:r>
            <a:r>
              <a:rPr lang="en-US" sz="2400" dirty="0"/>
              <a:t> as the company address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104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t>Indenting a Paragraph</a:t>
            </a:r>
          </a:p>
        </p:txBody>
      </p:sp>
      <p:sp>
        <p:nvSpPr>
          <p:cNvPr id="114691" name="Rectangle 3"/>
          <p:cNvSpPr>
            <a:spLocks noGrp="1" noChangeArrowheads="1"/>
          </p:cNvSpPr>
          <p:nvPr>
            <p:ph type="body" idx="1"/>
          </p:nvPr>
        </p:nvSpPr>
        <p:spPr/>
        <p:txBody>
          <a:bodyPr/>
          <a:lstStyle/>
          <a:p>
            <a:r>
              <a:rPr lang="en-US" dirty="0"/>
              <a:t>Display the Home </a:t>
            </a:r>
            <a:r>
              <a:rPr lang="en-US" dirty="0" smtClean="0"/>
              <a:t>tab</a:t>
            </a:r>
            <a:endParaRPr lang="en-US" dirty="0"/>
          </a:p>
          <a:p>
            <a:r>
              <a:rPr lang="en-US" dirty="0"/>
              <a:t>With the insertion point in the paragraph to indent, click the Increase Indent button on the Home tab to indent the paragraph one-half inch</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105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t>Indenting a Paragraph</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106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7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z="4000"/>
              <a:t>Changing Spacing Below Paragraphs</a:t>
            </a:r>
          </a:p>
        </p:txBody>
      </p:sp>
      <p:sp>
        <p:nvSpPr>
          <p:cNvPr id="116739" name="Rectangle 3"/>
          <p:cNvSpPr>
            <a:spLocks noGrp="1" noChangeArrowheads="1"/>
          </p:cNvSpPr>
          <p:nvPr>
            <p:ph type="body" idx="1"/>
          </p:nvPr>
        </p:nvSpPr>
        <p:spPr/>
        <p:txBody>
          <a:bodyPr/>
          <a:lstStyle/>
          <a:p>
            <a:r>
              <a:rPr lang="en-US" dirty="0"/>
              <a:t>Display the Page Layout </a:t>
            </a:r>
            <a:r>
              <a:rPr lang="en-US" dirty="0" smtClean="0"/>
              <a:t>tab</a:t>
            </a:r>
            <a:endParaRPr lang="en-US" dirty="0"/>
          </a:p>
          <a:p>
            <a:r>
              <a:rPr lang="en-US" dirty="0"/>
              <a:t>With the insertion point in the paragraph to be adjusted, click the Spacing After box down arrow on the Page Layout tab as many times as necessary until 0 pt is displayed in the Spacing After box</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107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fontScale="90000"/>
          </a:bodyPr>
          <a:lstStyle/>
          <a:p>
            <a:r>
              <a:rPr lang="en-US" sz="4000"/>
              <a:t>Entering and Formatting More Text in Content Controls</a:t>
            </a:r>
          </a:p>
        </p:txBody>
      </p:sp>
      <p:sp>
        <p:nvSpPr>
          <p:cNvPr id="117763" name="Rectangle 3"/>
          <p:cNvSpPr>
            <a:spLocks noGrp="1" noChangeArrowheads="1"/>
          </p:cNvSpPr>
          <p:nvPr>
            <p:ph type="body" idx="1"/>
          </p:nvPr>
        </p:nvSpPr>
        <p:spPr/>
        <p:txBody>
          <a:bodyPr>
            <a:normAutofit/>
          </a:bodyPr>
          <a:lstStyle/>
          <a:p>
            <a:pPr>
              <a:lnSpc>
                <a:spcPct val="80000"/>
              </a:lnSpc>
            </a:pPr>
            <a:r>
              <a:rPr lang="en-US" sz="2400" dirty="0"/>
              <a:t>In the Experience section of the resume, click the content control with the instruction, Type job responsibilities</a:t>
            </a:r>
          </a:p>
          <a:p>
            <a:pPr>
              <a:lnSpc>
                <a:spcPct val="80000"/>
              </a:lnSpc>
            </a:pPr>
            <a:r>
              <a:rPr lang="en-US" sz="2400" dirty="0"/>
              <a:t>Type </a:t>
            </a:r>
            <a:r>
              <a:rPr lang="en-US" sz="2400" dirty="0">
                <a:latin typeface="Courier New" pitchFamily="49" charset="0"/>
              </a:rPr>
              <a:t>Assisted chef with meal selection, preparation, and presentation Assumed chef responsibilities during last semester of school</a:t>
            </a:r>
            <a:endParaRPr lang="en-US" sz="2400" dirty="0"/>
          </a:p>
          <a:p>
            <a:pPr>
              <a:lnSpc>
                <a:spcPct val="80000"/>
              </a:lnSpc>
            </a:pPr>
            <a:r>
              <a:rPr lang="en-US" sz="2400" dirty="0"/>
              <a:t>With the insertion point in the paragraph to be adjusted, in this case, the job responsibilities paragraph, click the Spacing After box down arrow on the Page Layout tab as many times as necessary until 6 pt is displayed in the Spacing After box</a:t>
            </a:r>
          </a:p>
          <a:p>
            <a:pPr>
              <a:lnSpc>
                <a:spcPct val="80000"/>
              </a:lnSpc>
            </a:pPr>
            <a:r>
              <a:rPr lang="en-US" sz="2400" dirty="0"/>
              <a:t>Display the Home </a:t>
            </a:r>
            <a:r>
              <a:rPr lang="en-US" sz="2400" dirty="0" smtClean="0"/>
              <a:t>tab</a:t>
            </a:r>
            <a:endParaRPr lang="en-US" sz="2400" dirty="0"/>
          </a:p>
          <a:p>
            <a:pPr>
              <a:lnSpc>
                <a:spcPct val="80000"/>
              </a:lnSpc>
            </a:pPr>
            <a:r>
              <a:rPr lang="en-US" sz="2400" dirty="0"/>
              <a:t>Click the Increase Indent button on the Home tab to indent the paragraph one-half inch</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108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fontScale="90000"/>
          </a:bodyPr>
          <a:lstStyle/>
          <a:p>
            <a:r>
              <a:rPr lang="en-US" sz="4000"/>
              <a:t>Entering and Formatting More Text in Content Controls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109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7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sz="4000"/>
              <a:t>Using the Grow Font Button to Increase Font Size</a:t>
            </a:r>
          </a:p>
        </p:txBody>
      </p:sp>
      <p:sp>
        <p:nvSpPr>
          <p:cNvPr id="13315" name="Rectangle 3"/>
          <p:cNvSpPr>
            <a:spLocks noGrp="1" noChangeArrowheads="1"/>
          </p:cNvSpPr>
          <p:nvPr>
            <p:ph type="body" idx="1"/>
          </p:nvPr>
        </p:nvSpPr>
        <p:spPr/>
        <p:txBody>
          <a:bodyPr>
            <a:noAutofit/>
          </a:bodyPr>
          <a:lstStyle/>
          <a:p>
            <a:pPr>
              <a:lnSpc>
                <a:spcPct val="90000"/>
              </a:lnSpc>
            </a:pPr>
            <a:r>
              <a:rPr lang="en-US" dirty="0"/>
              <a:t>Move the mouse pointer to the left of the line to be selected (in this case, the line containing your name) until the mouse pointer changes to a right-pointing block arrow, and then click the mouse to select the line</a:t>
            </a:r>
          </a:p>
          <a:p>
            <a:pPr>
              <a:lnSpc>
                <a:spcPct val="90000"/>
              </a:lnSpc>
            </a:pPr>
            <a:r>
              <a:rPr lang="en-US" dirty="0"/>
              <a:t>Move the mouse pointer into the transparent Mini toolbar, so that it changes to a bright toolbar.</a:t>
            </a:r>
          </a:p>
          <a:p>
            <a:pPr>
              <a:lnSpc>
                <a:spcPct val="90000"/>
              </a:lnSpc>
            </a:pPr>
            <a:r>
              <a:rPr lang="en-US" dirty="0"/>
              <a:t>Repeatedly click the Grow Font button on the Mini toolbar until the Font Size box displays 20, for 20 point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04800" y="152400"/>
            <a:ext cx="8839200" cy="1066800"/>
          </a:xfrm>
        </p:spPr>
        <p:txBody>
          <a:bodyPr>
            <a:normAutofit fontScale="90000"/>
          </a:bodyPr>
          <a:lstStyle/>
          <a:p>
            <a:r>
              <a:rPr lang="en-US" sz="4000" dirty="0"/>
              <a:t>Inserting a Building Block Using the Quick Parts Gallery</a:t>
            </a:r>
          </a:p>
        </p:txBody>
      </p:sp>
      <p:sp>
        <p:nvSpPr>
          <p:cNvPr id="119811" name="Rectangle 3"/>
          <p:cNvSpPr>
            <a:spLocks noGrp="1" noChangeArrowheads="1"/>
          </p:cNvSpPr>
          <p:nvPr>
            <p:ph type="body" idx="1"/>
          </p:nvPr>
        </p:nvSpPr>
        <p:spPr/>
        <p:txBody>
          <a:bodyPr/>
          <a:lstStyle/>
          <a:p>
            <a:pPr>
              <a:lnSpc>
                <a:spcPct val="80000"/>
              </a:lnSpc>
            </a:pPr>
            <a:r>
              <a:rPr lang="en-US" sz="2800" dirty="0"/>
              <a:t>Position the insertion point on the paragraph mark below the first job entry</a:t>
            </a:r>
          </a:p>
          <a:p>
            <a:pPr>
              <a:lnSpc>
                <a:spcPct val="80000"/>
              </a:lnSpc>
            </a:pPr>
            <a:r>
              <a:rPr lang="en-US" sz="2800" dirty="0"/>
              <a:t>Display the Insert </a:t>
            </a:r>
            <a:r>
              <a:rPr lang="en-US" sz="2800" dirty="0" smtClean="0"/>
              <a:t>tab</a:t>
            </a:r>
            <a:endParaRPr lang="en-US" sz="2800" dirty="0"/>
          </a:p>
          <a:p>
            <a:pPr>
              <a:lnSpc>
                <a:spcPct val="80000"/>
              </a:lnSpc>
            </a:pPr>
            <a:r>
              <a:rPr lang="en-US" sz="2800" dirty="0"/>
              <a:t>Click the Quick Parts button on the Insert tab and then scroll through the Quick Parts gallery until Experience Subsection is displayed</a:t>
            </a:r>
          </a:p>
          <a:p>
            <a:pPr>
              <a:lnSpc>
                <a:spcPct val="80000"/>
              </a:lnSpc>
            </a:pPr>
            <a:r>
              <a:rPr lang="en-US" sz="2800" dirty="0"/>
              <a:t>Click the Experience Subsection to insert the building block in the document at the location of the insertion point</a:t>
            </a:r>
          </a:p>
          <a:p>
            <a:pPr>
              <a:lnSpc>
                <a:spcPct val="80000"/>
              </a:lnSpc>
            </a:pPr>
            <a:r>
              <a:rPr lang="en-US" sz="2800" dirty="0"/>
              <a:t>Press the DELETE key to remove the extra paragraph mark inserted with the building block</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110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fontScale="90000"/>
          </a:bodyPr>
          <a:lstStyle/>
          <a:p>
            <a:r>
              <a:rPr lang="en-US" sz="4000"/>
              <a:t>Inserting a Building Block Using the Quick Parts Gallery</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111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7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fontScale="90000"/>
          </a:bodyPr>
          <a:lstStyle/>
          <a:p>
            <a:r>
              <a:rPr lang="en-US" sz="4000"/>
              <a:t>Entering and Formatting the Experience Subsection and the Skills Section</a:t>
            </a:r>
          </a:p>
        </p:txBody>
      </p:sp>
      <p:sp>
        <p:nvSpPr>
          <p:cNvPr id="121859" name="Rectangle 3"/>
          <p:cNvSpPr>
            <a:spLocks noGrp="1" noChangeArrowheads="1"/>
          </p:cNvSpPr>
          <p:nvPr>
            <p:ph type="body" idx="1"/>
          </p:nvPr>
        </p:nvSpPr>
        <p:spPr/>
        <p:txBody>
          <a:bodyPr>
            <a:noAutofit/>
          </a:bodyPr>
          <a:lstStyle/>
          <a:p>
            <a:pPr>
              <a:lnSpc>
                <a:spcPct val="90000"/>
              </a:lnSpc>
            </a:pPr>
            <a:r>
              <a:rPr lang="en-US" sz="2800" dirty="0"/>
              <a:t>Enter Assistant Cook as the job title and then bold the job title. Enter September 2004 as the start date. Enter August 2006 as the end date. Enter Nevada Culinary Institute Cafeteria as the company name. Enter Juniper, NV as the company address</a:t>
            </a:r>
          </a:p>
          <a:p>
            <a:pPr>
              <a:lnSpc>
                <a:spcPct val="90000"/>
              </a:lnSpc>
            </a:pPr>
            <a:r>
              <a:rPr lang="en-US" sz="2800" dirty="0"/>
              <a:t>Display the Home tab. With the insertion point in the paragraph to indent (company address line), click the Increase Indent button on the Home tab to indent the paragraph one-half </a:t>
            </a:r>
            <a:r>
              <a:rPr lang="en-US" sz="2800" dirty="0" smtClean="0"/>
              <a:t>inch</a:t>
            </a:r>
            <a:endParaRPr lang="en-US" sz="2800" dirty="0"/>
          </a:p>
          <a:p>
            <a:pPr>
              <a:lnSpc>
                <a:spcPct val="90000"/>
              </a:lnSpc>
            </a:pPr>
            <a:r>
              <a:rPr lang="en-US" sz="2800" dirty="0"/>
              <a:t>Display the Page Layout tab. With the insertion point in the paragraph to be adjusted (company address line), change the Spacing After to 0 </a:t>
            </a:r>
            <a:r>
              <a:rPr lang="en-US" sz="2800" dirty="0" smtClean="0"/>
              <a:t>point</a:t>
            </a: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112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fontScale="90000"/>
          </a:bodyPr>
          <a:lstStyle/>
          <a:p>
            <a:r>
              <a:rPr lang="en-US" sz="4000"/>
              <a:t>Entering and Formatting the Experience Subsection and the Skills Section</a:t>
            </a:r>
          </a:p>
        </p:txBody>
      </p:sp>
      <p:sp>
        <p:nvSpPr>
          <p:cNvPr id="122883" name="Rectangle 3"/>
          <p:cNvSpPr>
            <a:spLocks noGrp="1" noChangeArrowheads="1"/>
          </p:cNvSpPr>
          <p:nvPr>
            <p:ph type="body" idx="1"/>
          </p:nvPr>
        </p:nvSpPr>
        <p:spPr/>
        <p:txBody>
          <a:bodyPr>
            <a:noAutofit/>
          </a:bodyPr>
          <a:lstStyle/>
          <a:p>
            <a:pPr>
              <a:lnSpc>
                <a:spcPct val="80000"/>
              </a:lnSpc>
            </a:pPr>
            <a:r>
              <a:rPr lang="en-US" sz="2200" dirty="0"/>
              <a:t>Enter this sentence for the job responsibilities: </a:t>
            </a:r>
            <a:r>
              <a:rPr lang="en-US" sz="2200" dirty="0">
                <a:latin typeface="Courier New" pitchFamily="49" charset="0"/>
              </a:rPr>
              <a:t>Planned meals for staff and students. Prepared salads, soups, sandwiches, entrees, and desserts</a:t>
            </a:r>
          </a:p>
          <a:p>
            <a:pPr>
              <a:lnSpc>
                <a:spcPct val="80000"/>
              </a:lnSpc>
            </a:pPr>
            <a:r>
              <a:rPr lang="en-US" sz="2200" dirty="0"/>
              <a:t>With the insertion point in the paragraph to be adjusted, in this case, the job responsibilities paragraph, change Spacing After to 0 point</a:t>
            </a:r>
          </a:p>
          <a:p>
            <a:pPr>
              <a:lnSpc>
                <a:spcPct val="80000"/>
              </a:lnSpc>
            </a:pPr>
            <a:r>
              <a:rPr lang="en-US" sz="2200" dirty="0"/>
              <a:t>Display the Home tab. Click the Increase Indent button on the Home tab to indent the paragraph one-half inch</a:t>
            </a:r>
          </a:p>
          <a:p>
            <a:pPr>
              <a:lnSpc>
                <a:spcPct val="80000"/>
              </a:lnSpc>
            </a:pPr>
            <a:r>
              <a:rPr lang="en-US" sz="2200" dirty="0"/>
              <a:t>In the Skills section, click the content control with the instruction, Type list of skills, to select it. Type </a:t>
            </a:r>
            <a:r>
              <a:rPr lang="en-US" sz="2200" dirty="0">
                <a:latin typeface="Courier New" pitchFamily="49" charset="0"/>
              </a:rPr>
              <a:t>National Honor Society</a:t>
            </a:r>
            <a:r>
              <a:rPr lang="en-US" sz="2200" dirty="0"/>
              <a:t> and then press the ENTER key. Type </a:t>
            </a:r>
            <a:r>
              <a:rPr lang="en-US" sz="2200" dirty="0">
                <a:latin typeface="Courier New" pitchFamily="49" charset="0"/>
              </a:rPr>
              <a:t>Culinary Arts Association</a:t>
            </a:r>
            <a:r>
              <a:rPr lang="en-US" sz="2200" dirty="0"/>
              <a:t> and then press the ENTER key. Type </a:t>
            </a:r>
            <a:r>
              <a:rPr lang="en-US" sz="2200" dirty="0">
                <a:latin typeface="Courier New" pitchFamily="49" charset="0"/>
              </a:rPr>
              <a:t>Nutrition Services of America</a:t>
            </a:r>
            <a:r>
              <a:rPr lang="en-US" sz="2200" dirty="0"/>
              <a:t> and then press the ENTER key. Type </a:t>
            </a:r>
            <a:r>
              <a:rPr lang="en-US" sz="2200" dirty="0">
                <a:latin typeface="Courier New" pitchFamily="49" charset="0"/>
              </a:rPr>
              <a:t>Student Government Association</a:t>
            </a:r>
            <a:r>
              <a:rPr lang="en-US" sz="2200" dirty="0"/>
              <a:t>, </a:t>
            </a:r>
            <a:r>
              <a:rPr lang="en-US" sz="2200" dirty="0">
                <a:latin typeface="Courier New" pitchFamily="49" charset="0"/>
              </a:rPr>
              <a:t>President</a:t>
            </a:r>
            <a:r>
              <a:rPr lang="en-US" sz="2200" dirty="0"/>
              <a:t> and then press the ENTER key. Enter </a:t>
            </a:r>
            <a:r>
              <a:rPr lang="en-US" sz="2200" dirty="0">
                <a:latin typeface="Courier New" pitchFamily="49" charset="0"/>
              </a:rPr>
              <a:t>Nevada Restaurant Federation</a:t>
            </a:r>
            <a:r>
              <a:rPr lang="en-US" sz="2200" dirty="0"/>
              <a:t> as the last </a:t>
            </a:r>
            <a:r>
              <a:rPr lang="en-US" sz="2200" dirty="0" smtClean="0"/>
              <a:t>skill</a:t>
            </a:r>
            <a:endParaRPr lang="en-US" sz="22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113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normAutofit fontScale="90000"/>
          </a:bodyPr>
          <a:lstStyle/>
          <a:p>
            <a:r>
              <a:rPr lang="en-US" sz="4000"/>
              <a:t>Entering and Formatting the Experience Subsection and the Skills Section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114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7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Sorting Paragraphs</a:t>
            </a:r>
          </a:p>
        </p:txBody>
      </p:sp>
      <p:sp>
        <p:nvSpPr>
          <p:cNvPr id="124931" name="Rectangle 3"/>
          <p:cNvSpPr>
            <a:spLocks noGrp="1" noChangeArrowheads="1"/>
          </p:cNvSpPr>
          <p:nvPr>
            <p:ph type="body" idx="1"/>
          </p:nvPr>
        </p:nvSpPr>
        <p:spPr/>
        <p:txBody>
          <a:bodyPr/>
          <a:lstStyle/>
          <a:p>
            <a:r>
              <a:rPr lang="en-US" dirty="0"/>
              <a:t>Drag through the paragraphs to be sorted, in this case, the list of </a:t>
            </a:r>
            <a:r>
              <a:rPr lang="en-US" dirty="0" smtClean="0"/>
              <a:t>skills</a:t>
            </a:r>
            <a:endParaRPr lang="en-US" dirty="0"/>
          </a:p>
          <a:p>
            <a:r>
              <a:rPr lang="en-US" dirty="0"/>
              <a:t>Display the Home </a:t>
            </a:r>
            <a:r>
              <a:rPr lang="en-US" dirty="0" smtClean="0"/>
              <a:t>tab</a:t>
            </a:r>
            <a:endParaRPr lang="en-US" dirty="0"/>
          </a:p>
          <a:p>
            <a:r>
              <a:rPr lang="en-US" dirty="0"/>
              <a:t>Click the Sort button on the Home tab to display the Sort Text dialog box</a:t>
            </a:r>
          </a:p>
          <a:p>
            <a:r>
              <a:rPr lang="en-US" dirty="0"/>
              <a:t>Click the OK button to close the dialog box and instruct Word to alphabetize the selected paragraphs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115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t>Sorting Paragraphs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116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7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t>Inserting Another Building Block</a:t>
            </a:r>
          </a:p>
        </p:txBody>
      </p:sp>
      <p:sp>
        <p:nvSpPr>
          <p:cNvPr id="126979" name="Rectangle 3"/>
          <p:cNvSpPr>
            <a:spLocks noGrp="1" noChangeArrowheads="1"/>
          </p:cNvSpPr>
          <p:nvPr>
            <p:ph type="body" idx="1"/>
          </p:nvPr>
        </p:nvSpPr>
        <p:spPr/>
        <p:txBody>
          <a:bodyPr/>
          <a:lstStyle/>
          <a:p>
            <a:r>
              <a:rPr lang="en-US" sz="2800"/>
              <a:t>Position the insertion point on the line below the Skills section on the resume. Display the Insert tab. Click the Quick Parts button on the Insert tab and then scroll through the Quick Parts gallery until Reference Section is displayed. Click Reference Section to insert the building block in the document at the location of the insertion point</a:t>
            </a:r>
          </a:p>
          <a:p>
            <a:r>
              <a:rPr lang="en-US" sz="2800"/>
              <a:t>Press the BACKSPACE key to remove the extra blank line inserted with the building block</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117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Inserting Another Building Block</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118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8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fontScale="90000"/>
          </a:bodyPr>
          <a:lstStyle/>
          <a:p>
            <a:r>
              <a:rPr lang="en-US" sz="4000"/>
              <a:t>Entering and Formatting the Community Service Section</a:t>
            </a:r>
          </a:p>
        </p:txBody>
      </p:sp>
      <p:sp>
        <p:nvSpPr>
          <p:cNvPr id="129027" name="Rectangle 3"/>
          <p:cNvSpPr>
            <a:spLocks noGrp="1" noChangeArrowheads="1"/>
          </p:cNvSpPr>
          <p:nvPr>
            <p:ph type="body" idx="1"/>
          </p:nvPr>
        </p:nvSpPr>
        <p:spPr/>
        <p:txBody>
          <a:bodyPr/>
          <a:lstStyle/>
          <a:p>
            <a:pPr>
              <a:lnSpc>
                <a:spcPct val="90000"/>
              </a:lnSpc>
            </a:pPr>
            <a:r>
              <a:rPr lang="en-US" sz="2400" dirty="0"/>
              <a:t>Change the title, References, to Community Service</a:t>
            </a:r>
          </a:p>
          <a:p>
            <a:pPr>
              <a:lnSpc>
                <a:spcPct val="90000"/>
              </a:lnSpc>
            </a:pPr>
            <a:r>
              <a:rPr lang="en-US" sz="2400" dirty="0"/>
              <a:t>Display the Page Layout tab. With the insertion point in the paragraph to be adjusted (Community Service heading), change the Spacing Before to 12 </a:t>
            </a:r>
            <a:r>
              <a:rPr lang="en-US" sz="2400" dirty="0" smtClean="0"/>
              <a:t>point</a:t>
            </a:r>
            <a:endParaRPr lang="en-US" sz="2400" dirty="0"/>
          </a:p>
          <a:p>
            <a:pPr>
              <a:lnSpc>
                <a:spcPct val="90000"/>
              </a:lnSpc>
            </a:pPr>
            <a:r>
              <a:rPr lang="en-US" sz="2400" dirty="0"/>
              <a:t>In the last content control, type </a:t>
            </a:r>
            <a:r>
              <a:rPr lang="en-US" sz="2400" dirty="0">
                <a:latin typeface="Courier New" pitchFamily="49" charset="0"/>
              </a:rPr>
              <a:t>Prepare food and serve meals at Hope Mission every week</a:t>
            </a:r>
            <a:endParaRPr lang="en-US" sz="2400" dirty="0"/>
          </a:p>
          <a:p>
            <a:pPr>
              <a:lnSpc>
                <a:spcPct val="90000"/>
              </a:lnSpc>
            </a:pPr>
            <a:r>
              <a:rPr lang="en-US" sz="2400" dirty="0"/>
              <a:t>With the insertion point in the paragraph to be adjusted, in this case, the community services paragraph, change Spacing After to 0 point </a:t>
            </a:r>
          </a:p>
          <a:p>
            <a:pPr>
              <a:lnSpc>
                <a:spcPct val="90000"/>
              </a:lnSpc>
            </a:pPr>
            <a:r>
              <a:rPr lang="en-US" sz="2400" dirty="0"/>
              <a:t>If the document flows to a second page, reduce the space after internal paragraphs so that it fits on a single page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119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z="4000"/>
              <a:t>Using the Grow Font Button to Increase Font Size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0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normAutofit fontScale="90000"/>
          </a:bodyPr>
          <a:lstStyle/>
          <a:p>
            <a:r>
              <a:rPr lang="en-US" sz="4000"/>
              <a:t>Entering and Formatting the Community Service Section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120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8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t>Changing Theme Colors</a:t>
            </a:r>
          </a:p>
        </p:txBody>
      </p:sp>
      <p:sp>
        <p:nvSpPr>
          <p:cNvPr id="131075" name="Rectangle 3"/>
          <p:cNvSpPr>
            <a:spLocks noGrp="1" noChangeArrowheads="1"/>
          </p:cNvSpPr>
          <p:nvPr>
            <p:ph type="body" idx="1"/>
          </p:nvPr>
        </p:nvSpPr>
        <p:spPr/>
        <p:txBody>
          <a:bodyPr/>
          <a:lstStyle/>
          <a:p>
            <a:r>
              <a:rPr lang="en-US"/>
              <a:t>Display the Home tab. Click the Change Styles button on the Home tab, point to Colors on the Change Styles menu, and then click Urban in the Colors gallery to change the document theme colors to Urban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121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sz="4000"/>
              <a:t>Printing a Preview of a Document</a:t>
            </a:r>
          </a:p>
        </p:txBody>
      </p:sp>
      <p:sp>
        <p:nvSpPr>
          <p:cNvPr id="132099" name="Rectangle 3"/>
          <p:cNvSpPr>
            <a:spLocks noGrp="1" noChangeArrowheads="1"/>
          </p:cNvSpPr>
          <p:nvPr>
            <p:ph type="body" idx="1"/>
          </p:nvPr>
        </p:nvSpPr>
        <p:spPr/>
        <p:txBody>
          <a:bodyPr/>
          <a:lstStyle/>
          <a:p>
            <a:pPr>
              <a:lnSpc>
                <a:spcPct val="90000"/>
              </a:lnSpc>
            </a:pPr>
            <a:r>
              <a:rPr lang="en-US"/>
              <a:t>Click the Office Button and then point to Print on the Office Button menu</a:t>
            </a:r>
          </a:p>
          <a:p>
            <a:pPr>
              <a:lnSpc>
                <a:spcPct val="90000"/>
              </a:lnSpc>
            </a:pPr>
            <a:r>
              <a:rPr lang="en-US"/>
              <a:t>Click Print Preview on the Print submenu to display the document in print preview</a:t>
            </a:r>
          </a:p>
          <a:p>
            <a:pPr>
              <a:lnSpc>
                <a:spcPct val="90000"/>
              </a:lnSpc>
            </a:pPr>
            <a:r>
              <a:rPr lang="en-US"/>
              <a:t>Click the Print button on the Print Preview tab to print the resume</a:t>
            </a:r>
          </a:p>
          <a:p>
            <a:pPr>
              <a:lnSpc>
                <a:spcPct val="90000"/>
              </a:lnSpc>
            </a:pPr>
            <a:r>
              <a:rPr lang="en-US"/>
              <a:t>Click the Close Print Preview button on the Print Preview tab to redisplay the resume in the document window</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122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sz="4000"/>
              <a:t>Printing a Preview of a Document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123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8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fontScale="90000"/>
          </a:bodyPr>
          <a:lstStyle/>
          <a:p>
            <a:r>
              <a:rPr lang="en-US" sz="4000"/>
              <a:t>Changing Document Properties and Saving Again</a:t>
            </a:r>
          </a:p>
        </p:txBody>
      </p:sp>
      <p:sp>
        <p:nvSpPr>
          <p:cNvPr id="134147" name="Rectangle 3"/>
          <p:cNvSpPr>
            <a:spLocks noGrp="1" noChangeArrowheads="1"/>
          </p:cNvSpPr>
          <p:nvPr>
            <p:ph type="body" idx="1"/>
          </p:nvPr>
        </p:nvSpPr>
        <p:spPr/>
        <p:txBody>
          <a:bodyPr/>
          <a:lstStyle/>
          <a:p>
            <a:pPr>
              <a:lnSpc>
                <a:spcPct val="80000"/>
              </a:lnSpc>
            </a:pPr>
            <a:r>
              <a:rPr lang="en-US" sz="2800" dirty="0"/>
              <a:t>Display the Office Button menu, point to Prepare on the Office Button menu, and then click Properties on the Prepare submenu to display the Document Information </a:t>
            </a:r>
            <a:r>
              <a:rPr lang="en-US" sz="2800" dirty="0" smtClean="0"/>
              <a:t>Panel</a:t>
            </a:r>
            <a:endParaRPr lang="en-US" sz="2800" dirty="0"/>
          </a:p>
          <a:p>
            <a:pPr>
              <a:lnSpc>
                <a:spcPct val="80000"/>
              </a:lnSpc>
            </a:pPr>
            <a:r>
              <a:rPr lang="en-US" sz="2800" dirty="0"/>
              <a:t>Enter your name in the Author text box. Enter your course and section in the Subject text box. Enter the text,</a:t>
            </a:r>
            <a:r>
              <a:rPr lang="en-US" sz="2800" dirty="0">
                <a:latin typeface="Courier New" pitchFamily="49" charset="0"/>
              </a:rPr>
              <a:t> resume</a:t>
            </a:r>
            <a:r>
              <a:rPr lang="en-US" sz="2800" dirty="0"/>
              <a:t>, in the Keywords text </a:t>
            </a:r>
            <a:r>
              <a:rPr lang="en-US" sz="2800" dirty="0" smtClean="0"/>
              <a:t>box</a:t>
            </a:r>
            <a:endParaRPr lang="en-US" sz="2800" dirty="0"/>
          </a:p>
          <a:p>
            <a:pPr>
              <a:lnSpc>
                <a:spcPct val="80000"/>
              </a:lnSpc>
            </a:pPr>
            <a:r>
              <a:rPr lang="en-US" sz="2800" dirty="0"/>
              <a:t>Close the Document Information </a:t>
            </a:r>
            <a:r>
              <a:rPr lang="en-US" sz="2800" dirty="0" smtClean="0"/>
              <a:t>Panel</a:t>
            </a:r>
            <a:endParaRPr lang="en-US" sz="2800" dirty="0"/>
          </a:p>
          <a:p>
            <a:pPr>
              <a:lnSpc>
                <a:spcPct val="80000"/>
              </a:lnSpc>
            </a:pPr>
            <a:r>
              <a:rPr lang="en-US" sz="2800" dirty="0"/>
              <a:t>Click the Save button on the Quick Access Toolbar to overwrite the previous Canaan Resume file on the USB flash drive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124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sz="4000"/>
              <a:t>Address and Printing an Envelope</a:t>
            </a:r>
          </a:p>
        </p:txBody>
      </p:sp>
      <p:sp>
        <p:nvSpPr>
          <p:cNvPr id="135171" name="Rectangle 3"/>
          <p:cNvSpPr>
            <a:spLocks noGrp="1" noChangeArrowheads="1"/>
          </p:cNvSpPr>
          <p:nvPr>
            <p:ph type="body" idx="1"/>
          </p:nvPr>
        </p:nvSpPr>
        <p:spPr/>
        <p:txBody>
          <a:bodyPr/>
          <a:lstStyle/>
          <a:p>
            <a:r>
              <a:rPr lang="en-US" sz="2800" dirty="0"/>
              <a:t>Switch to the cover letter by clicking its program button on the Windows </a:t>
            </a:r>
            <a:r>
              <a:rPr lang="en-US" sz="2800" dirty="0" smtClean="0"/>
              <a:t>taskbar</a:t>
            </a:r>
            <a:endParaRPr lang="en-US" sz="2800" dirty="0"/>
          </a:p>
          <a:p>
            <a:r>
              <a:rPr lang="en-US" sz="2800" dirty="0"/>
              <a:t>Close the Clipboard task </a:t>
            </a:r>
            <a:r>
              <a:rPr lang="en-US" sz="2800" dirty="0" smtClean="0"/>
              <a:t>pane</a:t>
            </a:r>
            <a:endParaRPr lang="en-US" sz="2800" dirty="0"/>
          </a:p>
          <a:p>
            <a:r>
              <a:rPr lang="en-US" sz="2800" dirty="0"/>
              <a:t>Scroll through the cover letter to display the inside address in the document </a:t>
            </a:r>
            <a:r>
              <a:rPr lang="en-US" sz="2800" dirty="0" smtClean="0"/>
              <a:t>window</a:t>
            </a:r>
            <a:endParaRPr lang="en-US" sz="2800" dirty="0"/>
          </a:p>
          <a:p>
            <a:r>
              <a:rPr lang="en-US" sz="2800" dirty="0"/>
              <a:t>Drag through the inside address to select it</a:t>
            </a:r>
          </a:p>
          <a:p>
            <a:r>
              <a:rPr lang="en-US" sz="2800" dirty="0"/>
              <a:t>Click Mailings on the Ribbon to display the Mailings tab</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125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sz="4000"/>
              <a:t>Address and Printing an Envelope</a:t>
            </a:r>
          </a:p>
        </p:txBody>
      </p:sp>
      <p:sp>
        <p:nvSpPr>
          <p:cNvPr id="136195" name="Rectangle 3"/>
          <p:cNvSpPr>
            <a:spLocks noGrp="1" noChangeArrowheads="1"/>
          </p:cNvSpPr>
          <p:nvPr>
            <p:ph type="body" idx="1"/>
          </p:nvPr>
        </p:nvSpPr>
        <p:spPr/>
        <p:txBody>
          <a:bodyPr/>
          <a:lstStyle/>
          <a:p>
            <a:r>
              <a:rPr lang="en-US" sz="2800" dirty="0"/>
              <a:t>Click the Envelopes button on the Mailings tab to display the Envelopes and Labels dialog </a:t>
            </a:r>
            <a:r>
              <a:rPr lang="en-US" sz="2800" dirty="0" smtClean="0"/>
              <a:t>box</a:t>
            </a:r>
            <a:endParaRPr lang="en-US" sz="2800" dirty="0"/>
          </a:p>
          <a:p>
            <a:r>
              <a:rPr lang="en-US" sz="2800" dirty="0"/>
              <a:t>If necessary, click the Envelopes tab in the dialog </a:t>
            </a:r>
            <a:r>
              <a:rPr lang="en-US" sz="2800" dirty="0" smtClean="0"/>
              <a:t>box</a:t>
            </a:r>
            <a:endParaRPr lang="en-US" sz="2800" dirty="0"/>
          </a:p>
          <a:p>
            <a:r>
              <a:rPr lang="en-US" sz="2800" dirty="0"/>
              <a:t>Click the Return address text </a:t>
            </a:r>
            <a:r>
              <a:rPr lang="en-US" sz="2800" dirty="0" smtClean="0"/>
              <a:t>box</a:t>
            </a:r>
            <a:endParaRPr lang="en-US" sz="2800" dirty="0"/>
          </a:p>
          <a:p>
            <a:r>
              <a:rPr lang="en-US" sz="2800" dirty="0"/>
              <a:t>Type </a:t>
            </a:r>
            <a:r>
              <a:rPr lang="en-US" sz="2800" dirty="0">
                <a:latin typeface="Courier New" pitchFamily="49" charset="0"/>
              </a:rPr>
              <a:t>Lana Halima Canaan</a:t>
            </a:r>
            <a:r>
              <a:rPr lang="en-US" sz="2800" dirty="0"/>
              <a:t> and then press the ENTER </a:t>
            </a:r>
            <a:r>
              <a:rPr lang="en-US" sz="2800" dirty="0" smtClean="0"/>
              <a:t>key</a:t>
            </a:r>
            <a:endParaRPr lang="en-US" sz="2800" dirty="0"/>
          </a:p>
          <a:p>
            <a:r>
              <a:rPr lang="en-US" sz="2800" dirty="0"/>
              <a:t>Type </a:t>
            </a:r>
            <a:r>
              <a:rPr lang="en-US" sz="2800" dirty="0">
                <a:latin typeface="Courier New" pitchFamily="49" charset="0"/>
              </a:rPr>
              <a:t>22 Fifth Street</a:t>
            </a:r>
            <a:r>
              <a:rPr lang="en-US" sz="2800" dirty="0"/>
              <a:t> and then press the ENTER key</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126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sz="4000"/>
              <a:t>Address and Printing an Envelope</a:t>
            </a:r>
          </a:p>
        </p:txBody>
      </p:sp>
      <p:sp>
        <p:nvSpPr>
          <p:cNvPr id="137219" name="Rectangle 3"/>
          <p:cNvSpPr>
            <a:spLocks noGrp="1" noChangeArrowheads="1"/>
          </p:cNvSpPr>
          <p:nvPr>
            <p:ph type="body" idx="1"/>
          </p:nvPr>
        </p:nvSpPr>
        <p:spPr/>
        <p:txBody>
          <a:bodyPr/>
          <a:lstStyle/>
          <a:p>
            <a:pPr>
              <a:lnSpc>
                <a:spcPct val="90000"/>
              </a:lnSpc>
            </a:pPr>
            <a:r>
              <a:rPr lang="en-US" dirty="0"/>
              <a:t>Type </a:t>
            </a:r>
            <a:r>
              <a:rPr lang="en-US" dirty="0">
                <a:latin typeface="Courier New" pitchFamily="49" charset="0"/>
              </a:rPr>
              <a:t>Juniper, NV 89268</a:t>
            </a:r>
          </a:p>
          <a:p>
            <a:pPr>
              <a:lnSpc>
                <a:spcPct val="90000"/>
              </a:lnSpc>
            </a:pPr>
            <a:r>
              <a:rPr lang="en-US" dirty="0"/>
              <a:t> Insert an envelope into your printer, as shown in the Feed area of the dialog box (your Feed area may be different depending on your printer</a:t>
            </a:r>
            <a:r>
              <a:rPr lang="en-US" dirty="0" smtClean="0"/>
              <a:t>)</a:t>
            </a:r>
            <a:endParaRPr lang="en-US" dirty="0"/>
          </a:p>
          <a:p>
            <a:pPr>
              <a:lnSpc>
                <a:spcPct val="90000"/>
              </a:lnSpc>
            </a:pPr>
            <a:r>
              <a:rPr lang="en-US" dirty="0"/>
              <a:t>Click the Print button in the Envelopes and Labels dialog box to print the </a:t>
            </a:r>
            <a:r>
              <a:rPr lang="en-US" dirty="0" smtClean="0"/>
              <a:t>envelope</a:t>
            </a:r>
            <a:endParaRPr lang="en-US" dirty="0"/>
          </a:p>
          <a:p>
            <a:pPr>
              <a:lnSpc>
                <a:spcPct val="90000"/>
              </a:lnSpc>
            </a:pPr>
            <a:r>
              <a:rPr lang="en-US" dirty="0"/>
              <a:t>If a dialog box is displayed, click the No button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127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z="4000"/>
              <a:t>Address and Printing an Envelope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128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8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t>Quitting Word</a:t>
            </a:r>
          </a:p>
        </p:txBody>
      </p:sp>
      <p:sp>
        <p:nvSpPr>
          <p:cNvPr id="139267" name="Rectangle 3"/>
          <p:cNvSpPr>
            <a:spLocks noGrp="1" noChangeArrowheads="1"/>
          </p:cNvSpPr>
          <p:nvPr>
            <p:ph type="body" idx="1"/>
          </p:nvPr>
        </p:nvSpPr>
        <p:spPr/>
        <p:txBody>
          <a:bodyPr/>
          <a:lstStyle/>
          <a:p>
            <a:r>
              <a:rPr lang="en-US"/>
              <a:t>Click the Close button on the right side of the title bar to quit Word</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129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Coloring Text</a:t>
            </a:r>
          </a:p>
        </p:txBody>
      </p:sp>
      <p:sp>
        <p:nvSpPr>
          <p:cNvPr id="15363" name="Rectangle 3"/>
          <p:cNvSpPr>
            <a:spLocks noGrp="1" noChangeArrowheads="1"/>
          </p:cNvSpPr>
          <p:nvPr>
            <p:ph type="body" idx="1"/>
          </p:nvPr>
        </p:nvSpPr>
        <p:spPr/>
        <p:txBody>
          <a:bodyPr>
            <a:normAutofit/>
          </a:bodyPr>
          <a:lstStyle/>
          <a:p>
            <a:pPr>
              <a:lnSpc>
                <a:spcPct val="90000"/>
              </a:lnSpc>
            </a:pPr>
            <a:r>
              <a:rPr lang="en-US" sz="3000" dirty="0"/>
              <a:t>With the text still selected and the Mini toolbar still displaying, click the Font Color button arrow on the Mini toolbar to display the Font Color gallery</a:t>
            </a:r>
          </a:p>
          <a:p>
            <a:pPr>
              <a:lnSpc>
                <a:spcPct val="90000"/>
              </a:lnSpc>
            </a:pPr>
            <a:r>
              <a:rPr lang="en-US" sz="3000" dirty="0"/>
              <a:t>Click Teal, Accent 2, Darker 25%, which is the sixth color in the fifth row in the Theme Colors area, to change the color of the selected text to a shade of teal</a:t>
            </a:r>
          </a:p>
          <a:p>
            <a:pPr>
              <a:lnSpc>
                <a:spcPct val="90000"/>
              </a:lnSpc>
            </a:pPr>
            <a:r>
              <a:rPr lang="en-US" sz="3000" dirty="0"/>
              <a:t>Click the paragraph mark below the name to deselect the text and position the insertion point on line 2 of the document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Summary</a:t>
            </a:r>
          </a:p>
        </p:txBody>
      </p:sp>
      <p:sp>
        <p:nvSpPr>
          <p:cNvPr id="140291" name="Rectangle 3"/>
          <p:cNvSpPr>
            <a:spLocks noGrp="1" noChangeArrowheads="1"/>
          </p:cNvSpPr>
          <p:nvPr>
            <p:ph type="body" idx="1"/>
          </p:nvPr>
        </p:nvSpPr>
        <p:spPr/>
        <p:txBody>
          <a:bodyPr/>
          <a:lstStyle/>
          <a:p>
            <a:r>
              <a:rPr lang="en-US"/>
              <a:t>Format characters and paragraphs</a:t>
            </a:r>
          </a:p>
          <a:p>
            <a:r>
              <a:rPr lang="en-US"/>
              <a:t>Insert and format clip art</a:t>
            </a:r>
          </a:p>
          <a:p>
            <a:r>
              <a:rPr lang="en-US"/>
              <a:t>Set and use tab stops</a:t>
            </a:r>
          </a:p>
          <a:p>
            <a:r>
              <a:rPr lang="en-US"/>
              <a:t>Identify the components of a business letter</a:t>
            </a:r>
          </a:p>
          <a:p>
            <a:r>
              <a:rPr lang="en-US"/>
              <a:t>Insert the current date</a:t>
            </a:r>
          </a:p>
          <a:p>
            <a:r>
              <a:rPr lang="en-US"/>
              <a:t>Create and insert a building block</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130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t>Summary</a:t>
            </a:r>
          </a:p>
        </p:txBody>
      </p:sp>
      <p:sp>
        <p:nvSpPr>
          <p:cNvPr id="141315" name="Rectangle 3"/>
          <p:cNvSpPr>
            <a:spLocks noGrp="1" noChangeArrowheads="1"/>
          </p:cNvSpPr>
          <p:nvPr>
            <p:ph type="body" idx="1"/>
          </p:nvPr>
        </p:nvSpPr>
        <p:spPr/>
        <p:txBody>
          <a:bodyPr/>
          <a:lstStyle/>
          <a:p>
            <a:r>
              <a:rPr lang="en-US"/>
              <a:t>Insert a Word table, enter data in the table, and format the table</a:t>
            </a:r>
          </a:p>
          <a:p>
            <a:r>
              <a:rPr lang="en-US"/>
              <a:t>Use a template to create a document</a:t>
            </a:r>
          </a:p>
          <a:p>
            <a:r>
              <a:rPr lang="en-US"/>
              <a:t>Fill in a document template</a:t>
            </a:r>
          </a:p>
          <a:p>
            <a:r>
              <a:rPr lang="en-US"/>
              <a:t>Copy and paste using the Office Clipboard</a:t>
            </a:r>
          </a:p>
          <a:p>
            <a:r>
              <a:rPr lang="en-US"/>
              <a:t>Indent paragraphs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131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t>Summary</a:t>
            </a:r>
          </a:p>
        </p:txBody>
      </p:sp>
      <p:sp>
        <p:nvSpPr>
          <p:cNvPr id="142339" name="Rectangle 3"/>
          <p:cNvSpPr>
            <a:spLocks noGrp="1" noChangeArrowheads="1"/>
          </p:cNvSpPr>
          <p:nvPr>
            <p:ph type="body" idx="1"/>
          </p:nvPr>
        </p:nvSpPr>
        <p:spPr/>
        <p:txBody>
          <a:bodyPr/>
          <a:lstStyle/>
          <a:p>
            <a:r>
              <a:rPr lang="en-US"/>
              <a:t>Insert a Quick Part</a:t>
            </a:r>
          </a:p>
          <a:p>
            <a:r>
              <a:rPr lang="en-US"/>
              <a:t>Sort a List</a:t>
            </a:r>
          </a:p>
          <a:p>
            <a:r>
              <a:rPr lang="en-US"/>
              <a:t>Use print preview to view and print a document</a:t>
            </a:r>
          </a:p>
          <a:p>
            <a:r>
              <a:rPr lang="en-US"/>
              <a:t>Address and print an envelope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132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Word Chapter 3 Complete</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Coloring Text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0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Inserting Clip Art</a:t>
            </a:r>
          </a:p>
        </p:txBody>
      </p:sp>
      <p:sp>
        <p:nvSpPr>
          <p:cNvPr id="17411" name="Rectangle 3"/>
          <p:cNvSpPr>
            <a:spLocks noGrp="1" noChangeArrowheads="1"/>
          </p:cNvSpPr>
          <p:nvPr>
            <p:ph type="body" idx="1"/>
          </p:nvPr>
        </p:nvSpPr>
        <p:spPr/>
        <p:txBody>
          <a:bodyPr/>
          <a:lstStyle/>
          <a:p>
            <a:pPr>
              <a:lnSpc>
                <a:spcPct val="90000"/>
              </a:lnSpc>
            </a:pPr>
            <a:r>
              <a:rPr lang="en-US" sz="2800"/>
              <a:t>With the insertion point on line 2 below the name, click Insert on the Ribbon to display the Insert tab</a:t>
            </a:r>
          </a:p>
          <a:p>
            <a:pPr>
              <a:lnSpc>
                <a:spcPct val="90000"/>
              </a:lnSpc>
            </a:pPr>
            <a:r>
              <a:rPr lang="en-US" sz="2800"/>
              <a:t>Click the Clip Art button on the Insert tab to display the Clip Art task pane</a:t>
            </a:r>
          </a:p>
          <a:p>
            <a:pPr>
              <a:lnSpc>
                <a:spcPct val="90000"/>
              </a:lnSpc>
            </a:pPr>
            <a:r>
              <a:rPr lang="en-US" sz="2800"/>
              <a:t>If the Search for text box displays text, drag through the text to select it.</a:t>
            </a:r>
          </a:p>
          <a:p>
            <a:pPr>
              <a:lnSpc>
                <a:spcPct val="90000"/>
              </a:lnSpc>
            </a:pPr>
            <a:r>
              <a:rPr lang="en-US" sz="2800"/>
              <a:t>Type</a:t>
            </a:r>
            <a:r>
              <a:rPr lang="en-US" sz="2800">
                <a:latin typeface="Courier New" pitchFamily="49" charset="0"/>
              </a:rPr>
              <a:t> teacher</a:t>
            </a:r>
            <a:r>
              <a:rPr lang="en-US" sz="2800"/>
              <a:t> in the Search for text box</a:t>
            </a:r>
          </a:p>
          <a:p>
            <a:pPr>
              <a:lnSpc>
                <a:spcPct val="90000"/>
              </a:lnSpc>
            </a:pPr>
            <a:r>
              <a:rPr lang="en-US" sz="2800"/>
              <a:t>Click the Go button to display a list of clips that match the description, teacher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Inserting Clip Art</a:t>
            </a:r>
          </a:p>
        </p:txBody>
      </p:sp>
      <p:sp>
        <p:nvSpPr>
          <p:cNvPr id="18435" name="Rectangle 3"/>
          <p:cNvSpPr>
            <a:spLocks noGrp="1" noChangeArrowheads="1"/>
          </p:cNvSpPr>
          <p:nvPr>
            <p:ph type="body" idx="1"/>
          </p:nvPr>
        </p:nvSpPr>
        <p:spPr/>
        <p:txBody>
          <a:bodyPr/>
          <a:lstStyle/>
          <a:p>
            <a:r>
              <a:rPr lang="en-US"/>
              <a:t>Click the clip art of the apple on the stack of books to insert it in the document at the location of the insertion point</a:t>
            </a:r>
          </a:p>
          <a:p>
            <a:r>
              <a:rPr lang="en-US"/>
              <a:t>Click the Close button on the Clip Art task pane title bar to close the task pane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Inserting Clip Art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0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z="4000"/>
              <a:t>Resizing a Graphic Using the Size Dialog Box</a:t>
            </a:r>
          </a:p>
        </p:txBody>
      </p:sp>
      <p:sp>
        <p:nvSpPr>
          <p:cNvPr id="20483" name="Rectangle 3"/>
          <p:cNvSpPr>
            <a:spLocks noGrp="1" noChangeArrowheads="1"/>
          </p:cNvSpPr>
          <p:nvPr>
            <p:ph type="body" idx="1"/>
          </p:nvPr>
        </p:nvSpPr>
        <p:spPr/>
        <p:txBody>
          <a:bodyPr/>
          <a:lstStyle/>
          <a:p>
            <a:pPr>
              <a:lnSpc>
                <a:spcPct val="80000"/>
              </a:lnSpc>
            </a:pPr>
            <a:r>
              <a:rPr lang="en-US" sz="2800"/>
              <a:t>With the graphic still selected, click the Size Dialog Box Launcher on the Format tab to display the Size dialog box</a:t>
            </a:r>
          </a:p>
          <a:p>
            <a:pPr>
              <a:lnSpc>
                <a:spcPct val="80000"/>
              </a:lnSpc>
            </a:pPr>
            <a:r>
              <a:rPr lang="en-US" sz="2800"/>
              <a:t>In the Scale area, triple-click the Height box to select it.</a:t>
            </a:r>
          </a:p>
          <a:p>
            <a:pPr>
              <a:lnSpc>
                <a:spcPct val="80000"/>
              </a:lnSpc>
            </a:pPr>
            <a:r>
              <a:rPr lang="en-US" sz="2800"/>
              <a:t>Type </a:t>
            </a:r>
            <a:r>
              <a:rPr lang="en-US" sz="2800">
                <a:latin typeface="Courier New" pitchFamily="49" charset="0"/>
              </a:rPr>
              <a:t>35 </a:t>
            </a:r>
            <a:r>
              <a:rPr lang="en-US" sz="2800"/>
              <a:t>and then press the TAB key to display 35% in the Height and Width boxes and resize the selected graphic to 35 percent of its original size</a:t>
            </a:r>
          </a:p>
          <a:p>
            <a:pPr>
              <a:lnSpc>
                <a:spcPct val="80000"/>
              </a:lnSpc>
            </a:pPr>
            <a:r>
              <a:rPr lang="en-US" sz="2800"/>
              <a:t>Click the Close button in the Size dialog box to close the dialog box</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sz="4000"/>
              <a:t>Resizing a Graphic Using the Size Dialog Box</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1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Objectives</a:t>
            </a:r>
          </a:p>
        </p:txBody>
      </p:sp>
      <p:sp>
        <p:nvSpPr>
          <p:cNvPr id="3075" name="Rectangle 3"/>
          <p:cNvSpPr>
            <a:spLocks noGrp="1" noChangeArrowheads="1"/>
          </p:cNvSpPr>
          <p:nvPr>
            <p:ph type="body" idx="1"/>
          </p:nvPr>
        </p:nvSpPr>
        <p:spPr/>
        <p:txBody>
          <a:bodyPr/>
          <a:lstStyle/>
          <a:p>
            <a:r>
              <a:rPr lang="en-US"/>
              <a:t>Format characters and paragraphs</a:t>
            </a:r>
          </a:p>
          <a:p>
            <a:r>
              <a:rPr lang="en-US"/>
              <a:t>Insert and format clip art</a:t>
            </a:r>
          </a:p>
          <a:p>
            <a:r>
              <a:rPr lang="en-US"/>
              <a:t>Set and use tab stops</a:t>
            </a:r>
          </a:p>
          <a:p>
            <a:r>
              <a:rPr lang="en-US"/>
              <a:t>Identify the components of a business letter</a:t>
            </a:r>
          </a:p>
          <a:p>
            <a:r>
              <a:rPr lang="en-US"/>
              <a:t>Insert the current date</a:t>
            </a:r>
          </a:p>
          <a:p>
            <a:r>
              <a:rPr lang="en-US"/>
              <a:t>Create and insert a building block</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Re-coloring a Graphic</a:t>
            </a:r>
          </a:p>
        </p:txBody>
      </p:sp>
      <p:sp>
        <p:nvSpPr>
          <p:cNvPr id="22531" name="Rectangle 3"/>
          <p:cNvSpPr>
            <a:spLocks noGrp="1" noChangeArrowheads="1"/>
          </p:cNvSpPr>
          <p:nvPr>
            <p:ph type="body" idx="1"/>
          </p:nvPr>
        </p:nvSpPr>
        <p:spPr/>
        <p:txBody>
          <a:bodyPr/>
          <a:lstStyle/>
          <a:p>
            <a:r>
              <a:rPr lang="en-US"/>
              <a:t>With the graphic still selected, click the Recolor button on the Format tab to display the Recolor gallery</a:t>
            </a:r>
          </a:p>
          <a:p>
            <a:r>
              <a:rPr lang="en-US"/>
              <a:t>Click Accent color 2 Light in the Recolor gallery (third color in Light Variations area) to change the color of the selected graphic in the document window</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Re-coloring a Graphic</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1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a:t>Setting a Transparent Color in a Graphic</a:t>
            </a:r>
          </a:p>
        </p:txBody>
      </p:sp>
      <p:sp>
        <p:nvSpPr>
          <p:cNvPr id="24579" name="Rectangle 3"/>
          <p:cNvSpPr>
            <a:spLocks noGrp="1" noChangeArrowheads="1"/>
          </p:cNvSpPr>
          <p:nvPr>
            <p:ph type="body" idx="1"/>
          </p:nvPr>
        </p:nvSpPr>
        <p:spPr/>
        <p:txBody>
          <a:bodyPr/>
          <a:lstStyle/>
          <a:p>
            <a:pPr>
              <a:lnSpc>
                <a:spcPct val="90000"/>
              </a:lnSpc>
            </a:pPr>
            <a:r>
              <a:rPr lang="en-US" sz="2400"/>
              <a:t>With the graphic still selected, click the Recolor button on the Format tab to display the Recolor gallery</a:t>
            </a:r>
          </a:p>
          <a:p>
            <a:pPr>
              <a:lnSpc>
                <a:spcPct val="90000"/>
              </a:lnSpc>
            </a:pPr>
            <a:r>
              <a:rPr lang="en-US" sz="2400"/>
              <a:t>Click Set Transparent Color in the Recolor gallery to display a pen mouse pointer in the document window</a:t>
            </a:r>
          </a:p>
          <a:p>
            <a:pPr>
              <a:lnSpc>
                <a:spcPct val="90000"/>
              </a:lnSpc>
            </a:pPr>
            <a:r>
              <a:rPr lang="en-US" sz="2400"/>
              <a:t>Position the pen mouse pointer in the graphic where you want to make the color transparent</a:t>
            </a:r>
            <a:endParaRPr lang="en-US" sz="2400" b="1"/>
          </a:p>
          <a:p>
            <a:pPr>
              <a:lnSpc>
                <a:spcPct val="90000"/>
              </a:lnSpc>
            </a:pPr>
            <a:r>
              <a:rPr lang="en-US" sz="2400"/>
              <a:t>Click the location in the graphic where you want the color to be transparent</a:t>
            </a:r>
          </a:p>
          <a:p>
            <a:pPr>
              <a:lnSpc>
                <a:spcPct val="90000"/>
              </a:lnSpc>
            </a:pPr>
            <a:r>
              <a:rPr lang="en-US" sz="2400"/>
              <a:t>Press the END key to deselect the graphic and move the insertion point to the end of the line, which is between the graphic and the paragraph mark</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4000"/>
              <a:t>Setting a Transparent Color in a Graphic</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1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Displaying the Ruler</a:t>
            </a:r>
          </a:p>
        </p:txBody>
      </p:sp>
      <p:sp>
        <p:nvSpPr>
          <p:cNvPr id="26627" name="Rectangle 3"/>
          <p:cNvSpPr>
            <a:spLocks noGrp="1" noChangeArrowheads="1"/>
          </p:cNvSpPr>
          <p:nvPr>
            <p:ph type="body" idx="1"/>
          </p:nvPr>
        </p:nvSpPr>
        <p:spPr/>
        <p:txBody>
          <a:bodyPr/>
          <a:lstStyle/>
          <a:p>
            <a:r>
              <a:rPr lang="en-US"/>
              <a:t>If the rulers are not displayed already, click the View Ruler button on the vertical scroll bar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sz="4000"/>
              <a:t>Setting Custom Tab Stops Using the Tabs Dialog Box</a:t>
            </a:r>
          </a:p>
        </p:txBody>
      </p:sp>
      <p:sp>
        <p:nvSpPr>
          <p:cNvPr id="27651" name="Rectangle 3"/>
          <p:cNvSpPr>
            <a:spLocks noGrp="1" noChangeArrowheads="1"/>
          </p:cNvSpPr>
          <p:nvPr>
            <p:ph type="body" idx="1"/>
          </p:nvPr>
        </p:nvSpPr>
        <p:spPr/>
        <p:txBody>
          <a:bodyPr>
            <a:normAutofit/>
          </a:bodyPr>
          <a:lstStyle/>
          <a:p>
            <a:pPr>
              <a:lnSpc>
                <a:spcPct val="80000"/>
              </a:lnSpc>
            </a:pPr>
            <a:r>
              <a:rPr lang="en-US" sz="2400" dirty="0"/>
              <a:t>With the insertion point positioned between the paragraph mark and the graphic, click the Paragraph Dialog Box Launcher to display the Paragraph dialog box</a:t>
            </a:r>
          </a:p>
          <a:p>
            <a:pPr>
              <a:lnSpc>
                <a:spcPct val="80000"/>
              </a:lnSpc>
            </a:pPr>
            <a:r>
              <a:rPr lang="en-US" sz="2400" dirty="0"/>
              <a:t>Click the Tabs button in the Paragraph dialog box to display the Tabs dialog box</a:t>
            </a:r>
          </a:p>
          <a:p>
            <a:pPr>
              <a:lnSpc>
                <a:spcPct val="80000"/>
              </a:lnSpc>
            </a:pPr>
            <a:r>
              <a:rPr lang="en-US" sz="2400" dirty="0"/>
              <a:t>Type 6.5 in the Tab stop position text box</a:t>
            </a:r>
          </a:p>
          <a:p>
            <a:pPr>
              <a:lnSpc>
                <a:spcPct val="80000"/>
              </a:lnSpc>
            </a:pPr>
            <a:r>
              <a:rPr lang="en-US" sz="2400" dirty="0"/>
              <a:t>Click Right in the Alignment area to specify alignment for text at the tab stop clicking Clear All button erases all custom tab stops Tabs dialog box Tab stop position text box Right option button selected Set button OK button</a:t>
            </a:r>
            <a:endParaRPr lang="en-US" sz="2400" b="1" dirty="0"/>
          </a:p>
          <a:p>
            <a:pPr>
              <a:lnSpc>
                <a:spcPct val="80000"/>
              </a:lnSpc>
            </a:pPr>
            <a:r>
              <a:rPr lang="en-US" sz="2400" dirty="0"/>
              <a:t>Click the Set button in the Tabs dialog box to set a right-aligned custom tab </a:t>
            </a:r>
            <a:r>
              <a:rPr lang="en-US" sz="2400" dirty="0" smtClean="0"/>
              <a:t>stop</a:t>
            </a:r>
            <a:endParaRPr lang="en-US" sz="2400" dirty="0"/>
          </a:p>
          <a:p>
            <a:pPr>
              <a:lnSpc>
                <a:spcPct val="80000"/>
              </a:lnSpc>
            </a:pPr>
            <a:r>
              <a:rPr lang="en-US" sz="2400" dirty="0"/>
              <a:t>Click the OK button to place a right tab marker at the 6.5" mark on the ruler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sz="4000"/>
              <a:t>Setting Custom Tab Stops Using the Tabs Dialog Box</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1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a:t>Specifying Font Color before Typing</a:t>
            </a:r>
          </a:p>
        </p:txBody>
      </p:sp>
      <p:sp>
        <p:nvSpPr>
          <p:cNvPr id="29699" name="Rectangle 3"/>
          <p:cNvSpPr>
            <a:spLocks noGrp="1" noChangeArrowheads="1"/>
          </p:cNvSpPr>
          <p:nvPr>
            <p:ph type="body" idx="1"/>
          </p:nvPr>
        </p:nvSpPr>
        <p:spPr/>
        <p:txBody>
          <a:bodyPr/>
          <a:lstStyle/>
          <a:p>
            <a:pPr>
              <a:lnSpc>
                <a:spcPct val="90000"/>
              </a:lnSpc>
            </a:pPr>
            <a:r>
              <a:rPr lang="en-US" sz="2800"/>
              <a:t>Click the Font Color button on the Home tab so that the text you type will be the color displayed on the face of the button</a:t>
            </a:r>
          </a:p>
          <a:p>
            <a:pPr>
              <a:lnSpc>
                <a:spcPct val="90000"/>
              </a:lnSpc>
            </a:pPr>
            <a:r>
              <a:rPr lang="en-US" sz="2800"/>
              <a:t>With the insertion point positioned between the graphic and the paragraph mark, press the TAB key to move the insertion point to the 6.5" mark on the ruler</a:t>
            </a:r>
          </a:p>
          <a:p>
            <a:pPr>
              <a:lnSpc>
                <a:spcPct val="90000"/>
              </a:lnSpc>
            </a:pPr>
            <a:r>
              <a:rPr lang="en-US" sz="2800"/>
              <a:t>Type </a:t>
            </a:r>
            <a:r>
              <a:rPr lang="en-US" sz="2800">
                <a:latin typeface="Courier New" pitchFamily="49" charset="0"/>
              </a:rPr>
              <a:t>22 Fifth Street, Juniper, NV 89268 * Phone: 420-555-2939 * E-mail: lhc@world.net</a:t>
            </a:r>
            <a:r>
              <a:rPr lang="en-US" sz="2800"/>
              <a:t> in the letterhead</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a:t>Specifying Font Color before Typing</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2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Bottom Bordering a Paragraph</a:t>
            </a:r>
          </a:p>
        </p:txBody>
      </p:sp>
      <p:sp>
        <p:nvSpPr>
          <p:cNvPr id="31747" name="Rectangle 3"/>
          <p:cNvSpPr>
            <a:spLocks noGrp="1" noChangeArrowheads="1"/>
          </p:cNvSpPr>
          <p:nvPr>
            <p:ph type="body" idx="1"/>
          </p:nvPr>
        </p:nvSpPr>
        <p:spPr/>
        <p:txBody>
          <a:bodyPr/>
          <a:lstStyle/>
          <a:p>
            <a:r>
              <a:rPr lang="en-US"/>
              <a:t>With the insertion point in the paragraph  to border, click the Border button arrow on the Home tab to display the Border gallery</a:t>
            </a:r>
          </a:p>
          <a:p>
            <a:r>
              <a:rPr lang="en-US"/>
              <a:t>Click Bottom Border in the Border gallery to place a border below the paragraph containing the insertion point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Objectives</a:t>
            </a:r>
          </a:p>
        </p:txBody>
      </p:sp>
      <p:sp>
        <p:nvSpPr>
          <p:cNvPr id="4099" name="Rectangle 3"/>
          <p:cNvSpPr>
            <a:spLocks noGrp="1" noChangeArrowheads="1"/>
          </p:cNvSpPr>
          <p:nvPr>
            <p:ph type="body" idx="1"/>
          </p:nvPr>
        </p:nvSpPr>
        <p:spPr/>
        <p:txBody>
          <a:bodyPr/>
          <a:lstStyle/>
          <a:p>
            <a:r>
              <a:rPr lang="en-US"/>
              <a:t>Insert a Word table, enter data in the table, and format the table</a:t>
            </a:r>
          </a:p>
          <a:p>
            <a:r>
              <a:rPr lang="en-US"/>
              <a:t>Use a template to create a document</a:t>
            </a:r>
          </a:p>
          <a:p>
            <a:r>
              <a:rPr lang="en-US"/>
              <a:t>Fill in a document template</a:t>
            </a:r>
          </a:p>
          <a:p>
            <a:r>
              <a:rPr lang="en-US"/>
              <a:t>Copy and paste using the Office Clipboard</a:t>
            </a:r>
          </a:p>
          <a:p>
            <a:r>
              <a:rPr lang="en-US"/>
              <a:t>Indent paragraphs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Bottom Bordering a Paragraph</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2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Clear Formatting</a:t>
            </a:r>
          </a:p>
        </p:txBody>
      </p:sp>
      <p:sp>
        <p:nvSpPr>
          <p:cNvPr id="33795" name="Rectangle 3"/>
          <p:cNvSpPr>
            <a:spLocks noGrp="1" noChangeArrowheads="1"/>
          </p:cNvSpPr>
          <p:nvPr>
            <p:ph type="body" idx="1"/>
          </p:nvPr>
        </p:nvSpPr>
        <p:spPr/>
        <p:txBody>
          <a:bodyPr/>
          <a:lstStyle/>
          <a:p>
            <a:r>
              <a:rPr lang="en-US"/>
              <a:t>With the insertion point between the e-mail address and paragraph mark  press the ENTER key</a:t>
            </a:r>
          </a:p>
          <a:p>
            <a:r>
              <a:rPr lang="en-US"/>
              <a:t>Click the Clear Formatting button on the Home tab to apply the Normal style to the location of the insertion point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Clear Formatting</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2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4000"/>
              <a:t>Converting a Hyperlink to Regular Text</a:t>
            </a:r>
          </a:p>
        </p:txBody>
      </p:sp>
      <p:sp>
        <p:nvSpPr>
          <p:cNvPr id="35843" name="Rectangle 3"/>
          <p:cNvSpPr>
            <a:spLocks noGrp="1" noChangeArrowheads="1"/>
          </p:cNvSpPr>
          <p:nvPr>
            <p:ph type="body" idx="1"/>
          </p:nvPr>
        </p:nvSpPr>
        <p:spPr/>
        <p:txBody>
          <a:bodyPr/>
          <a:lstStyle/>
          <a:p>
            <a:r>
              <a:rPr lang="en-US"/>
              <a:t>Right-click the hyperlink (in this case, the e-mail address) to display the Mini toolbar and a shortcut menu</a:t>
            </a:r>
          </a:p>
          <a:p>
            <a:r>
              <a:rPr lang="en-US"/>
              <a:t>Click Remove Hyperlink on the shortcut menu to remove the hyperlink format from the e-mail address</a:t>
            </a:r>
          </a:p>
          <a:p>
            <a:r>
              <a:rPr lang="en-US"/>
              <a:t>Position the insertion point on the paragraph mark below the border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4000"/>
              <a:t>Converting a Hyperlink to Regular Text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2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Saving the Letterhead</a:t>
            </a:r>
          </a:p>
        </p:txBody>
      </p:sp>
      <p:sp>
        <p:nvSpPr>
          <p:cNvPr id="37891" name="Rectangle 3"/>
          <p:cNvSpPr>
            <a:spLocks noGrp="1" noChangeArrowheads="1"/>
          </p:cNvSpPr>
          <p:nvPr>
            <p:ph type="body" idx="1"/>
          </p:nvPr>
        </p:nvSpPr>
        <p:spPr/>
        <p:txBody>
          <a:bodyPr/>
          <a:lstStyle/>
          <a:p>
            <a:pPr>
              <a:lnSpc>
                <a:spcPct val="80000"/>
              </a:lnSpc>
            </a:pPr>
            <a:r>
              <a:rPr lang="en-US" sz="2800" dirty="0"/>
              <a:t>With a USB flash drive connected to one of the computer’s USB ports, click the Save button on the Quick Access Toolbar to display the Save As dialog box</a:t>
            </a:r>
          </a:p>
          <a:p>
            <a:pPr>
              <a:lnSpc>
                <a:spcPct val="80000"/>
              </a:lnSpc>
            </a:pPr>
            <a:r>
              <a:rPr lang="en-US" sz="2800" dirty="0"/>
              <a:t>Type </a:t>
            </a:r>
            <a:r>
              <a:rPr lang="en-US" sz="2800" dirty="0">
                <a:latin typeface="Courier New" pitchFamily="49" charset="0"/>
              </a:rPr>
              <a:t>Canaan Letterhead</a:t>
            </a:r>
            <a:r>
              <a:rPr lang="en-US" sz="2800" dirty="0"/>
              <a:t> in the File name text box to change the file </a:t>
            </a:r>
            <a:r>
              <a:rPr lang="en-US" sz="2800" dirty="0" smtClean="0"/>
              <a:t>name</a:t>
            </a:r>
            <a:endParaRPr lang="en-US" sz="2800" dirty="0"/>
          </a:p>
          <a:p>
            <a:pPr>
              <a:lnSpc>
                <a:spcPct val="80000"/>
              </a:lnSpc>
            </a:pPr>
            <a:r>
              <a:rPr lang="en-US" sz="2800" dirty="0"/>
              <a:t>Click the Save in box arrow and select the USB flash drive as the new save </a:t>
            </a:r>
            <a:r>
              <a:rPr lang="en-US" sz="2800" dirty="0" smtClean="0"/>
              <a:t>location</a:t>
            </a:r>
            <a:endParaRPr lang="en-US" sz="2800" dirty="0"/>
          </a:p>
          <a:p>
            <a:pPr>
              <a:lnSpc>
                <a:spcPct val="80000"/>
              </a:lnSpc>
            </a:pPr>
            <a:r>
              <a:rPr lang="en-US" sz="2800" dirty="0"/>
              <a:t>Click the Save button in the Save As dialog box to save the document on the USB flash drive with the file name, Canaan Letterhead</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sz="4000"/>
              <a:t>Saving the Document with a New File Name</a:t>
            </a:r>
          </a:p>
        </p:txBody>
      </p:sp>
      <p:sp>
        <p:nvSpPr>
          <p:cNvPr id="39939" name="Rectangle 3"/>
          <p:cNvSpPr>
            <a:spLocks noGrp="1" noChangeArrowheads="1"/>
          </p:cNvSpPr>
          <p:nvPr>
            <p:ph type="body" idx="1"/>
          </p:nvPr>
        </p:nvSpPr>
        <p:spPr/>
        <p:txBody>
          <a:bodyPr/>
          <a:lstStyle/>
          <a:p>
            <a:pPr>
              <a:lnSpc>
                <a:spcPct val="90000"/>
              </a:lnSpc>
            </a:pPr>
            <a:r>
              <a:rPr lang="en-US" sz="2400" dirty="0"/>
              <a:t>With a USB flash drive connected to one of the computer’s USB ports, click the Office</a:t>
            </a:r>
          </a:p>
          <a:p>
            <a:pPr>
              <a:lnSpc>
                <a:spcPct val="90000"/>
              </a:lnSpc>
            </a:pPr>
            <a:r>
              <a:rPr lang="en-US" sz="2400" dirty="0"/>
              <a:t>Button to display the Office Button menu and then click Save As on the Office Button menu to display the Save As dialog </a:t>
            </a:r>
            <a:r>
              <a:rPr lang="en-US" sz="2400" dirty="0" smtClean="0"/>
              <a:t>box</a:t>
            </a:r>
            <a:endParaRPr lang="en-US" sz="2400" dirty="0"/>
          </a:p>
          <a:p>
            <a:pPr>
              <a:lnSpc>
                <a:spcPct val="90000"/>
              </a:lnSpc>
            </a:pPr>
            <a:r>
              <a:rPr lang="en-US" sz="2400" dirty="0"/>
              <a:t>Type </a:t>
            </a:r>
            <a:r>
              <a:rPr lang="en-US" sz="2400" dirty="0">
                <a:latin typeface="Courier New" pitchFamily="49" charset="0"/>
              </a:rPr>
              <a:t>Canaan Cover Letter</a:t>
            </a:r>
            <a:r>
              <a:rPr lang="en-US" sz="2400" dirty="0"/>
              <a:t> in the File name text box to change the file </a:t>
            </a:r>
            <a:r>
              <a:rPr lang="en-US" sz="2400" dirty="0" smtClean="0"/>
              <a:t>name</a:t>
            </a:r>
            <a:endParaRPr lang="en-US" sz="2400" dirty="0"/>
          </a:p>
          <a:p>
            <a:pPr>
              <a:lnSpc>
                <a:spcPct val="90000"/>
              </a:lnSpc>
            </a:pPr>
            <a:r>
              <a:rPr lang="en-US" sz="2400" dirty="0"/>
              <a:t>If necessary, click the Save in box arrow and then select the USB flash drive as the new save </a:t>
            </a:r>
            <a:r>
              <a:rPr lang="en-US" sz="2400" dirty="0" smtClean="0"/>
              <a:t>location</a:t>
            </a:r>
            <a:endParaRPr lang="en-US" sz="2400" dirty="0"/>
          </a:p>
          <a:p>
            <a:pPr>
              <a:lnSpc>
                <a:spcPct val="90000"/>
              </a:lnSpc>
            </a:pPr>
            <a:r>
              <a:rPr lang="en-US" sz="2400" dirty="0"/>
              <a:t>Click the Save button in the Save As dialog box to save the document on the USB flash drive with the file name, Canaan Cover Letter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Applying a Quick Style</a:t>
            </a:r>
          </a:p>
        </p:txBody>
      </p:sp>
      <p:sp>
        <p:nvSpPr>
          <p:cNvPr id="40963" name="Rectangle 3"/>
          <p:cNvSpPr>
            <a:spLocks noGrp="1" noChangeArrowheads="1"/>
          </p:cNvSpPr>
          <p:nvPr>
            <p:ph type="body" idx="1"/>
          </p:nvPr>
        </p:nvSpPr>
        <p:spPr/>
        <p:txBody>
          <a:bodyPr/>
          <a:lstStyle/>
          <a:p>
            <a:r>
              <a:rPr lang="en-US"/>
              <a:t>Click No Spacing in the Styles gallery to apply the No Spacing style to the current paragraph</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sz="4000"/>
              <a:t>Setting the Custom Tab Stops Using the Ruler</a:t>
            </a:r>
          </a:p>
        </p:txBody>
      </p:sp>
      <p:sp>
        <p:nvSpPr>
          <p:cNvPr id="44035" name="Rectangle 3"/>
          <p:cNvSpPr>
            <a:spLocks noGrp="1" noChangeArrowheads="1"/>
          </p:cNvSpPr>
          <p:nvPr>
            <p:ph type="body" idx="1"/>
          </p:nvPr>
        </p:nvSpPr>
        <p:spPr/>
        <p:txBody>
          <a:bodyPr>
            <a:normAutofit/>
          </a:bodyPr>
          <a:lstStyle/>
          <a:p>
            <a:pPr>
              <a:lnSpc>
                <a:spcPct val="80000"/>
              </a:lnSpc>
            </a:pPr>
            <a:r>
              <a:rPr lang="en-US" dirty="0"/>
              <a:t>With the insertion point on the paragraph mark below the border, press the ENTER key so that a blank line appears between the letterhead and the date line</a:t>
            </a:r>
          </a:p>
          <a:p>
            <a:pPr>
              <a:lnSpc>
                <a:spcPct val="80000"/>
              </a:lnSpc>
            </a:pPr>
            <a:r>
              <a:rPr lang="en-US" dirty="0"/>
              <a:t>If necessary, click the tab selector at the left edge of the horizontal ruler until it displays the Left Tab icon</a:t>
            </a:r>
          </a:p>
          <a:p>
            <a:pPr>
              <a:lnSpc>
                <a:spcPct val="80000"/>
              </a:lnSpc>
            </a:pPr>
            <a:r>
              <a:rPr lang="en-US" dirty="0"/>
              <a:t>Position the mouse pointer on the 3.5" mark on the ruler</a:t>
            </a:r>
          </a:p>
          <a:p>
            <a:pPr>
              <a:lnSpc>
                <a:spcPct val="80000"/>
              </a:lnSpc>
            </a:pPr>
            <a:r>
              <a:rPr lang="en-US" dirty="0"/>
              <a:t>Click the 3.5" mark on the ruler to place a left tab marker at that location on the ruler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US" sz="4000"/>
              <a:t>Setting the Custom Tab Stops Using the Ruler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2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Objectives</a:t>
            </a:r>
          </a:p>
        </p:txBody>
      </p:sp>
      <p:sp>
        <p:nvSpPr>
          <p:cNvPr id="5123" name="Rectangle 3"/>
          <p:cNvSpPr>
            <a:spLocks noGrp="1" noChangeArrowheads="1"/>
          </p:cNvSpPr>
          <p:nvPr>
            <p:ph type="body" idx="1"/>
          </p:nvPr>
        </p:nvSpPr>
        <p:spPr/>
        <p:txBody>
          <a:bodyPr/>
          <a:lstStyle/>
          <a:p>
            <a:r>
              <a:rPr lang="en-US"/>
              <a:t>Insert a Quick Part</a:t>
            </a:r>
          </a:p>
          <a:p>
            <a:r>
              <a:rPr lang="en-US"/>
              <a:t>Sort a List</a:t>
            </a:r>
          </a:p>
          <a:p>
            <a:r>
              <a:rPr lang="en-US"/>
              <a:t>Use print preview to view and print a document</a:t>
            </a:r>
          </a:p>
          <a:p>
            <a:r>
              <a:rPr lang="en-US"/>
              <a:t>Address and print an envelope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sz="4000"/>
              <a:t>Inserting the Current Date in a Document</a:t>
            </a:r>
          </a:p>
        </p:txBody>
      </p:sp>
      <p:sp>
        <p:nvSpPr>
          <p:cNvPr id="46083" name="Rectangle 3"/>
          <p:cNvSpPr>
            <a:spLocks noGrp="1" noChangeArrowheads="1"/>
          </p:cNvSpPr>
          <p:nvPr>
            <p:ph type="body" idx="1"/>
          </p:nvPr>
        </p:nvSpPr>
        <p:spPr/>
        <p:txBody>
          <a:bodyPr>
            <a:normAutofit/>
          </a:bodyPr>
          <a:lstStyle/>
          <a:p>
            <a:pPr>
              <a:lnSpc>
                <a:spcPct val="90000"/>
              </a:lnSpc>
            </a:pPr>
            <a:r>
              <a:rPr lang="en-US" sz="2800" dirty="0"/>
              <a:t>Press the TAB </a:t>
            </a:r>
            <a:r>
              <a:rPr lang="en-US" sz="2800" dirty="0" smtClean="0"/>
              <a:t>key</a:t>
            </a:r>
            <a:endParaRPr lang="en-US" sz="2800" dirty="0"/>
          </a:p>
          <a:p>
            <a:pPr>
              <a:lnSpc>
                <a:spcPct val="90000"/>
              </a:lnSpc>
            </a:pPr>
            <a:r>
              <a:rPr lang="en-US" sz="2800" dirty="0"/>
              <a:t>Click Insert on the Ribbon to display the Insert </a:t>
            </a:r>
            <a:r>
              <a:rPr lang="en-US" sz="2800" dirty="0" smtClean="0"/>
              <a:t>tab</a:t>
            </a:r>
            <a:endParaRPr lang="en-US" sz="2800" dirty="0"/>
          </a:p>
          <a:p>
            <a:pPr>
              <a:lnSpc>
                <a:spcPct val="90000"/>
              </a:lnSpc>
            </a:pPr>
            <a:r>
              <a:rPr lang="en-US" sz="2800" dirty="0"/>
              <a:t>Click the Insert Date and Time button on the Insert tab to display the Date and Time dialog </a:t>
            </a:r>
            <a:r>
              <a:rPr lang="en-US" sz="2800" dirty="0" smtClean="0"/>
              <a:t>box</a:t>
            </a:r>
            <a:endParaRPr lang="en-US" sz="2800" dirty="0"/>
          </a:p>
          <a:p>
            <a:pPr>
              <a:lnSpc>
                <a:spcPct val="90000"/>
              </a:lnSpc>
            </a:pPr>
            <a:r>
              <a:rPr lang="en-US" sz="2800" dirty="0"/>
              <a:t>Click the desired format (in this case, May 12, 2008) in the dialog </a:t>
            </a:r>
            <a:r>
              <a:rPr lang="en-US" sz="2800" dirty="0" smtClean="0"/>
              <a:t>box</a:t>
            </a:r>
            <a:endParaRPr lang="en-US" sz="2800" dirty="0"/>
          </a:p>
          <a:p>
            <a:pPr>
              <a:lnSpc>
                <a:spcPct val="90000"/>
              </a:lnSpc>
            </a:pPr>
            <a:r>
              <a:rPr lang="en-US" sz="2800" dirty="0"/>
              <a:t>If the Update automatically check box is selected, click the check box to remove the check mark</a:t>
            </a:r>
          </a:p>
          <a:p>
            <a:pPr>
              <a:lnSpc>
                <a:spcPct val="90000"/>
              </a:lnSpc>
            </a:pPr>
            <a:r>
              <a:rPr lang="en-US" sz="2800" dirty="0"/>
              <a:t>Click the OK button to insert the current date at the location of the insertion point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sz="4000"/>
              <a:t>Inserting the Current Date in a Document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3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n-US" sz="4000"/>
              <a:t>Entering the Inside Address and Salutation</a:t>
            </a:r>
          </a:p>
        </p:txBody>
      </p:sp>
      <p:sp>
        <p:nvSpPr>
          <p:cNvPr id="48131" name="Rectangle 3"/>
          <p:cNvSpPr>
            <a:spLocks noGrp="1" noChangeArrowheads="1"/>
          </p:cNvSpPr>
          <p:nvPr>
            <p:ph type="body" idx="1"/>
          </p:nvPr>
        </p:nvSpPr>
        <p:spPr/>
        <p:txBody>
          <a:bodyPr>
            <a:normAutofit/>
          </a:bodyPr>
          <a:lstStyle/>
          <a:p>
            <a:pPr>
              <a:lnSpc>
                <a:spcPct val="80000"/>
              </a:lnSpc>
            </a:pPr>
            <a:r>
              <a:rPr lang="en-US" sz="2600" dirty="0"/>
              <a:t>With the insertion point at the end of the date, press the ENTER key three </a:t>
            </a:r>
            <a:r>
              <a:rPr lang="en-US" sz="2600" dirty="0" smtClean="0"/>
              <a:t>times</a:t>
            </a:r>
            <a:endParaRPr lang="en-US" sz="2600" dirty="0"/>
          </a:p>
          <a:p>
            <a:pPr>
              <a:lnSpc>
                <a:spcPct val="80000"/>
              </a:lnSpc>
            </a:pPr>
            <a:r>
              <a:rPr lang="en-US" sz="2600" dirty="0"/>
              <a:t>Type </a:t>
            </a:r>
            <a:r>
              <a:rPr lang="en-US" sz="2600" dirty="0">
                <a:latin typeface="Courier New" pitchFamily="49" charset="0"/>
              </a:rPr>
              <a:t>Mr. Raul Ramos</a:t>
            </a:r>
            <a:r>
              <a:rPr lang="en-US" sz="2600" dirty="0"/>
              <a:t> and then press the ENTER </a:t>
            </a:r>
            <a:r>
              <a:rPr lang="en-US" sz="2600" dirty="0" smtClean="0"/>
              <a:t>key</a:t>
            </a:r>
            <a:endParaRPr lang="en-US" sz="2600" dirty="0"/>
          </a:p>
          <a:p>
            <a:pPr>
              <a:lnSpc>
                <a:spcPct val="80000"/>
              </a:lnSpc>
            </a:pPr>
            <a:r>
              <a:rPr lang="en-US" sz="2600" dirty="0"/>
              <a:t>Type </a:t>
            </a:r>
            <a:r>
              <a:rPr lang="en-US" sz="2600" dirty="0">
                <a:latin typeface="Courier New" pitchFamily="49" charset="0"/>
              </a:rPr>
              <a:t>Personnel Director</a:t>
            </a:r>
            <a:r>
              <a:rPr lang="en-US" sz="2600" dirty="0"/>
              <a:t> and then press the ENTER </a:t>
            </a:r>
            <a:r>
              <a:rPr lang="en-US" sz="2600" dirty="0" smtClean="0"/>
              <a:t>key</a:t>
            </a:r>
            <a:endParaRPr lang="en-US" sz="2600" dirty="0"/>
          </a:p>
          <a:p>
            <a:pPr>
              <a:lnSpc>
                <a:spcPct val="80000"/>
              </a:lnSpc>
            </a:pPr>
            <a:r>
              <a:rPr lang="en-US" sz="2600" dirty="0"/>
              <a:t>Type </a:t>
            </a:r>
            <a:r>
              <a:rPr lang="en-US" sz="2600" dirty="0">
                <a:latin typeface="Courier New" pitchFamily="49" charset="0"/>
              </a:rPr>
              <a:t>Juniper Culinary Academy</a:t>
            </a:r>
            <a:r>
              <a:rPr lang="en-US" sz="2600" dirty="0"/>
              <a:t> and then press the ENTER </a:t>
            </a:r>
            <a:r>
              <a:rPr lang="en-US" sz="2600" dirty="0" smtClean="0"/>
              <a:t>key</a:t>
            </a:r>
            <a:endParaRPr lang="en-US" sz="2600" dirty="0"/>
          </a:p>
          <a:p>
            <a:pPr>
              <a:lnSpc>
                <a:spcPct val="80000"/>
              </a:lnSpc>
            </a:pPr>
            <a:r>
              <a:rPr lang="en-US" sz="2600" dirty="0"/>
              <a:t>Type </a:t>
            </a:r>
            <a:r>
              <a:rPr lang="en-US" sz="2600" dirty="0">
                <a:latin typeface="Courier New" pitchFamily="49" charset="0"/>
              </a:rPr>
              <a:t>202 Park Boulevard</a:t>
            </a:r>
            <a:r>
              <a:rPr lang="en-US" sz="2600" dirty="0"/>
              <a:t> and then press the ENTER </a:t>
            </a:r>
            <a:r>
              <a:rPr lang="en-US" sz="2600" dirty="0" smtClean="0"/>
              <a:t>key</a:t>
            </a:r>
            <a:endParaRPr lang="en-US" sz="2600" dirty="0"/>
          </a:p>
          <a:p>
            <a:pPr>
              <a:lnSpc>
                <a:spcPct val="80000"/>
              </a:lnSpc>
            </a:pPr>
            <a:r>
              <a:rPr lang="en-US" sz="2600" dirty="0"/>
              <a:t>Type </a:t>
            </a:r>
            <a:r>
              <a:rPr lang="en-US" sz="2600" dirty="0">
                <a:latin typeface="Courier New" pitchFamily="49" charset="0"/>
              </a:rPr>
              <a:t>Juniper, NV 89268</a:t>
            </a:r>
            <a:r>
              <a:rPr lang="en-US" sz="2600" dirty="0"/>
              <a:t> and then press the ENTER key </a:t>
            </a:r>
            <a:r>
              <a:rPr lang="en-US" sz="2600" dirty="0" smtClean="0"/>
              <a:t>twice</a:t>
            </a:r>
            <a:endParaRPr lang="en-US" sz="2600" dirty="0"/>
          </a:p>
          <a:p>
            <a:pPr>
              <a:lnSpc>
                <a:spcPct val="80000"/>
              </a:lnSpc>
            </a:pPr>
            <a:r>
              <a:rPr lang="en-US" sz="2600" dirty="0"/>
              <a:t>Type </a:t>
            </a:r>
            <a:r>
              <a:rPr lang="en-US" sz="2600" dirty="0">
                <a:latin typeface="Courier New" pitchFamily="49" charset="0"/>
              </a:rPr>
              <a:t>Dear Mr. Ramos</a:t>
            </a:r>
            <a:r>
              <a:rPr lang="en-US" sz="2600" dirty="0"/>
              <a:t> and then press the COLON key (:) to complete the entries of the inside address and salutation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r>
              <a:rPr lang="en-US" sz="4000"/>
              <a:t>Entering the Inside Address and Salutation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3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Creating a Building Block</a:t>
            </a:r>
          </a:p>
        </p:txBody>
      </p:sp>
      <p:sp>
        <p:nvSpPr>
          <p:cNvPr id="50179" name="Rectangle 3"/>
          <p:cNvSpPr>
            <a:spLocks noGrp="1" noChangeArrowheads="1"/>
          </p:cNvSpPr>
          <p:nvPr>
            <p:ph type="body" idx="1"/>
          </p:nvPr>
        </p:nvSpPr>
        <p:spPr/>
        <p:txBody>
          <a:bodyPr>
            <a:normAutofit/>
          </a:bodyPr>
          <a:lstStyle/>
          <a:p>
            <a:pPr>
              <a:lnSpc>
                <a:spcPct val="80000"/>
              </a:lnSpc>
            </a:pPr>
            <a:r>
              <a:rPr lang="en-US" sz="2600" dirty="0"/>
              <a:t>Select the text to be a building block, in this case, Juniper Culinary Academy. Do not select the paragraph mark at the end of the text</a:t>
            </a:r>
          </a:p>
          <a:p>
            <a:pPr>
              <a:lnSpc>
                <a:spcPct val="80000"/>
              </a:lnSpc>
            </a:pPr>
            <a:r>
              <a:rPr lang="en-US" sz="2600" dirty="0"/>
              <a:t>Click the Quick Parts button on the Insert tab to display the Quick Parts menu</a:t>
            </a:r>
          </a:p>
          <a:p>
            <a:pPr>
              <a:lnSpc>
                <a:spcPct val="80000"/>
              </a:lnSpc>
            </a:pPr>
            <a:r>
              <a:rPr lang="en-US" sz="2600" dirty="0"/>
              <a:t>Click Save Selection to Quick Part Gallery on the Quick Parts menu to display the Create New Building Block dialog box</a:t>
            </a:r>
          </a:p>
          <a:p>
            <a:pPr>
              <a:lnSpc>
                <a:spcPct val="80000"/>
              </a:lnSpc>
            </a:pPr>
            <a:r>
              <a:rPr lang="en-US" sz="2600" dirty="0"/>
              <a:t>Type</a:t>
            </a:r>
            <a:r>
              <a:rPr lang="en-US" sz="2600" dirty="0">
                <a:latin typeface="Courier New" pitchFamily="49" charset="0"/>
              </a:rPr>
              <a:t> </a:t>
            </a:r>
            <a:r>
              <a:rPr lang="en-US" sz="2600" dirty="0" err="1">
                <a:latin typeface="Courier New" pitchFamily="49" charset="0"/>
              </a:rPr>
              <a:t>jca</a:t>
            </a:r>
            <a:r>
              <a:rPr lang="en-US" sz="2600" dirty="0"/>
              <a:t> in the Name text box to replace the proposed building block name (Juniper Culinary) with a shorter building block name</a:t>
            </a:r>
          </a:p>
          <a:p>
            <a:pPr>
              <a:lnSpc>
                <a:spcPct val="80000"/>
              </a:lnSpc>
            </a:pPr>
            <a:r>
              <a:rPr lang="en-US" sz="2600" dirty="0"/>
              <a:t>Click the OK button to store the building block entry and close the dialog box.</a:t>
            </a:r>
          </a:p>
          <a:p>
            <a:pPr>
              <a:lnSpc>
                <a:spcPct val="80000"/>
              </a:lnSpc>
            </a:pPr>
            <a:r>
              <a:rPr lang="en-US" sz="2600" dirty="0"/>
              <a:t>If Word displays another dialog box, click the Yes button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Creating a Building Block</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3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Inserting a Nonbreaking Space</a:t>
            </a:r>
          </a:p>
        </p:txBody>
      </p:sp>
      <p:sp>
        <p:nvSpPr>
          <p:cNvPr id="52227" name="Rectangle 3"/>
          <p:cNvSpPr>
            <a:spLocks noGrp="1" noChangeArrowheads="1"/>
          </p:cNvSpPr>
          <p:nvPr>
            <p:ph type="body" idx="1"/>
          </p:nvPr>
        </p:nvSpPr>
        <p:spPr/>
        <p:txBody>
          <a:bodyPr/>
          <a:lstStyle/>
          <a:p>
            <a:pPr>
              <a:lnSpc>
                <a:spcPct val="80000"/>
              </a:lnSpc>
            </a:pPr>
            <a:r>
              <a:rPr lang="en-US" sz="2800" dirty="0"/>
              <a:t>Click to the right of the colon in the salutation and then press the ENTER key twice to position the insertion point one blank line below the salutation</a:t>
            </a:r>
          </a:p>
          <a:p>
            <a:pPr>
              <a:lnSpc>
                <a:spcPct val="80000"/>
              </a:lnSpc>
            </a:pPr>
            <a:r>
              <a:rPr lang="en-US" sz="2800" dirty="0"/>
              <a:t>Type </a:t>
            </a:r>
            <a:r>
              <a:rPr lang="en-US" sz="2800" dirty="0">
                <a:latin typeface="Courier New" pitchFamily="49" charset="0"/>
              </a:rPr>
              <a:t>I am responding to the junior culinary instructor position that you recently advertised in the</a:t>
            </a:r>
            <a:r>
              <a:rPr lang="en-US" sz="2800" dirty="0"/>
              <a:t> and then press the </a:t>
            </a:r>
            <a:r>
              <a:rPr lang="en-US" sz="2800" dirty="0" smtClean="0"/>
              <a:t>SPACEBAR</a:t>
            </a:r>
            <a:endParaRPr lang="en-US" sz="2800" dirty="0"/>
          </a:p>
          <a:p>
            <a:pPr>
              <a:lnSpc>
                <a:spcPct val="80000"/>
              </a:lnSpc>
            </a:pPr>
            <a:r>
              <a:rPr lang="en-US" sz="2800" dirty="0"/>
              <a:t>Press CTRL+I to turn on italics. Type</a:t>
            </a:r>
            <a:r>
              <a:rPr lang="en-US" sz="2800" dirty="0">
                <a:latin typeface="Courier New" pitchFamily="49" charset="0"/>
              </a:rPr>
              <a:t> Juniper</a:t>
            </a:r>
            <a:r>
              <a:rPr lang="en-US" sz="2800" dirty="0"/>
              <a:t> as the first word in the newspaper name and then press CTRL+SHIFT+SPACEBAR to insert a </a:t>
            </a:r>
            <a:r>
              <a:rPr lang="en-US" sz="2800" dirty="0" err="1"/>
              <a:t>nonbreaking</a:t>
            </a:r>
            <a:r>
              <a:rPr lang="en-US" sz="2800" dirty="0"/>
              <a:t> space after the word, Juniper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Inserting a Nonbreaking Space</a:t>
            </a:r>
          </a:p>
        </p:txBody>
      </p:sp>
      <p:sp>
        <p:nvSpPr>
          <p:cNvPr id="53251" name="Rectangle 3"/>
          <p:cNvSpPr>
            <a:spLocks noGrp="1" noChangeArrowheads="1"/>
          </p:cNvSpPr>
          <p:nvPr>
            <p:ph type="body" idx="1"/>
          </p:nvPr>
        </p:nvSpPr>
        <p:spPr/>
        <p:txBody>
          <a:bodyPr/>
          <a:lstStyle/>
          <a:p>
            <a:r>
              <a:rPr lang="en-US" dirty="0"/>
              <a:t>Type </a:t>
            </a:r>
            <a:r>
              <a:rPr lang="en-US" dirty="0">
                <a:latin typeface="Courier New" pitchFamily="49" charset="0"/>
              </a:rPr>
              <a:t>Daily</a:t>
            </a:r>
            <a:r>
              <a:rPr lang="en-US" dirty="0"/>
              <a:t> and then press CTRL+SHIFT+SPACEBAR to insert another </a:t>
            </a:r>
            <a:r>
              <a:rPr lang="en-US" dirty="0" err="1"/>
              <a:t>nonbreaking</a:t>
            </a:r>
            <a:r>
              <a:rPr lang="en-US" dirty="0"/>
              <a:t> space after the word, </a:t>
            </a:r>
            <a:r>
              <a:rPr lang="en-US" dirty="0" smtClean="0"/>
              <a:t>Daily</a:t>
            </a:r>
            <a:endParaRPr lang="en-US" dirty="0"/>
          </a:p>
          <a:p>
            <a:r>
              <a:rPr lang="en-US" dirty="0"/>
              <a:t>Type </a:t>
            </a:r>
            <a:r>
              <a:rPr lang="en-US" dirty="0">
                <a:latin typeface="Courier New" pitchFamily="49" charset="0"/>
              </a:rPr>
              <a:t>Herald</a:t>
            </a:r>
            <a:r>
              <a:rPr lang="en-US" dirty="0"/>
              <a:t> and then press CTRL+I to turn off italics. Press the PERIOD key</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Inserting a Nonbreaking Space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3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Inserting a Building Block</a:t>
            </a:r>
          </a:p>
        </p:txBody>
      </p:sp>
      <p:sp>
        <p:nvSpPr>
          <p:cNvPr id="55299" name="Rectangle 3"/>
          <p:cNvSpPr>
            <a:spLocks noGrp="1" noChangeArrowheads="1"/>
          </p:cNvSpPr>
          <p:nvPr>
            <p:ph type="body" idx="1"/>
          </p:nvPr>
        </p:nvSpPr>
        <p:spPr/>
        <p:txBody>
          <a:bodyPr/>
          <a:lstStyle/>
          <a:p>
            <a:r>
              <a:rPr lang="en-US" sz="2800"/>
              <a:t>Press the SPACEBAR. Type </a:t>
            </a:r>
            <a:r>
              <a:rPr lang="en-US" sz="2800">
                <a:latin typeface="Courier New" pitchFamily="49" charset="0"/>
              </a:rPr>
              <a:t>As indicated on the enclosed resume, I have the credentials you are seeking and believe I can be a valuable asset to jca</a:t>
            </a:r>
          </a:p>
          <a:p>
            <a:r>
              <a:rPr lang="en-US" sz="2800"/>
              <a:t>Press the F3 key to instruct word to replace the building block name (jca) with the stored building block entry (Juniper Culinary Academy)</a:t>
            </a:r>
          </a:p>
          <a:p>
            <a:r>
              <a:rPr lang="en-US" sz="2800"/>
              <a:t>Press the PERIOD key</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Plan Ahead</a:t>
            </a:r>
          </a:p>
        </p:txBody>
      </p:sp>
      <p:sp>
        <p:nvSpPr>
          <p:cNvPr id="6147" name="Rectangle 3"/>
          <p:cNvSpPr>
            <a:spLocks noGrp="1" noChangeArrowheads="1"/>
          </p:cNvSpPr>
          <p:nvPr>
            <p:ph type="body" idx="1"/>
          </p:nvPr>
        </p:nvSpPr>
        <p:spPr/>
        <p:txBody>
          <a:bodyPr/>
          <a:lstStyle/>
          <a:p>
            <a:r>
              <a:rPr lang="en-US" dirty="0"/>
              <a:t>Design a creative letterhead</a:t>
            </a:r>
          </a:p>
          <a:p>
            <a:r>
              <a:rPr lang="en-US" dirty="0"/>
              <a:t>Compose an effective cover letter</a:t>
            </a:r>
          </a:p>
          <a:p>
            <a:r>
              <a:rPr lang="en-US" dirty="0"/>
              <a:t>Craft a successful resume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Inserting a Building Block</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3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Entering a Paragraph</a:t>
            </a:r>
          </a:p>
        </p:txBody>
      </p:sp>
      <p:sp>
        <p:nvSpPr>
          <p:cNvPr id="57347" name="Rectangle 3"/>
          <p:cNvSpPr>
            <a:spLocks noGrp="1" noChangeArrowheads="1"/>
          </p:cNvSpPr>
          <p:nvPr>
            <p:ph type="body" idx="1"/>
          </p:nvPr>
        </p:nvSpPr>
        <p:spPr/>
        <p:txBody>
          <a:bodyPr/>
          <a:lstStyle/>
          <a:p>
            <a:r>
              <a:rPr lang="en-US" sz="2800"/>
              <a:t>Press the ENTER key twice to place a blank line between paragraphs, according to the guidelines of the modified block letter style</a:t>
            </a:r>
          </a:p>
          <a:p>
            <a:r>
              <a:rPr lang="en-US" sz="2800"/>
              <a:t>Type </a:t>
            </a:r>
            <a:r>
              <a:rPr lang="en-US" sz="2800">
                <a:latin typeface="Courier New" pitchFamily="49" charset="0"/>
              </a:rPr>
              <a:t>I recently received my bachelor’s degree in culinary arts from Nevada Culinary Institute. The following table outlines my areas of concentration:</a:t>
            </a:r>
          </a:p>
          <a:p>
            <a:r>
              <a:rPr lang="en-US" sz="2800"/>
              <a:t>Press the ENTER key twice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Inserting an Empty Table</a:t>
            </a:r>
          </a:p>
        </p:txBody>
      </p:sp>
      <p:sp>
        <p:nvSpPr>
          <p:cNvPr id="49155" name="Rectangle 3"/>
          <p:cNvSpPr>
            <a:spLocks noGrp="1" noChangeArrowheads="1"/>
          </p:cNvSpPr>
          <p:nvPr>
            <p:ph type="body" idx="1"/>
          </p:nvPr>
        </p:nvSpPr>
        <p:spPr/>
        <p:txBody>
          <a:bodyPr/>
          <a:lstStyle/>
          <a:p>
            <a:pPr>
              <a:lnSpc>
                <a:spcPct val="90000"/>
              </a:lnSpc>
            </a:pPr>
            <a:r>
              <a:rPr lang="en-US"/>
              <a:t>Click the Table button on the Insert tab to display the Table gallery</a:t>
            </a:r>
          </a:p>
          <a:p>
            <a:pPr>
              <a:lnSpc>
                <a:spcPct val="90000"/>
              </a:lnSpc>
            </a:pPr>
            <a:r>
              <a:rPr lang="en-US"/>
              <a:t>Position the mouse pointer on the cell in the first row and second column of the grid to preview the desired table dimension</a:t>
            </a:r>
          </a:p>
          <a:p>
            <a:pPr>
              <a:lnSpc>
                <a:spcPct val="90000"/>
              </a:lnSpc>
            </a:pPr>
            <a:r>
              <a:rPr lang="en-US"/>
              <a:t>Click the cell in the first row and second column of the grid to insert an empty table with one row and two columns in the document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Inserting an Empty Table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3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Entering Data in a Table</a:t>
            </a:r>
          </a:p>
        </p:txBody>
      </p:sp>
      <p:sp>
        <p:nvSpPr>
          <p:cNvPr id="61443" name="Rectangle 3"/>
          <p:cNvSpPr>
            <a:spLocks noGrp="1" noChangeArrowheads="1"/>
          </p:cNvSpPr>
          <p:nvPr>
            <p:ph type="body" idx="1"/>
          </p:nvPr>
        </p:nvSpPr>
        <p:spPr/>
        <p:txBody>
          <a:bodyPr/>
          <a:lstStyle/>
          <a:p>
            <a:r>
              <a:rPr lang="en-US" sz="2800" dirty="0"/>
              <a:t>If necessary, scroll the table up in the document </a:t>
            </a:r>
            <a:r>
              <a:rPr lang="en-US" sz="2800" dirty="0" smtClean="0"/>
              <a:t>window</a:t>
            </a:r>
            <a:endParaRPr lang="en-US" sz="2800" dirty="0"/>
          </a:p>
          <a:p>
            <a:r>
              <a:rPr lang="en-US" sz="2800" dirty="0"/>
              <a:t>With the insertion point in the left cell of the table, type Food Planning and Preparation and then press the TAB key to advance the insertion point to the next cell</a:t>
            </a:r>
          </a:p>
          <a:p>
            <a:r>
              <a:rPr lang="en-US" sz="2800" dirty="0"/>
              <a:t>Type 30 hours and then press the TAB key to add a second row to the table and position the insertion point in the first column of that row</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Entering Data in a Table</a:t>
            </a:r>
          </a:p>
        </p:txBody>
      </p:sp>
      <p:sp>
        <p:nvSpPr>
          <p:cNvPr id="62467" name="Rectangle 3"/>
          <p:cNvSpPr>
            <a:spLocks noGrp="1" noChangeArrowheads="1"/>
          </p:cNvSpPr>
          <p:nvPr>
            <p:ph type="body" idx="1"/>
          </p:nvPr>
        </p:nvSpPr>
        <p:spPr/>
        <p:txBody>
          <a:bodyPr/>
          <a:lstStyle/>
          <a:p>
            <a:r>
              <a:rPr lang="en-US" sz="2800" dirty="0"/>
              <a:t>Type </a:t>
            </a:r>
            <a:r>
              <a:rPr lang="en-US" sz="2800" dirty="0">
                <a:latin typeface="Courier New" pitchFamily="49" charset="0"/>
              </a:rPr>
              <a:t>Food Safety</a:t>
            </a:r>
            <a:r>
              <a:rPr lang="en-US" sz="2800" dirty="0"/>
              <a:t> and then press the TAB key. Type </a:t>
            </a:r>
            <a:r>
              <a:rPr lang="en-US" sz="2800" dirty="0">
                <a:latin typeface="Courier New" pitchFamily="49" charset="0"/>
              </a:rPr>
              <a:t>15 hours</a:t>
            </a:r>
            <a:r>
              <a:rPr lang="en-US" sz="2800" dirty="0"/>
              <a:t> and then press the TAB </a:t>
            </a:r>
            <a:r>
              <a:rPr lang="en-US" sz="2800" dirty="0" smtClean="0"/>
              <a:t>key</a:t>
            </a:r>
            <a:endParaRPr lang="en-US" sz="2800" dirty="0"/>
          </a:p>
          <a:p>
            <a:r>
              <a:rPr lang="en-US" sz="2800" dirty="0"/>
              <a:t>Type</a:t>
            </a:r>
            <a:r>
              <a:rPr lang="en-US" sz="2800" dirty="0">
                <a:latin typeface="Courier New" pitchFamily="49" charset="0"/>
              </a:rPr>
              <a:t> Nutrition</a:t>
            </a:r>
            <a:r>
              <a:rPr lang="en-US" sz="2800" dirty="0"/>
              <a:t> and then press the TAB key. Type </a:t>
            </a:r>
            <a:r>
              <a:rPr lang="en-US" sz="2800" dirty="0">
                <a:latin typeface="Courier New" pitchFamily="49" charset="0"/>
              </a:rPr>
              <a:t>15 hours</a:t>
            </a:r>
            <a:r>
              <a:rPr lang="en-US" sz="2800" dirty="0"/>
              <a:t> and then press the TAB </a:t>
            </a:r>
            <a:r>
              <a:rPr lang="en-US" sz="2800" dirty="0" smtClean="0"/>
              <a:t>key</a:t>
            </a:r>
            <a:endParaRPr lang="en-US" sz="2800" dirty="0"/>
          </a:p>
          <a:p>
            <a:r>
              <a:rPr lang="en-US" sz="2800" dirty="0"/>
              <a:t>Type </a:t>
            </a:r>
            <a:r>
              <a:rPr lang="en-US" sz="2800" dirty="0">
                <a:latin typeface="Courier New" pitchFamily="49" charset="0"/>
              </a:rPr>
              <a:t>Regional and International Cuisine</a:t>
            </a:r>
            <a:r>
              <a:rPr lang="en-US" sz="2800" dirty="0"/>
              <a:t> and then press the TAB key. Type </a:t>
            </a:r>
            <a:r>
              <a:rPr lang="en-US" sz="2800" dirty="0">
                <a:latin typeface="Courier New" pitchFamily="49" charset="0"/>
              </a:rPr>
              <a:t>21 hours</a:t>
            </a:r>
            <a:r>
              <a:rPr lang="en-US" sz="2800" dirty="0"/>
              <a:t> to complete the entries in the table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Entering Data in a Table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4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Applying a Table Style</a:t>
            </a:r>
          </a:p>
        </p:txBody>
      </p:sp>
      <p:sp>
        <p:nvSpPr>
          <p:cNvPr id="64515" name="Rectangle 3"/>
          <p:cNvSpPr>
            <a:spLocks noGrp="1" noChangeArrowheads="1"/>
          </p:cNvSpPr>
          <p:nvPr>
            <p:ph type="body" idx="1"/>
          </p:nvPr>
        </p:nvSpPr>
        <p:spPr/>
        <p:txBody>
          <a:bodyPr>
            <a:normAutofit/>
          </a:bodyPr>
          <a:lstStyle/>
          <a:p>
            <a:pPr>
              <a:lnSpc>
                <a:spcPct val="90000"/>
              </a:lnSpc>
            </a:pPr>
            <a:r>
              <a:rPr lang="en-US" sz="2800" dirty="0"/>
              <a:t>With the insertion point in the table, remove the check marks from the Header Row and Banded Rows check boxes in the Design tab so that all rows in the table will be formatted the same</a:t>
            </a:r>
          </a:p>
          <a:p>
            <a:pPr>
              <a:lnSpc>
                <a:spcPct val="90000"/>
              </a:lnSpc>
            </a:pPr>
            <a:r>
              <a:rPr lang="en-US" sz="2800" dirty="0"/>
              <a:t>Click the More button in the Table Styles gallery to expand the Table Styles gallery</a:t>
            </a:r>
          </a:p>
          <a:p>
            <a:pPr>
              <a:lnSpc>
                <a:spcPct val="90000"/>
              </a:lnSpc>
            </a:pPr>
            <a:r>
              <a:rPr lang="en-US" sz="2800" dirty="0"/>
              <a:t>Scroll and then point to Medium Grid 3 - Accent 2 in the Table Styles gallery to display a live preview of that style applied to the table in the document</a:t>
            </a:r>
          </a:p>
          <a:p>
            <a:pPr>
              <a:lnSpc>
                <a:spcPct val="90000"/>
              </a:lnSpc>
            </a:pPr>
            <a:r>
              <a:rPr lang="en-US" sz="2800" dirty="0"/>
              <a:t>Click Medium Grid3 - Accent 2 in the Table Styles gallery to apply the selected style to the table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Applying a Table Style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4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r>
              <a:rPr lang="en-US" sz="4000"/>
              <a:t>Resizing Table Columns to Fit Table Contents</a:t>
            </a:r>
          </a:p>
        </p:txBody>
      </p:sp>
      <p:sp>
        <p:nvSpPr>
          <p:cNvPr id="67587" name="Rectangle 3"/>
          <p:cNvSpPr>
            <a:spLocks noGrp="1" noChangeArrowheads="1"/>
          </p:cNvSpPr>
          <p:nvPr>
            <p:ph type="body" idx="1"/>
          </p:nvPr>
        </p:nvSpPr>
        <p:spPr/>
        <p:txBody>
          <a:bodyPr/>
          <a:lstStyle/>
          <a:p>
            <a:pPr>
              <a:lnSpc>
                <a:spcPct val="90000"/>
              </a:lnSpc>
            </a:pPr>
            <a:r>
              <a:rPr lang="en-US"/>
              <a:t>With the insertion point in the table, click Layout on the Ribbon to display the Layout tab</a:t>
            </a:r>
          </a:p>
          <a:p>
            <a:pPr>
              <a:lnSpc>
                <a:spcPct val="90000"/>
              </a:lnSpc>
            </a:pPr>
            <a:r>
              <a:rPr lang="en-US"/>
              <a:t>Click the AutoFit button and then point to AutoFit Contents on the AutoFit menu</a:t>
            </a:r>
          </a:p>
          <a:p>
            <a:pPr>
              <a:lnSpc>
                <a:spcPct val="90000"/>
              </a:lnSpc>
            </a:pPr>
            <a:r>
              <a:rPr lang="en-US"/>
              <a:t>Click AutoFit Contents on the AutoFit menu, so that Word automatically adjusts the widths of the columns based on the text in the table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sz="4000"/>
              <a:t>Starting Word and Displaying Formatting Marks</a:t>
            </a:r>
          </a:p>
        </p:txBody>
      </p:sp>
      <p:sp>
        <p:nvSpPr>
          <p:cNvPr id="8195" name="Rectangle 3"/>
          <p:cNvSpPr>
            <a:spLocks noGrp="1" noChangeArrowheads="1"/>
          </p:cNvSpPr>
          <p:nvPr>
            <p:ph type="body" idx="1"/>
          </p:nvPr>
        </p:nvSpPr>
        <p:spPr/>
        <p:txBody>
          <a:bodyPr/>
          <a:lstStyle/>
          <a:p>
            <a:r>
              <a:rPr lang="en-US" sz="2800" dirty="0"/>
              <a:t>Start Word. If necessary, maximize the Word window</a:t>
            </a:r>
          </a:p>
          <a:p>
            <a:r>
              <a:rPr lang="en-US" sz="2800" dirty="0"/>
              <a:t>If the Print Layout button is not selected, click it so that your screen layout matches Figure </a:t>
            </a:r>
            <a:r>
              <a:rPr lang="en-US" sz="2800" dirty="0" smtClean="0"/>
              <a:t>3–3 on the next slide</a:t>
            </a:r>
            <a:endParaRPr lang="en-US" sz="2800" dirty="0"/>
          </a:p>
          <a:p>
            <a:r>
              <a:rPr lang="en-US" sz="2800" dirty="0"/>
              <a:t>If your zoom level is not 100%, change it to 100%</a:t>
            </a:r>
          </a:p>
          <a:p>
            <a:r>
              <a:rPr lang="en-US" sz="2800" dirty="0"/>
              <a:t>If the Show/Hide ¶ button on the Home tab is not selected already, click it to display formatting marks on the screen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r>
              <a:rPr lang="en-US" sz="4000"/>
              <a:t>Resizing Table Columns to Fit Table Contents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4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Selecting a Table</a:t>
            </a:r>
          </a:p>
        </p:txBody>
      </p:sp>
      <p:sp>
        <p:nvSpPr>
          <p:cNvPr id="69635" name="Rectangle 3"/>
          <p:cNvSpPr>
            <a:spLocks noGrp="1" noChangeArrowheads="1"/>
          </p:cNvSpPr>
          <p:nvPr>
            <p:ph type="body" idx="1"/>
          </p:nvPr>
        </p:nvSpPr>
        <p:spPr/>
        <p:txBody>
          <a:bodyPr/>
          <a:lstStyle/>
          <a:p>
            <a:r>
              <a:rPr lang="en-US" dirty="0"/>
              <a:t>Position the mouse pointer in the table so that the table move handle </a:t>
            </a:r>
            <a:r>
              <a:rPr lang="en-US" dirty="0" smtClean="0"/>
              <a:t>appears</a:t>
            </a:r>
            <a:endParaRPr lang="en-US" dirty="0"/>
          </a:p>
          <a:p>
            <a:r>
              <a:rPr lang="en-US" dirty="0"/>
              <a:t>Click the table move handle to select the entire table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Selecting a Table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4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Centering a Selected Table</a:t>
            </a:r>
          </a:p>
        </p:txBody>
      </p:sp>
      <p:sp>
        <p:nvSpPr>
          <p:cNvPr id="71683" name="Rectangle 3"/>
          <p:cNvSpPr>
            <a:spLocks noGrp="1" noChangeArrowheads="1"/>
          </p:cNvSpPr>
          <p:nvPr>
            <p:ph type="body" idx="1"/>
          </p:nvPr>
        </p:nvSpPr>
        <p:spPr/>
        <p:txBody>
          <a:bodyPr/>
          <a:lstStyle/>
          <a:p>
            <a:r>
              <a:rPr lang="en-US"/>
              <a:t>Move the mouse pointer into the Mini toolbar, so that the toolbar changes to a bright toolbar</a:t>
            </a:r>
          </a:p>
          <a:p>
            <a:r>
              <a:rPr lang="en-US"/>
              <a:t>Click the Center button on the Mini toolbar to center the selected table between the left and right margins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Centering a Selected Table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4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Adding More Text</a:t>
            </a:r>
          </a:p>
        </p:txBody>
      </p:sp>
      <p:sp>
        <p:nvSpPr>
          <p:cNvPr id="65539" name="Rectangle 3"/>
          <p:cNvSpPr>
            <a:spLocks noGrp="1" noChangeArrowheads="1"/>
          </p:cNvSpPr>
          <p:nvPr>
            <p:ph type="body" idx="1"/>
          </p:nvPr>
        </p:nvSpPr>
        <p:spPr/>
        <p:txBody>
          <a:bodyPr/>
          <a:lstStyle/>
          <a:p>
            <a:r>
              <a:rPr lang="en-US"/>
              <a:t>Position the insertion point on the paragraph mark below the table and then press the ENTER key</a:t>
            </a:r>
          </a:p>
          <a:p>
            <a:r>
              <a:rPr lang="en-US"/>
              <a:t>Type </a:t>
            </a:r>
            <a:r>
              <a:rPr lang="en-US">
                <a:latin typeface="Courier New" pitchFamily="49" charset="0"/>
              </a:rPr>
              <a:t>In addition to my coursework, I have the following culinary experience:</a:t>
            </a:r>
            <a:r>
              <a:rPr lang="en-US"/>
              <a:t> and then press the ENTER key</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Bulleting a List as you Type</a:t>
            </a:r>
          </a:p>
        </p:txBody>
      </p:sp>
      <p:sp>
        <p:nvSpPr>
          <p:cNvPr id="73731" name="Rectangle 3"/>
          <p:cNvSpPr>
            <a:spLocks noGrp="1" noChangeArrowheads="1"/>
          </p:cNvSpPr>
          <p:nvPr>
            <p:ph type="body" idx="1"/>
          </p:nvPr>
        </p:nvSpPr>
        <p:spPr/>
        <p:txBody>
          <a:bodyPr/>
          <a:lstStyle/>
          <a:p>
            <a:r>
              <a:rPr lang="en-US" sz="2800"/>
              <a:t>Press the ASTERISK key (*) as the first character on the line</a:t>
            </a:r>
          </a:p>
          <a:p>
            <a:r>
              <a:rPr lang="en-US" sz="2800"/>
              <a:t>Press the SPACEBAR to convert the asterisk to a bullet character</a:t>
            </a:r>
          </a:p>
          <a:p>
            <a:r>
              <a:rPr lang="en-US" sz="2800"/>
              <a:t>Type Assist with food preparation at my family's local pastry, bread, and bakery business as the first bulleted item</a:t>
            </a:r>
          </a:p>
          <a:p>
            <a:r>
              <a:rPr lang="en-US" sz="2800"/>
              <a:t>Press the ENTER key to place another bullet character at the beginning of the next line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Bulleting a List as you Type</a:t>
            </a:r>
          </a:p>
        </p:txBody>
      </p:sp>
      <p:sp>
        <p:nvSpPr>
          <p:cNvPr id="74755" name="Rectangle 3"/>
          <p:cNvSpPr>
            <a:spLocks noGrp="1" noChangeArrowheads="1"/>
          </p:cNvSpPr>
          <p:nvPr>
            <p:ph type="body" idx="1"/>
          </p:nvPr>
        </p:nvSpPr>
        <p:spPr/>
        <p:txBody>
          <a:bodyPr/>
          <a:lstStyle/>
          <a:p>
            <a:pPr>
              <a:lnSpc>
                <a:spcPct val="90000"/>
              </a:lnSpc>
            </a:pPr>
            <a:r>
              <a:rPr lang="en-US" sz="2800" dirty="0"/>
              <a:t>Type Prepare food and serve meals at Hope Mission and then press the ENTER key</a:t>
            </a:r>
          </a:p>
          <a:p>
            <a:pPr>
              <a:lnSpc>
                <a:spcPct val="90000"/>
              </a:lnSpc>
            </a:pPr>
            <a:r>
              <a:rPr lang="en-US" sz="2800" dirty="0"/>
              <a:t>Type Assisted the chef with meal preparation and presentation during internship at The Garden Grill and then press the ENTER key</a:t>
            </a:r>
          </a:p>
          <a:p>
            <a:pPr>
              <a:lnSpc>
                <a:spcPct val="90000"/>
              </a:lnSpc>
            </a:pPr>
            <a:r>
              <a:rPr lang="en-US" sz="2800" dirty="0"/>
              <a:t>Type Prepared salads, soups, sandwiches, entrees, and desserts while working at the school cafeteria and then press the ENTER </a:t>
            </a:r>
            <a:r>
              <a:rPr lang="en-US" sz="2800" dirty="0" smtClean="0"/>
              <a:t>key</a:t>
            </a:r>
            <a:endParaRPr lang="en-US" sz="2800" dirty="0"/>
          </a:p>
          <a:p>
            <a:pPr>
              <a:lnSpc>
                <a:spcPct val="90000"/>
              </a:lnSpc>
            </a:pPr>
            <a:r>
              <a:rPr lang="en-US" sz="2800" dirty="0"/>
              <a:t>Press the ENTER key to turn off automatic bullets as you type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Bulleting a List as you Type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5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fontScale="90000"/>
          </a:bodyPr>
          <a:lstStyle/>
          <a:p>
            <a:r>
              <a:rPr lang="en-US" sz="4000"/>
              <a:t>Entering the Remainder of the Cover Letter</a:t>
            </a:r>
          </a:p>
        </p:txBody>
      </p:sp>
      <p:sp>
        <p:nvSpPr>
          <p:cNvPr id="76803" name="Rectangle 3"/>
          <p:cNvSpPr>
            <a:spLocks noGrp="1" noChangeArrowheads="1"/>
          </p:cNvSpPr>
          <p:nvPr>
            <p:ph type="body" idx="1"/>
          </p:nvPr>
        </p:nvSpPr>
        <p:spPr/>
        <p:txBody>
          <a:bodyPr/>
          <a:lstStyle/>
          <a:p>
            <a:pPr>
              <a:lnSpc>
                <a:spcPct val="90000"/>
              </a:lnSpc>
            </a:pPr>
            <a:r>
              <a:rPr lang="en-US" sz="2800" dirty="0"/>
              <a:t>Press the ENTER key and then type the paragraph shown in Figure 3–51, making certain you use the building block name, </a:t>
            </a:r>
            <a:r>
              <a:rPr lang="en-US" sz="2800" dirty="0" err="1"/>
              <a:t>jca</a:t>
            </a:r>
            <a:r>
              <a:rPr lang="en-US" sz="2800" dirty="0"/>
              <a:t>, to insert the employer </a:t>
            </a:r>
            <a:r>
              <a:rPr lang="en-US" sz="2800" dirty="0" smtClean="0"/>
              <a:t>name</a:t>
            </a:r>
            <a:endParaRPr lang="en-US" sz="2800" dirty="0"/>
          </a:p>
          <a:p>
            <a:pPr>
              <a:lnSpc>
                <a:spcPct val="90000"/>
              </a:lnSpc>
            </a:pPr>
            <a:r>
              <a:rPr lang="en-US" sz="2800" dirty="0"/>
              <a:t>Press the ENTER key twice. Press the TAB key. Type </a:t>
            </a:r>
            <a:r>
              <a:rPr lang="en-US" sz="2800" dirty="0">
                <a:latin typeface="Courier New" pitchFamily="49" charset="0"/>
              </a:rPr>
              <a:t>Sincerely </a:t>
            </a:r>
            <a:r>
              <a:rPr lang="en-US" sz="2800" dirty="0"/>
              <a:t>and then press the COMMA key</a:t>
            </a:r>
          </a:p>
          <a:p>
            <a:pPr>
              <a:lnSpc>
                <a:spcPct val="90000"/>
              </a:lnSpc>
            </a:pPr>
            <a:r>
              <a:rPr lang="en-US" sz="2800" dirty="0"/>
              <a:t>Press the ENTER key four times. Press the TAB key. Type </a:t>
            </a:r>
            <a:r>
              <a:rPr lang="en-US" sz="2800" dirty="0">
                <a:latin typeface="Courier New" pitchFamily="49" charset="0"/>
              </a:rPr>
              <a:t>Lana Halima Canaan</a:t>
            </a:r>
            <a:r>
              <a:rPr lang="en-US" sz="2800" dirty="0"/>
              <a:t> and then press the ENTER key twice. Type </a:t>
            </a:r>
            <a:r>
              <a:rPr lang="en-US" sz="2800" dirty="0">
                <a:latin typeface="Courier New" pitchFamily="49" charset="0"/>
              </a:rPr>
              <a:t>Enclosure</a:t>
            </a:r>
            <a:r>
              <a:rPr lang="en-US" sz="2800" dirty="0"/>
              <a:t> as the final text in the cover letter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sz="4000"/>
              <a:t>Starting Word and Displaying Formatting Marks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0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r>
              <a:rPr lang="en-US" sz="4000"/>
              <a:t>Entering the Remainder of the Cover Letter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5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Changing Document Properties</a:t>
            </a:r>
          </a:p>
        </p:txBody>
      </p:sp>
      <p:sp>
        <p:nvSpPr>
          <p:cNvPr id="78851" name="Rectangle 3"/>
          <p:cNvSpPr>
            <a:spLocks noGrp="1" noChangeArrowheads="1"/>
          </p:cNvSpPr>
          <p:nvPr>
            <p:ph type="body" idx="1"/>
          </p:nvPr>
        </p:nvSpPr>
        <p:spPr/>
        <p:txBody>
          <a:bodyPr>
            <a:noAutofit/>
          </a:bodyPr>
          <a:lstStyle/>
          <a:p>
            <a:pPr>
              <a:lnSpc>
                <a:spcPct val="90000"/>
              </a:lnSpc>
            </a:pPr>
            <a:r>
              <a:rPr lang="en-US" sz="2600" dirty="0"/>
              <a:t>Display the Office Button menu, point to Prepare on the Office Button menu, and then click Properties on the Prepare submenu to display the Document Information </a:t>
            </a:r>
            <a:r>
              <a:rPr lang="en-US" sz="2600" dirty="0" smtClean="0"/>
              <a:t>Panel</a:t>
            </a:r>
            <a:endParaRPr lang="en-US" sz="2600" dirty="0"/>
          </a:p>
          <a:p>
            <a:pPr>
              <a:lnSpc>
                <a:spcPct val="90000"/>
              </a:lnSpc>
            </a:pPr>
            <a:r>
              <a:rPr lang="en-US" sz="2600" dirty="0"/>
              <a:t>Click the Author text box, if necessary, and then type your name as the Author property. If a name already is displayed in the Author text box, delete it before typing your name. Click the Subject text box, if necessary delete any existing text, and then type your course and section as the Subject property. Click the Keywords text box, if necessary delete any existing text, and then type </a:t>
            </a:r>
            <a:r>
              <a:rPr lang="en-US" sz="2600" dirty="0">
                <a:latin typeface="Courier New" pitchFamily="49" charset="0"/>
              </a:rPr>
              <a:t>cover letter</a:t>
            </a:r>
            <a:r>
              <a:rPr lang="en-US" sz="2600" dirty="0"/>
              <a:t> as the Keywords </a:t>
            </a:r>
            <a:r>
              <a:rPr lang="en-US" sz="2600" dirty="0" smtClean="0"/>
              <a:t>property</a:t>
            </a:r>
            <a:endParaRPr lang="en-US" sz="2600" dirty="0"/>
          </a:p>
          <a:p>
            <a:pPr>
              <a:lnSpc>
                <a:spcPct val="90000"/>
              </a:lnSpc>
            </a:pPr>
            <a:r>
              <a:rPr lang="en-US" sz="2600" dirty="0"/>
              <a:t>Close the Document Information Panel</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sz="4000"/>
              <a:t>Saving an Existing Document and Printing it</a:t>
            </a:r>
          </a:p>
        </p:txBody>
      </p:sp>
      <p:sp>
        <p:nvSpPr>
          <p:cNvPr id="79875" name="Rectangle 3"/>
          <p:cNvSpPr>
            <a:spLocks noGrp="1" noChangeArrowheads="1"/>
          </p:cNvSpPr>
          <p:nvPr>
            <p:ph type="body" idx="1"/>
          </p:nvPr>
        </p:nvSpPr>
        <p:spPr/>
        <p:txBody>
          <a:bodyPr/>
          <a:lstStyle/>
          <a:p>
            <a:r>
              <a:rPr lang="en-US" dirty="0"/>
              <a:t>Click the Save button on the Quick Access Toolbar to overwrite the previous Canaan Cover Letter file on the USB flash </a:t>
            </a:r>
            <a:r>
              <a:rPr lang="en-US" dirty="0" smtClean="0"/>
              <a:t>drive</a:t>
            </a:r>
            <a:endParaRPr lang="en-US" dirty="0"/>
          </a:p>
          <a:p>
            <a:r>
              <a:rPr lang="en-US" dirty="0"/>
              <a:t>Display the Office Button menu, point to Print, and then click Quick Print to print the cover letter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r>
              <a:rPr lang="en-US" sz="4000"/>
              <a:t>Saving an Existing Document and Printing it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01.gif"/>
          <p:cNvPicPr>
            <a:picLocks noGrp="1" noChangeAspect="1"/>
          </p:cNvPicPr>
          <p:nvPr>
            <p:ph idx="1"/>
          </p:nvPr>
        </p:nvPicPr>
        <p:blipFill>
          <a:blip r:embed="rId2"/>
          <a:stretch>
            <a:fillRect/>
          </a:stretch>
        </p:blipFill>
        <p:spPr>
          <a:xfrm>
            <a:off x="2482353" y="1295400"/>
            <a:ext cx="3722094" cy="4830763"/>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Using a Template</a:t>
            </a:r>
          </a:p>
        </p:txBody>
      </p:sp>
      <p:sp>
        <p:nvSpPr>
          <p:cNvPr id="82947" name="Rectangle 3"/>
          <p:cNvSpPr>
            <a:spLocks noGrp="1" noChangeArrowheads="1"/>
          </p:cNvSpPr>
          <p:nvPr>
            <p:ph type="body" idx="1"/>
          </p:nvPr>
        </p:nvSpPr>
        <p:spPr/>
        <p:txBody>
          <a:bodyPr/>
          <a:lstStyle/>
          <a:p>
            <a:r>
              <a:rPr lang="en-US" sz="2800"/>
              <a:t>Display the Office Button menu</a:t>
            </a:r>
          </a:p>
          <a:p>
            <a:r>
              <a:rPr lang="en-US" sz="2800"/>
              <a:t>Click New on the Office Button menu to display the New Document dialog box</a:t>
            </a:r>
          </a:p>
          <a:p>
            <a:r>
              <a:rPr lang="en-US" sz="2800"/>
              <a:t>Click Installed Templates in the Templates area to display the list of templates on the hard disk</a:t>
            </a:r>
          </a:p>
          <a:p>
            <a:r>
              <a:rPr lang="en-US" sz="2800"/>
              <a:t>Scroll through the Installed Templates list and then click Origin Resume to select it</a:t>
            </a:r>
          </a:p>
          <a:p>
            <a:r>
              <a:rPr lang="en-US" sz="2800"/>
              <a:t>Click the Create button to create a new document based on the selected template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Using a Template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5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Printing the Resume</a:t>
            </a:r>
          </a:p>
        </p:txBody>
      </p:sp>
      <p:sp>
        <p:nvSpPr>
          <p:cNvPr id="84995" name="Rectangle 3"/>
          <p:cNvSpPr>
            <a:spLocks noGrp="1" noChangeArrowheads="1"/>
          </p:cNvSpPr>
          <p:nvPr>
            <p:ph type="body" idx="1"/>
          </p:nvPr>
        </p:nvSpPr>
        <p:spPr/>
        <p:txBody>
          <a:bodyPr/>
          <a:lstStyle/>
          <a:p>
            <a:r>
              <a:rPr lang="en-US"/>
              <a:t>Ready the printer. Display the Office Button menu, point to Print, and then click Quick Print to print the resume created from the template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Printing the Resume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55.gif"/>
          <p:cNvPicPr>
            <a:picLocks noGrp="1" noChangeAspect="1"/>
          </p:cNvPicPr>
          <p:nvPr>
            <p:ph idx="1"/>
          </p:nvPr>
        </p:nvPicPr>
        <p:blipFill>
          <a:blip r:embed="rId2"/>
          <a:stretch>
            <a:fillRect/>
          </a:stretch>
        </p:blipFill>
        <p:spPr>
          <a:xfrm>
            <a:off x="2441989" y="1295400"/>
            <a:ext cx="3802822" cy="4830763"/>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Deleting Rows</a:t>
            </a:r>
          </a:p>
        </p:txBody>
      </p:sp>
      <p:sp>
        <p:nvSpPr>
          <p:cNvPr id="87043" name="Rectangle 3"/>
          <p:cNvSpPr>
            <a:spLocks noGrp="1" noChangeArrowheads="1"/>
          </p:cNvSpPr>
          <p:nvPr>
            <p:ph type="body" idx="1"/>
          </p:nvPr>
        </p:nvSpPr>
        <p:spPr/>
        <p:txBody>
          <a:bodyPr/>
          <a:lstStyle/>
          <a:p>
            <a:r>
              <a:rPr lang="en-US" dirty="0"/>
              <a:t>With the insertion point at the top of the document, click Layout on the Ribbon to display the Layout </a:t>
            </a:r>
            <a:r>
              <a:rPr lang="en-US" dirty="0" smtClean="0"/>
              <a:t>tab</a:t>
            </a:r>
            <a:endParaRPr lang="en-US" dirty="0"/>
          </a:p>
          <a:p>
            <a:r>
              <a:rPr lang="en-US" dirty="0"/>
              <a:t>Click the Delete button on the Layout tab to display the Delete menu</a:t>
            </a:r>
          </a:p>
          <a:p>
            <a:r>
              <a:rPr lang="en-US" dirty="0"/>
              <a:t>Click Delete Rows on the Delete menu to delete the row containing the insertion point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Deleting Rows</a:t>
            </a:r>
          </a:p>
        </p:txBody>
      </p:sp>
      <p:sp>
        <p:nvSpPr>
          <p:cNvPr id="88067" name="Rectangle 3"/>
          <p:cNvSpPr>
            <a:spLocks noGrp="1" noChangeArrowheads="1"/>
          </p:cNvSpPr>
          <p:nvPr>
            <p:ph type="body" idx="1"/>
          </p:nvPr>
        </p:nvSpPr>
        <p:spPr/>
        <p:txBody>
          <a:bodyPr>
            <a:normAutofit/>
          </a:bodyPr>
          <a:lstStyle/>
          <a:p>
            <a:pPr>
              <a:lnSpc>
                <a:spcPct val="90000"/>
              </a:lnSpc>
            </a:pPr>
            <a:r>
              <a:rPr lang="en-US" dirty="0"/>
              <a:t>Press CTRL+END and then press the DOWN ARROW key to position the insertion point at the bottom of the document in the last row</a:t>
            </a:r>
          </a:p>
          <a:p>
            <a:pPr>
              <a:lnSpc>
                <a:spcPct val="90000"/>
              </a:lnSpc>
            </a:pPr>
            <a:r>
              <a:rPr lang="en-US" dirty="0"/>
              <a:t>Click Layout on the Ribbon to display the Layout tab</a:t>
            </a:r>
          </a:p>
          <a:p>
            <a:pPr>
              <a:lnSpc>
                <a:spcPct val="90000"/>
              </a:lnSpc>
            </a:pPr>
            <a:r>
              <a:rPr lang="en-US" dirty="0"/>
              <a:t>Click the Delete button on the Layout tab to display the Delete menu. Delete button Delete menu </a:t>
            </a:r>
          </a:p>
          <a:p>
            <a:pPr>
              <a:lnSpc>
                <a:spcPct val="90000"/>
              </a:lnSpc>
            </a:pPr>
            <a:r>
              <a:rPr lang="en-US" dirty="0"/>
              <a:t>Click Delete Rows on the Delete menu to delete the row containing the insertion </a:t>
            </a:r>
            <a:r>
              <a:rPr lang="en-US" dirty="0" smtClean="0"/>
              <a:t>point</a:t>
            </a:r>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79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Applying a Quick Style</a:t>
            </a:r>
          </a:p>
        </p:txBody>
      </p:sp>
      <p:sp>
        <p:nvSpPr>
          <p:cNvPr id="10243" name="Rectangle 3"/>
          <p:cNvSpPr>
            <a:spLocks noGrp="1" noChangeArrowheads="1"/>
          </p:cNvSpPr>
          <p:nvPr>
            <p:ph type="body" idx="1"/>
          </p:nvPr>
        </p:nvSpPr>
        <p:spPr/>
        <p:txBody>
          <a:bodyPr/>
          <a:lstStyle/>
          <a:p>
            <a:r>
              <a:rPr lang="en-US"/>
              <a:t>Click No Spacing in the Styles gallery to apply the No Spacing style to the current paragraph</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Deleting Rows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5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4000"/>
              <a:t>Modifying Text in a Content Control</a:t>
            </a:r>
          </a:p>
        </p:txBody>
      </p:sp>
      <p:sp>
        <p:nvSpPr>
          <p:cNvPr id="90115" name="Rectangle 3"/>
          <p:cNvSpPr>
            <a:spLocks noGrp="1" noChangeArrowheads="1"/>
          </p:cNvSpPr>
          <p:nvPr>
            <p:ph type="body" idx="1"/>
          </p:nvPr>
        </p:nvSpPr>
        <p:spPr/>
        <p:txBody>
          <a:bodyPr/>
          <a:lstStyle/>
          <a:p>
            <a:r>
              <a:rPr lang="en-US" sz="2800" dirty="0"/>
              <a:t>Press CTRL+HOME to position the insertion point at the top of the </a:t>
            </a:r>
            <a:r>
              <a:rPr lang="en-US" sz="2800" dirty="0" smtClean="0"/>
              <a:t>document</a:t>
            </a:r>
            <a:endParaRPr lang="en-US" sz="2800" dirty="0"/>
          </a:p>
          <a:p>
            <a:r>
              <a:rPr lang="en-US" sz="2800" dirty="0"/>
              <a:t>Click the name content control to select it (if it already contains a name, instead of the instruction, Type name here, drag through the name to select it). Then, type </a:t>
            </a:r>
            <a:r>
              <a:rPr lang="en-US" sz="2800" dirty="0">
                <a:latin typeface="Courier New" pitchFamily="49" charset="0"/>
              </a:rPr>
              <a:t>Lana Halima Canaan</a:t>
            </a:r>
            <a:r>
              <a:rPr lang="en-US" sz="2800" dirty="0"/>
              <a:t> as the </a:t>
            </a:r>
            <a:r>
              <a:rPr lang="en-US" sz="2800" dirty="0" smtClean="0"/>
              <a:t>name</a:t>
            </a:r>
            <a:endParaRPr lang="en-US" sz="2800" dirty="0"/>
          </a:p>
          <a:p>
            <a:r>
              <a:rPr lang="en-US" sz="2800" dirty="0"/>
              <a:t>Triple-click the name content control to select its contents, so that you can format the name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z="4000"/>
              <a:t>Modifying Text in a Content Control</a:t>
            </a:r>
          </a:p>
        </p:txBody>
      </p:sp>
      <p:sp>
        <p:nvSpPr>
          <p:cNvPr id="91139" name="Rectangle 3"/>
          <p:cNvSpPr>
            <a:spLocks noGrp="1" noChangeArrowheads="1"/>
          </p:cNvSpPr>
          <p:nvPr>
            <p:ph type="body" idx="1"/>
          </p:nvPr>
        </p:nvSpPr>
        <p:spPr/>
        <p:txBody>
          <a:bodyPr/>
          <a:lstStyle/>
          <a:p>
            <a:r>
              <a:rPr lang="en-US" sz="2800" dirty="0"/>
              <a:t>Move the mouse pointer into the transparent Mini toolbar, so that it changes to a bright </a:t>
            </a:r>
            <a:r>
              <a:rPr lang="en-US" sz="2800" dirty="0" smtClean="0"/>
              <a:t>toolbar</a:t>
            </a:r>
            <a:endParaRPr lang="en-US" sz="2800" dirty="0"/>
          </a:p>
          <a:p>
            <a:r>
              <a:rPr lang="en-US" sz="2800" dirty="0"/>
              <a:t>Click the Bold button on the Mini toolbar to bold the selected </a:t>
            </a:r>
            <a:r>
              <a:rPr lang="en-US" sz="2800" dirty="0" smtClean="0"/>
              <a:t>name</a:t>
            </a:r>
            <a:endParaRPr lang="en-US" sz="2800" dirty="0"/>
          </a:p>
          <a:p>
            <a:r>
              <a:rPr lang="en-US" sz="2800" dirty="0"/>
              <a:t>Click the Font Color button on the Mini toolbar to change the font color of the selected name to the most recently used font color, which was the color of the name in the cover letter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4000"/>
              <a:t>Modifying Text in a Content Control</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6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Saving the Resume</a:t>
            </a:r>
          </a:p>
        </p:txBody>
      </p:sp>
      <p:sp>
        <p:nvSpPr>
          <p:cNvPr id="93187" name="Rectangle 3"/>
          <p:cNvSpPr>
            <a:spLocks noGrp="1" noChangeArrowheads="1"/>
          </p:cNvSpPr>
          <p:nvPr>
            <p:ph type="body" idx="1"/>
          </p:nvPr>
        </p:nvSpPr>
        <p:spPr/>
        <p:txBody>
          <a:bodyPr/>
          <a:lstStyle/>
          <a:p>
            <a:r>
              <a:rPr lang="en-US" dirty="0"/>
              <a:t>Display the Office Button menu and then click Save As to display the Save As dialog </a:t>
            </a:r>
            <a:r>
              <a:rPr lang="en-US" dirty="0" smtClean="0"/>
              <a:t>box</a:t>
            </a:r>
            <a:endParaRPr lang="en-US" dirty="0"/>
          </a:p>
          <a:p>
            <a:r>
              <a:rPr lang="en-US" dirty="0"/>
              <a:t>Save the file on your USB flash drive using Canaan Resume as the file name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r>
              <a:rPr lang="en-US" sz="4000"/>
              <a:t>Switching from One Open Document to Another</a:t>
            </a:r>
          </a:p>
        </p:txBody>
      </p:sp>
      <p:sp>
        <p:nvSpPr>
          <p:cNvPr id="94211" name="Rectangle 3"/>
          <p:cNvSpPr>
            <a:spLocks noGrp="1" noChangeArrowheads="1"/>
          </p:cNvSpPr>
          <p:nvPr>
            <p:ph type="body" idx="1"/>
          </p:nvPr>
        </p:nvSpPr>
        <p:spPr/>
        <p:txBody>
          <a:bodyPr/>
          <a:lstStyle/>
          <a:p>
            <a:r>
              <a:rPr lang="en-US"/>
              <a:t>Click the Canaan Cover Letter - Microsoft Word program button on the Windows taskbar to switch from the resume document to the cover letter document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r>
              <a:rPr lang="en-US" sz="4000"/>
              <a:t>Switching from One Open Document to Another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6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z="4000"/>
              <a:t>Copying Items to the Office Clipboard</a:t>
            </a:r>
          </a:p>
        </p:txBody>
      </p:sp>
      <p:sp>
        <p:nvSpPr>
          <p:cNvPr id="96259" name="Rectangle 3"/>
          <p:cNvSpPr>
            <a:spLocks noGrp="1" noChangeArrowheads="1"/>
          </p:cNvSpPr>
          <p:nvPr>
            <p:ph type="body" idx="1"/>
          </p:nvPr>
        </p:nvSpPr>
        <p:spPr/>
        <p:txBody>
          <a:bodyPr/>
          <a:lstStyle/>
          <a:p>
            <a:pPr>
              <a:lnSpc>
                <a:spcPct val="90000"/>
              </a:lnSpc>
            </a:pPr>
            <a:r>
              <a:rPr lang="en-US"/>
              <a:t>If necessary, scroll to the top of the cover letter, so that the items to be copied are visible in the document window</a:t>
            </a:r>
          </a:p>
          <a:p>
            <a:pPr>
              <a:lnSpc>
                <a:spcPct val="90000"/>
              </a:lnSpc>
            </a:pPr>
            <a:r>
              <a:rPr lang="en-US"/>
              <a:t>Click the Clipboard Dialog Box Launcher on the Home tab to display the Clipboard task pane</a:t>
            </a:r>
          </a:p>
          <a:p>
            <a:pPr>
              <a:lnSpc>
                <a:spcPct val="90000"/>
              </a:lnSpc>
            </a:pPr>
            <a:r>
              <a:rPr lang="en-US"/>
              <a:t>If the Office Clipboard in the Clipboard task pane is not empty, click the Clear All button  in the Clipboard task pane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z="4000"/>
              <a:t>Copying Items to the Office Clipboard</a:t>
            </a:r>
          </a:p>
        </p:txBody>
      </p:sp>
      <p:sp>
        <p:nvSpPr>
          <p:cNvPr id="97283" name="Rectangle 3"/>
          <p:cNvSpPr>
            <a:spLocks noGrp="1" noChangeArrowheads="1"/>
          </p:cNvSpPr>
          <p:nvPr>
            <p:ph type="body" idx="1"/>
          </p:nvPr>
        </p:nvSpPr>
        <p:spPr/>
        <p:txBody>
          <a:bodyPr/>
          <a:lstStyle/>
          <a:p>
            <a:pPr>
              <a:lnSpc>
                <a:spcPct val="80000"/>
              </a:lnSpc>
            </a:pPr>
            <a:r>
              <a:rPr lang="en-US" sz="2400" dirty="0"/>
              <a:t>In the cover letter, select the address, 22 Fifth Street, Juniper, NV 89268, which I the first item to be copied. Do not include the spaces to the right and left of the </a:t>
            </a:r>
            <a:r>
              <a:rPr lang="en-US" sz="2400" dirty="0" smtClean="0"/>
              <a:t>address</a:t>
            </a:r>
            <a:endParaRPr lang="en-US" sz="2400" dirty="0"/>
          </a:p>
          <a:p>
            <a:pPr>
              <a:lnSpc>
                <a:spcPct val="80000"/>
              </a:lnSpc>
            </a:pPr>
            <a:r>
              <a:rPr lang="en-US" sz="2400" dirty="0"/>
              <a:t>Click the Copy button on the Home tab to copy the selection to the Office Clipboard</a:t>
            </a:r>
          </a:p>
          <a:p>
            <a:pPr>
              <a:lnSpc>
                <a:spcPct val="80000"/>
              </a:lnSpc>
            </a:pPr>
            <a:r>
              <a:rPr lang="en-US" sz="2400" dirty="0"/>
              <a:t>Select the phone number (just the number, not the word Phone: and no spaces before or after the number) and then click the Copy button on the Home tab to copy the selection to the Office Clipboard</a:t>
            </a:r>
          </a:p>
          <a:p>
            <a:pPr>
              <a:lnSpc>
                <a:spcPct val="80000"/>
              </a:lnSpc>
            </a:pPr>
            <a:r>
              <a:rPr lang="en-US" sz="2400" dirty="0"/>
              <a:t>Select the e-mail address (just the e-mail address, not the word E-mail: and no spaces before or after the address) and then click the Copy button on the Home tab to copy the selection to the Office Clipboard</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z="4000"/>
              <a:t>Copying Items to the Office Clipboard</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6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Changing Theme Colors</a:t>
            </a:r>
          </a:p>
        </p:txBody>
      </p:sp>
      <p:sp>
        <p:nvSpPr>
          <p:cNvPr id="11267" name="Rectangle 3"/>
          <p:cNvSpPr>
            <a:spLocks noGrp="1" noChangeArrowheads="1"/>
          </p:cNvSpPr>
          <p:nvPr>
            <p:ph type="body" idx="1"/>
          </p:nvPr>
        </p:nvSpPr>
        <p:spPr/>
        <p:txBody>
          <a:bodyPr/>
          <a:lstStyle/>
          <a:p>
            <a:r>
              <a:rPr lang="en-US"/>
              <a:t>Click the Change Styles button on the Home tab to display the Change Styles menu, and then point to Colors on the Change Styles menu to display the Colors gallery</a:t>
            </a:r>
          </a:p>
          <a:p>
            <a:r>
              <a:rPr lang="en-US"/>
              <a:t>Click Urban in the Colors gallery to change the document theme colors to Urban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z="4000"/>
              <a:t>Pasting from the Office Clipboard</a:t>
            </a:r>
          </a:p>
        </p:txBody>
      </p:sp>
      <p:sp>
        <p:nvSpPr>
          <p:cNvPr id="99331" name="Rectangle 3"/>
          <p:cNvSpPr>
            <a:spLocks noGrp="1" noChangeArrowheads="1"/>
          </p:cNvSpPr>
          <p:nvPr>
            <p:ph type="body" idx="1"/>
          </p:nvPr>
        </p:nvSpPr>
        <p:spPr/>
        <p:txBody>
          <a:bodyPr/>
          <a:lstStyle/>
          <a:p>
            <a:r>
              <a:rPr lang="en-US" sz="2800"/>
              <a:t>Click the Canaan Resume - Microsoft Word program button on the Windows taskbar to display the resume document</a:t>
            </a:r>
          </a:p>
          <a:p>
            <a:r>
              <a:rPr lang="en-US" sz="2800"/>
              <a:t>If the Clipboard task pane is not displayed on the screen, click the Clipboard Dialog Box Launcher on the Home tab to display the Clipboard task pane</a:t>
            </a:r>
          </a:p>
          <a:p>
            <a:r>
              <a:rPr lang="en-US" sz="2800"/>
              <a:t>Click the content control in the resume with the instruction, Type your address, to select it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90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z="4000"/>
              <a:t>Pasting from the Office Clipboard</a:t>
            </a:r>
          </a:p>
        </p:txBody>
      </p:sp>
      <p:sp>
        <p:nvSpPr>
          <p:cNvPr id="100355" name="Rectangle 3"/>
          <p:cNvSpPr>
            <a:spLocks noGrp="1" noChangeArrowheads="1"/>
          </p:cNvSpPr>
          <p:nvPr>
            <p:ph type="body" idx="1"/>
          </p:nvPr>
        </p:nvSpPr>
        <p:spPr/>
        <p:txBody>
          <a:bodyPr>
            <a:normAutofit/>
          </a:bodyPr>
          <a:lstStyle/>
          <a:p>
            <a:pPr>
              <a:lnSpc>
                <a:spcPct val="80000"/>
              </a:lnSpc>
            </a:pPr>
            <a:r>
              <a:rPr lang="en-US" sz="2600" dirty="0"/>
              <a:t>Click the address entry in the Office Clipboard to paste it in the document at the location of the selected content control</a:t>
            </a:r>
          </a:p>
          <a:p>
            <a:pPr>
              <a:lnSpc>
                <a:spcPct val="80000"/>
              </a:lnSpc>
            </a:pPr>
            <a:r>
              <a:rPr lang="en-US" sz="2600" dirty="0"/>
              <a:t>Click the content control in the resume with the instruction, Type your phone number, to select </a:t>
            </a:r>
            <a:r>
              <a:rPr lang="en-US" sz="2600" dirty="0" smtClean="0"/>
              <a:t>it</a:t>
            </a:r>
            <a:endParaRPr lang="en-US" sz="2600" dirty="0"/>
          </a:p>
          <a:p>
            <a:pPr>
              <a:lnSpc>
                <a:spcPct val="80000"/>
              </a:lnSpc>
            </a:pPr>
            <a:r>
              <a:rPr lang="en-US" sz="2600" dirty="0"/>
              <a:t>Click the phone entry in the Office Clipboard to paste it in the document at the location of the selected content </a:t>
            </a:r>
            <a:r>
              <a:rPr lang="en-US" sz="2600" dirty="0" smtClean="0"/>
              <a:t>control</a:t>
            </a:r>
            <a:endParaRPr lang="en-US" sz="2600" dirty="0"/>
          </a:p>
          <a:p>
            <a:pPr>
              <a:lnSpc>
                <a:spcPct val="80000"/>
              </a:lnSpc>
            </a:pPr>
            <a:r>
              <a:rPr lang="en-US" sz="2600" dirty="0"/>
              <a:t>Click the content control in the resume with the instruction, Type your e-mail address, to select </a:t>
            </a:r>
            <a:r>
              <a:rPr lang="en-US" sz="2600" dirty="0" smtClean="0"/>
              <a:t>it</a:t>
            </a:r>
            <a:endParaRPr lang="en-US" sz="2600" dirty="0"/>
          </a:p>
          <a:p>
            <a:pPr>
              <a:lnSpc>
                <a:spcPct val="80000"/>
              </a:lnSpc>
            </a:pPr>
            <a:r>
              <a:rPr lang="en-US" sz="2600" dirty="0"/>
              <a:t>Click the e-mail entry in the Office Clipboard to paste it in the document at the location of the selected content control</a:t>
            </a:r>
            <a:endParaRPr lang="en-US" sz="2600" b="1" dirty="0"/>
          </a:p>
          <a:p>
            <a:pPr>
              <a:lnSpc>
                <a:spcPct val="80000"/>
              </a:lnSpc>
            </a:pPr>
            <a:r>
              <a:rPr lang="en-US" sz="2600" dirty="0"/>
              <a:t>Click the Close button on the Clipboard task pane title bar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91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z="4000"/>
              <a:t>Pasting from the Office Clipboard</a:t>
            </a:r>
          </a:p>
        </p:txBody>
      </p:sp>
      <p:sp>
        <p:nvSpPr>
          <p:cNvPr id="4" name="Slide Number Placeholder 3"/>
          <p:cNvSpPr>
            <a:spLocks noGrp="1"/>
          </p:cNvSpPr>
          <p:nvPr>
            <p:ph type="sldNum" sz="quarter" idx="12"/>
          </p:nvPr>
        </p:nvSpPr>
        <p:spPr/>
        <p:txBody>
          <a:bodyPr/>
          <a:lstStyle/>
          <a:p>
            <a:fld id="{CA380B22-F6F4-44E6-A477-C47B9EB980BC}" type="slidenum">
              <a:rPr lang="en-US" smtClean="0"/>
              <a:pPr/>
              <a:t>92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6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t>Changing Font Color</a:t>
            </a:r>
          </a:p>
        </p:txBody>
      </p:sp>
      <p:sp>
        <p:nvSpPr>
          <p:cNvPr id="102403" name="Rectangle 3"/>
          <p:cNvSpPr>
            <a:spLocks noGrp="1" noChangeArrowheads="1"/>
          </p:cNvSpPr>
          <p:nvPr>
            <p:ph type="body" idx="1"/>
          </p:nvPr>
        </p:nvSpPr>
        <p:spPr/>
        <p:txBody>
          <a:bodyPr/>
          <a:lstStyle/>
          <a:p>
            <a:pPr>
              <a:lnSpc>
                <a:spcPct val="90000"/>
              </a:lnSpc>
            </a:pPr>
            <a:r>
              <a:rPr lang="en-US" sz="2800" dirty="0"/>
              <a:t>Drag through the text, Phone:, to select it. Move the mouse pointer into the transparent Mini toolbar, so that it changes to a bright toolbar. Click the Font Color button on the Mini toolbar to change the color of the Phone: label to the color displayed on the </a:t>
            </a:r>
            <a:r>
              <a:rPr lang="en-US" sz="2800" dirty="0" smtClean="0"/>
              <a:t>button</a:t>
            </a:r>
            <a:endParaRPr lang="en-US" sz="2800" dirty="0"/>
          </a:p>
          <a:p>
            <a:pPr>
              <a:lnSpc>
                <a:spcPct val="90000"/>
              </a:lnSpc>
            </a:pPr>
            <a:r>
              <a:rPr lang="en-US" sz="2800" dirty="0"/>
              <a:t>Drag through the text, E-mail:, to select it. Move the mouse pointer into the transparent Mini toolbar, so that it changes to a bright toolbar. Click the Font Color button on the Mini toolbar to change the color of the E-mail: label</a:t>
            </a:r>
          </a:p>
        </p:txBody>
      </p:sp>
      <p:sp>
        <p:nvSpPr>
          <p:cNvPr id="4" name="Slide Number Placeholder 3"/>
          <p:cNvSpPr>
            <a:spLocks noGrp="1"/>
          </p:cNvSpPr>
          <p:nvPr>
            <p:ph type="sldNum" sz="quarter" idx="12"/>
          </p:nvPr>
        </p:nvSpPr>
        <p:spPr/>
        <p:txBody>
          <a:bodyPr/>
          <a:lstStyle/>
          <a:p>
            <a:fld id="{CA380B22-F6F4-44E6-A477-C47B9EB980BC}" type="slidenum">
              <a:rPr lang="en-US" smtClean="0"/>
              <a:pPr/>
              <a:t>93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Deleting Text and Lines</a:t>
            </a:r>
          </a:p>
        </p:txBody>
      </p:sp>
      <p:sp>
        <p:nvSpPr>
          <p:cNvPr id="103427" name="Rectangle 3"/>
          <p:cNvSpPr>
            <a:spLocks noGrp="1" noChangeArrowheads="1"/>
          </p:cNvSpPr>
          <p:nvPr>
            <p:ph type="body" idx="1"/>
          </p:nvPr>
        </p:nvSpPr>
        <p:spPr/>
        <p:txBody>
          <a:bodyPr/>
          <a:lstStyle/>
          <a:p>
            <a:pPr>
              <a:lnSpc>
                <a:spcPct val="90000"/>
              </a:lnSpc>
            </a:pPr>
            <a:r>
              <a:rPr lang="en-US"/>
              <a:t>Drag through the text to be deleted</a:t>
            </a:r>
          </a:p>
          <a:p>
            <a:pPr>
              <a:lnSpc>
                <a:spcPct val="90000"/>
              </a:lnSpc>
            </a:pPr>
            <a:r>
              <a:rPr lang="en-US"/>
              <a:t>Press the DELETE key to delete the label and content control</a:t>
            </a:r>
          </a:p>
          <a:p>
            <a:pPr>
              <a:lnSpc>
                <a:spcPct val="90000"/>
              </a:lnSpc>
            </a:pPr>
            <a:r>
              <a:rPr lang="en-US"/>
              <a:t>Press the UP ARROW key to position the insertion point at the end of the e-mail address</a:t>
            </a:r>
          </a:p>
          <a:p>
            <a:pPr>
              <a:lnSpc>
                <a:spcPct val="90000"/>
              </a:lnSpc>
            </a:pPr>
            <a:r>
              <a:rPr lang="en-US"/>
              <a:t>Press the DELETE key to delete the extra paragraph mark and line below the e-mail address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94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Deleting Text and Lines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95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6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z="4000"/>
              <a:t>Zooming in and out of the Document</a:t>
            </a:r>
          </a:p>
        </p:txBody>
      </p:sp>
      <p:sp>
        <p:nvSpPr>
          <p:cNvPr id="105475" name="Rectangle 3"/>
          <p:cNvSpPr>
            <a:spLocks noGrp="1" noChangeArrowheads="1"/>
          </p:cNvSpPr>
          <p:nvPr>
            <p:ph type="body" idx="1"/>
          </p:nvPr>
        </p:nvSpPr>
        <p:spPr/>
        <p:txBody>
          <a:bodyPr/>
          <a:lstStyle/>
          <a:p>
            <a:r>
              <a:rPr lang="en-US"/>
              <a:t>Use the Zoom slider to change the zoom to 110%</a:t>
            </a:r>
          </a:p>
        </p:txBody>
      </p:sp>
      <p:sp>
        <p:nvSpPr>
          <p:cNvPr id="4" name="Slide Number Placeholder 3"/>
          <p:cNvSpPr>
            <a:spLocks noGrp="1"/>
          </p:cNvSpPr>
          <p:nvPr>
            <p:ph type="sldNum" sz="quarter" idx="12"/>
          </p:nvPr>
        </p:nvSpPr>
        <p:spPr/>
        <p:txBody>
          <a:bodyPr/>
          <a:lstStyle/>
          <a:p>
            <a:fld id="{CA380B22-F6F4-44E6-A477-C47B9EB980BC}" type="slidenum">
              <a:rPr lang="en-US" smtClean="0"/>
              <a:pPr/>
              <a:t>96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z="4000"/>
              <a:t>Zooming in and out of the Document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97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6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z="4000"/>
              <a:t>Entering More Text in Content Controls</a:t>
            </a:r>
          </a:p>
        </p:txBody>
      </p:sp>
      <p:sp>
        <p:nvSpPr>
          <p:cNvPr id="107523" name="Rectangle 3"/>
          <p:cNvSpPr>
            <a:spLocks noGrp="1" noChangeArrowheads="1"/>
          </p:cNvSpPr>
          <p:nvPr>
            <p:ph type="body" idx="1"/>
          </p:nvPr>
        </p:nvSpPr>
        <p:spPr/>
        <p:txBody>
          <a:bodyPr>
            <a:noAutofit/>
          </a:bodyPr>
          <a:lstStyle/>
          <a:p>
            <a:pPr>
              <a:lnSpc>
                <a:spcPct val="80000"/>
              </a:lnSpc>
            </a:pPr>
            <a:r>
              <a:rPr lang="en-US" sz="2200" dirty="0"/>
              <a:t>Scroll to position the Objectives section near the top of the document window. In the Objectives section of the resume, click the content control with the instruction, Type the objectives. Type </a:t>
            </a:r>
            <a:r>
              <a:rPr lang="en-US" sz="2200" dirty="0">
                <a:latin typeface="Courier New" pitchFamily="49" charset="0"/>
              </a:rPr>
              <a:t>To obtain a full-time culinary instructor position with a culinary academy, school, or institute in the Juniper area.</a:t>
            </a:r>
          </a:p>
          <a:p>
            <a:pPr>
              <a:lnSpc>
                <a:spcPct val="80000"/>
              </a:lnSpc>
            </a:pPr>
            <a:r>
              <a:rPr lang="en-US" sz="2200" dirty="0"/>
              <a:t>In the Education section of the resume, click the content control with the instruction, Type the degree. Type </a:t>
            </a:r>
            <a:r>
              <a:rPr lang="en-US" sz="2200" dirty="0">
                <a:latin typeface="Courier New" pitchFamily="49" charset="0"/>
              </a:rPr>
              <a:t>B.S. Culinary Arts</a:t>
            </a:r>
            <a:r>
              <a:rPr lang="en-US" sz="2200" dirty="0"/>
              <a:t> and then click the content control with the instruction, Type the completion </a:t>
            </a:r>
            <a:r>
              <a:rPr lang="en-US" sz="2200" dirty="0" smtClean="0"/>
              <a:t>date</a:t>
            </a:r>
            <a:endParaRPr lang="en-US" sz="2200" dirty="0"/>
          </a:p>
          <a:p>
            <a:pPr>
              <a:lnSpc>
                <a:spcPct val="80000"/>
              </a:lnSpc>
            </a:pPr>
            <a:r>
              <a:rPr lang="en-US" sz="2200" dirty="0"/>
              <a:t>Type </a:t>
            </a:r>
            <a:r>
              <a:rPr lang="en-US" sz="2200" dirty="0">
                <a:latin typeface="Courier New" pitchFamily="49" charset="0"/>
              </a:rPr>
              <a:t>Nevada Culinary Institute, May 2008</a:t>
            </a:r>
            <a:r>
              <a:rPr lang="en-US" sz="2200" dirty="0"/>
              <a:t> and then click the content control with the instruction, Type list of accomplishments. Type </a:t>
            </a:r>
            <a:r>
              <a:rPr lang="en-US" sz="2200" dirty="0">
                <a:latin typeface="Courier New" pitchFamily="49" charset="0"/>
              </a:rPr>
              <a:t>Dean's List, six semesters</a:t>
            </a:r>
            <a:r>
              <a:rPr lang="en-US" sz="2200" dirty="0"/>
              <a:t> and then press the ENTER key. Type </a:t>
            </a:r>
            <a:r>
              <a:rPr lang="en-US" sz="2200" dirty="0">
                <a:latin typeface="Courier New" pitchFamily="49" charset="0"/>
              </a:rPr>
              <a:t>Moeller Nutrition Award, January 2008</a:t>
            </a:r>
            <a:r>
              <a:rPr lang="en-US" sz="2200" dirty="0"/>
              <a:t> and then press the ENTER key. Type </a:t>
            </a:r>
            <a:r>
              <a:rPr lang="en-US" sz="2200" dirty="0">
                <a:latin typeface="Courier New" pitchFamily="49" charset="0"/>
              </a:rPr>
              <a:t>Marge Rae Outstanding Student Scholarship, 2006 – 2008</a:t>
            </a:r>
            <a:r>
              <a:rPr lang="en-US" sz="2200" dirty="0"/>
              <a:t> and then press the ENTER key. Type </a:t>
            </a:r>
            <a:r>
              <a:rPr lang="en-US" sz="2200" dirty="0">
                <a:latin typeface="Courier New" pitchFamily="49" charset="0"/>
              </a:rPr>
              <a:t>Baker Food Preparation, 1</a:t>
            </a:r>
            <a:r>
              <a:rPr lang="en-US" sz="2200" baseline="30000" dirty="0">
                <a:latin typeface="Courier New" pitchFamily="49" charset="0"/>
              </a:rPr>
              <a:t>st</a:t>
            </a:r>
            <a:r>
              <a:rPr lang="en-US" sz="2200" dirty="0">
                <a:latin typeface="Courier New" pitchFamily="49" charset="0"/>
              </a:rPr>
              <a:t> Place, November 2008</a:t>
            </a:r>
          </a:p>
        </p:txBody>
      </p:sp>
      <p:sp>
        <p:nvSpPr>
          <p:cNvPr id="4" name="Slide Number Placeholder 3"/>
          <p:cNvSpPr>
            <a:spLocks noGrp="1"/>
          </p:cNvSpPr>
          <p:nvPr>
            <p:ph type="sldNum" sz="quarter" idx="12"/>
          </p:nvPr>
        </p:nvSpPr>
        <p:spPr/>
        <p:txBody>
          <a:bodyPr/>
          <a:lstStyle/>
          <a:p>
            <a:fld id="{CA380B22-F6F4-44E6-A477-C47B9EB980BC}" type="slidenum">
              <a:rPr lang="en-US" smtClean="0"/>
              <a:pPr/>
              <a:t>98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z="4000"/>
              <a:t>Entering More Text in Content Controls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99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WD03-7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1497</TotalTime>
  <Words>7111</Words>
  <Application>Microsoft Office PowerPoint</Application>
  <PresentationFormat>On-screen Show (4:3)</PresentationFormat>
  <Paragraphs>680</Paragraphs>
  <Slides>133</Slides>
  <Notes>0</Notes>
  <HiddenSlides>0</HiddenSlides>
  <MMClips>0</MMClips>
  <ScaleCrop>false</ScaleCrop>
  <HeadingPairs>
    <vt:vector size="4" baseType="variant">
      <vt:variant>
        <vt:lpstr>Theme</vt:lpstr>
      </vt:variant>
      <vt:variant>
        <vt:i4>1</vt:i4>
      </vt:variant>
      <vt:variant>
        <vt:lpstr>Slide Titles</vt:lpstr>
      </vt:variant>
      <vt:variant>
        <vt:i4>133</vt:i4>
      </vt:variant>
    </vt:vector>
  </HeadingPairs>
  <TitlesOfParts>
    <vt:vector size="134" baseType="lpstr">
      <vt:lpstr>Office Theme</vt:lpstr>
      <vt:lpstr>Word Chapter 3</vt:lpstr>
      <vt:lpstr>Objectives</vt:lpstr>
      <vt:lpstr>Objectives</vt:lpstr>
      <vt:lpstr>Objectives</vt:lpstr>
      <vt:lpstr>Plan Ahead</vt:lpstr>
      <vt:lpstr>Starting Word and Displaying Formatting Marks</vt:lpstr>
      <vt:lpstr>Starting Word and Displaying Formatting Marks</vt:lpstr>
      <vt:lpstr>Applying a Quick Style</vt:lpstr>
      <vt:lpstr>Changing Theme Colors</vt:lpstr>
      <vt:lpstr>Typing Text</vt:lpstr>
      <vt:lpstr>Using the Grow Font Button to Increase Font Size</vt:lpstr>
      <vt:lpstr>Using the Grow Font Button to Increase Font Size</vt:lpstr>
      <vt:lpstr>Coloring Text</vt:lpstr>
      <vt:lpstr>Coloring Text</vt:lpstr>
      <vt:lpstr>Inserting Clip Art</vt:lpstr>
      <vt:lpstr>Inserting Clip Art</vt:lpstr>
      <vt:lpstr>Inserting Clip Art</vt:lpstr>
      <vt:lpstr>Resizing a Graphic Using the Size Dialog Box</vt:lpstr>
      <vt:lpstr>Resizing a Graphic Using the Size Dialog Box</vt:lpstr>
      <vt:lpstr>Re-coloring a Graphic</vt:lpstr>
      <vt:lpstr>Re-coloring a Graphic</vt:lpstr>
      <vt:lpstr>Setting a Transparent Color in a Graphic</vt:lpstr>
      <vt:lpstr>Setting a Transparent Color in a Graphic</vt:lpstr>
      <vt:lpstr>Displaying the Ruler</vt:lpstr>
      <vt:lpstr>Setting Custom Tab Stops Using the Tabs Dialog Box</vt:lpstr>
      <vt:lpstr>Setting Custom Tab Stops Using the Tabs Dialog Box</vt:lpstr>
      <vt:lpstr>Specifying Font Color before Typing</vt:lpstr>
      <vt:lpstr>Specifying Font Color before Typing</vt:lpstr>
      <vt:lpstr>Bottom Bordering a Paragraph</vt:lpstr>
      <vt:lpstr>Bottom Bordering a Paragraph</vt:lpstr>
      <vt:lpstr>Clear Formatting</vt:lpstr>
      <vt:lpstr>Clear Formatting</vt:lpstr>
      <vt:lpstr>Converting a Hyperlink to Regular Text</vt:lpstr>
      <vt:lpstr>Converting a Hyperlink to Regular Text</vt:lpstr>
      <vt:lpstr>Saving the Letterhead</vt:lpstr>
      <vt:lpstr>Saving the Document with a New File Name</vt:lpstr>
      <vt:lpstr>Applying a Quick Style</vt:lpstr>
      <vt:lpstr>Setting the Custom Tab Stops Using the Ruler</vt:lpstr>
      <vt:lpstr>Setting the Custom Tab Stops Using the Ruler</vt:lpstr>
      <vt:lpstr>Inserting the Current Date in a Document</vt:lpstr>
      <vt:lpstr>Inserting the Current Date in a Document</vt:lpstr>
      <vt:lpstr>Entering the Inside Address and Salutation</vt:lpstr>
      <vt:lpstr>Entering the Inside Address and Salutation</vt:lpstr>
      <vt:lpstr>Creating a Building Block</vt:lpstr>
      <vt:lpstr>Creating a Building Block</vt:lpstr>
      <vt:lpstr>Inserting a Nonbreaking Space</vt:lpstr>
      <vt:lpstr>Inserting a Nonbreaking Space</vt:lpstr>
      <vt:lpstr>Inserting a Nonbreaking Space</vt:lpstr>
      <vt:lpstr>Inserting a Building Block</vt:lpstr>
      <vt:lpstr>Inserting a Building Block</vt:lpstr>
      <vt:lpstr>Entering a Paragraph</vt:lpstr>
      <vt:lpstr>Inserting an Empty Table</vt:lpstr>
      <vt:lpstr>Inserting an Empty Table</vt:lpstr>
      <vt:lpstr>Entering Data in a Table</vt:lpstr>
      <vt:lpstr>Entering Data in a Table</vt:lpstr>
      <vt:lpstr>Entering Data in a Table</vt:lpstr>
      <vt:lpstr>Applying a Table Style</vt:lpstr>
      <vt:lpstr>Applying a Table Style</vt:lpstr>
      <vt:lpstr>Resizing Table Columns to Fit Table Contents</vt:lpstr>
      <vt:lpstr>Resizing Table Columns to Fit Table Contents</vt:lpstr>
      <vt:lpstr>Selecting a Table</vt:lpstr>
      <vt:lpstr>Selecting a Table</vt:lpstr>
      <vt:lpstr>Centering a Selected Table</vt:lpstr>
      <vt:lpstr>Centering a Selected Table</vt:lpstr>
      <vt:lpstr>Adding More Text</vt:lpstr>
      <vt:lpstr>Bulleting a List as you Type</vt:lpstr>
      <vt:lpstr>Bulleting a List as you Type</vt:lpstr>
      <vt:lpstr>Bulleting a List as you Type</vt:lpstr>
      <vt:lpstr>Entering the Remainder of the Cover Letter</vt:lpstr>
      <vt:lpstr>Entering the Remainder of the Cover Letter</vt:lpstr>
      <vt:lpstr>Changing Document Properties</vt:lpstr>
      <vt:lpstr>Saving an Existing Document and Printing it</vt:lpstr>
      <vt:lpstr>Saving an Existing Document and Printing it</vt:lpstr>
      <vt:lpstr>Using a Template</vt:lpstr>
      <vt:lpstr>Using a Template</vt:lpstr>
      <vt:lpstr>Printing the Resume</vt:lpstr>
      <vt:lpstr>Printing the Resume</vt:lpstr>
      <vt:lpstr>Deleting Rows</vt:lpstr>
      <vt:lpstr>Deleting Rows</vt:lpstr>
      <vt:lpstr>Deleting Rows</vt:lpstr>
      <vt:lpstr>Modifying Text in a Content Control</vt:lpstr>
      <vt:lpstr>Modifying Text in a Content Control</vt:lpstr>
      <vt:lpstr>Modifying Text in a Content Control</vt:lpstr>
      <vt:lpstr>Saving the Resume</vt:lpstr>
      <vt:lpstr>Switching from One Open Document to Another</vt:lpstr>
      <vt:lpstr>Switching from One Open Document to Another</vt:lpstr>
      <vt:lpstr>Copying Items to the Office Clipboard</vt:lpstr>
      <vt:lpstr>Copying Items to the Office Clipboard</vt:lpstr>
      <vt:lpstr>Copying Items to the Office Clipboard</vt:lpstr>
      <vt:lpstr>Pasting from the Office Clipboard</vt:lpstr>
      <vt:lpstr>Pasting from the Office Clipboard</vt:lpstr>
      <vt:lpstr>Pasting from the Office Clipboard</vt:lpstr>
      <vt:lpstr>Changing Font Color</vt:lpstr>
      <vt:lpstr>Deleting Text and Lines</vt:lpstr>
      <vt:lpstr>Deleting Text and Lines</vt:lpstr>
      <vt:lpstr>Zooming in and out of the Document</vt:lpstr>
      <vt:lpstr>Zooming in and out of the Document</vt:lpstr>
      <vt:lpstr>Entering More Text in Content Controls</vt:lpstr>
      <vt:lpstr>Entering More Text in Content Controls</vt:lpstr>
      <vt:lpstr>Entering a Line Break</vt:lpstr>
      <vt:lpstr>Entering a Line Break</vt:lpstr>
      <vt:lpstr>Changing the Spacing Below Paragraphs</vt:lpstr>
      <vt:lpstr>Changing the Spacing Below Paragraphs</vt:lpstr>
      <vt:lpstr>Entering More test in Content Controls</vt:lpstr>
      <vt:lpstr>Indenting a Paragraph</vt:lpstr>
      <vt:lpstr>Indenting a Paragraph</vt:lpstr>
      <vt:lpstr>Changing Spacing Below Paragraphs</vt:lpstr>
      <vt:lpstr>Entering and Formatting More Text in Content Controls</vt:lpstr>
      <vt:lpstr>Entering and Formatting More Text in Content Controls</vt:lpstr>
      <vt:lpstr>Inserting a Building Block Using the Quick Parts Gallery</vt:lpstr>
      <vt:lpstr>Inserting a Building Block Using the Quick Parts Gallery</vt:lpstr>
      <vt:lpstr>Entering and Formatting the Experience Subsection and the Skills Section</vt:lpstr>
      <vt:lpstr>Entering and Formatting the Experience Subsection and the Skills Section</vt:lpstr>
      <vt:lpstr>Entering and Formatting the Experience Subsection and the Skills Section</vt:lpstr>
      <vt:lpstr>Sorting Paragraphs</vt:lpstr>
      <vt:lpstr>Sorting Paragraphs</vt:lpstr>
      <vt:lpstr>Inserting Another Building Block</vt:lpstr>
      <vt:lpstr>Inserting Another Building Block</vt:lpstr>
      <vt:lpstr>Entering and Formatting the Community Service Section</vt:lpstr>
      <vt:lpstr>Entering and Formatting the Community Service Section</vt:lpstr>
      <vt:lpstr>Changing Theme Colors</vt:lpstr>
      <vt:lpstr>Printing a Preview of a Document</vt:lpstr>
      <vt:lpstr>Printing a Preview of a Document</vt:lpstr>
      <vt:lpstr>Changing Document Properties and Saving Again</vt:lpstr>
      <vt:lpstr>Address and Printing an Envelope</vt:lpstr>
      <vt:lpstr>Address and Printing an Envelope</vt:lpstr>
      <vt:lpstr>Address and Printing an Envelope</vt:lpstr>
      <vt:lpstr>Address and Printing an Envelope</vt:lpstr>
      <vt:lpstr>Quitting Word</vt:lpstr>
      <vt:lpstr>Summary</vt:lpstr>
      <vt:lpstr>Summary</vt:lpstr>
      <vt:lpstr>Summary</vt:lpstr>
      <vt:lpstr>Word Chapter 3 Complete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Steven Freund</cp:lastModifiedBy>
  <cp:revision>160</cp:revision>
  <dcterms:created xsi:type="dcterms:W3CDTF">2007-02-12T19:59:09Z</dcterms:created>
  <dcterms:modified xsi:type="dcterms:W3CDTF">2007-03-16T12:13:43Z</dcterms:modified>
</cp:coreProperties>
</file>