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9075FC-D237-419A-AEC4-B7A884A80322}" type="datetimeFigureOut">
              <a:rPr lang="en-US" smtClean="0"/>
              <a:pPr/>
              <a:t>3/16/2007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9E48B4-D99B-41ED-BB63-8F68E67D9E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819401"/>
            <a:ext cx="8077200" cy="685799"/>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3581400"/>
            <a:ext cx="46482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152400" y="2133600"/>
            <a:ext cx="5640968" cy="646331"/>
          </a:xfrm>
          <a:prstGeom prst="rect">
            <a:avLst/>
          </a:prstGeom>
          <a:noFill/>
        </p:spPr>
        <p:txBody>
          <a:bodyPr wrap="none" rtlCol="0">
            <a:spAutoFit/>
          </a:bodyPr>
          <a:lstStyle/>
          <a:p>
            <a:r>
              <a:rPr lang="en-US" sz="3600" dirty="0" smtClean="0">
                <a:latin typeface="Arial Black" pitchFamily="34" charset="0"/>
                <a:cs typeface="Aharoni" pitchFamily="2" charset="-79"/>
              </a:rPr>
              <a:t>Microsoft Office 2007</a:t>
            </a:r>
            <a:endParaRPr lang="en-US" sz="3600" dirty="0">
              <a:latin typeface="Arial Black" pitchFamily="34" charset="0"/>
              <a:cs typeface="Aharoni" pitchFamily="2" charset="-79"/>
            </a:endParaRPr>
          </a:p>
        </p:txBody>
      </p:sp>
      <p:cxnSp>
        <p:nvCxnSpPr>
          <p:cNvPr id="9" name="Straight Connector 8"/>
          <p:cNvCxnSpPr/>
          <p:nvPr userDrawn="1"/>
        </p:nvCxnSpPr>
        <p:spPr>
          <a:xfrm>
            <a:off x="228600" y="2743200"/>
            <a:ext cx="8839200" cy="1588"/>
          </a:xfrm>
          <a:prstGeom prst="line">
            <a:avLst/>
          </a:prstGeom>
        </p:spPr>
        <p:style>
          <a:lnRef idx="3">
            <a:schemeClr val="dk1"/>
          </a:lnRef>
          <a:fillRef idx="0">
            <a:schemeClr val="dk1"/>
          </a:fillRef>
          <a:effectRef idx="2">
            <a:schemeClr val="dk1"/>
          </a:effectRef>
          <a:fontRef idx="minor">
            <a:schemeClr val="tx1"/>
          </a:fontRef>
        </p:style>
      </p:cxnSp>
      <p:pic>
        <p:nvPicPr>
          <p:cNvPr id="4111" name="Picture 15"/>
          <p:cNvPicPr>
            <a:picLocks noChangeAspect="1" noChangeArrowheads="1"/>
          </p:cNvPicPr>
          <p:nvPr userDrawn="1"/>
        </p:nvPicPr>
        <p:blipFill>
          <a:blip r:embed="rId2">
            <a:clrChange>
              <a:clrFrom>
                <a:srgbClr val="FFFFFF"/>
              </a:clrFrom>
              <a:clrTo>
                <a:srgbClr val="FFFFFF">
                  <a:alpha val="0"/>
                </a:srgbClr>
              </a:clrTo>
            </a:clrChange>
          </a:blip>
          <a:srcRect/>
          <a:stretch>
            <a:fillRect/>
          </a:stretch>
        </p:blipFill>
        <p:spPr bwMode="auto">
          <a:xfrm>
            <a:off x="4876800" y="3657600"/>
            <a:ext cx="4172519" cy="312420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shadeToTitle="1">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056" name="Picture 8"/>
          <p:cNvPicPr>
            <a:picLocks noChangeAspect="1" noChangeArrowheads="1"/>
          </p:cNvPicPr>
          <p:nvPr userDrawn="1"/>
        </p:nvPicPr>
        <p:blipFill>
          <a:blip r:embed="rId2"/>
          <a:srcRect/>
          <a:stretch>
            <a:fillRect/>
          </a:stretch>
        </p:blipFill>
        <p:spPr bwMode="auto">
          <a:xfrm>
            <a:off x="-76200" y="6477000"/>
            <a:ext cx="8229600" cy="466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itle 1"/>
          <p:cNvSpPr>
            <a:spLocks noGrp="1"/>
          </p:cNvSpPr>
          <p:nvPr>
            <p:ph type="title"/>
          </p:nvPr>
        </p:nvSpPr>
        <p:spPr>
          <a:xfrm>
            <a:off x="0" y="76200"/>
            <a:ext cx="8686800" cy="1143000"/>
          </a:xfrm>
        </p:spPr>
        <p:txBody>
          <a:bodyPr/>
          <a:lstStyle>
            <a:lvl1pPr algn="l">
              <a:defRPr>
                <a:solidFill>
                  <a:schemeClr val="accent1">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295400"/>
            <a:ext cx="8686800" cy="4830763"/>
          </a:xfrm>
        </p:spPr>
        <p:txBody>
          <a:bodyP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0" y="6492875"/>
            <a:ext cx="7924800" cy="365125"/>
          </a:xfrm>
        </p:spPr>
        <p:txBody>
          <a:bodyPr/>
          <a:lstStyle>
            <a:lvl1pPr algn="l">
              <a:defRPr b="1">
                <a:solidFill>
                  <a:schemeClr val="bg1"/>
                </a:solidFill>
              </a:defRPr>
            </a:lvl1pPr>
          </a:lstStyle>
          <a:p>
            <a:r>
              <a:rPr lang="en-US" dirty="0" smtClean="0"/>
              <a:t>Microsoft Office 2007: Introductory Concepts and Techniques</a:t>
            </a:r>
            <a:endParaRPr lang="en-US" dirty="0"/>
          </a:p>
        </p:txBody>
      </p:sp>
      <p:sp>
        <p:nvSpPr>
          <p:cNvPr id="6" name="Slide Number Placeholder 5"/>
          <p:cNvSpPr>
            <a:spLocks noGrp="1"/>
          </p:cNvSpPr>
          <p:nvPr>
            <p:ph type="sldNum" sz="quarter" idx="12"/>
          </p:nvPr>
        </p:nvSpPr>
        <p:spPr>
          <a:xfrm>
            <a:off x="8534400" y="6492875"/>
            <a:ext cx="457200" cy="365125"/>
          </a:xfrm>
        </p:spPr>
        <p:txBody>
          <a:bodyPr/>
          <a:lstStyle>
            <a:lvl1pPr>
              <a:defRPr b="1">
                <a:solidFill>
                  <a:schemeClr val="tx1"/>
                </a:solidFill>
              </a:defRPr>
            </a:lvl1pPr>
          </a:lstStyle>
          <a:p>
            <a:fld id="{CA380B22-F6F4-44E6-A477-C47B9EB980BC}" type="slidenum">
              <a:rPr lang="en-US" smtClean="0"/>
              <a:pPr/>
              <a:t>‹#›</a:t>
            </a:fld>
            <a:endParaRPr lang="en-US" dirty="0"/>
          </a:p>
        </p:txBody>
      </p:sp>
      <p:cxnSp>
        <p:nvCxnSpPr>
          <p:cNvPr id="10" name="Straight Connector 9"/>
          <p:cNvCxnSpPr/>
          <p:nvPr userDrawn="1"/>
        </p:nvCxnSpPr>
        <p:spPr>
          <a:xfrm>
            <a:off x="0" y="1219200"/>
            <a:ext cx="8001000" cy="1588"/>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a:p>
        </p:txBody>
      </p:sp>
      <p:sp>
        <p:nvSpPr>
          <p:cNvPr id="6" name="Slide Number Placeholder 5"/>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Microsoft Office 2007: Introductory Concepts and Techniques</a:t>
            </a:r>
            <a:endParaRPr lang="en-US"/>
          </a:p>
        </p:txBody>
      </p:sp>
      <p:sp>
        <p:nvSpPr>
          <p:cNvPr id="9" name="Slide Number Placeholder 8"/>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Microsoft Office 2007: Introductory Concepts and Techniques</a:t>
            </a:r>
            <a:endParaRPr lang="en-US"/>
          </a:p>
        </p:txBody>
      </p:sp>
      <p:sp>
        <p:nvSpPr>
          <p:cNvPr id="5" name="Slide Number Placeholder 4"/>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Microsoft Office 2007: Introductory Concepts and Techniques</a:t>
            </a:r>
            <a:endParaRPr lang="en-US"/>
          </a:p>
        </p:txBody>
      </p:sp>
      <p:sp>
        <p:nvSpPr>
          <p:cNvPr id="4" name="Slide Number Placeholder 3"/>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Microsoft Office 2007: Introductory Concepts and Techniques</a:t>
            </a:r>
            <a:endParaRPr lang="en-US"/>
          </a:p>
        </p:txBody>
      </p:sp>
      <p:sp>
        <p:nvSpPr>
          <p:cNvPr id="7" name="Slide Number Placeholder 6"/>
          <p:cNvSpPr>
            <a:spLocks noGrp="1"/>
          </p:cNvSpPr>
          <p:nvPr>
            <p:ph type="sldNum" sz="quarter" idx="12"/>
          </p:nvPr>
        </p:nvSpPr>
        <p:spPr/>
        <p:txBody>
          <a:bodyPr/>
          <a:lstStyle/>
          <a:p>
            <a:fld id="{CA380B22-F6F4-44E6-A477-C47B9EB980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39999">
              <a:schemeClr val="bg1">
                <a:lumMod val="85000"/>
              </a:schemeClr>
            </a:gs>
            <a:gs pos="70000">
              <a:schemeClr val="bg1">
                <a:lumMod val="85000"/>
              </a:schemeClr>
            </a:gs>
            <a:gs pos="100000">
              <a:schemeClr val="bg1">
                <a:lumMod val="75000"/>
              </a:schemeClr>
            </a:gs>
          </a:gsLst>
          <a:lin ang="27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Microsoft Office 2007: Introductory Concepts and Techniques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380B22-F6F4-44E6-A477-C47B9EB980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2.xml"/><Relationship Id="rId4" Type="http://schemas.openxmlformats.org/officeDocument/2006/relationships/image" Target="../media/image46.gi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Word Chapter 2</a:t>
            </a:r>
            <a:endParaRPr lang="en-US" dirty="0"/>
          </a:p>
        </p:txBody>
      </p:sp>
      <p:sp>
        <p:nvSpPr>
          <p:cNvPr id="3" name="Subtitle 2"/>
          <p:cNvSpPr>
            <a:spLocks noGrp="1"/>
          </p:cNvSpPr>
          <p:nvPr>
            <p:ph type="subTitle" idx="1"/>
          </p:nvPr>
        </p:nvSpPr>
        <p:spPr/>
        <p:txBody>
          <a:bodyPr/>
          <a:lstStyle/>
          <a:p>
            <a:r>
              <a:rPr lang="en-US" dirty="0" smtClean="0"/>
              <a:t>Creating a</a:t>
            </a:r>
            <a:br>
              <a:rPr lang="en-US" dirty="0" smtClean="0"/>
            </a:br>
            <a:r>
              <a:rPr lang="en-US" dirty="0" smtClean="0"/>
              <a:t>Research Paper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a:t>Removing the Space after a Paragraph</a:t>
            </a:r>
          </a:p>
        </p:txBody>
      </p:sp>
      <p:sp>
        <p:nvSpPr>
          <p:cNvPr id="11267" name="Rectangle 3"/>
          <p:cNvSpPr>
            <a:spLocks noGrp="1" noChangeArrowheads="1"/>
          </p:cNvSpPr>
          <p:nvPr>
            <p:ph type="body" idx="1"/>
          </p:nvPr>
        </p:nvSpPr>
        <p:spPr/>
        <p:txBody>
          <a:bodyPr/>
          <a:lstStyle/>
          <a:p>
            <a:r>
              <a:rPr lang="en-US"/>
              <a:t>Click the Line spacing button on the Home tab to display the Line spacing gallery</a:t>
            </a:r>
          </a:p>
          <a:p>
            <a:r>
              <a:rPr lang="en-US"/>
              <a:t>Click Remove Space After Paragraph in the Line spacing gallery so that no blank space appears after a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Moving Selected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6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4000"/>
              <a:t>Displaying the Paste Options Menu</a:t>
            </a:r>
          </a:p>
        </p:txBody>
      </p:sp>
      <p:sp>
        <p:nvSpPr>
          <p:cNvPr id="107523" name="Rectangle 3"/>
          <p:cNvSpPr>
            <a:spLocks noGrp="1" noChangeArrowheads="1"/>
          </p:cNvSpPr>
          <p:nvPr>
            <p:ph type="body" idx="1"/>
          </p:nvPr>
        </p:nvSpPr>
        <p:spPr/>
        <p:txBody>
          <a:bodyPr/>
          <a:lstStyle/>
          <a:p>
            <a:r>
              <a:rPr lang="en-US"/>
              <a:t>Click the Paste Options button to display the Paste Options menu</a:t>
            </a:r>
          </a:p>
          <a:p>
            <a:r>
              <a:rPr lang="en-US"/>
              <a:t>Press the ESCAPE key to remove the Paste Options menu from the window</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a:t>Displaying the Paste Options Menu</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6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Finding and Replacing Text</a:t>
            </a:r>
          </a:p>
        </p:txBody>
      </p:sp>
      <p:sp>
        <p:nvSpPr>
          <p:cNvPr id="109571" name="Rectangle 3"/>
          <p:cNvSpPr>
            <a:spLocks noGrp="1" noChangeArrowheads="1"/>
          </p:cNvSpPr>
          <p:nvPr>
            <p:ph type="body" idx="1"/>
          </p:nvPr>
        </p:nvSpPr>
        <p:spPr/>
        <p:txBody>
          <a:bodyPr/>
          <a:lstStyle/>
          <a:p>
            <a:r>
              <a:rPr lang="en-US" dirty="0"/>
              <a:t>Click Home on the Ribbon to display the Home tab. Click the Replace button on the Home tab to display the Find and Replace dialog </a:t>
            </a:r>
            <a:r>
              <a:rPr lang="en-US" dirty="0" smtClean="0"/>
              <a:t>box</a:t>
            </a:r>
            <a:endParaRPr lang="en-US" dirty="0"/>
          </a:p>
          <a:p>
            <a:r>
              <a:rPr lang="en-US" dirty="0"/>
              <a:t>Type </a:t>
            </a:r>
            <a:r>
              <a:rPr lang="en-US" dirty="0">
                <a:latin typeface="Courier New" pitchFamily="49" charset="0"/>
              </a:rPr>
              <a:t>3-G</a:t>
            </a:r>
            <a:r>
              <a:rPr lang="en-US" dirty="0"/>
              <a:t> in the Find what text </a:t>
            </a:r>
            <a:r>
              <a:rPr lang="en-US" dirty="0" smtClean="0"/>
              <a:t>box</a:t>
            </a:r>
            <a:endParaRPr lang="en-US" dirty="0"/>
          </a:p>
          <a:p>
            <a:r>
              <a:rPr lang="en-US" dirty="0"/>
              <a:t>Press the TAB key. Type </a:t>
            </a:r>
            <a:r>
              <a:rPr lang="en-US" dirty="0">
                <a:latin typeface="Courier New" pitchFamily="49" charset="0"/>
              </a:rPr>
              <a:t>3G</a:t>
            </a:r>
            <a:r>
              <a:rPr lang="en-US" dirty="0"/>
              <a:t> in the Replace with text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a:t>Finding and Replacing Text</a:t>
            </a:r>
          </a:p>
        </p:txBody>
      </p:sp>
      <p:sp>
        <p:nvSpPr>
          <p:cNvPr id="110595" name="Rectangle 3"/>
          <p:cNvSpPr>
            <a:spLocks noGrp="1" noChangeArrowheads="1"/>
          </p:cNvSpPr>
          <p:nvPr>
            <p:ph type="body" idx="1"/>
          </p:nvPr>
        </p:nvSpPr>
        <p:spPr/>
        <p:txBody>
          <a:bodyPr/>
          <a:lstStyle/>
          <a:p>
            <a:r>
              <a:rPr lang="en-US" dirty="0"/>
              <a:t>Click the Replace All button in the Find and Replace dialog box to instruct Word to replace all occurrences of the find what text with the replace with text </a:t>
            </a:r>
            <a:endParaRPr lang="en-US" b="1" dirty="0"/>
          </a:p>
          <a:p>
            <a:r>
              <a:rPr lang="en-US" dirty="0"/>
              <a:t>Click the OK button in the Microsoft Office Word dialog </a:t>
            </a:r>
            <a:r>
              <a:rPr lang="en-US" dirty="0" smtClean="0"/>
              <a:t>box</a:t>
            </a:r>
            <a:endParaRPr lang="en-US" dirty="0"/>
          </a:p>
          <a:p>
            <a:r>
              <a:rPr lang="en-US" dirty="0"/>
              <a:t>Click the Close button in the Find and Replace dialog </a:t>
            </a:r>
            <a:r>
              <a:rPr lang="en-US" dirty="0" smtClean="0"/>
              <a:t>box</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104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a:t>Finding and Replacing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7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a:t>Finding and Inserting a Synonym</a:t>
            </a:r>
          </a:p>
        </p:txBody>
      </p:sp>
      <p:sp>
        <p:nvSpPr>
          <p:cNvPr id="112643" name="Rectangle 3"/>
          <p:cNvSpPr>
            <a:spLocks noGrp="1" noChangeArrowheads="1"/>
          </p:cNvSpPr>
          <p:nvPr>
            <p:ph type="body" idx="1"/>
          </p:nvPr>
        </p:nvSpPr>
        <p:spPr/>
        <p:txBody>
          <a:bodyPr/>
          <a:lstStyle/>
          <a:p>
            <a:pPr>
              <a:lnSpc>
                <a:spcPct val="90000"/>
              </a:lnSpc>
            </a:pPr>
            <a:r>
              <a:rPr lang="en-US" sz="2800" dirty="0"/>
              <a:t>Right-click the word for which you want to find a synonym (in this case, proper) to display a shortcut menu related to the word you </a:t>
            </a:r>
            <a:r>
              <a:rPr lang="en-US" sz="2800" dirty="0" smtClean="0"/>
              <a:t>right-clicked</a:t>
            </a:r>
            <a:endParaRPr lang="en-US" sz="2800" dirty="0"/>
          </a:p>
          <a:p>
            <a:pPr>
              <a:lnSpc>
                <a:spcPct val="90000"/>
              </a:lnSpc>
            </a:pPr>
            <a:r>
              <a:rPr lang="en-US" sz="2800" dirty="0"/>
              <a:t>Point to Synonyms on the shortcut menu to display a list of synonyms for the word you right-clicked</a:t>
            </a:r>
          </a:p>
          <a:p>
            <a:pPr>
              <a:lnSpc>
                <a:spcPct val="90000"/>
              </a:lnSpc>
            </a:pPr>
            <a:r>
              <a:rPr lang="en-US" sz="2800" dirty="0"/>
              <a:t>Click the synonym you want (appropriate) on the Synonyms submenu to replace the word, proper, in the document with the word, appropriate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4000"/>
              <a:t>Finding and Inserting a Synonym</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7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4000"/>
              <a:t>Checking Spelling and Grammar at Once</a:t>
            </a:r>
          </a:p>
        </p:txBody>
      </p:sp>
      <p:sp>
        <p:nvSpPr>
          <p:cNvPr id="114691" name="Rectangle 3"/>
          <p:cNvSpPr>
            <a:spLocks noGrp="1" noChangeArrowheads="1"/>
          </p:cNvSpPr>
          <p:nvPr>
            <p:ph type="body" idx="1"/>
          </p:nvPr>
        </p:nvSpPr>
        <p:spPr/>
        <p:txBody>
          <a:bodyPr>
            <a:normAutofit/>
          </a:bodyPr>
          <a:lstStyle/>
          <a:p>
            <a:pPr>
              <a:lnSpc>
                <a:spcPct val="80000"/>
              </a:lnSpc>
            </a:pPr>
            <a:r>
              <a:rPr lang="en-US" sz="2600" dirty="0"/>
              <a:t>Press CTRL+HOME because you want the spelling and grammar check to begin from the top of the document</a:t>
            </a:r>
          </a:p>
          <a:p>
            <a:pPr>
              <a:lnSpc>
                <a:spcPct val="80000"/>
              </a:lnSpc>
            </a:pPr>
            <a:r>
              <a:rPr lang="en-US" sz="2600" dirty="0"/>
              <a:t>Click Review on the Ribbon to display the Review tab</a:t>
            </a:r>
          </a:p>
          <a:p>
            <a:pPr>
              <a:lnSpc>
                <a:spcPct val="80000"/>
              </a:lnSpc>
            </a:pPr>
            <a:r>
              <a:rPr lang="en-US" sz="2600" dirty="0"/>
              <a:t>Click the Spelling &amp; Grammar button on the Review tab to begin the spelling and grammar check at the location of the insertion point, which in this case, is at the beginning of the document</a:t>
            </a:r>
          </a:p>
          <a:p>
            <a:pPr>
              <a:lnSpc>
                <a:spcPct val="80000"/>
              </a:lnSpc>
            </a:pPr>
            <a:r>
              <a:rPr lang="en-US" sz="2600" dirty="0"/>
              <a:t>With the word, world, selected in the Suggestions list, click the Change button in the Spelling and Grammar dialog box to change the flagged word, </a:t>
            </a:r>
            <a:r>
              <a:rPr lang="en-US" sz="2600" dirty="0" err="1"/>
              <a:t>wrld</a:t>
            </a:r>
            <a:r>
              <a:rPr lang="en-US" sz="2600" dirty="0"/>
              <a:t>, to the selected suggestion, world, and then continue the spelling and grammar check until the next error is identified or the end of the document is reached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108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4000"/>
              <a:t>Checking Spelling and Grammar at Once</a:t>
            </a:r>
          </a:p>
        </p:txBody>
      </p:sp>
      <p:sp>
        <p:nvSpPr>
          <p:cNvPr id="115715" name="Rectangle 3"/>
          <p:cNvSpPr>
            <a:spLocks noGrp="1" noChangeArrowheads="1"/>
          </p:cNvSpPr>
          <p:nvPr>
            <p:ph type="body" idx="1"/>
          </p:nvPr>
        </p:nvSpPr>
        <p:spPr/>
        <p:txBody>
          <a:bodyPr/>
          <a:lstStyle/>
          <a:p>
            <a:pPr>
              <a:lnSpc>
                <a:spcPct val="90000"/>
              </a:lnSpc>
            </a:pPr>
            <a:r>
              <a:rPr lang="en-US" sz="2800" dirty="0"/>
              <a:t>Click the Ignore All button in the Spelling and Grammar dialog box to ignore this and future occurrences of the flagged proper noun and then continue the spelling and grammar check until the next error is identified or the end of the document is </a:t>
            </a:r>
            <a:r>
              <a:rPr lang="en-US" sz="2800" dirty="0" smtClean="0"/>
              <a:t>reached</a:t>
            </a:r>
            <a:endParaRPr lang="en-US" sz="2800" b="1" dirty="0"/>
          </a:p>
          <a:p>
            <a:pPr>
              <a:lnSpc>
                <a:spcPct val="90000"/>
              </a:lnSpc>
            </a:pPr>
            <a:r>
              <a:rPr lang="en-US" sz="2800" dirty="0"/>
              <a:t>When Word flags the proper noun, </a:t>
            </a:r>
            <a:r>
              <a:rPr lang="en-US" sz="2800" dirty="0" err="1"/>
              <a:t>Podpora</a:t>
            </a:r>
            <a:r>
              <a:rPr lang="en-US" sz="2800" dirty="0"/>
              <a:t>, click the Ignore All </a:t>
            </a:r>
            <a:r>
              <a:rPr lang="en-US" sz="2800" dirty="0" smtClean="0"/>
              <a:t>button</a:t>
            </a:r>
            <a:endParaRPr lang="en-US" sz="2800" dirty="0"/>
          </a:p>
          <a:p>
            <a:pPr>
              <a:lnSpc>
                <a:spcPct val="90000"/>
              </a:lnSpc>
            </a:pPr>
            <a:r>
              <a:rPr lang="en-US" sz="2800" dirty="0"/>
              <a:t>When the spelling and grammar check is finished and Word displays a dialog box, click its OK </a:t>
            </a:r>
            <a:r>
              <a:rPr lang="en-US" sz="2800" dirty="0" smtClean="0"/>
              <a:t>button</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109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t>Removing the Space after a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0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4000"/>
              <a:t>Checking Spelling and Grammar at Once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7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US" sz="4000"/>
              <a:t>Using the Research Task Pane to Look Up Information</a:t>
            </a:r>
          </a:p>
        </p:txBody>
      </p:sp>
      <p:sp>
        <p:nvSpPr>
          <p:cNvPr id="117763" name="Rectangle 3"/>
          <p:cNvSpPr>
            <a:spLocks noGrp="1" noChangeArrowheads="1"/>
          </p:cNvSpPr>
          <p:nvPr>
            <p:ph type="body" idx="1"/>
          </p:nvPr>
        </p:nvSpPr>
        <p:spPr/>
        <p:txBody>
          <a:bodyPr>
            <a:normAutofit/>
          </a:bodyPr>
          <a:lstStyle/>
          <a:p>
            <a:pPr>
              <a:lnSpc>
                <a:spcPct val="90000"/>
              </a:lnSpc>
            </a:pPr>
            <a:r>
              <a:rPr lang="en-US" sz="2800" dirty="0"/>
              <a:t>While holding down the ALT key, click the word you want to look up (in this case, PDAs) to open the Research task pane and display a dictionary entry for the ALT+CLICKED word. Release the ALT key </a:t>
            </a:r>
          </a:p>
          <a:p>
            <a:pPr>
              <a:lnSpc>
                <a:spcPct val="90000"/>
              </a:lnSpc>
            </a:pPr>
            <a:r>
              <a:rPr lang="en-US" sz="2800" dirty="0"/>
              <a:t>If the Research task pane does not display a dictionary entry for the ALT+CLICKED word, click the Search for box arrow and then click All Reference </a:t>
            </a:r>
            <a:r>
              <a:rPr lang="en-US" sz="2800" dirty="0" smtClean="0"/>
              <a:t>Books</a:t>
            </a:r>
            <a:endParaRPr lang="en-US" sz="2800" dirty="0"/>
          </a:p>
          <a:p>
            <a:pPr>
              <a:lnSpc>
                <a:spcPct val="90000"/>
              </a:lnSpc>
            </a:pPr>
            <a:r>
              <a:rPr lang="en-US" sz="2800" dirty="0"/>
              <a:t>Click the Search for box arrow and then click All Research Sites in the list to display Web sites with information about the ALT+CLICKED word</a:t>
            </a:r>
          </a:p>
          <a:p>
            <a:pPr>
              <a:lnSpc>
                <a:spcPct val="90000"/>
              </a:lnSpc>
            </a:pPr>
            <a:r>
              <a:rPr lang="en-US" sz="2800" dirty="0"/>
              <a:t>Click the Close button in the Research task pane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rmAutofit fontScale="90000"/>
          </a:bodyPr>
          <a:lstStyle/>
          <a:p>
            <a:r>
              <a:rPr lang="en-US" sz="4000"/>
              <a:t>Using the Research Task Pane to Look Up Information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7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Changing Document Properties</a:t>
            </a:r>
          </a:p>
        </p:txBody>
      </p:sp>
      <p:sp>
        <p:nvSpPr>
          <p:cNvPr id="119811" name="Rectangle 3"/>
          <p:cNvSpPr>
            <a:spLocks noGrp="1" noChangeArrowheads="1"/>
          </p:cNvSpPr>
          <p:nvPr>
            <p:ph type="body" idx="1"/>
          </p:nvPr>
        </p:nvSpPr>
        <p:spPr/>
        <p:txBody>
          <a:bodyPr>
            <a:normAutofit/>
          </a:bodyPr>
          <a:lstStyle/>
          <a:p>
            <a:pPr>
              <a:lnSpc>
                <a:spcPct val="80000"/>
              </a:lnSpc>
            </a:pPr>
            <a:r>
              <a:rPr lang="en-US" sz="2400" dirty="0"/>
              <a:t>Click the Office Button to display the Office Button menu, point to Prepare on the Office Button menu, and then click Properties on the Prepare submenu to display the Document Information Panel</a:t>
            </a:r>
          </a:p>
          <a:p>
            <a:pPr>
              <a:lnSpc>
                <a:spcPct val="80000"/>
              </a:lnSpc>
            </a:pPr>
            <a:r>
              <a:rPr lang="en-US" sz="2400" dirty="0"/>
              <a:t>Click the Author text box, if necessary, and then type your name as the Author property. If a name already is displayed in the Author text box, delete it before typing your name</a:t>
            </a:r>
          </a:p>
          <a:p>
            <a:pPr>
              <a:lnSpc>
                <a:spcPct val="80000"/>
              </a:lnSpc>
            </a:pPr>
            <a:r>
              <a:rPr lang="en-US" sz="2400" dirty="0"/>
              <a:t>Click the Subject text box, if necessary delete any existing text, and then type your course and section as the Subject property</a:t>
            </a:r>
          </a:p>
          <a:p>
            <a:pPr>
              <a:lnSpc>
                <a:spcPct val="80000"/>
              </a:lnSpc>
            </a:pPr>
            <a:r>
              <a:rPr lang="en-US" sz="2400" dirty="0"/>
              <a:t>Click the Keywords text box, if necessary delete any existing text, and then type instant messaging, Internet access points, global positioning systems as the Keywords property</a:t>
            </a:r>
          </a:p>
          <a:p>
            <a:pPr>
              <a:lnSpc>
                <a:spcPct val="80000"/>
              </a:lnSpc>
            </a:pPr>
            <a:r>
              <a:rPr lang="en-US" sz="2400" dirty="0"/>
              <a:t>Click the Close the Document Information Panel button so that the Document Information Panel no longer is displayed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normAutofit fontScale="90000"/>
          </a:bodyPr>
          <a:lstStyle/>
          <a:p>
            <a:r>
              <a:rPr lang="en-US" sz="4000"/>
              <a:t>Saving an Existing Document with the Same File Name</a:t>
            </a:r>
          </a:p>
        </p:txBody>
      </p:sp>
      <p:sp>
        <p:nvSpPr>
          <p:cNvPr id="120835" name="Rectangle 3"/>
          <p:cNvSpPr>
            <a:spLocks noGrp="1" noChangeArrowheads="1"/>
          </p:cNvSpPr>
          <p:nvPr>
            <p:ph type="body" idx="1"/>
          </p:nvPr>
        </p:nvSpPr>
        <p:spPr/>
        <p:txBody>
          <a:bodyPr/>
          <a:lstStyle/>
          <a:p>
            <a:r>
              <a:rPr lang="en-US" dirty="0"/>
              <a:t>Click the Save button on the Quick Access Toolbar to overwrite the previous Wireless Communications Paper file on the USB flash drive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normAutofit fontScale="90000"/>
          </a:bodyPr>
          <a:lstStyle/>
          <a:p>
            <a:r>
              <a:rPr lang="en-US" sz="4000"/>
              <a:t>Printing Document Properties and then the Document</a:t>
            </a:r>
          </a:p>
        </p:txBody>
      </p:sp>
      <p:sp>
        <p:nvSpPr>
          <p:cNvPr id="121859" name="Rectangle 3"/>
          <p:cNvSpPr>
            <a:spLocks noGrp="1" noChangeArrowheads="1"/>
          </p:cNvSpPr>
          <p:nvPr>
            <p:ph type="body" idx="1"/>
          </p:nvPr>
        </p:nvSpPr>
        <p:spPr/>
        <p:txBody>
          <a:bodyPr>
            <a:normAutofit/>
          </a:bodyPr>
          <a:lstStyle/>
          <a:p>
            <a:pPr>
              <a:lnSpc>
                <a:spcPct val="80000"/>
              </a:lnSpc>
            </a:pPr>
            <a:r>
              <a:rPr lang="en-US" sz="2600" dirty="0"/>
              <a:t>Click the Office Button to display the Office Button menu and then point to Print on the Office Button menu to display the Print submenu</a:t>
            </a:r>
          </a:p>
          <a:p>
            <a:pPr>
              <a:lnSpc>
                <a:spcPct val="80000"/>
              </a:lnSpc>
            </a:pPr>
            <a:r>
              <a:rPr lang="en-US" sz="2600" dirty="0"/>
              <a:t>Click Print on the Print submenu to display the Print dialog box</a:t>
            </a:r>
          </a:p>
          <a:p>
            <a:pPr>
              <a:lnSpc>
                <a:spcPct val="80000"/>
              </a:lnSpc>
            </a:pPr>
            <a:r>
              <a:rPr lang="en-US" sz="2600" dirty="0"/>
              <a:t>Click the Print what box arrow and then click Document properties to instruct Word to print the document properties instead of the document</a:t>
            </a:r>
          </a:p>
          <a:p>
            <a:pPr>
              <a:lnSpc>
                <a:spcPct val="80000"/>
              </a:lnSpc>
            </a:pPr>
            <a:r>
              <a:rPr lang="en-US" sz="2600" dirty="0"/>
              <a:t>Click the OK button to print the document properties </a:t>
            </a:r>
            <a:endParaRPr lang="en-US" sz="2600" b="1" dirty="0"/>
          </a:p>
          <a:p>
            <a:pPr>
              <a:lnSpc>
                <a:spcPct val="80000"/>
              </a:lnSpc>
            </a:pPr>
            <a:r>
              <a:rPr lang="en-US" sz="2600" dirty="0"/>
              <a:t>Click the Office Button again to display the Office Button menu, point to Print on the Office Button menu, and then click Quick Print on the Print submenu to print the research paper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normAutofit fontScale="90000"/>
          </a:bodyPr>
          <a:lstStyle/>
          <a:p>
            <a:r>
              <a:rPr lang="en-US" sz="4000"/>
              <a:t>Printing Document Properties and then the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9" name="Content Placeholder 8" descr="Fig02-01a.gif"/>
          <p:cNvPicPr>
            <a:picLocks noGrp="1" noChangeAspect="1"/>
          </p:cNvPicPr>
          <p:nvPr>
            <p:ph idx="1"/>
          </p:nvPr>
        </p:nvPicPr>
        <p:blipFill>
          <a:blip r:embed="rId2"/>
          <a:stretch>
            <a:fillRect/>
          </a:stretch>
        </p:blipFill>
        <p:spPr>
          <a:xfrm>
            <a:off x="762001" y="1752600"/>
            <a:ext cx="2743200" cy="3906598"/>
          </a:xfrm>
        </p:spPr>
      </p:pic>
      <p:pic>
        <p:nvPicPr>
          <p:cNvPr id="10" name="Picture 9" descr="Fig02-01b.gif"/>
          <p:cNvPicPr>
            <a:picLocks noChangeAspect="1"/>
          </p:cNvPicPr>
          <p:nvPr/>
        </p:nvPicPr>
        <p:blipFill>
          <a:blip r:embed="rId3"/>
          <a:stretch>
            <a:fillRect/>
          </a:stretch>
        </p:blipFill>
        <p:spPr>
          <a:xfrm>
            <a:off x="3962400" y="1752600"/>
            <a:ext cx="3962400" cy="1517904"/>
          </a:xfrm>
          <a:prstGeom prst="rect">
            <a:avLst/>
          </a:prstGeom>
        </p:spPr>
      </p:pic>
      <p:pic>
        <p:nvPicPr>
          <p:cNvPr id="11" name="Picture 10" descr="Fig02-01c.gif"/>
          <p:cNvPicPr>
            <a:picLocks noChangeAspect="1"/>
          </p:cNvPicPr>
          <p:nvPr/>
        </p:nvPicPr>
        <p:blipFill>
          <a:blip r:embed="rId4"/>
          <a:stretch>
            <a:fillRect/>
          </a:stretch>
        </p:blipFill>
        <p:spPr>
          <a:xfrm>
            <a:off x="3962400" y="3886200"/>
            <a:ext cx="3964800" cy="1750374"/>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t>Quitting Word</a:t>
            </a:r>
          </a:p>
        </p:txBody>
      </p:sp>
      <p:sp>
        <p:nvSpPr>
          <p:cNvPr id="123907" name="Rectangle 3"/>
          <p:cNvSpPr>
            <a:spLocks noGrp="1" noChangeArrowheads="1"/>
          </p:cNvSpPr>
          <p:nvPr>
            <p:ph type="body" idx="1"/>
          </p:nvPr>
        </p:nvSpPr>
        <p:spPr/>
        <p:txBody>
          <a:bodyPr/>
          <a:lstStyle/>
          <a:p>
            <a:r>
              <a:rPr lang="en-US" dirty="0"/>
              <a:t>Click the Close button on the right side of the title bar to quit </a:t>
            </a:r>
            <a:r>
              <a:rPr lang="en-US" dirty="0" smtClean="0"/>
              <a:t>Word</a:t>
            </a:r>
            <a:endParaRPr lang="en-US" dirty="0"/>
          </a:p>
          <a:p>
            <a:r>
              <a:rPr lang="en-US" dirty="0"/>
              <a:t>If necessary, click the Yes button in the Microsoft Office Word dialog box so that any changes you have made are saved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dirty="0" smtClean="0"/>
              <a:t>Summary</a:t>
            </a:r>
            <a:endParaRPr lang="en-US" dirty="0"/>
          </a:p>
        </p:txBody>
      </p:sp>
      <p:sp>
        <p:nvSpPr>
          <p:cNvPr id="124931" name="Rectangle 3"/>
          <p:cNvSpPr>
            <a:spLocks noGrp="1" noChangeArrowheads="1"/>
          </p:cNvSpPr>
          <p:nvPr>
            <p:ph type="body" idx="1"/>
          </p:nvPr>
        </p:nvSpPr>
        <p:spPr/>
        <p:txBody>
          <a:bodyPr/>
          <a:lstStyle/>
          <a:p>
            <a:pPr>
              <a:lnSpc>
                <a:spcPct val="90000"/>
              </a:lnSpc>
            </a:pPr>
            <a:r>
              <a:rPr lang="en-US" dirty="0"/>
              <a:t>Describe the MLA documentation style for research papers</a:t>
            </a:r>
          </a:p>
          <a:p>
            <a:pPr>
              <a:lnSpc>
                <a:spcPct val="90000"/>
              </a:lnSpc>
            </a:pPr>
            <a:r>
              <a:rPr lang="en-US" dirty="0"/>
              <a:t>Change line and paragraph spacing in a document</a:t>
            </a:r>
          </a:p>
          <a:p>
            <a:pPr>
              <a:lnSpc>
                <a:spcPct val="90000"/>
              </a:lnSpc>
            </a:pPr>
            <a:r>
              <a:rPr lang="en-US" dirty="0"/>
              <a:t>Use a header to number pages of a document</a:t>
            </a:r>
          </a:p>
          <a:p>
            <a:pPr>
              <a:lnSpc>
                <a:spcPct val="90000"/>
              </a:lnSpc>
            </a:pPr>
            <a:r>
              <a:rPr lang="en-US" dirty="0"/>
              <a:t>Apply formatting using shortcut keys</a:t>
            </a:r>
          </a:p>
          <a:p>
            <a:pPr>
              <a:lnSpc>
                <a:spcPct val="90000"/>
              </a:lnSpc>
            </a:pPr>
            <a:r>
              <a:rPr lang="en-US" dirty="0"/>
              <a:t>Modify paragraph indentation</a:t>
            </a:r>
          </a:p>
          <a:p>
            <a:pPr>
              <a:lnSpc>
                <a:spcPct val="90000"/>
              </a:lnSpc>
            </a:pPr>
            <a:r>
              <a:rPr lang="en-US" dirty="0"/>
              <a:t>Create and modify styles</a:t>
            </a:r>
          </a:p>
          <a:p>
            <a:pPr>
              <a:lnSpc>
                <a:spcPct val="90000"/>
              </a:lnSpc>
            </a:pP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118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dirty="0" smtClean="0"/>
              <a:t>Summary</a:t>
            </a:r>
            <a:endParaRPr lang="en-US" dirty="0"/>
          </a:p>
        </p:txBody>
      </p:sp>
      <p:sp>
        <p:nvSpPr>
          <p:cNvPr id="125955" name="Rectangle 3"/>
          <p:cNvSpPr>
            <a:spLocks noGrp="1" noChangeArrowheads="1"/>
          </p:cNvSpPr>
          <p:nvPr>
            <p:ph type="body" idx="1"/>
          </p:nvPr>
        </p:nvSpPr>
        <p:spPr/>
        <p:txBody>
          <a:bodyPr/>
          <a:lstStyle/>
          <a:p>
            <a:pPr>
              <a:lnSpc>
                <a:spcPct val="90000"/>
              </a:lnSpc>
            </a:pPr>
            <a:r>
              <a:rPr lang="en-US"/>
              <a:t>Insert and edit citations and their sources</a:t>
            </a:r>
          </a:p>
          <a:p>
            <a:pPr>
              <a:lnSpc>
                <a:spcPct val="90000"/>
              </a:lnSpc>
            </a:pPr>
            <a:r>
              <a:rPr lang="en-US"/>
              <a:t>Add a footnote to a document</a:t>
            </a:r>
          </a:p>
          <a:p>
            <a:pPr>
              <a:lnSpc>
                <a:spcPct val="90000"/>
              </a:lnSpc>
            </a:pPr>
            <a:r>
              <a:rPr lang="en-US"/>
              <a:t>Insert a manual page break</a:t>
            </a:r>
          </a:p>
          <a:p>
            <a:pPr>
              <a:lnSpc>
                <a:spcPct val="90000"/>
              </a:lnSpc>
            </a:pPr>
            <a:r>
              <a:rPr lang="en-US"/>
              <a:t>Create a bibliographical list of sources</a:t>
            </a:r>
          </a:p>
          <a:p>
            <a:pPr>
              <a:lnSpc>
                <a:spcPct val="90000"/>
              </a:lnSpc>
            </a:pPr>
            <a:r>
              <a:rPr lang="en-US"/>
              <a:t>Move text</a:t>
            </a:r>
          </a:p>
          <a:p>
            <a:pPr>
              <a:lnSpc>
                <a:spcPct val="90000"/>
              </a:lnSpc>
            </a:pPr>
            <a:r>
              <a:rPr lang="en-US"/>
              <a:t>Find and replace text</a:t>
            </a:r>
          </a:p>
          <a:p>
            <a:pPr>
              <a:lnSpc>
                <a:spcPct val="90000"/>
              </a:lnSpc>
            </a:pPr>
            <a:r>
              <a:rPr lang="en-US"/>
              <a:t>Use the Research task pane to look up information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119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Switching to the Header</a:t>
            </a:r>
          </a:p>
        </p:txBody>
      </p:sp>
      <p:sp>
        <p:nvSpPr>
          <p:cNvPr id="13315" name="Rectangle 3"/>
          <p:cNvSpPr>
            <a:spLocks noGrp="1" noChangeArrowheads="1"/>
          </p:cNvSpPr>
          <p:nvPr>
            <p:ph type="body" idx="1"/>
          </p:nvPr>
        </p:nvSpPr>
        <p:spPr/>
        <p:txBody>
          <a:bodyPr/>
          <a:lstStyle/>
          <a:p>
            <a:r>
              <a:rPr lang="en-US"/>
              <a:t>Click Insert on the Ribbon to display the Insert tab</a:t>
            </a:r>
          </a:p>
          <a:p>
            <a:r>
              <a:rPr lang="en-US"/>
              <a:t>Click the Header button on the Insert tab to display the Header gallery</a:t>
            </a:r>
          </a:p>
          <a:p>
            <a:r>
              <a:rPr lang="en-US"/>
              <a:t>Click the Edit Header command to switch from the document text to the header, which allows you to edit the contents of the header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r>
              <a:rPr lang="en-US" dirty="0" smtClean="0"/>
              <a:t>Word Chapter 2 Complete</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Switching to the Header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0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Right-Aligning a Paragraph</a:t>
            </a:r>
          </a:p>
        </p:txBody>
      </p:sp>
      <p:sp>
        <p:nvSpPr>
          <p:cNvPr id="15363" name="Rectangle 3"/>
          <p:cNvSpPr>
            <a:spLocks noGrp="1" noChangeArrowheads="1"/>
          </p:cNvSpPr>
          <p:nvPr>
            <p:ph type="body" idx="1"/>
          </p:nvPr>
        </p:nvSpPr>
        <p:spPr/>
        <p:txBody>
          <a:bodyPr/>
          <a:lstStyle/>
          <a:p>
            <a:r>
              <a:rPr lang="en-US"/>
              <a:t>Click Home on the Ribbon to display the Home tab</a:t>
            </a:r>
          </a:p>
          <a:p>
            <a:r>
              <a:rPr lang="en-US"/>
              <a:t>Click the Align Text Right button on the Home tab to right-align the paragraph in the header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Right-Aligning a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0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Entering Text</a:t>
            </a:r>
          </a:p>
        </p:txBody>
      </p:sp>
      <p:sp>
        <p:nvSpPr>
          <p:cNvPr id="17411" name="Rectangle 3"/>
          <p:cNvSpPr>
            <a:spLocks noGrp="1" noChangeArrowheads="1"/>
          </p:cNvSpPr>
          <p:nvPr>
            <p:ph type="body" idx="1"/>
          </p:nvPr>
        </p:nvSpPr>
        <p:spPr/>
        <p:txBody>
          <a:bodyPr/>
          <a:lstStyle/>
          <a:p>
            <a:r>
              <a:rPr lang="en-US"/>
              <a:t>Click Design on the Ribbon to display the Design tab</a:t>
            </a:r>
          </a:p>
          <a:p>
            <a:r>
              <a:rPr lang="en-US"/>
              <a:t>Type Pappas and then press the SPACEBAR to enter your last name in the header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Inserting a Page Number</a:t>
            </a:r>
          </a:p>
        </p:txBody>
      </p:sp>
      <p:sp>
        <p:nvSpPr>
          <p:cNvPr id="18435" name="Rectangle 3"/>
          <p:cNvSpPr>
            <a:spLocks noGrp="1" noChangeArrowheads="1"/>
          </p:cNvSpPr>
          <p:nvPr>
            <p:ph type="body" idx="1"/>
          </p:nvPr>
        </p:nvSpPr>
        <p:spPr/>
        <p:txBody>
          <a:bodyPr>
            <a:normAutofit/>
          </a:bodyPr>
          <a:lstStyle/>
          <a:p>
            <a:pPr>
              <a:lnSpc>
                <a:spcPct val="90000"/>
              </a:lnSpc>
            </a:pPr>
            <a:r>
              <a:rPr lang="en-US" sz="3000" dirty="0"/>
              <a:t>Click the Insert Page Number button on the Design tab to display the Insert Page Number menu.</a:t>
            </a:r>
          </a:p>
          <a:p>
            <a:pPr>
              <a:lnSpc>
                <a:spcPct val="90000"/>
              </a:lnSpc>
            </a:pPr>
            <a:r>
              <a:rPr lang="en-US" sz="3000" dirty="0"/>
              <a:t>Point to Current Position on the Insert Page Number menu to display the Current Position gallery</a:t>
            </a:r>
          </a:p>
          <a:p>
            <a:pPr>
              <a:lnSpc>
                <a:spcPct val="90000"/>
              </a:lnSpc>
            </a:pPr>
            <a:r>
              <a:rPr lang="en-US" sz="3000" dirty="0"/>
              <a:t>If necessary, scroll to the top of the Current Position gallery. Click Plain Number in the Current Position gallery to insert an unformatted page number at the location of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Inserting a Page Number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0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Closing the Header</a:t>
            </a:r>
          </a:p>
        </p:txBody>
      </p:sp>
      <p:sp>
        <p:nvSpPr>
          <p:cNvPr id="20483" name="Rectangle 3"/>
          <p:cNvSpPr>
            <a:spLocks noGrp="1" noChangeArrowheads="1"/>
          </p:cNvSpPr>
          <p:nvPr>
            <p:ph type="body" idx="1"/>
          </p:nvPr>
        </p:nvSpPr>
        <p:spPr/>
        <p:txBody>
          <a:bodyPr/>
          <a:lstStyle/>
          <a:p>
            <a:r>
              <a:rPr lang="en-US"/>
              <a:t>Click the Close Header and Footer button on the Design tab to close the header and switch back to the document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19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Objectives</a:t>
            </a:r>
          </a:p>
        </p:txBody>
      </p:sp>
      <p:sp>
        <p:nvSpPr>
          <p:cNvPr id="3075" name="Rectangle 3"/>
          <p:cNvSpPr>
            <a:spLocks noGrp="1" noChangeArrowheads="1"/>
          </p:cNvSpPr>
          <p:nvPr>
            <p:ph type="body" idx="1"/>
          </p:nvPr>
        </p:nvSpPr>
        <p:spPr/>
        <p:txBody>
          <a:bodyPr/>
          <a:lstStyle/>
          <a:p>
            <a:pPr>
              <a:lnSpc>
                <a:spcPct val="90000"/>
              </a:lnSpc>
            </a:pPr>
            <a:r>
              <a:rPr lang="en-US"/>
              <a:t>Describe the MLA documentation style for research papers</a:t>
            </a:r>
          </a:p>
          <a:p>
            <a:pPr>
              <a:lnSpc>
                <a:spcPct val="90000"/>
              </a:lnSpc>
            </a:pPr>
            <a:r>
              <a:rPr lang="en-US"/>
              <a:t>Change line and paragraph spacing in a document</a:t>
            </a:r>
          </a:p>
          <a:p>
            <a:pPr>
              <a:lnSpc>
                <a:spcPct val="90000"/>
              </a:lnSpc>
            </a:pPr>
            <a:r>
              <a:rPr lang="en-US"/>
              <a:t>Use a header to number pages of a document</a:t>
            </a:r>
          </a:p>
          <a:p>
            <a:pPr>
              <a:lnSpc>
                <a:spcPct val="90000"/>
              </a:lnSpc>
            </a:pPr>
            <a:r>
              <a:rPr lang="en-US"/>
              <a:t>Apply formatting using shortcut keys</a:t>
            </a:r>
          </a:p>
          <a:p>
            <a:pPr>
              <a:lnSpc>
                <a:spcPct val="90000"/>
              </a:lnSpc>
            </a:pPr>
            <a:r>
              <a:rPr lang="en-US"/>
              <a:t>Modify paragraph indentation</a:t>
            </a:r>
          </a:p>
          <a:p>
            <a:pPr>
              <a:lnSpc>
                <a:spcPct val="90000"/>
              </a:lnSpc>
            </a:pPr>
            <a:r>
              <a:rPr lang="en-US"/>
              <a:t>Create and modify styles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Closing the Header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0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4000"/>
              <a:t>Entering a Name and Course Information</a:t>
            </a:r>
          </a:p>
        </p:txBody>
      </p:sp>
      <p:sp>
        <p:nvSpPr>
          <p:cNvPr id="23555" name="Rectangle 3"/>
          <p:cNvSpPr>
            <a:spLocks noGrp="1" noChangeArrowheads="1"/>
          </p:cNvSpPr>
          <p:nvPr>
            <p:ph type="body" idx="1"/>
          </p:nvPr>
        </p:nvSpPr>
        <p:spPr/>
        <p:txBody>
          <a:bodyPr/>
          <a:lstStyle/>
          <a:p>
            <a:r>
              <a:rPr lang="en-US" dirty="0"/>
              <a:t>Type </a:t>
            </a:r>
            <a:r>
              <a:rPr lang="en-US" dirty="0">
                <a:latin typeface="Courier New" pitchFamily="49" charset="0"/>
              </a:rPr>
              <a:t>Alex Pappas</a:t>
            </a:r>
            <a:r>
              <a:rPr lang="en-US" dirty="0"/>
              <a:t> as the student name and then press the ENTER </a:t>
            </a:r>
            <a:r>
              <a:rPr lang="en-US" dirty="0" smtClean="0"/>
              <a:t>key</a:t>
            </a:r>
            <a:endParaRPr lang="en-US" dirty="0"/>
          </a:p>
          <a:p>
            <a:r>
              <a:rPr lang="en-US" dirty="0"/>
              <a:t>Type </a:t>
            </a:r>
            <a:r>
              <a:rPr lang="en-US" dirty="0">
                <a:latin typeface="Courier New" pitchFamily="49" charset="0"/>
              </a:rPr>
              <a:t>Ms. Singh</a:t>
            </a:r>
            <a:r>
              <a:rPr lang="en-US" dirty="0"/>
              <a:t> as the instructor name and then press the ENTER </a:t>
            </a:r>
            <a:r>
              <a:rPr lang="en-US" dirty="0" smtClean="0"/>
              <a:t>key</a:t>
            </a:r>
            <a:endParaRPr lang="en-US" dirty="0"/>
          </a:p>
          <a:p>
            <a:r>
              <a:rPr lang="en-US" dirty="0"/>
              <a:t>Type </a:t>
            </a:r>
            <a:r>
              <a:rPr lang="en-US" dirty="0">
                <a:latin typeface="Courier New" pitchFamily="49" charset="0"/>
              </a:rPr>
              <a:t>English 104</a:t>
            </a:r>
            <a:r>
              <a:rPr lang="en-US" dirty="0"/>
              <a:t> as the course name and then press the ENTER </a:t>
            </a:r>
            <a:r>
              <a:rPr lang="en-US" dirty="0" smtClean="0"/>
              <a:t>key</a:t>
            </a:r>
            <a:endParaRPr lang="en-US" dirty="0"/>
          </a:p>
          <a:p>
            <a:r>
              <a:rPr lang="en-US" dirty="0"/>
              <a:t>Type </a:t>
            </a:r>
            <a:r>
              <a:rPr lang="en-US" dirty="0">
                <a:latin typeface="Courier New" pitchFamily="49" charset="0"/>
              </a:rPr>
              <a:t>28 March 2008</a:t>
            </a:r>
            <a:r>
              <a:rPr lang="en-US" dirty="0"/>
              <a:t> as the paper due date and then press the ENTER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4000"/>
              <a:t>Entering a Name and Course Information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1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Clicking and Typing</a:t>
            </a:r>
          </a:p>
        </p:txBody>
      </p:sp>
      <p:sp>
        <p:nvSpPr>
          <p:cNvPr id="25603" name="Rectangle 3"/>
          <p:cNvSpPr>
            <a:spLocks noGrp="1" noChangeArrowheads="1"/>
          </p:cNvSpPr>
          <p:nvPr>
            <p:ph type="body" idx="1"/>
          </p:nvPr>
        </p:nvSpPr>
        <p:spPr/>
        <p:txBody>
          <a:bodyPr/>
          <a:lstStyle/>
          <a:p>
            <a:r>
              <a:rPr lang="en-US" sz="2800"/>
              <a:t>Position the mouse pointer in the center of the document at the approximate location for the research paper title until a center icon appears below the I-beam</a:t>
            </a:r>
          </a:p>
          <a:p>
            <a:r>
              <a:rPr lang="en-US" sz="2800"/>
              <a:t>Double-click to center the paragraph mark and insertion point between the left and right margins</a:t>
            </a:r>
          </a:p>
          <a:p>
            <a:r>
              <a:rPr lang="en-US" sz="2800"/>
              <a:t>Type </a:t>
            </a:r>
            <a:r>
              <a:rPr lang="en-US" sz="2800">
                <a:latin typeface="Courier New" pitchFamily="49" charset="0"/>
              </a:rPr>
              <a:t>Wireless Communications</a:t>
            </a:r>
            <a:r>
              <a:rPr lang="en-US" sz="2800"/>
              <a:t> as the paper title and then press the ENTER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Clicking and Typing</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1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t>Formatting Text Using Shortcut Keys</a:t>
            </a:r>
          </a:p>
        </p:txBody>
      </p:sp>
      <p:sp>
        <p:nvSpPr>
          <p:cNvPr id="27651" name="Rectangle 3"/>
          <p:cNvSpPr>
            <a:spLocks noGrp="1" noChangeArrowheads="1"/>
          </p:cNvSpPr>
          <p:nvPr>
            <p:ph type="body" idx="1"/>
          </p:nvPr>
        </p:nvSpPr>
        <p:spPr/>
        <p:txBody>
          <a:bodyPr/>
          <a:lstStyle/>
          <a:p>
            <a:r>
              <a:rPr lang="en-US" dirty="0"/>
              <a:t>Press </a:t>
            </a:r>
            <a:r>
              <a:rPr lang="en-US" dirty="0" err="1" smtClean="0"/>
              <a:t>CTRL+l</a:t>
            </a:r>
            <a:r>
              <a:rPr lang="en-US" dirty="0" smtClean="0"/>
              <a:t> </a:t>
            </a:r>
            <a:r>
              <a:rPr lang="en-US" dirty="0"/>
              <a:t>to left-align the current paragraph, that is, the paragraph containing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Saving a Document</a:t>
            </a:r>
          </a:p>
        </p:txBody>
      </p:sp>
      <p:sp>
        <p:nvSpPr>
          <p:cNvPr id="28675" name="Rectangle 3"/>
          <p:cNvSpPr>
            <a:spLocks noGrp="1" noChangeArrowheads="1"/>
          </p:cNvSpPr>
          <p:nvPr>
            <p:ph type="body" idx="1"/>
          </p:nvPr>
        </p:nvSpPr>
        <p:spPr/>
        <p:txBody>
          <a:bodyPr/>
          <a:lstStyle/>
          <a:p>
            <a:pPr>
              <a:lnSpc>
                <a:spcPct val="90000"/>
              </a:lnSpc>
            </a:pPr>
            <a:r>
              <a:rPr lang="en-US" sz="2400" dirty="0"/>
              <a:t>With a USB </a:t>
            </a:r>
            <a:r>
              <a:rPr lang="en-US" sz="2400" dirty="0" smtClean="0"/>
              <a:t>flash </a:t>
            </a:r>
            <a:r>
              <a:rPr lang="en-US" sz="2400" dirty="0"/>
              <a:t>drive connected to one of the computer’s USB ports, click the Save button on the Quick Access Toolbar to display the Save As dialog box</a:t>
            </a:r>
          </a:p>
          <a:p>
            <a:pPr>
              <a:lnSpc>
                <a:spcPct val="90000"/>
              </a:lnSpc>
            </a:pPr>
            <a:r>
              <a:rPr lang="en-US" sz="2400" dirty="0"/>
              <a:t>Type </a:t>
            </a:r>
            <a:r>
              <a:rPr lang="en-US" sz="2400" dirty="0">
                <a:latin typeface="Courier New" pitchFamily="49" charset="0"/>
              </a:rPr>
              <a:t>Wireless Communications Paper</a:t>
            </a:r>
            <a:r>
              <a:rPr lang="en-US" sz="2400" dirty="0"/>
              <a:t> in the File name text box to change the file name</a:t>
            </a:r>
          </a:p>
          <a:p>
            <a:pPr>
              <a:lnSpc>
                <a:spcPct val="90000"/>
              </a:lnSpc>
            </a:pPr>
            <a:r>
              <a:rPr lang="en-US" sz="2400" dirty="0"/>
              <a:t>Click the Save in box arrow and then click UDISK 2.0 (E:) in the Save in list to select the USB </a:t>
            </a:r>
            <a:r>
              <a:rPr lang="en-US" sz="2400" dirty="0" smtClean="0"/>
              <a:t>flash </a:t>
            </a:r>
            <a:r>
              <a:rPr lang="en-US" sz="2400" dirty="0"/>
              <a:t>drive as the new save location. (Your USB </a:t>
            </a:r>
            <a:r>
              <a:rPr lang="en-US" sz="2400" dirty="0" smtClean="0"/>
              <a:t>flash </a:t>
            </a:r>
            <a:r>
              <a:rPr lang="en-US" sz="2400" dirty="0"/>
              <a:t>drive may have a different name and letter)</a:t>
            </a:r>
          </a:p>
          <a:p>
            <a:pPr>
              <a:lnSpc>
                <a:spcPct val="90000"/>
              </a:lnSpc>
            </a:pPr>
            <a:r>
              <a:rPr lang="en-US" sz="2400" dirty="0"/>
              <a:t>Click the Save button in the Save As dialog box to save the document on the USB flash drive with the </a:t>
            </a:r>
            <a:r>
              <a:rPr lang="en-US" sz="2400" dirty="0" err="1"/>
              <a:t>fi</a:t>
            </a:r>
            <a:r>
              <a:rPr lang="en-US" sz="2400" dirty="0"/>
              <a:t> le name, Wireless Communications Paper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Displaying the Rulers</a:t>
            </a:r>
          </a:p>
        </p:txBody>
      </p:sp>
      <p:sp>
        <p:nvSpPr>
          <p:cNvPr id="29699" name="Rectangle 3"/>
          <p:cNvSpPr>
            <a:spLocks noGrp="1" noChangeArrowheads="1"/>
          </p:cNvSpPr>
          <p:nvPr>
            <p:ph type="body" idx="1"/>
          </p:nvPr>
        </p:nvSpPr>
        <p:spPr/>
        <p:txBody>
          <a:bodyPr/>
          <a:lstStyle/>
          <a:p>
            <a:r>
              <a:rPr lang="en-US"/>
              <a:t>If the rulers are not displayed, click the View Ruler button on the vertical scroll bar because you want to use the ruler to indent paragraphs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Displaying the Rulers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1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First-Line Indenting Paragraphs</a:t>
            </a:r>
          </a:p>
        </p:txBody>
      </p:sp>
      <p:sp>
        <p:nvSpPr>
          <p:cNvPr id="31747" name="Rectangle 3"/>
          <p:cNvSpPr>
            <a:spLocks noGrp="1" noChangeArrowheads="1"/>
          </p:cNvSpPr>
          <p:nvPr>
            <p:ph type="body" idx="1"/>
          </p:nvPr>
        </p:nvSpPr>
        <p:spPr/>
        <p:txBody>
          <a:bodyPr/>
          <a:lstStyle/>
          <a:p>
            <a:r>
              <a:rPr lang="en-US"/>
              <a:t>With the insertion point on the paragraph mark below the research paper title, point to the First Line Indent marker on the ruler</a:t>
            </a:r>
          </a:p>
          <a:p>
            <a:r>
              <a:rPr lang="en-US"/>
              <a:t>Drag the First Line Indent marker to the .5” mark on the ruler to display a vertical dotted line in the document window, which indicates the proposed location of the first line of the paragraph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Objectives</a:t>
            </a:r>
          </a:p>
        </p:txBody>
      </p:sp>
      <p:sp>
        <p:nvSpPr>
          <p:cNvPr id="4099" name="Rectangle 3"/>
          <p:cNvSpPr>
            <a:spLocks noGrp="1" noChangeArrowheads="1"/>
          </p:cNvSpPr>
          <p:nvPr>
            <p:ph type="body" idx="1"/>
          </p:nvPr>
        </p:nvSpPr>
        <p:spPr/>
        <p:txBody>
          <a:bodyPr/>
          <a:lstStyle/>
          <a:p>
            <a:pPr>
              <a:lnSpc>
                <a:spcPct val="90000"/>
              </a:lnSpc>
            </a:pPr>
            <a:r>
              <a:rPr lang="en-US"/>
              <a:t>Insert and edit citations and their sources</a:t>
            </a:r>
          </a:p>
          <a:p>
            <a:pPr>
              <a:lnSpc>
                <a:spcPct val="90000"/>
              </a:lnSpc>
            </a:pPr>
            <a:r>
              <a:rPr lang="en-US"/>
              <a:t>Add a footnote to a document</a:t>
            </a:r>
          </a:p>
          <a:p>
            <a:pPr>
              <a:lnSpc>
                <a:spcPct val="90000"/>
              </a:lnSpc>
            </a:pPr>
            <a:r>
              <a:rPr lang="en-US"/>
              <a:t>Insert a manual page break</a:t>
            </a:r>
          </a:p>
          <a:p>
            <a:pPr>
              <a:lnSpc>
                <a:spcPct val="90000"/>
              </a:lnSpc>
            </a:pPr>
            <a:r>
              <a:rPr lang="en-US"/>
              <a:t>Create a bibliographical list of sources</a:t>
            </a:r>
          </a:p>
          <a:p>
            <a:pPr>
              <a:lnSpc>
                <a:spcPct val="90000"/>
              </a:lnSpc>
            </a:pPr>
            <a:r>
              <a:rPr lang="en-US"/>
              <a:t>Move text</a:t>
            </a:r>
          </a:p>
          <a:p>
            <a:pPr>
              <a:lnSpc>
                <a:spcPct val="90000"/>
              </a:lnSpc>
            </a:pPr>
            <a:r>
              <a:rPr lang="en-US"/>
              <a:t>Find and replace text</a:t>
            </a:r>
          </a:p>
          <a:p>
            <a:pPr>
              <a:lnSpc>
                <a:spcPct val="90000"/>
              </a:lnSpc>
            </a:pPr>
            <a:r>
              <a:rPr lang="en-US"/>
              <a:t>Use the Research task pane to look up information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First-Line Indenting Paragraphs</a:t>
            </a:r>
          </a:p>
        </p:txBody>
      </p:sp>
      <p:sp>
        <p:nvSpPr>
          <p:cNvPr id="32771" name="Rectangle 3"/>
          <p:cNvSpPr>
            <a:spLocks noGrp="1" noChangeArrowheads="1"/>
          </p:cNvSpPr>
          <p:nvPr>
            <p:ph type="body" idx="1"/>
          </p:nvPr>
        </p:nvSpPr>
        <p:spPr/>
        <p:txBody>
          <a:bodyPr/>
          <a:lstStyle/>
          <a:p>
            <a:r>
              <a:rPr lang="en-US" sz="2800"/>
              <a:t>Release the mouse button to place the First Line Indent marker at the .5” mark on the ruler, or one-half inch from the left margin</a:t>
            </a:r>
          </a:p>
          <a:p>
            <a:r>
              <a:rPr lang="en-US" sz="2800"/>
              <a:t>Type </a:t>
            </a:r>
            <a:r>
              <a:rPr lang="en-US" sz="2800">
                <a:latin typeface="Courier New" pitchFamily="49" charset="0"/>
              </a:rPr>
              <a:t>Wireless communications are everywhere. People around the world regularly send and receive messages wirelessly, that is, transmitted through the air.</a:t>
            </a:r>
            <a:r>
              <a:rPr lang="en-US" sz="2800"/>
              <a:t> and notice that Word automatically indented the first line of the paragraph by one-half inch</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First-Line Indenting Paragraphs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1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Creating a Quick Style</a:t>
            </a:r>
          </a:p>
        </p:txBody>
      </p:sp>
      <p:sp>
        <p:nvSpPr>
          <p:cNvPr id="34819" name="Rectangle 3"/>
          <p:cNvSpPr>
            <a:spLocks noGrp="1" noChangeArrowheads="1"/>
          </p:cNvSpPr>
          <p:nvPr>
            <p:ph type="body" idx="1"/>
          </p:nvPr>
        </p:nvSpPr>
        <p:spPr/>
        <p:txBody>
          <a:bodyPr/>
          <a:lstStyle/>
          <a:p>
            <a:pPr>
              <a:lnSpc>
                <a:spcPct val="90000"/>
              </a:lnSpc>
            </a:pPr>
            <a:r>
              <a:rPr lang="en-US" dirty="0"/>
              <a:t>Position the mouse pointer in the paragraph below the title and then triple-click; that is, press the mouse button three times in rapid succession, to select the </a:t>
            </a:r>
            <a:r>
              <a:rPr lang="en-US" dirty="0" smtClean="0"/>
              <a:t>paragraph</a:t>
            </a:r>
            <a:endParaRPr lang="en-US" dirty="0"/>
          </a:p>
          <a:p>
            <a:pPr>
              <a:lnSpc>
                <a:spcPct val="90000"/>
              </a:lnSpc>
            </a:pPr>
            <a:r>
              <a:rPr lang="en-US" dirty="0"/>
              <a:t>Right-click the selected paragraph to display a shortcut </a:t>
            </a:r>
            <a:r>
              <a:rPr lang="en-US" dirty="0" smtClean="0"/>
              <a:t>menu</a:t>
            </a:r>
            <a:endParaRPr lang="en-US" dirty="0"/>
          </a:p>
          <a:p>
            <a:pPr>
              <a:lnSpc>
                <a:spcPct val="90000"/>
              </a:lnSpc>
            </a:pPr>
            <a:r>
              <a:rPr lang="en-US" dirty="0"/>
              <a:t>Point to Styles on the shortcut menu to display the Styles submenu</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Creating a Quick Style</a:t>
            </a:r>
          </a:p>
        </p:txBody>
      </p:sp>
      <p:sp>
        <p:nvSpPr>
          <p:cNvPr id="35843" name="Rectangle 3"/>
          <p:cNvSpPr>
            <a:spLocks noGrp="1" noChangeArrowheads="1"/>
          </p:cNvSpPr>
          <p:nvPr>
            <p:ph type="body" idx="1"/>
          </p:nvPr>
        </p:nvSpPr>
        <p:spPr/>
        <p:txBody>
          <a:bodyPr/>
          <a:lstStyle/>
          <a:p>
            <a:r>
              <a:rPr lang="en-US" dirty="0"/>
              <a:t>Click Save Selection as a New Quick Style on the Styles submenu to display the Create New Style from Formatting dialog </a:t>
            </a:r>
            <a:r>
              <a:rPr lang="en-US" dirty="0" smtClean="0"/>
              <a:t>box</a:t>
            </a:r>
            <a:endParaRPr lang="en-US" dirty="0"/>
          </a:p>
          <a:p>
            <a:r>
              <a:rPr lang="en-US" dirty="0"/>
              <a:t>Type Research Paper Paragraphs in the Name text box </a:t>
            </a:r>
          </a:p>
          <a:p>
            <a:r>
              <a:rPr lang="en-US" dirty="0"/>
              <a:t>Click the OK button to create the new Quick Style and add it to the Styles gallery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Creating a Quick Style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2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AutoCorrecting as you Type</a:t>
            </a:r>
          </a:p>
        </p:txBody>
      </p:sp>
      <p:sp>
        <p:nvSpPr>
          <p:cNvPr id="37891" name="Rectangle 3"/>
          <p:cNvSpPr>
            <a:spLocks noGrp="1" noChangeArrowheads="1"/>
          </p:cNvSpPr>
          <p:nvPr>
            <p:ph type="body" idx="1"/>
          </p:nvPr>
        </p:nvSpPr>
        <p:spPr/>
        <p:txBody>
          <a:bodyPr/>
          <a:lstStyle/>
          <a:p>
            <a:pPr>
              <a:lnSpc>
                <a:spcPct val="90000"/>
              </a:lnSpc>
            </a:pPr>
            <a:r>
              <a:rPr lang="en-US" sz="2400" dirty="0"/>
              <a:t>Press CTRL+END to move the insertion point to the end of the document.</a:t>
            </a:r>
          </a:p>
          <a:p>
            <a:pPr>
              <a:lnSpc>
                <a:spcPct val="90000"/>
              </a:lnSpc>
            </a:pPr>
            <a:r>
              <a:rPr lang="en-US" sz="2400" dirty="0"/>
              <a:t>Press the </a:t>
            </a:r>
            <a:r>
              <a:rPr lang="en-US" sz="2400" dirty="0" smtClean="0"/>
              <a:t>SPACEBAR</a:t>
            </a:r>
            <a:endParaRPr lang="en-US" sz="2400" dirty="0"/>
          </a:p>
          <a:p>
            <a:pPr>
              <a:lnSpc>
                <a:spcPct val="90000"/>
              </a:lnSpc>
            </a:pPr>
            <a:r>
              <a:rPr lang="en-US" sz="2400" dirty="0"/>
              <a:t>Type the beginning of the next sentence, misspelling the word, wireless, as follows: </a:t>
            </a:r>
            <a:r>
              <a:rPr lang="en-US" sz="2400" dirty="0">
                <a:latin typeface="Courier New" pitchFamily="49" charset="0"/>
              </a:rPr>
              <a:t>Three types of wireless communications include wireless messaging services, </a:t>
            </a:r>
            <a:r>
              <a:rPr lang="en-US" sz="2400" dirty="0" err="1">
                <a:latin typeface="Courier New" pitchFamily="49" charset="0"/>
              </a:rPr>
              <a:t>wreless</a:t>
            </a:r>
            <a:endParaRPr lang="en-US" sz="2400" dirty="0">
              <a:latin typeface="Courier New" pitchFamily="49" charset="0"/>
            </a:endParaRPr>
          </a:p>
          <a:p>
            <a:pPr>
              <a:lnSpc>
                <a:spcPct val="90000"/>
              </a:lnSpc>
            </a:pPr>
            <a:r>
              <a:rPr lang="en-US" sz="2400" dirty="0"/>
              <a:t>Press the SPACEBAR and watch how Word automatically corrects the misspelled </a:t>
            </a:r>
            <a:r>
              <a:rPr lang="en-US" sz="2400" dirty="0" smtClean="0"/>
              <a:t>word</a:t>
            </a:r>
            <a:endParaRPr lang="en-US" sz="2400" dirty="0"/>
          </a:p>
          <a:p>
            <a:pPr>
              <a:lnSpc>
                <a:spcPct val="90000"/>
              </a:lnSpc>
            </a:pPr>
            <a:r>
              <a:rPr lang="en-US" sz="2400" dirty="0"/>
              <a:t>Type the rest of the sentence : </a:t>
            </a:r>
            <a:r>
              <a:rPr lang="en-US" sz="2400" dirty="0">
                <a:latin typeface="Courier New" pitchFamily="49" charset="0"/>
              </a:rPr>
              <a:t>Internet access points, and global positioning systems.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AutoCorrecting as you Type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2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Using the AutoCorrect Options Button</a:t>
            </a:r>
          </a:p>
        </p:txBody>
      </p:sp>
      <p:sp>
        <p:nvSpPr>
          <p:cNvPr id="39939" name="Rectangle 3"/>
          <p:cNvSpPr>
            <a:spLocks noGrp="1" noChangeArrowheads="1"/>
          </p:cNvSpPr>
          <p:nvPr>
            <p:ph type="body" idx="1"/>
          </p:nvPr>
        </p:nvSpPr>
        <p:spPr/>
        <p:txBody>
          <a:bodyPr/>
          <a:lstStyle/>
          <a:p>
            <a:pPr>
              <a:lnSpc>
                <a:spcPct val="90000"/>
              </a:lnSpc>
            </a:pPr>
            <a:r>
              <a:rPr lang="en-US" sz="2800"/>
              <a:t>Position the mouse pointer in the text automatically corrected by Word (in this case, the word wireless) to display a small blue box below the automatically corrected word</a:t>
            </a:r>
          </a:p>
          <a:p>
            <a:pPr>
              <a:lnSpc>
                <a:spcPct val="90000"/>
              </a:lnSpc>
            </a:pPr>
            <a:r>
              <a:rPr lang="en-US" sz="2800"/>
              <a:t>Point to the small blue box to display the AutoCorrect Options button</a:t>
            </a:r>
          </a:p>
          <a:p>
            <a:pPr>
              <a:lnSpc>
                <a:spcPct val="90000"/>
              </a:lnSpc>
            </a:pPr>
            <a:r>
              <a:rPr lang="en-US" sz="2800"/>
              <a:t>Click the AutoCorrect Options button to display the AutoCorrect Options menu</a:t>
            </a:r>
          </a:p>
          <a:p>
            <a:pPr>
              <a:lnSpc>
                <a:spcPct val="90000"/>
              </a:lnSpc>
            </a:pPr>
            <a:r>
              <a:rPr lang="en-US" sz="2800"/>
              <a:t>Press the ESCAPE key to remove the AutoCorrect Options menu from the screen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4000"/>
              <a:t>Using the AutoCorrect Options Button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2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Creating an AutoCorrect Entry</a:t>
            </a:r>
          </a:p>
        </p:txBody>
      </p:sp>
      <p:sp>
        <p:nvSpPr>
          <p:cNvPr id="41987" name="Rectangle 3"/>
          <p:cNvSpPr>
            <a:spLocks noGrp="1" noChangeArrowheads="1"/>
          </p:cNvSpPr>
          <p:nvPr>
            <p:ph type="body" idx="1"/>
          </p:nvPr>
        </p:nvSpPr>
        <p:spPr/>
        <p:txBody>
          <a:bodyPr/>
          <a:lstStyle/>
          <a:p>
            <a:pPr>
              <a:lnSpc>
                <a:spcPct val="80000"/>
              </a:lnSpc>
            </a:pPr>
            <a:r>
              <a:rPr lang="en-US" sz="2800" dirty="0"/>
              <a:t>Click the Office Button to display the Office Button menu</a:t>
            </a:r>
          </a:p>
          <a:p>
            <a:pPr>
              <a:lnSpc>
                <a:spcPct val="80000"/>
              </a:lnSpc>
            </a:pPr>
            <a:r>
              <a:rPr lang="en-US" sz="2800" dirty="0"/>
              <a:t>Click the Word Options button on the Office Button menu to display the Word Options dialog box</a:t>
            </a:r>
          </a:p>
          <a:p>
            <a:pPr>
              <a:lnSpc>
                <a:spcPct val="80000"/>
              </a:lnSpc>
            </a:pPr>
            <a:r>
              <a:rPr lang="en-US" sz="2800" dirty="0"/>
              <a:t>Click Proofing in the left pane to display proofing options in the right </a:t>
            </a:r>
            <a:r>
              <a:rPr lang="en-US" sz="2800" dirty="0" smtClean="0"/>
              <a:t>pane</a:t>
            </a:r>
            <a:endParaRPr lang="en-US" sz="2800" dirty="0"/>
          </a:p>
          <a:p>
            <a:pPr>
              <a:lnSpc>
                <a:spcPct val="80000"/>
              </a:lnSpc>
            </a:pPr>
            <a:r>
              <a:rPr lang="en-US" sz="2800" dirty="0"/>
              <a:t>Click the AutoCorrect Options button in the right pane to display the AutoCorrect dialog </a:t>
            </a:r>
            <a:r>
              <a:rPr lang="en-US" sz="2800" dirty="0" smtClean="0"/>
              <a:t>box</a:t>
            </a:r>
            <a:endParaRPr lang="en-US" sz="2800" dirty="0"/>
          </a:p>
          <a:p>
            <a:pPr>
              <a:lnSpc>
                <a:spcPct val="80000"/>
              </a:lnSpc>
            </a:pPr>
            <a:r>
              <a:rPr lang="en-US" sz="2800" dirty="0"/>
              <a:t>When Word displays the AutoCorrect dialog box, type </a:t>
            </a:r>
            <a:r>
              <a:rPr lang="en-US" sz="2800" dirty="0" err="1">
                <a:latin typeface="Courier New" pitchFamily="49" charset="0"/>
              </a:rPr>
              <a:t>moble</a:t>
            </a:r>
            <a:r>
              <a:rPr lang="en-US" sz="2800" dirty="0"/>
              <a:t> in the Replace text </a:t>
            </a:r>
            <a:r>
              <a:rPr lang="en-US" sz="2800" dirty="0" smtClean="0"/>
              <a:t>box</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Plan Ahead</a:t>
            </a:r>
          </a:p>
        </p:txBody>
      </p:sp>
      <p:sp>
        <p:nvSpPr>
          <p:cNvPr id="5123" name="Rectangle 3"/>
          <p:cNvSpPr>
            <a:spLocks noGrp="1" noChangeArrowheads="1"/>
          </p:cNvSpPr>
          <p:nvPr>
            <p:ph type="body" idx="1"/>
          </p:nvPr>
        </p:nvSpPr>
        <p:spPr/>
        <p:txBody>
          <a:bodyPr/>
          <a:lstStyle/>
          <a:p>
            <a:r>
              <a:rPr lang="en-US" dirty="0"/>
              <a:t>Select a topic</a:t>
            </a:r>
          </a:p>
          <a:p>
            <a:r>
              <a:rPr lang="en-US" dirty="0"/>
              <a:t>Research the topic and take notes</a:t>
            </a:r>
          </a:p>
          <a:p>
            <a:r>
              <a:rPr lang="en-US" dirty="0"/>
              <a:t>Organize your ideas</a:t>
            </a:r>
          </a:p>
          <a:p>
            <a:r>
              <a:rPr lang="en-US" dirty="0"/>
              <a:t>Write the first draft, referencing sources</a:t>
            </a:r>
          </a:p>
          <a:p>
            <a:r>
              <a:rPr lang="en-US" dirty="0"/>
              <a:t>Create the list of sources</a:t>
            </a:r>
          </a:p>
          <a:p>
            <a:r>
              <a:rPr lang="en-US" dirty="0"/>
              <a:t>Proofread and revise the paper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Creating an AutoCorrect Entry</a:t>
            </a:r>
          </a:p>
        </p:txBody>
      </p:sp>
      <p:sp>
        <p:nvSpPr>
          <p:cNvPr id="43011" name="Rectangle 3"/>
          <p:cNvSpPr>
            <a:spLocks noGrp="1" noChangeArrowheads="1"/>
          </p:cNvSpPr>
          <p:nvPr>
            <p:ph type="body" idx="1"/>
          </p:nvPr>
        </p:nvSpPr>
        <p:spPr/>
        <p:txBody>
          <a:bodyPr/>
          <a:lstStyle/>
          <a:p>
            <a:pPr>
              <a:lnSpc>
                <a:spcPct val="80000"/>
              </a:lnSpc>
            </a:pPr>
            <a:r>
              <a:rPr lang="en-US" sz="2800" dirty="0"/>
              <a:t>Press the TAB key and then type </a:t>
            </a:r>
            <a:r>
              <a:rPr lang="en-US" sz="2800" dirty="0">
                <a:latin typeface="Courier New" pitchFamily="49" charset="0"/>
              </a:rPr>
              <a:t>mobile</a:t>
            </a:r>
            <a:r>
              <a:rPr lang="en-US" sz="2800" dirty="0"/>
              <a:t> in the With text box</a:t>
            </a:r>
          </a:p>
          <a:p>
            <a:pPr>
              <a:lnSpc>
                <a:spcPct val="80000"/>
              </a:lnSpc>
            </a:pPr>
            <a:r>
              <a:rPr lang="en-US" sz="2800" dirty="0"/>
              <a:t>Click the Add button in the AutoCorrect dialog box. (If your dialog box displays a Replace button instead, click it and then click the Yes button in the Microsoft Office Word dialog box.)</a:t>
            </a:r>
          </a:p>
          <a:p>
            <a:pPr>
              <a:lnSpc>
                <a:spcPct val="80000"/>
              </a:lnSpc>
            </a:pPr>
            <a:r>
              <a:rPr lang="en-US" sz="2800" dirty="0"/>
              <a:t>Click the OK button to add the entry alphabetically to the list of words to correct automatically as you </a:t>
            </a:r>
            <a:r>
              <a:rPr lang="en-US" sz="2800" dirty="0" smtClean="0"/>
              <a:t>type</a:t>
            </a:r>
            <a:endParaRPr lang="en-US" sz="2800" dirty="0"/>
          </a:p>
          <a:p>
            <a:pPr>
              <a:lnSpc>
                <a:spcPct val="80000"/>
              </a:lnSpc>
            </a:pPr>
            <a:r>
              <a:rPr lang="en-US" sz="2800" dirty="0"/>
              <a:t>Click the OK button in the Word Options dialog </a:t>
            </a:r>
            <a:r>
              <a:rPr lang="en-US" sz="2800" dirty="0" smtClean="0"/>
              <a:t>box</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Creating an AutoCorrect Entry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2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Entering More Text</a:t>
            </a:r>
          </a:p>
        </p:txBody>
      </p:sp>
      <p:sp>
        <p:nvSpPr>
          <p:cNvPr id="45059" name="Rectangle 3"/>
          <p:cNvSpPr>
            <a:spLocks noGrp="1" noChangeArrowheads="1"/>
          </p:cNvSpPr>
          <p:nvPr>
            <p:ph type="body" idx="1"/>
          </p:nvPr>
        </p:nvSpPr>
        <p:spPr/>
        <p:txBody>
          <a:bodyPr/>
          <a:lstStyle/>
          <a:p>
            <a:r>
              <a:rPr lang="en-US" dirty="0"/>
              <a:t>Press the enter key, so that you can begin typing the text in the second </a:t>
            </a:r>
            <a:r>
              <a:rPr lang="en-US" dirty="0" smtClean="0"/>
              <a:t>paragraph</a:t>
            </a:r>
            <a:endParaRPr lang="en-US" dirty="0"/>
          </a:p>
          <a:p>
            <a:r>
              <a:rPr lang="en-US" dirty="0"/>
              <a:t>Type </a:t>
            </a:r>
            <a:r>
              <a:rPr lang="en-US" dirty="0">
                <a:latin typeface="Courier New" pitchFamily="49" charset="0"/>
              </a:rPr>
              <a:t>People use mobile phones, PDAs, and other mobile devices to access text messaging, instant messaging, and picture messaging services</a:t>
            </a:r>
            <a:r>
              <a:rPr lang="en-US" dirty="0"/>
              <a:t> and then press the SPACEBAR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Changing the Bibliography Style</a:t>
            </a:r>
          </a:p>
        </p:txBody>
      </p:sp>
      <p:sp>
        <p:nvSpPr>
          <p:cNvPr id="47107" name="Rectangle 3"/>
          <p:cNvSpPr>
            <a:spLocks noGrp="1" noChangeArrowheads="1"/>
          </p:cNvSpPr>
          <p:nvPr>
            <p:ph type="body" idx="1"/>
          </p:nvPr>
        </p:nvSpPr>
        <p:spPr/>
        <p:txBody>
          <a:bodyPr/>
          <a:lstStyle/>
          <a:p>
            <a:r>
              <a:rPr lang="en-US" dirty="0"/>
              <a:t>Click References on the Ribbon to display the References tab</a:t>
            </a:r>
          </a:p>
          <a:p>
            <a:r>
              <a:rPr lang="en-US" dirty="0"/>
              <a:t>Click the Bibliography Style box arrow on the References tab to display a gallery of predefined documentation styles</a:t>
            </a:r>
          </a:p>
          <a:p>
            <a:r>
              <a:rPr lang="en-US" dirty="0"/>
              <a:t>Click MLA in the Bibliography Style gallery to change the documentation style to </a:t>
            </a:r>
            <a:r>
              <a:rPr lang="en-US" dirty="0" smtClean="0"/>
              <a:t>MLA</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Changing the Bibliography Style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2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4000"/>
              <a:t>Inserting a Citation and Creating Its Source</a:t>
            </a:r>
          </a:p>
        </p:txBody>
      </p:sp>
      <p:sp>
        <p:nvSpPr>
          <p:cNvPr id="49155" name="Rectangle 3"/>
          <p:cNvSpPr>
            <a:spLocks noGrp="1" noChangeArrowheads="1"/>
          </p:cNvSpPr>
          <p:nvPr>
            <p:ph type="body" idx="1"/>
          </p:nvPr>
        </p:nvSpPr>
        <p:spPr/>
        <p:txBody>
          <a:bodyPr>
            <a:normAutofit/>
          </a:bodyPr>
          <a:lstStyle/>
          <a:p>
            <a:pPr>
              <a:lnSpc>
                <a:spcPct val="80000"/>
              </a:lnSpc>
            </a:pPr>
            <a:r>
              <a:rPr lang="en-US" dirty="0"/>
              <a:t>Click the Insert Citation button on the References tab to display the Insert Citation menu</a:t>
            </a:r>
          </a:p>
          <a:p>
            <a:pPr>
              <a:lnSpc>
                <a:spcPct val="80000"/>
              </a:lnSpc>
            </a:pPr>
            <a:r>
              <a:rPr lang="en-US" dirty="0"/>
              <a:t>Click Add New Source on the Insert Citation menu to display the Create Source dialog box</a:t>
            </a:r>
          </a:p>
          <a:p>
            <a:pPr>
              <a:lnSpc>
                <a:spcPct val="80000"/>
              </a:lnSpc>
            </a:pPr>
            <a:r>
              <a:rPr lang="en-US" dirty="0"/>
              <a:t>If necessary, click the Type of Source box arrow and then click Article in a Periodical, so that the list shows fields required for a magazine (periodical</a:t>
            </a:r>
            <a:r>
              <a:rPr lang="en-US" dirty="0" smtClean="0"/>
              <a:t>)</a:t>
            </a:r>
            <a:endParaRPr lang="en-US" dirty="0"/>
          </a:p>
          <a:p>
            <a:pPr>
              <a:lnSpc>
                <a:spcPct val="80000"/>
              </a:lnSpc>
            </a:pPr>
            <a:r>
              <a:rPr lang="en-US" dirty="0"/>
              <a:t>Click the Author text box. Type </a:t>
            </a:r>
            <a:r>
              <a:rPr lang="en-US" dirty="0">
                <a:latin typeface="Courier New" pitchFamily="49" charset="0"/>
              </a:rPr>
              <a:t>Davies, </a:t>
            </a:r>
            <a:r>
              <a:rPr lang="en-US" dirty="0" err="1">
                <a:latin typeface="Courier New" pitchFamily="49" charset="0"/>
              </a:rPr>
              <a:t>Habika</a:t>
            </a:r>
            <a:r>
              <a:rPr lang="en-US" dirty="0"/>
              <a:t> as the </a:t>
            </a:r>
            <a:r>
              <a:rPr lang="en-US" dirty="0" smtClean="0"/>
              <a:t>author</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z="4000"/>
              <a:t>Inserting a Citation and Creating Its Source</a:t>
            </a:r>
          </a:p>
        </p:txBody>
      </p:sp>
      <p:sp>
        <p:nvSpPr>
          <p:cNvPr id="50179" name="Rectangle 3"/>
          <p:cNvSpPr>
            <a:spLocks noGrp="1" noChangeArrowheads="1"/>
          </p:cNvSpPr>
          <p:nvPr>
            <p:ph type="body" idx="1"/>
          </p:nvPr>
        </p:nvSpPr>
        <p:spPr/>
        <p:txBody>
          <a:bodyPr>
            <a:noAutofit/>
          </a:bodyPr>
          <a:lstStyle/>
          <a:p>
            <a:pPr>
              <a:lnSpc>
                <a:spcPct val="80000"/>
              </a:lnSpc>
            </a:pPr>
            <a:r>
              <a:rPr lang="en-US" sz="2800" dirty="0"/>
              <a:t>Click the Title text box. Type </a:t>
            </a:r>
            <a:r>
              <a:rPr lang="en-US" sz="2800" dirty="0">
                <a:latin typeface="Courier New" pitchFamily="49" charset="0"/>
              </a:rPr>
              <a:t>Text Messaging, Instant Messaging, and Picture Messaging</a:t>
            </a:r>
            <a:r>
              <a:rPr lang="en-US" sz="2800" dirty="0"/>
              <a:t> as the article title</a:t>
            </a:r>
          </a:p>
          <a:p>
            <a:pPr>
              <a:lnSpc>
                <a:spcPct val="80000"/>
              </a:lnSpc>
            </a:pPr>
            <a:r>
              <a:rPr lang="en-US" sz="2800" dirty="0"/>
              <a:t>Press the TAB key and then type </a:t>
            </a:r>
            <a:r>
              <a:rPr lang="en-US" sz="2800" dirty="0">
                <a:latin typeface="Courier New" pitchFamily="49" charset="0"/>
              </a:rPr>
              <a:t>Computing in Today’s World</a:t>
            </a:r>
            <a:r>
              <a:rPr lang="en-US" sz="2800" dirty="0"/>
              <a:t> as the periodical title</a:t>
            </a:r>
          </a:p>
          <a:p>
            <a:pPr>
              <a:lnSpc>
                <a:spcPct val="80000"/>
              </a:lnSpc>
            </a:pPr>
            <a:r>
              <a:rPr lang="en-US" sz="2800" dirty="0"/>
              <a:t>Press the TAB key and then type</a:t>
            </a:r>
            <a:r>
              <a:rPr lang="en-US" sz="2800" dirty="0">
                <a:latin typeface="Courier New" pitchFamily="49" charset="0"/>
              </a:rPr>
              <a:t> 2008</a:t>
            </a:r>
            <a:r>
              <a:rPr lang="en-US" sz="2800" dirty="0"/>
              <a:t> as the year</a:t>
            </a:r>
          </a:p>
          <a:p>
            <a:pPr>
              <a:lnSpc>
                <a:spcPct val="80000"/>
              </a:lnSpc>
            </a:pPr>
            <a:r>
              <a:rPr lang="en-US" sz="2800" dirty="0"/>
              <a:t>Press the TAB key and then type</a:t>
            </a:r>
            <a:r>
              <a:rPr lang="en-US" sz="2800" dirty="0">
                <a:latin typeface="Courier New" pitchFamily="49" charset="0"/>
              </a:rPr>
              <a:t> January</a:t>
            </a:r>
            <a:r>
              <a:rPr lang="en-US" sz="2800" dirty="0"/>
              <a:t> as the month</a:t>
            </a:r>
          </a:p>
          <a:p>
            <a:pPr>
              <a:lnSpc>
                <a:spcPct val="80000"/>
              </a:lnSpc>
            </a:pPr>
            <a:r>
              <a:rPr lang="en-US" sz="2800" dirty="0"/>
              <a:t>Press the TAB key twice and then type</a:t>
            </a:r>
            <a:r>
              <a:rPr lang="en-US" sz="2800" dirty="0">
                <a:latin typeface="Courier New" pitchFamily="49" charset="0"/>
              </a:rPr>
              <a:t> 34-42</a:t>
            </a:r>
            <a:r>
              <a:rPr lang="en-US" sz="2800" dirty="0"/>
              <a:t> as the pages</a:t>
            </a:r>
          </a:p>
          <a:p>
            <a:pPr>
              <a:lnSpc>
                <a:spcPct val="80000"/>
              </a:lnSpc>
            </a:pPr>
            <a:r>
              <a:rPr lang="en-US" sz="2800" dirty="0"/>
              <a:t>Click the OK button to close the dialog box, create the source, and insert the citation in the document at the location of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sz="4000"/>
              <a:t>Inserting a Citation and Creating Its Source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3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Editing a Citation</a:t>
            </a:r>
          </a:p>
        </p:txBody>
      </p:sp>
      <p:sp>
        <p:nvSpPr>
          <p:cNvPr id="52227" name="Rectangle 3"/>
          <p:cNvSpPr>
            <a:spLocks noGrp="1" noChangeArrowheads="1"/>
          </p:cNvSpPr>
          <p:nvPr>
            <p:ph type="body" idx="1"/>
          </p:nvPr>
        </p:nvSpPr>
        <p:spPr/>
        <p:txBody>
          <a:bodyPr/>
          <a:lstStyle/>
          <a:p>
            <a:r>
              <a:rPr lang="en-US" sz="2800" dirty="0"/>
              <a:t>Click somewhere in the citation to be edited, in this case somewhere in (Davies), to select the citation and display the Citation Options box </a:t>
            </a:r>
            <a:r>
              <a:rPr lang="en-US" sz="2800" dirty="0" smtClean="0"/>
              <a:t>arrow</a:t>
            </a:r>
            <a:endParaRPr lang="en-US" sz="2800" dirty="0"/>
          </a:p>
          <a:p>
            <a:r>
              <a:rPr lang="en-US" sz="2800" dirty="0"/>
              <a:t>Click the Citation Options box arrow to display the Citation Options menu</a:t>
            </a:r>
          </a:p>
          <a:p>
            <a:r>
              <a:rPr lang="en-US" sz="2800" dirty="0"/>
              <a:t>Click Edit Citation on the Citation Options menu to display the Edit Citation dialog </a:t>
            </a:r>
            <a:r>
              <a:rPr lang="en-US" sz="2800" dirty="0" smtClean="0"/>
              <a:t>box</a:t>
            </a:r>
            <a:endParaRPr lang="en-US" sz="2800" dirty="0"/>
          </a:p>
          <a:p>
            <a:r>
              <a:rPr lang="en-US" sz="2800" dirty="0"/>
              <a:t>Type </a:t>
            </a:r>
            <a:r>
              <a:rPr lang="en-US" sz="2800" dirty="0">
                <a:latin typeface="Courier New" pitchFamily="49" charset="0"/>
              </a:rPr>
              <a:t>34-42</a:t>
            </a:r>
            <a:r>
              <a:rPr lang="en-US" sz="2800" dirty="0"/>
              <a:t> in the Pages text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Editing a Citation</a:t>
            </a:r>
          </a:p>
        </p:txBody>
      </p:sp>
      <p:sp>
        <p:nvSpPr>
          <p:cNvPr id="53251" name="Rectangle 3"/>
          <p:cNvSpPr>
            <a:spLocks noGrp="1" noChangeArrowheads="1"/>
          </p:cNvSpPr>
          <p:nvPr>
            <p:ph type="body" idx="1"/>
          </p:nvPr>
        </p:nvSpPr>
        <p:spPr/>
        <p:txBody>
          <a:bodyPr/>
          <a:lstStyle/>
          <a:p>
            <a:r>
              <a:rPr lang="en-US" dirty="0"/>
              <a:t>Click the OK button to close </a:t>
            </a:r>
            <a:r>
              <a:rPr lang="en-US" dirty="0" err="1"/>
              <a:t>thedialog</a:t>
            </a:r>
            <a:r>
              <a:rPr lang="en-US" dirty="0"/>
              <a:t> box and add the page numbers to the citation in the document </a:t>
            </a:r>
            <a:endParaRPr lang="en-US" b="1" dirty="0"/>
          </a:p>
          <a:p>
            <a:r>
              <a:rPr lang="en-US" dirty="0"/>
              <a:t>Press the END key to move the insertion point to the end of the line, which also deselects the </a:t>
            </a:r>
            <a:r>
              <a:rPr lang="en-US" dirty="0" smtClean="0"/>
              <a:t>citation</a:t>
            </a:r>
            <a:endParaRPr lang="en-US" dirty="0"/>
          </a:p>
          <a:p>
            <a:r>
              <a:rPr lang="en-US" dirty="0"/>
              <a:t>Press the PERIOD key to end the sentence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Starting Word</a:t>
            </a:r>
          </a:p>
        </p:txBody>
      </p:sp>
      <p:sp>
        <p:nvSpPr>
          <p:cNvPr id="6147" name="Rectangle 3"/>
          <p:cNvSpPr>
            <a:spLocks noGrp="1" noChangeArrowheads="1"/>
          </p:cNvSpPr>
          <p:nvPr>
            <p:ph type="body" idx="1"/>
          </p:nvPr>
        </p:nvSpPr>
        <p:spPr/>
        <p:txBody>
          <a:bodyPr>
            <a:normAutofit/>
          </a:bodyPr>
          <a:lstStyle/>
          <a:p>
            <a:pPr>
              <a:lnSpc>
                <a:spcPct val="80000"/>
              </a:lnSpc>
            </a:pPr>
            <a:r>
              <a:rPr lang="en-US" sz="2400" dirty="0" smtClean="0"/>
              <a:t>Click the Start button on the Windows taskbar to display the Start menu, and then point to All Programs on the Start menu to display the All Programs submenu</a:t>
            </a:r>
          </a:p>
          <a:p>
            <a:pPr>
              <a:lnSpc>
                <a:spcPct val="80000"/>
              </a:lnSpc>
            </a:pPr>
            <a:r>
              <a:rPr lang="en-US" sz="2400" dirty="0" smtClean="0"/>
              <a:t>Point to Microsoft Office on the All Programs submenu to display the Microsoft Office submenu, and then click Microsoft Office Word 2007 to start Word and display a new blank document in the Word window</a:t>
            </a:r>
          </a:p>
          <a:p>
            <a:pPr>
              <a:lnSpc>
                <a:spcPct val="80000"/>
              </a:lnSpc>
            </a:pPr>
            <a:r>
              <a:rPr lang="en-US" sz="2400" dirty="0" smtClean="0"/>
              <a:t>If the Word window is not maximized, click the Maximize button next to the Close button on its title bar to maximize the window</a:t>
            </a:r>
          </a:p>
          <a:p>
            <a:pPr>
              <a:lnSpc>
                <a:spcPct val="80000"/>
              </a:lnSpc>
            </a:pPr>
            <a:r>
              <a:rPr lang="en-US" sz="2400" dirty="0" smtClean="0"/>
              <a:t>If the Print Layout button is not selected, click it so your screen layout matches Figure 2–2 on the next slide</a:t>
            </a:r>
          </a:p>
          <a:p>
            <a:pPr>
              <a:lnSpc>
                <a:spcPct val="80000"/>
              </a:lnSpc>
            </a:pPr>
            <a:r>
              <a:rPr lang="en-US" sz="2400" dirty="0" smtClean="0"/>
              <a:t>If your zoom percent is not 100, click the Zoom Out or Zoom In button as many times as necessary until the Zoom level button displays 100% on its face</a:t>
            </a: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Editing a Citation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3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Entering More Text</a:t>
            </a:r>
          </a:p>
        </p:txBody>
      </p:sp>
      <p:sp>
        <p:nvSpPr>
          <p:cNvPr id="55299" name="Rectangle 3"/>
          <p:cNvSpPr>
            <a:spLocks noGrp="1" noChangeArrowheads="1"/>
          </p:cNvSpPr>
          <p:nvPr>
            <p:ph type="body" idx="1"/>
          </p:nvPr>
        </p:nvSpPr>
        <p:spPr/>
        <p:txBody>
          <a:bodyPr/>
          <a:lstStyle/>
          <a:p>
            <a:pPr>
              <a:lnSpc>
                <a:spcPct val="90000"/>
              </a:lnSpc>
            </a:pPr>
            <a:r>
              <a:rPr lang="en-US" sz="2400" dirty="0"/>
              <a:t>Press the </a:t>
            </a:r>
            <a:r>
              <a:rPr lang="en-US" sz="2400" dirty="0" smtClean="0"/>
              <a:t>SPACEBAR</a:t>
            </a:r>
            <a:endParaRPr lang="en-US" sz="2400" dirty="0"/>
          </a:p>
          <a:p>
            <a:pPr>
              <a:lnSpc>
                <a:spcPct val="90000"/>
              </a:lnSpc>
            </a:pPr>
            <a:r>
              <a:rPr lang="en-US" sz="2400" dirty="0"/>
              <a:t>Type these three sentences: </a:t>
            </a:r>
            <a:r>
              <a:rPr lang="en-US" sz="2400" dirty="0">
                <a:latin typeface="Courier New" pitchFamily="49" charset="0"/>
              </a:rPr>
              <a:t>Through text messaging services, users send and receive short text messages, which usually consist of fewer than 300 characters. Wireless instant messaging is an Internet communications service that allows a wireless mobile device to exchange instant messages with one or more mobile devices or online personal computers. Users send graphics, pictures, video clips, sound files, and short text messages with picture messaging services.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Entering More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3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a:t>Inserting a Footnote Reference Mark</a:t>
            </a:r>
          </a:p>
        </p:txBody>
      </p:sp>
      <p:sp>
        <p:nvSpPr>
          <p:cNvPr id="57347" name="Rectangle 3"/>
          <p:cNvSpPr>
            <a:spLocks noGrp="1" noChangeArrowheads="1"/>
          </p:cNvSpPr>
          <p:nvPr>
            <p:ph type="body" idx="1"/>
          </p:nvPr>
        </p:nvSpPr>
        <p:spPr/>
        <p:txBody>
          <a:bodyPr/>
          <a:lstStyle/>
          <a:p>
            <a:r>
              <a:rPr lang="en-US"/>
              <a:t>With the insertion point positioned, click the Insert Footnote button on the References tab to display a note reference mark (a superscripted 1) in two places: (1) in the document window at the location of the insertion point and (2) at the bottom of the page where the footnote will be positioned, just below a separator line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a:t>Inserting a Footnote Reference Mark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3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Entering a Footnote Text</a:t>
            </a:r>
          </a:p>
        </p:txBody>
      </p:sp>
      <p:sp>
        <p:nvSpPr>
          <p:cNvPr id="59395" name="Rectangle 3"/>
          <p:cNvSpPr>
            <a:spLocks noGrp="1" noChangeArrowheads="1"/>
          </p:cNvSpPr>
          <p:nvPr>
            <p:ph type="body" idx="1"/>
          </p:nvPr>
        </p:nvSpPr>
        <p:spPr/>
        <p:txBody>
          <a:bodyPr/>
          <a:lstStyle/>
          <a:p>
            <a:r>
              <a:rPr lang="en-US"/>
              <a:t>Type the footnote text up to the citation: </a:t>
            </a:r>
            <a:r>
              <a:rPr lang="en-US">
                <a:latin typeface="Courier New" pitchFamily="49" charset="0"/>
              </a:rPr>
              <a:t>Podpora and Ruiz indicate that some messaging services use the term, video messaging, to refer separately to the capability of sending video clips</a:t>
            </a:r>
            <a:r>
              <a:rPr lang="en-US"/>
              <a:t> and then press the spacebar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Inserting a Citation Placeholder</a:t>
            </a:r>
          </a:p>
        </p:txBody>
      </p:sp>
      <p:sp>
        <p:nvSpPr>
          <p:cNvPr id="60419" name="Rectangle 3"/>
          <p:cNvSpPr>
            <a:spLocks noGrp="1" noChangeArrowheads="1"/>
          </p:cNvSpPr>
          <p:nvPr>
            <p:ph type="body" idx="1"/>
          </p:nvPr>
        </p:nvSpPr>
        <p:spPr/>
        <p:txBody>
          <a:bodyPr/>
          <a:lstStyle/>
          <a:p>
            <a:pPr>
              <a:lnSpc>
                <a:spcPct val="90000"/>
              </a:lnSpc>
            </a:pPr>
            <a:r>
              <a:rPr lang="en-US" sz="2800"/>
              <a:t>With the insertion point positioned, click the Insert Citation button on the References tab to display the Insert Citation menu </a:t>
            </a:r>
          </a:p>
          <a:p>
            <a:pPr>
              <a:lnSpc>
                <a:spcPct val="90000"/>
              </a:lnSpc>
            </a:pPr>
            <a:r>
              <a:rPr lang="en-US" sz="2800"/>
              <a:t>Click Add New Placeholder on the Insert Citation menu to display the Placeholder Name dialog box</a:t>
            </a:r>
          </a:p>
          <a:p>
            <a:pPr>
              <a:lnSpc>
                <a:spcPct val="90000"/>
              </a:lnSpc>
            </a:pPr>
            <a:r>
              <a:rPr lang="en-US" sz="2800"/>
              <a:t>Type </a:t>
            </a:r>
            <a:r>
              <a:rPr lang="en-US" sz="2800">
                <a:latin typeface="Courier New" pitchFamily="49" charset="0"/>
              </a:rPr>
              <a:t>Podpora</a:t>
            </a:r>
            <a:r>
              <a:rPr lang="en-US" sz="2800"/>
              <a:t> as the tag name for the source</a:t>
            </a:r>
          </a:p>
          <a:p>
            <a:pPr>
              <a:lnSpc>
                <a:spcPct val="90000"/>
              </a:lnSpc>
            </a:pPr>
            <a:r>
              <a:rPr lang="en-US" sz="2800"/>
              <a:t>Click the OK button to close the dialog box and insert the tag name in the citation placeholder</a:t>
            </a:r>
          </a:p>
          <a:p>
            <a:pPr>
              <a:lnSpc>
                <a:spcPct val="90000"/>
              </a:lnSpc>
            </a:pPr>
            <a:r>
              <a:rPr lang="en-US" sz="2800"/>
              <a:t>Press the PERIOD key to end the sentence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Inserting a Citation Placeholder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3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t>Modifying a Style Using a Shortcut Menu</a:t>
            </a:r>
          </a:p>
        </p:txBody>
      </p:sp>
      <p:sp>
        <p:nvSpPr>
          <p:cNvPr id="62467" name="Rectangle 3"/>
          <p:cNvSpPr>
            <a:spLocks noGrp="1" noChangeArrowheads="1"/>
          </p:cNvSpPr>
          <p:nvPr>
            <p:ph type="body" idx="1"/>
          </p:nvPr>
        </p:nvSpPr>
        <p:spPr/>
        <p:txBody>
          <a:bodyPr/>
          <a:lstStyle/>
          <a:p>
            <a:pPr>
              <a:lnSpc>
                <a:spcPct val="80000"/>
              </a:lnSpc>
            </a:pPr>
            <a:r>
              <a:rPr lang="en-US" sz="2800"/>
              <a:t>Right-click the note text in the footnote to display a shortcut menu related to footnotes </a:t>
            </a:r>
          </a:p>
          <a:p>
            <a:pPr>
              <a:lnSpc>
                <a:spcPct val="80000"/>
              </a:lnSpc>
            </a:pPr>
            <a:r>
              <a:rPr lang="en-US" sz="2800"/>
              <a:t>Click Style on the shortcut menu to display the Style dialog box. If necessary, click Footnote Text in the Styles list</a:t>
            </a:r>
          </a:p>
          <a:p>
            <a:pPr>
              <a:lnSpc>
                <a:spcPct val="80000"/>
              </a:lnSpc>
            </a:pPr>
            <a:r>
              <a:rPr lang="en-US" sz="2800"/>
              <a:t>Click the Modify button in the Style dialog box to display the Modify Style dialog box</a:t>
            </a:r>
          </a:p>
          <a:p>
            <a:pPr>
              <a:lnSpc>
                <a:spcPct val="80000"/>
              </a:lnSpc>
            </a:pPr>
            <a:r>
              <a:rPr lang="en-US" sz="2800"/>
              <a:t>Click the ‘Style based on’ box arrow and then click Research Paper Paragraphs so that the Footnote Text style is based on the Research Paper Paragraphs style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Modifying a Style Using a Shortcut Menu</a:t>
            </a:r>
          </a:p>
        </p:txBody>
      </p:sp>
      <p:sp>
        <p:nvSpPr>
          <p:cNvPr id="63491" name="Rectangle 3"/>
          <p:cNvSpPr>
            <a:spLocks noGrp="1" noChangeArrowheads="1"/>
          </p:cNvSpPr>
          <p:nvPr>
            <p:ph type="body" idx="1"/>
          </p:nvPr>
        </p:nvSpPr>
        <p:spPr/>
        <p:txBody>
          <a:bodyPr/>
          <a:lstStyle/>
          <a:p>
            <a:pPr>
              <a:lnSpc>
                <a:spcPct val="90000"/>
              </a:lnSpc>
            </a:pPr>
            <a:r>
              <a:rPr lang="en-US" sz="2400" dirty="0"/>
              <a:t>Click the ‘Style for following paragraph’ box arrow and then scroll to and click Research Paper Paragraphs so that the additional footnote paragraphs are based on the Research Paper Paragraphs </a:t>
            </a:r>
            <a:r>
              <a:rPr lang="en-US" sz="2400" dirty="0" smtClean="0"/>
              <a:t>style</a:t>
            </a:r>
            <a:endParaRPr lang="en-US" sz="2400" dirty="0"/>
          </a:p>
          <a:p>
            <a:pPr>
              <a:lnSpc>
                <a:spcPct val="90000"/>
              </a:lnSpc>
            </a:pPr>
            <a:r>
              <a:rPr lang="en-US" sz="2400" dirty="0"/>
              <a:t>Click the Font Size box arrow and then click 11 in the Font Size list to change the font size to </a:t>
            </a:r>
            <a:r>
              <a:rPr lang="en-US" sz="2400" dirty="0" smtClean="0"/>
              <a:t>11</a:t>
            </a:r>
            <a:endParaRPr lang="en-US" sz="2400" dirty="0"/>
          </a:p>
          <a:p>
            <a:pPr>
              <a:lnSpc>
                <a:spcPct val="90000"/>
              </a:lnSpc>
            </a:pPr>
            <a:r>
              <a:rPr lang="en-US" sz="2400" dirty="0"/>
              <a:t>Click the Double Space button to set the line spacing to double</a:t>
            </a:r>
          </a:p>
          <a:p>
            <a:pPr>
              <a:lnSpc>
                <a:spcPct val="90000"/>
              </a:lnSpc>
            </a:pPr>
            <a:r>
              <a:rPr lang="en-US" sz="2400" dirty="0"/>
              <a:t>Click the OK button in the Modify Style dialog box to close the dialog </a:t>
            </a:r>
            <a:r>
              <a:rPr lang="en-US" sz="2400" dirty="0" smtClean="0"/>
              <a:t>box</a:t>
            </a:r>
            <a:endParaRPr lang="en-US" sz="2400" dirty="0"/>
          </a:p>
          <a:p>
            <a:pPr>
              <a:lnSpc>
                <a:spcPct val="90000"/>
              </a:lnSpc>
            </a:pPr>
            <a:r>
              <a:rPr lang="en-US" sz="2400" dirty="0"/>
              <a:t>Click the Apply button in the Style dialog box to apply the style changes to the footnote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59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Starting Word</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0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Modifying a Style Using a Shortcut Menu</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Editing a Source</a:t>
            </a:r>
          </a:p>
        </p:txBody>
      </p:sp>
      <p:sp>
        <p:nvSpPr>
          <p:cNvPr id="65539" name="Rectangle 3"/>
          <p:cNvSpPr>
            <a:spLocks noGrp="1" noChangeArrowheads="1"/>
          </p:cNvSpPr>
          <p:nvPr>
            <p:ph type="body" idx="1"/>
          </p:nvPr>
        </p:nvSpPr>
        <p:spPr/>
        <p:txBody>
          <a:bodyPr/>
          <a:lstStyle/>
          <a:p>
            <a:pPr>
              <a:lnSpc>
                <a:spcPct val="90000"/>
              </a:lnSpc>
            </a:pPr>
            <a:r>
              <a:rPr lang="en-US" sz="2400" dirty="0"/>
              <a:t>Click somewhere in the citation placeholder to be edited, in this case (</a:t>
            </a:r>
            <a:r>
              <a:rPr lang="en-US" sz="2400" dirty="0" err="1"/>
              <a:t>Podpora</a:t>
            </a:r>
            <a:r>
              <a:rPr lang="en-US" sz="2400" dirty="0"/>
              <a:t>), to select the citation </a:t>
            </a:r>
            <a:r>
              <a:rPr lang="en-US" sz="2400" dirty="0" smtClean="0"/>
              <a:t>placeholder</a:t>
            </a:r>
            <a:endParaRPr lang="en-US" sz="2400" dirty="0"/>
          </a:p>
          <a:p>
            <a:pPr>
              <a:lnSpc>
                <a:spcPct val="90000"/>
              </a:lnSpc>
            </a:pPr>
            <a:r>
              <a:rPr lang="en-US" sz="2400" dirty="0"/>
              <a:t>Click the Citation Options box arrow to display the Citation Options menu</a:t>
            </a:r>
          </a:p>
          <a:p>
            <a:pPr>
              <a:lnSpc>
                <a:spcPct val="90000"/>
              </a:lnSpc>
            </a:pPr>
            <a:r>
              <a:rPr lang="en-US" sz="2400" dirty="0"/>
              <a:t>Click Edit Source on the Citation Options menu to display the Edit Source dialog </a:t>
            </a:r>
            <a:r>
              <a:rPr lang="en-US" sz="2400" dirty="0" smtClean="0"/>
              <a:t>box</a:t>
            </a:r>
            <a:endParaRPr lang="en-US" sz="2400" dirty="0"/>
          </a:p>
          <a:p>
            <a:pPr>
              <a:lnSpc>
                <a:spcPct val="90000"/>
              </a:lnSpc>
            </a:pPr>
            <a:r>
              <a:rPr lang="en-US" sz="2400" dirty="0"/>
              <a:t>If necessary, click the Type of Source box arrow and then click Book, so that the list shows fields required for a </a:t>
            </a:r>
            <a:r>
              <a:rPr lang="en-US" sz="2400" dirty="0" smtClean="0"/>
              <a:t>book</a:t>
            </a:r>
            <a:endParaRPr lang="en-US" sz="2400" dirty="0"/>
          </a:p>
          <a:p>
            <a:pPr>
              <a:lnSpc>
                <a:spcPct val="90000"/>
              </a:lnSpc>
            </a:pPr>
            <a:r>
              <a:rPr lang="en-US" sz="2400" dirty="0"/>
              <a:t>Click the Author text box. Type </a:t>
            </a:r>
            <a:r>
              <a:rPr lang="en-US" sz="2400" dirty="0" err="1">
                <a:latin typeface="Courier New" pitchFamily="49" charset="0"/>
              </a:rPr>
              <a:t>Podpora</a:t>
            </a:r>
            <a:r>
              <a:rPr lang="en-US" sz="2400" dirty="0">
                <a:latin typeface="Courier New" pitchFamily="49" charset="0"/>
              </a:rPr>
              <a:t>, Maxine C., and </a:t>
            </a:r>
            <a:r>
              <a:rPr lang="en-US" sz="2400" dirty="0" err="1">
                <a:latin typeface="Courier New" pitchFamily="49" charset="0"/>
              </a:rPr>
              <a:t>Adelbert</a:t>
            </a:r>
            <a:r>
              <a:rPr lang="en-US" sz="2400" dirty="0">
                <a:latin typeface="Courier New" pitchFamily="49" charset="0"/>
              </a:rPr>
              <a:t> D. Ruiz</a:t>
            </a:r>
            <a:r>
              <a:rPr lang="en-US" sz="2400" dirty="0"/>
              <a:t> as the </a:t>
            </a:r>
            <a:r>
              <a:rPr lang="en-US" sz="2400" dirty="0" smtClean="0"/>
              <a:t>author</a:t>
            </a: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Editing a Source</a:t>
            </a:r>
          </a:p>
        </p:txBody>
      </p:sp>
      <p:sp>
        <p:nvSpPr>
          <p:cNvPr id="66563" name="Rectangle 3"/>
          <p:cNvSpPr>
            <a:spLocks noGrp="1" noChangeArrowheads="1"/>
          </p:cNvSpPr>
          <p:nvPr>
            <p:ph type="body" idx="1"/>
          </p:nvPr>
        </p:nvSpPr>
        <p:spPr/>
        <p:txBody>
          <a:bodyPr/>
          <a:lstStyle/>
          <a:p>
            <a:pPr>
              <a:lnSpc>
                <a:spcPct val="80000"/>
              </a:lnSpc>
            </a:pPr>
            <a:r>
              <a:rPr lang="en-US" sz="2800"/>
              <a:t>Click the Title text box. Type </a:t>
            </a:r>
            <a:r>
              <a:rPr lang="en-US" sz="2800">
                <a:latin typeface="Courier New" pitchFamily="49" charset="0"/>
              </a:rPr>
              <a:t>Advances in Wireless Internet Access Point Technology</a:t>
            </a:r>
            <a:r>
              <a:rPr lang="en-US" sz="2800"/>
              <a:t> as the book title</a:t>
            </a:r>
          </a:p>
          <a:p>
            <a:pPr>
              <a:lnSpc>
                <a:spcPct val="80000"/>
              </a:lnSpc>
            </a:pPr>
            <a:r>
              <a:rPr lang="en-US" sz="2800"/>
              <a:t>Press the TAB key and then type </a:t>
            </a:r>
            <a:r>
              <a:rPr lang="en-US" sz="2800">
                <a:latin typeface="Courier New" pitchFamily="49" charset="0"/>
              </a:rPr>
              <a:t>2008</a:t>
            </a:r>
            <a:r>
              <a:rPr lang="en-US" sz="2800"/>
              <a:t> as the year</a:t>
            </a:r>
          </a:p>
          <a:p>
            <a:pPr>
              <a:lnSpc>
                <a:spcPct val="80000"/>
              </a:lnSpc>
            </a:pPr>
            <a:r>
              <a:rPr lang="en-US" sz="2800"/>
              <a:t>Press the TAB key and then type</a:t>
            </a:r>
            <a:r>
              <a:rPr lang="en-US" sz="2800">
                <a:latin typeface="Courier New" pitchFamily="49" charset="0"/>
              </a:rPr>
              <a:t> Dallas</a:t>
            </a:r>
            <a:r>
              <a:rPr lang="en-US" sz="2800"/>
              <a:t> as the city</a:t>
            </a:r>
          </a:p>
          <a:p>
            <a:pPr>
              <a:lnSpc>
                <a:spcPct val="80000"/>
              </a:lnSpc>
            </a:pPr>
            <a:r>
              <a:rPr lang="en-US" sz="2800"/>
              <a:t>Press the TAB key and then type </a:t>
            </a:r>
            <a:r>
              <a:rPr lang="en-US" sz="2800">
                <a:latin typeface="Courier New" pitchFamily="49" charset="0"/>
              </a:rPr>
              <a:t>Wells Publishing</a:t>
            </a:r>
            <a:r>
              <a:rPr lang="en-US" sz="2800"/>
              <a:t> as the publisher</a:t>
            </a:r>
            <a:endParaRPr lang="en-US" sz="2800" b="1"/>
          </a:p>
          <a:p>
            <a:pPr>
              <a:lnSpc>
                <a:spcPct val="80000"/>
              </a:lnSpc>
            </a:pPr>
            <a:r>
              <a:rPr lang="en-US" sz="2800"/>
              <a:t>Click the OK button to close the dialog box and create the source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Editing a Source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Editing a Citation</a:t>
            </a:r>
          </a:p>
        </p:txBody>
      </p:sp>
      <p:sp>
        <p:nvSpPr>
          <p:cNvPr id="68611" name="Rectangle 3"/>
          <p:cNvSpPr>
            <a:spLocks noGrp="1" noChangeArrowheads="1"/>
          </p:cNvSpPr>
          <p:nvPr>
            <p:ph type="body" idx="1"/>
          </p:nvPr>
        </p:nvSpPr>
        <p:spPr/>
        <p:txBody>
          <a:bodyPr/>
          <a:lstStyle/>
          <a:p>
            <a:pPr>
              <a:lnSpc>
                <a:spcPct val="90000"/>
              </a:lnSpc>
            </a:pPr>
            <a:r>
              <a:rPr lang="en-US" sz="2400" dirty="0"/>
              <a:t>If necessary, click somewhere in the citation to be edited, in this case (</a:t>
            </a:r>
            <a:r>
              <a:rPr lang="en-US" sz="2400" dirty="0" err="1"/>
              <a:t>Podpora</a:t>
            </a:r>
            <a:r>
              <a:rPr lang="en-US" sz="2400" dirty="0"/>
              <a:t>), to select the citation and display the Citation Options box </a:t>
            </a:r>
            <a:r>
              <a:rPr lang="en-US" sz="2400" dirty="0" smtClean="0"/>
              <a:t>arrow</a:t>
            </a:r>
            <a:endParaRPr lang="en-US" sz="2400" dirty="0"/>
          </a:p>
          <a:p>
            <a:pPr>
              <a:lnSpc>
                <a:spcPct val="90000"/>
              </a:lnSpc>
            </a:pPr>
            <a:r>
              <a:rPr lang="en-US" sz="2400" dirty="0"/>
              <a:t>Click the Citation Options box arrow to display the Citation Options </a:t>
            </a:r>
            <a:r>
              <a:rPr lang="en-US" sz="2400" dirty="0" smtClean="0"/>
              <a:t>menu</a:t>
            </a:r>
            <a:endParaRPr lang="en-US" sz="2400" dirty="0"/>
          </a:p>
          <a:p>
            <a:pPr>
              <a:lnSpc>
                <a:spcPct val="90000"/>
              </a:lnSpc>
            </a:pPr>
            <a:r>
              <a:rPr lang="en-US" sz="2400" dirty="0"/>
              <a:t>Click Edit Citation on the Citation Options menu to display the Edit Citation dialog </a:t>
            </a:r>
            <a:r>
              <a:rPr lang="en-US" sz="2400" dirty="0" smtClean="0"/>
              <a:t>box</a:t>
            </a:r>
            <a:endParaRPr lang="en-US" sz="2400" dirty="0"/>
          </a:p>
          <a:p>
            <a:pPr>
              <a:lnSpc>
                <a:spcPct val="90000"/>
              </a:lnSpc>
            </a:pPr>
            <a:r>
              <a:rPr lang="en-US" sz="2400" dirty="0"/>
              <a:t>Type </a:t>
            </a:r>
            <a:r>
              <a:rPr lang="en-US" sz="2400" dirty="0">
                <a:latin typeface="Courier New" pitchFamily="49" charset="0"/>
              </a:rPr>
              <a:t>79-82</a:t>
            </a:r>
            <a:r>
              <a:rPr lang="en-US" sz="2400" dirty="0"/>
              <a:t> in the Pages text </a:t>
            </a:r>
            <a:r>
              <a:rPr lang="en-US" sz="2400" dirty="0" smtClean="0"/>
              <a:t>box</a:t>
            </a:r>
            <a:endParaRPr lang="en-US" sz="2400" dirty="0"/>
          </a:p>
          <a:p>
            <a:pPr>
              <a:lnSpc>
                <a:spcPct val="90000"/>
              </a:lnSpc>
            </a:pPr>
            <a:r>
              <a:rPr lang="en-US" sz="2400" dirty="0"/>
              <a:t>Click the Author check box to place a check mark in it </a:t>
            </a:r>
          </a:p>
          <a:p>
            <a:pPr>
              <a:lnSpc>
                <a:spcPct val="90000"/>
              </a:lnSpc>
            </a:pPr>
            <a:r>
              <a:rPr lang="en-US" sz="2400" dirty="0"/>
              <a:t>Click the OK button to close the dialog box, remove the author name from the citation in the footnote, and add page numbers to the </a:t>
            </a:r>
            <a:r>
              <a:rPr lang="en-US" sz="2400" dirty="0" smtClean="0"/>
              <a:t>citation</a:t>
            </a:r>
            <a:endParaRPr lang="en-US" sz="24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Editing a Citation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t>Entering More Text</a:t>
            </a:r>
          </a:p>
        </p:txBody>
      </p:sp>
      <p:sp>
        <p:nvSpPr>
          <p:cNvPr id="70659" name="Rectangle 3"/>
          <p:cNvSpPr>
            <a:spLocks noGrp="1" noChangeArrowheads="1"/>
          </p:cNvSpPr>
          <p:nvPr>
            <p:ph type="body" idx="1"/>
          </p:nvPr>
        </p:nvSpPr>
        <p:spPr/>
        <p:txBody>
          <a:bodyPr>
            <a:normAutofit/>
          </a:bodyPr>
          <a:lstStyle/>
          <a:p>
            <a:pPr>
              <a:lnSpc>
                <a:spcPct val="80000"/>
              </a:lnSpc>
            </a:pPr>
            <a:r>
              <a:rPr lang="en-US" sz="2200" dirty="0"/>
              <a:t>Position the insertion point after the note reference mark in the document, and then press the </a:t>
            </a:r>
            <a:r>
              <a:rPr lang="en-US" sz="2200" dirty="0" smtClean="0"/>
              <a:t>ENTER key</a:t>
            </a:r>
            <a:endParaRPr lang="en-US" sz="2200" dirty="0"/>
          </a:p>
          <a:p>
            <a:pPr>
              <a:lnSpc>
                <a:spcPct val="80000"/>
              </a:lnSpc>
            </a:pPr>
            <a:r>
              <a:rPr lang="en-US" sz="2200" dirty="0"/>
              <a:t>Type the third paragraph of the research paper: </a:t>
            </a:r>
            <a:r>
              <a:rPr lang="en-US" sz="2200" dirty="0">
                <a:latin typeface="Courier New" pitchFamily="49" charset="0"/>
              </a:rPr>
              <a:t>In many public locations, people connect to the Internet through a wireless Internet access point using mobile computers and devices. Two types of wireless Internet access points are hot spots and 3-G networks. A 3-G network, which uses cellular radio technology, enables users to connect to the Internet through a mobile phone or computer equipped with an appropriate PC Card. A hot spot is a wireless network that allows mobile users to check e-mail, browse the Web, and access any Internet service - as long as their computers or devices have the proper wireless capability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Counting Words</a:t>
            </a:r>
          </a:p>
        </p:txBody>
      </p:sp>
      <p:sp>
        <p:nvSpPr>
          <p:cNvPr id="71683" name="Rectangle 3"/>
          <p:cNvSpPr>
            <a:spLocks noGrp="1" noChangeArrowheads="1"/>
          </p:cNvSpPr>
          <p:nvPr>
            <p:ph type="body" idx="1"/>
          </p:nvPr>
        </p:nvSpPr>
        <p:spPr/>
        <p:txBody>
          <a:bodyPr/>
          <a:lstStyle/>
          <a:p>
            <a:r>
              <a:rPr lang="en-US"/>
              <a:t>Click the Word Count indicator on the status bar to display the Word Count dialog box</a:t>
            </a:r>
          </a:p>
          <a:p>
            <a:r>
              <a:rPr lang="en-US"/>
              <a:t>If necessary, place a check mark in the ‘Include textboxes, footnotes and endnotes’ check box</a:t>
            </a:r>
          </a:p>
          <a:p>
            <a:r>
              <a:rPr lang="en-US"/>
              <a:t>Click the Close button to close the dialog box</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Counting Words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68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5.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sz="4000"/>
              <a:t>Entering More Text and Inserting a Citation Placeholder</a:t>
            </a:r>
          </a:p>
        </p:txBody>
      </p:sp>
      <p:sp>
        <p:nvSpPr>
          <p:cNvPr id="73731" name="Rectangle 3"/>
          <p:cNvSpPr>
            <a:spLocks noGrp="1" noChangeArrowheads="1"/>
          </p:cNvSpPr>
          <p:nvPr>
            <p:ph type="body" idx="1"/>
          </p:nvPr>
        </p:nvSpPr>
        <p:spPr/>
        <p:txBody>
          <a:bodyPr>
            <a:noAutofit/>
          </a:bodyPr>
          <a:lstStyle/>
          <a:p>
            <a:pPr>
              <a:lnSpc>
                <a:spcPct val="80000"/>
              </a:lnSpc>
            </a:pPr>
            <a:r>
              <a:rPr lang="en-US" sz="2600" dirty="0"/>
              <a:t>With the insertion point positioned at the end of the third paragraph, press the enter key. Type the fourth paragraph of the research paper: </a:t>
            </a:r>
            <a:r>
              <a:rPr lang="en-US" sz="2600" dirty="0">
                <a:latin typeface="Courier New" pitchFamily="49" charset="0"/>
              </a:rPr>
              <a:t>A global positioning system (GPS) is a navigation system that consists of one or more earth-based receivers that accept and analyze signals sent by satellites in order to determine the receiver’s geographic location, according to Shelly and </a:t>
            </a:r>
            <a:r>
              <a:rPr lang="en-US" sz="2600" dirty="0" err="1">
                <a:latin typeface="Courier New" pitchFamily="49" charset="0"/>
              </a:rPr>
              <a:t>Cashman</a:t>
            </a:r>
            <a:r>
              <a:rPr lang="en-US" sz="2600" dirty="0"/>
              <a:t> and then press the </a:t>
            </a:r>
            <a:r>
              <a:rPr lang="en-US" sz="2600" dirty="0" smtClean="0"/>
              <a:t>SPACEBAR</a:t>
            </a:r>
            <a:endParaRPr lang="en-US" sz="2600" dirty="0"/>
          </a:p>
          <a:p>
            <a:pPr>
              <a:lnSpc>
                <a:spcPct val="80000"/>
              </a:lnSpc>
            </a:pPr>
            <a:r>
              <a:rPr lang="en-US" sz="2600" dirty="0"/>
              <a:t>Click the Insert Citation button on the References tab to display the Insert Citation menu</a:t>
            </a:r>
            <a:r>
              <a:rPr lang="en-US" sz="2600" dirty="0" smtClean="0"/>
              <a:t>. Click </a:t>
            </a:r>
            <a:r>
              <a:rPr lang="en-US" sz="2600" dirty="0"/>
              <a:t>Add New Placeholder on the Insert Citation menu to display the Placeholder Name dialog </a:t>
            </a:r>
            <a:r>
              <a:rPr lang="en-US" sz="2600" dirty="0" smtClean="0"/>
              <a:t>box</a:t>
            </a:r>
            <a:endParaRPr lang="en-US" sz="2600" dirty="0"/>
          </a:p>
          <a:p>
            <a:pPr>
              <a:lnSpc>
                <a:spcPct val="80000"/>
              </a:lnSpc>
            </a:pPr>
            <a:r>
              <a:rPr lang="en-US" sz="2600" dirty="0"/>
              <a:t>Type </a:t>
            </a:r>
            <a:r>
              <a:rPr lang="en-US" sz="2600" dirty="0">
                <a:latin typeface="Courier New" pitchFamily="49" charset="0"/>
              </a:rPr>
              <a:t>Shelly</a:t>
            </a:r>
            <a:r>
              <a:rPr lang="en-US" sz="2600" dirty="0"/>
              <a:t> as the tag name for the </a:t>
            </a:r>
            <a:r>
              <a:rPr lang="en-US" sz="2600" dirty="0" smtClean="0"/>
              <a:t>source</a:t>
            </a:r>
            <a:endParaRPr lang="en-US" sz="26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69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Displaying Formatting Marks</a:t>
            </a:r>
          </a:p>
        </p:txBody>
      </p:sp>
      <p:sp>
        <p:nvSpPr>
          <p:cNvPr id="8195" name="Rectangle 3"/>
          <p:cNvSpPr>
            <a:spLocks noGrp="1" noChangeArrowheads="1"/>
          </p:cNvSpPr>
          <p:nvPr>
            <p:ph type="body" idx="1"/>
          </p:nvPr>
        </p:nvSpPr>
        <p:spPr/>
        <p:txBody>
          <a:bodyPr/>
          <a:lstStyle/>
          <a:p>
            <a:r>
              <a:rPr lang="en-US"/>
              <a:t>If necessary, click Home on the Ribbon to display the Home tab. If the Show/Hide ¶ button on the Home tab is not selected already, click it to display formatting marks on the screen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sz="4000"/>
              <a:t>Entering More Text and Inserting a Citation Placeholder</a:t>
            </a:r>
          </a:p>
        </p:txBody>
      </p:sp>
      <p:sp>
        <p:nvSpPr>
          <p:cNvPr id="74755" name="Rectangle 3"/>
          <p:cNvSpPr>
            <a:spLocks noGrp="1" noChangeArrowheads="1"/>
          </p:cNvSpPr>
          <p:nvPr>
            <p:ph type="body" idx="1"/>
          </p:nvPr>
        </p:nvSpPr>
        <p:spPr/>
        <p:txBody>
          <a:bodyPr/>
          <a:lstStyle/>
          <a:p>
            <a:pPr>
              <a:lnSpc>
                <a:spcPct val="90000"/>
              </a:lnSpc>
            </a:pPr>
            <a:r>
              <a:rPr lang="en-US" sz="2800"/>
              <a:t>Click the OK button to close the dialog box and insert the tag name in the citation placeholder</a:t>
            </a:r>
          </a:p>
          <a:p>
            <a:pPr>
              <a:lnSpc>
                <a:spcPct val="90000"/>
              </a:lnSpc>
            </a:pPr>
            <a:r>
              <a:rPr lang="en-US" sz="2800"/>
              <a:t>Press the PERIOD key to end the sentence.Press the SPACEBAR. Type </a:t>
            </a:r>
            <a:r>
              <a:rPr lang="en-US" sz="2800">
                <a:latin typeface="Courier New" pitchFamily="49" charset="0"/>
              </a:rPr>
              <a:t>A GPS receiver is a handheld, mountable, or embedded device that contains an antenna, a radio receiver, and a processor. Many mobile devices, such as mobile phones and PDAs, have GPS capability built into the device.</a:t>
            </a:r>
          </a:p>
          <a:p>
            <a:pPr>
              <a:lnSpc>
                <a:spcPct val="90000"/>
              </a:lnSpc>
            </a:pPr>
            <a:r>
              <a:rPr lang="en-US" sz="2800"/>
              <a:t>Press the ENTER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sz="4000"/>
              <a:t>Entering More Text and Inserting a Citation Placeholder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Editing a Source</a:t>
            </a:r>
          </a:p>
        </p:txBody>
      </p:sp>
      <p:sp>
        <p:nvSpPr>
          <p:cNvPr id="76803" name="Rectangle 3"/>
          <p:cNvSpPr>
            <a:spLocks noGrp="1" noChangeArrowheads="1"/>
          </p:cNvSpPr>
          <p:nvPr>
            <p:ph type="body" idx="1"/>
          </p:nvPr>
        </p:nvSpPr>
        <p:spPr/>
        <p:txBody>
          <a:bodyPr>
            <a:normAutofit/>
          </a:bodyPr>
          <a:lstStyle/>
          <a:p>
            <a:pPr>
              <a:lnSpc>
                <a:spcPct val="90000"/>
              </a:lnSpc>
            </a:pPr>
            <a:r>
              <a:rPr lang="en-US" sz="2600" dirty="0"/>
              <a:t>Click somewhere in the citation placeholder to be edited, in this case (Shelly), to select the citation placeholder</a:t>
            </a:r>
          </a:p>
          <a:p>
            <a:pPr>
              <a:lnSpc>
                <a:spcPct val="90000"/>
              </a:lnSpc>
            </a:pPr>
            <a:r>
              <a:rPr lang="en-US" sz="2600" dirty="0"/>
              <a:t>Click the Citation Options box arrow to display the Citation Options </a:t>
            </a:r>
            <a:r>
              <a:rPr lang="en-US" sz="2600" dirty="0" smtClean="0"/>
              <a:t>menu</a:t>
            </a:r>
            <a:endParaRPr lang="en-US" sz="2600" dirty="0"/>
          </a:p>
          <a:p>
            <a:pPr>
              <a:lnSpc>
                <a:spcPct val="90000"/>
              </a:lnSpc>
            </a:pPr>
            <a:r>
              <a:rPr lang="en-US" sz="2600" dirty="0"/>
              <a:t>Click Edit Source on the Citation Options menu to display the Edit Source dialog </a:t>
            </a:r>
            <a:r>
              <a:rPr lang="en-US" sz="2600" dirty="0" smtClean="0"/>
              <a:t>box</a:t>
            </a:r>
            <a:endParaRPr lang="en-US" sz="2600" dirty="0"/>
          </a:p>
          <a:p>
            <a:pPr>
              <a:lnSpc>
                <a:spcPct val="90000"/>
              </a:lnSpc>
            </a:pPr>
            <a:r>
              <a:rPr lang="en-US" sz="2600" dirty="0"/>
              <a:t>If necessary, click the Type of Source box arrow, scroll to and then click Web site, so that the list shows fields required for a Web </a:t>
            </a:r>
            <a:r>
              <a:rPr lang="en-US" sz="2600" dirty="0" smtClean="0"/>
              <a:t>site</a:t>
            </a:r>
            <a:endParaRPr lang="en-US" sz="2600" dirty="0"/>
          </a:p>
          <a:p>
            <a:pPr>
              <a:lnSpc>
                <a:spcPct val="90000"/>
              </a:lnSpc>
            </a:pPr>
            <a:r>
              <a:rPr lang="en-US" sz="2600" dirty="0"/>
              <a:t>Place a check mark in the Show All Bibliography Fields check box to display more fields related to Web </a:t>
            </a:r>
            <a:r>
              <a:rPr lang="en-US" sz="2600" dirty="0" smtClean="0"/>
              <a:t>sites</a:t>
            </a:r>
            <a:endParaRPr lang="en-US" sz="26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Editing a Source</a:t>
            </a:r>
          </a:p>
        </p:txBody>
      </p:sp>
      <p:sp>
        <p:nvSpPr>
          <p:cNvPr id="77827" name="Rectangle 3"/>
          <p:cNvSpPr>
            <a:spLocks noGrp="1" noChangeArrowheads="1"/>
          </p:cNvSpPr>
          <p:nvPr>
            <p:ph type="body" idx="1"/>
          </p:nvPr>
        </p:nvSpPr>
        <p:spPr/>
        <p:txBody>
          <a:bodyPr/>
          <a:lstStyle/>
          <a:p>
            <a:pPr>
              <a:lnSpc>
                <a:spcPct val="80000"/>
              </a:lnSpc>
            </a:pPr>
            <a:r>
              <a:rPr lang="en-US" sz="2800" dirty="0"/>
              <a:t>Click the Author text box. Type </a:t>
            </a:r>
            <a:r>
              <a:rPr lang="en-US" sz="2800" dirty="0">
                <a:latin typeface="Courier New" pitchFamily="49" charset="0"/>
              </a:rPr>
              <a:t>Shelly, Gary B., and Thomas J. </a:t>
            </a:r>
            <a:r>
              <a:rPr lang="en-US" sz="2800" dirty="0" err="1">
                <a:latin typeface="Courier New" pitchFamily="49" charset="0"/>
              </a:rPr>
              <a:t>Cashman</a:t>
            </a:r>
            <a:r>
              <a:rPr lang="en-US" sz="2800" dirty="0"/>
              <a:t> as the </a:t>
            </a:r>
            <a:r>
              <a:rPr lang="en-US" sz="2800" dirty="0" smtClean="0"/>
              <a:t>author</a:t>
            </a:r>
            <a:endParaRPr lang="en-US" sz="2800" dirty="0"/>
          </a:p>
          <a:p>
            <a:pPr>
              <a:lnSpc>
                <a:spcPct val="80000"/>
              </a:lnSpc>
            </a:pPr>
            <a:r>
              <a:rPr lang="en-US" sz="2800" dirty="0"/>
              <a:t>Click the Name of Web Page text box. Type </a:t>
            </a:r>
            <a:r>
              <a:rPr lang="en-US" sz="2800" dirty="0">
                <a:latin typeface="Courier New" pitchFamily="49" charset="0"/>
              </a:rPr>
              <a:t>How a GPS Works</a:t>
            </a:r>
            <a:r>
              <a:rPr lang="en-US" sz="2800" dirty="0"/>
              <a:t> as the Web page </a:t>
            </a:r>
            <a:r>
              <a:rPr lang="en-US" sz="2800" dirty="0" smtClean="0"/>
              <a:t>title</a:t>
            </a:r>
            <a:endParaRPr lang="en-US" sz="2800" dirty="0"/>
          </a:p>
          <a:p>
            <a:pPr>
              <a:lnSpc>
                <a:spcPct val="80000"/>
              </a:lnSpc>
            </a:pPr>
            <a:r>
              <a:rPr lang="en-US" sz="2800" dirty="0"/>
              <a:t>Click the Production Company text box. Type </a:t>
            </a:r>
            <a:r>
              <a:rPr lang="en-US" sz="2800" dirty="0">
                <a:latin typeface="Courier New" pitchFamily="49" charset="0"/>
              </a:rPr>
              <a:t>Course Technology</a:t>
            </a:r>
            <a:r>
              <a:rPr lang="en-US" sz="2800" dirty="0"/>
              <a:t> as the </a:t>
            </a:r>
            <a:r>
              <a:rPr lang="en-US" sz="2800" dirty="0" smtClean="0"/>
              <a:t>production company</a:t>
            </a:r>
            <a:endParaRPr lang="en-US" sz="2800" dirty="0"/>
          </a:p>
          <a:p>
            <a:pPr>
              <a:lnSpc>
                <a:spcPct val="80000"/>
              </a:lnSpc>
            </a:pPr>
            <a:r>
              <a:rPr lang="en-US" sz="2800" dirty="0"/>
              <a:t>Click the Year Accessed text box. Type </a:t>
            </a:r>
            <a:r>
              <a:rPr lang="en-US" sz="2800" dirty="0">
                <a:latin typeface="Courier New" pitchFamily="49" charset="0"/>
              </a:rPr>
              <a:t>2008</a:t>
            </a:r>
            <a:r>
              <a:rPr lang="en-US" sz="2800" dirty="0"/>
              <a:t> as the </a:t>
            </a:r>
            <a:r>
              <a:rPr lang="en-US" sz="2800" dirty="0" smtClean="0"/>
              <a:t>year</a:t>
            </a:r>
            <a:endParaRPr lang="en-US" sz="2800" dirty="0"/>
          </a:p>
          <a:p>
            <a:pPr>
              <a:lnSpc>
                <a:spcPct val="80000"/>
              </a:lnSpc>
            </a:pPr>
            <a:r>
              <a:rPr lang="en-US" sz="2800" dirty="0"/>
              <a:t>Press the TAB key and then type </a:t>
            </a:r>
            <a:r>
              <a:rPr lang="en-US" sz="2800" dirty="0">
                <a:latin typeface="Courier New" pitchFamily="49" charset="0"/>
              </a:rPr>
              <a:t>March</a:t>
            </a:r>
            <a:r>
              <a:rPr lang="en-US" sz="2800" dirty="0"/>
              <a:t> as the month </a:t>
            </a:r>
            <a:r>
              <a:rPr lang="en-US" sz="2800" dirty="0" smtClean="0"/>
              <a:t>accessed</a:t>
            </a:r>
            <a:endParaRPr lang="en-US" sz="2800"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Editing a Source</a:t>
            </a:r>
          </a:p>
        </p:txBody>
      </p:sp>
      <p:sp>
        <p:nvSpPr>
          <p:cNvPr id="78851" name="Rectangle 3"/>
          <p:cNvSpPr>
            <a:spLocks noGrp="1" noChangeArrowheads="1"/>
          </p:cNvSpPr>
          <p:nvPr>
            <p:ph type="body" idx="1"/>
          </p:nvPr>
        </p:nvSpPr>
        <p:spPr/>
        <p:txBody>
          <a:bodyPr/>
          <a:lstStyle/>
          <a:p>
            <a:r>
              <a:rPr lang="en-US" dirty="0"/>
              <a:t>Press the TAB key and then type </a:t>
            </a:r>
            <a:r>
              <a:rPr lang="en-US" dirty="0">
                <a:latin typeface="Courier New" pitchFamily="49" charset="0"/>
              </a:rPr>
              <a:t>21</a:t>
            </a:r>
            <a:r>
              <a:rPr lang="en-US" dirty="0"/>
              <a:t> as the day </a:t>
            </a:r>
            <a:r>
              <a:rPr lang="en-US" dirty="0" smtClean="0"/>
              <a:t>accessed</a:t>
            </a:r>
            <a:endParaRPr lang="en-US" dirty="0"/>
          </a:p>
          <a:p>
            <a:r>
              <a:rPr lang="en-US" dirty="0"/>
              <a:t>Press the TAB key and then type </a:t>
            </a:r>
            <a:r>
              <a:rPr lang="en-US" dirty="0">
                <a:latin typeface="Courier New" pitchFamily="49" charset="0"/>
              </a:rPr>
              <a:t>www.scsite.com/wd2007/pr2/wc.htm</a:t>
            </a:r>
            <a:r>
              <a:rPr lang="en-US" dirty="0"/>
              <a:t> as the URL</a:t>
            </a:r>
          </a:p>
          <a:p>
            <a:r>
              <a:rPr lang="en-US" dirty="0"/>
              <a:t>Click the OK button to close the dialog box and create the </a:t>
            </a:r>
            <a:r>
              <a:rPr lang="en-US" dirty="0" smtClean="0"/>
              <a:t>source</a:t>
            </a:r>
            <a:endParaRPr lang="en-US" dirty="0"/>
          </a:p>
        </p:txBody>
      </p:sp>
      <p:sp>
        <p:nvSpPr>
          <p:cNvPr id="4" name="Slide Number Placeholder 3"/>
          <p:cNvSpPr>
            <a:spLocks noGrp="1"/>
          </p:cNvSpPr>
          <p:nvPr>
            <p:ph type="sldNum" sz="quarter" idx="12"/>
          </p:nvPr>
        </p:nvSpPr>
        <p:spPr/>
        <p:txBody>
          <a:bodyPr/>
          <a:lstStyle/>
          <a:p>
            <a:fld id="{CA380B22-F6F4-44E6-A477-C47B9EB980BC}" type="slidenum">
              <a:rPr lang="en-US" smtClean="0"/>
              <a:pPr/>
              <a:t>74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a:t>Editing a Source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7.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Editing a Citation</a:t>
            </a:r>
          </a:p>
        </p:txBody>
      </p:sp>
      <p:sp>
        <p:nvSpPr>
          <p:cNvPr id="80899" name="Rectangle 3"/>
          <p:cNvSpPr>
            <a:spLocks noGrp="1" noChangeArrowheads="1"/>
          </p:cNvSpPr>
          <p:nvPr>
            <p:ph type="body" idx="1"/>
          </p:nvPr>
        </p:nvSpPr>
        <p:spPr/>
        <p:txBody>
          <a:bodyPr/>
          <a:lstStyle/>
          <a:p>
            <a:pPr>
              <a:lnSpc>
                <a:spcPct val="80000"/>
              </a:lnSpc>
            </a:pPr>
            <a:r>
              <a:rPr lang="en-US" sz="2800"/>
              <a:t>If necessary, click the somewhere in citation to be edited, in this case (Shelly), to select the citation and display the Citation Options box arrow</a:t>
            </a:r>
          </a:p>
          <a:p>
            <a:pPr>
              <a:lnSpc>
                <a:spcPct val="80000"/>
              </a:lnSpc>
            </a:pPr>
            <a:r>
              <a:rPr lang="en-US" sz="2800"/>
              <a:t>Click the Citation Options box arrow and then click Edit Citation on the Citation Options menu to display the Edit Citation dialog box</a:t>
            </a:r>
          </a:p>
          <a:p>
            <a:pPr>
              <a:lnSpc>
                <a:spcPct val="80000"/>
              </a:lnSpc>
            </a:pPr>
            <a:r>
              <a:rPr lang="en-US" sz="2800"/>
              <a:t>Click the Author check box to place a check mark in it</a:t>
            </a:r>
          </a:p>
          <a:p>
            <a:pPr>
              <a:lnSpc>
                <a:spcPct val="80000"/>
              </a:lnSpc>
            </a:pPr>
            <a:r>
              <a:rPr lang="en-US" sz="2800"/>
              <a:t>Click the OK button to close the dialog box, remove the author name from the citation, and show the name of the Web site in the citation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Editing a Citation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Entering More Text</a:t>
            </a:r>
          </a:p>
        </p:txBody>
      </p:sp>
      <p:sp>
        <p:nvSpPr>
          <p:cNvPr id="82947" name="Rectangle 3"/>
          <p:cNvSpPr>
            <a:spLocks noGrp="1" noChangeArrowheads="1"/>
          </p:cNvSpPr>
          <p:nvPr>
            <p:ph type="body" idx="1"/>
          </p:nvPr>
        </p:nvSpPr>
        <p:spPr/>
        <p:txBody>
          <a:bodyPr/>
          <a:lstStyle/>
          <a:p>
            <a:pPr>
              <a:lnSpc>
                <a:spcPct val="90000"/>
              </a:lnSpc>
            </a:pPr>
            <a:r>
              <a:rPr lang="en-US" sz="2800"/>
              <a:t>Position the insertion point on the paragraph mark below the fourth paragraph in the research paper</a:t>
            </a:r>
          </a:p>
          <a:p>
            <a:pPr>
              <a:lnSpc>
                <a:spcPct val="90000"/>
              </a:lnSpc>
            </a:pPr>
            <a:r>
              <a:rPr lang="en-US" sz="2800"/>
              <a:t>Type the last paragraph of the research paper: </a:t>
            </a:r>
            <a:r>
              <a:rPr lang="en-US" sz="2800">
                <a:latin typeface="Courier New" pitchFamily="49" charset="0"/>
              </a:rPr>
              <a:t>Mobile users communicate wirelessly through wireless messaging services, wireless Internet access points, and global positioning systems. Anyone can take advantage of wireless communications using mobile computers and devices</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Entering More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79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49.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Double-Spacing Text</a:t>
            </a:r>
          </a:p>
        </p:txBody>
      </p:sp>
      <p:sp>
        <p:nvSpPr>
          <p:cNvPr id="9219" name="Rectangle 3"/>
          <p:cNvSpPr>
            <a:spLocks noGrp="1" noChangeArrowheads="1"/>
          </p:cNvSpPr>
          <p:nvPr>
            <p:ph type="body" idx="1"/>
          </p:nvPr>
        </p:nvSpPr>
        <p:spPr/>
        <p:txBody>
          <a:bodyPr/>
          <a:lstStyle/>
          <a:p>
            <a:r>
              <a:rPr lang="en-US"/>
              <a:t>Click the Line spacing button on the Home tab to display the Line spacing gallery</a:t>
            </a:r>
          </a:p>
          <a:p>
            <a:r>
              <a:rPr lang="en-US"/>
              <a:t>Click 2.0 in the Line spacing gallery to change the line spacing to double at the location of the insertion point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r>
              <a:rPr lang="en-US" sz="4000"/>
              <a:t>Saving Existing Documents with the Same File Name</a:t>
            </a:r>
          </a:p>
        </p:txBody>
      </p:sp>
      <p:sp>
        <p:nvSpPr>
          <p:cNvPr id="84995" name="Rectangle 3"/>
          <p:cNvSpPr>
            <a:spLocks noGrp="1" noChangeArrowheads="1"/>
          </p:cNvSpPr>
          <p:nvPr>
            <p:ph type="body" idx="1"/>
          </p:nvPr>
        </p:nvSpPr>
        <p:spPr/>
        <p:txBody>
          <a:bodyPr/>
          <a:lstStyle/>
          <a:p>
            <a:r>
              <a:rPr lang="en-US" dirty="0"/>
              <a:t>Click the Save button on the Quick Access Toolbar to overwrite the previous Wireless Communications Paper </a:t>
            </a:r>
            <a:r>
              <a:rPr lang="en-US" dirty="0" smtClean="0"/>
              <a:t>file </a:t>
            </a:r>
            <a:r>
              <a:rPr lang="en-US" dirty="0"/>
              <a:t>on the USB flash drive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Page Breaking Manually</a:t>
            </a:r>
          </a:p>
        </p:txBody>
      </p:sp>
      <p:sp>
        <p:nvSpPr>
          <p:cNvPr id="86019" name="Rectangle 3"/>
          <p:cNvSpPr>
            <a:spLocks noGrp="1" noChangeArrowheads="1"/>
          </p:cNvSpPr>
          <p:nvPr>
            <p:ph type="body" idx="1"/>
          </p:nvPr>
        </p:nvSpPr>
        <p:spPr/>
        <p:txBody>
          <a:bodyPr/>
          <a:lstStyle/>
          <a:p>
            <a:r>
              <a:rPr lang="en-US" sz="2800"/>
              <a:t>With the insertion point at the end of the text of the research paper, press the ENTER key</a:t>
            </a:r>
          </a:p>
          <a:p>
            <a:r>
              <a:rPr lang="en-US" sz="2800"/>
              <a:t>Then, press CTRL+ENTER to insert a manual page break immediately above the insertion point and position the insertion point immediately below the manual page break </a:t>
            </a:r>
          </a:p>
          <a:p>
            <a:r>
              <a:rPr lang="en-US" sz="2800"/>
              <a:t>Scroll to position the top of the third page closer to the ruler</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ormAutofit fontScale="90000"/>
          </a:bodyPr>
          <a:lstStyle/>
          <a:p>
            <a:r>
              <a:rPr lang="en-US" sz="4000"/>
              <a:t>Centering the Title of the Works Cited Page</a:t>
            </a:r>
          </a:p>
        </p:txBody>
      </p:sp>
      <p:sp>
        <p:nvSpPr>
          <p:cNvPr id="88067" name="Rectangle 3"/>
          <p:cNvSpPr>
            <a:spLocks noGrp="1" noChangeArrowheads="1"/>
          </p:cNvSpPr>
          <p:nvPr>
            <p:ph type="body" idx="1"/>
          </p:nvPr>
        </p:nvSpPr>
        <p:spPr/>
        <p:txBody>
          <a:bodyPr/>
          <a:lstStyle/>
          <a:p>
            <a:r>
              <a:rPr lang="en-US" sz="2800"/>
              <a:t>Drag the First Line Indent marker to the 0” mark on the ruler, which is at the left margin, to remove the first-line indent setting</a:t>
            </a:r>
          </a:p>
          <a:p>
            <a:r>
              <a:rPr lang="en-US" sz="2800"/>
              <a:t>Press CTRL+E to center the paragraph mark</a:t>
            </a:r>
          </a:p>
          <a:p>
            <a:r>
              <a:rPr lang="en-US" sz="2800"/>
              <a:t>Type Works Cited as the title</a:t>
            </a:r>
          </a:p>
          <a:p>
            <a:r>
              <a:rPr lang="en-US" sz="2800"/>
              <a:t>Press the ENTER key</a:t>
            </a:r>
          </a:p>
          <a:p>
            <a:r>
              <a:rPr lang="en-US" sz="2800"/>
              <a:t>Press CTRL+L to left-align the paragraph mark</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r>
              <a:rPr lang="en-US" sz="4000"/>
              <a:t>Centering the Title of the Works Cited Page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51.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Creating the Bibliographical List</a:t>
            </a:r>
          </a:p>
        </p:txBody>
      </p:sp>
      <p:sp>
        <p:nvSpPr>
          <p:cNvPr id="90115" name="Rectangle 3"/>
          <p:cNvSpPr>
            <a:spLocks noGrp="1" noChangeArrowheads="1"/>
          </p:cNvSpPr>
          <p:nvPr>
            <p:ph type="body" idx="1"/>
          </p:nvPr>
        </p:nvSpPr>
        <p:spPr/>
        <p:txBody>
          <a:bodyPr/>
          <a:lstStyle/>
          <a:p>
            <a:pPr>
              <a:lnSpc>
                <a:spcPct val="90000"/>
              </a:lnSpc>
            </a:pPr>
            <a:r>
              <a:rPr lang="en-US"/>
              <a:t>With the insertion point positioned, click the Bibliography button on the References tab to display the Bibliography gallery</a:t>
            </a:r>
          </a:p>
          <a:p>
            <a:pPr>
              <a:lnSpc>
                <a:spcPct val="90000"/>
              </a:lnSpc>
            </a:pPr>
            <a:r>
              <a:rPr lang="en-US"/>
              <a:t>Click Insert Bibliography in the Bibliography gallery to insert a list of sources at the location of the insertion point</a:t>
            </a:r>
          </a:p>
          <a:p>
            <a:pPr>
              <a:lnSpc>
                <a:spcPct val="90000"/>
              </a:lnSpc>
            </a:pPr>
            <a:r>
              <a:rPr lang="en-US"/>
              <a:t>If necessary, scroll to display the entire list of sources in the document window</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Creating the Bibliographical List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5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normAutofit fontScale="90000"/>
          </a:bodyPr>
          <a:lstStyle/>
          <a:p>
            <a:r>
              <a:rPr lang="en-US" sz="4000"/>
              <a:t>Modifying a Style Using the Styles Task Pane</a:t>
            </a:r>
          </a:p>
        </p:txBody>
      </p:sp>
      <p:sp>
        <p:nvSpPr>
          <p:cNvPr id="92163" name="Rectangle 3"/>
          <p:cNvSpPr>
            <a:spLocks noGrp="1" noChangeArrowheads="1"/>
          </p:cNvSpPr>
          <p:nvPr>
            <p:ph type="body" idx="1"/>
          </p:nvPr>
        </p:nvSpPr>
        <p:spPr/>
        <p:txBody>
          <a:bodyPr/>
          <a:lstStyle/>
          <a:p>
            <a:pPr>
              <a:lnSpc>
                <a:spcPct val="80000"/>
              </a:lnSpc>
            </a:pPr>
            <a:r>
              <a:rPr lang="en-US" sz="2800"/>
              <a:t>Click somewhere in the list of sources to position the insertion point in a paragraph formatted with the Bibliography style</a:t>
            </a:r>
          </a:p>
          <a:p>
            <a:pPr>
              <a:lnSpc>
                <a:spcPct val="80000"/>
              </a:lnSpc>
            </a:pPr>
            <a:r>
              <a:rPr lang="en-US" sz="2800"/>
              <a:t>Click Home on the Ribbon to display the Home tab.</a:t>
            </a:r>
          </a:p>
          <a:p>
            <a:pPr>
              <a:lnSpc>
                <a:spcPct val="80000"/>
              </a:lnSpc>
            </a:pPr>
            <a:r>
              <a:rPr lang="en-US" sz="2800"/>
              <a:t>Click the Styles Dialog Box Launcher to display the Styles task pane.</a:t>
            </a:r>
          </a:p>
          <a:p>
            <a:pPr>
              <a:lnSpc>
                <a:spcPct val="80000"/>
              </a:lnSpc>
            </a:pPr>
            <a:r>
              <a:rPr lang="en-US" sz="2800"/>
              <a:t>If necessary, scroll to Bibliography in the Styles task pane. Click Bibliography to select it, if necessary, and then click its box arrow to display the Bibliography menu</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normAutofit fontScale="90000"/>
          </a:bodyPr>
          <a:lstStyle/>
          <a:p>
            <a:r>
              <a:rPr lang="en-US" sz="4000"/>
              <a:t>Modifying a Style Using the Styles Task Pane</a:t>
            </a:r>
          </a:p>
        </p:txBody>
      </p:sp>
      <p:sp>
        <p:nvSpPr>
          <p:cNvPr id="93187" name="Rectangle 3"/>
          <p:cNvSpPr>
            <a:spLocks noGrp="1" noChangeArrowheads="1"/>
          </p:cNvSpPr>
          <p:nvPr>
            <p:ph type="body" idx="1"/>
          </p:nvPr>
        </p:nvSpPr>
        <p:spPr/>
        <p:txBody>
          <a:bodyPr>
            <a:normAutofit/>
          </a:bodyPr>
          <a:lstStyle/>
          <a:p>
            <a:pPr>
              <a:lnSpc>
                <a:spcPct val="80000"/>
              </a:lnSpc>
            </a:pPr>
            <a:r>
              <a:rPr lang="en-US" sz="2600" dirty="0"/>
              <a:t>Click the Modify command on the Bibliography menu to display the Modify Style dialog </a:t>
            </a:r>
            <a:r>
              <a:rPr lang="en-US" sz="2600" dirty="0" smtClean="0"/>
              <a:t>box</a:t>
            </a:r>
            <a:endParaRPr lang="en-US" sz="2600" dirty="0"/>
          </a:p>
          <a:p>
            <a:pPr>
              <a:lnSpc>
                <a:spcPct val="80000"/>
              </a:lnSpc>
            </a:pPr>
            <a:r>
              <a:rPr lang="en-US" sz="2600" dirty="0"/>
              <a:t>Click the ‘Style based on’ box arrow and then click No Spacing to base the Bibliography style on the No Spacing </a:t>
            </a:r>
            <a:r>
              <a:rPr lang="en-US" sz="2600" dirty="0" smtClean="0"/>
              <a:t>style</a:t>
            </a:r>
            <a:endParaRPr lang="en-US" sz="2600" dirty="0"/>
          </a:p>
          <a:p>
            <a:pPr>
              <a:lnSpc>
                <a:spcPct val="80000"/>
              </a:lnSpc>
            </a:pPr>
            <a:r>
              <a:rPr lang="en-US" sz="2600" dirty="0"/>
              <a:t>Click the ‘Style for following paragraph’ box arrow and then click No Spacing to base additional bibliographical paragraphs on the No Spacing </a:t>
            </a:r>
            <a:r>
              <a:rPr lang="en-US" sz="2600" dirty="0" smtClean="0"/>
              <a:t>style</a:t>
            </a:r>
            <a:endParaRPr lang="en-US" sz="2600" dirty="0"/>
          </a:p>
          <a:p>
            <a:pPr>
              <a:lnSpc>
                <a:spcPct val="80000"/>
              </a:lnSpc>
            </a:pPr>
            <a:r>
              <a:rPr lang="en-US" sz="2600" dirty="0"/>
              <a:t>Click the Double Space button to set the line spacing to </a:t>
            </a:r>
            <a:r>
              <a:rPr lang="en-US" sz="2600" dirty="0" smtClean="0"/>
              <a:t>double</a:t>
            </a:r>
            <a:endParaRPr lang="en-US" sz="2600" dirty="0"/>
          </a:p>
          <a:p>
            <a:pPr>
              <a:lnSpc>
                <a:spcPct val="80000"/>
              </a:lnSpc>
            </a:pPr>
            <a:r>
              <a:rPr lang="en-US" sz="2600" dirty="0"/>
              <a:t>Place a check mark in the Automatically update check box so that any future changes you make to the bibliographical paragraphs will update the Bibliography style automatically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r>
              <a:rPr lang="en-US" sz="4000"/>
              <a:t>Modifying a Style Using the Styles Task Pane </a:t>
            </a:r>
          </a:p>
        </p:txBody>
      </p:sp>
      <p:sp>
        <p:nvSpPr>
          <p:cNvPr id="87043" name="Rectangle 3"/>
          <p:cNvSpPr>
            <a:spLocks noGrp="1" noChangeArrowheads="1"/>
          </p:cNvSpPr>
          <p:nvPr>
            <p:ph type="body" idx="1"/>
          </p:nvPr>
        </p:nvSpPr>
        <p:spPr/>
        <p:txBody>
          <a:bodyPr/>
          <a:lstStyle/>
          <a:p>
            <a:r>
              <a:rPr lang="en-US" dirty="0"/>
              <a:t>Click the OK button in the Modify Style dialog box to close the dialog box and apply the style changes to the paragraphs in the </a:t>
            </a:r>
            <a:r>
              <a:rPr lang="en-US" dirty="0" smtClean="0"/>
              <a:t>document</a:t>
            </a:r>
            <a:endParaRPr lang="en-US" dirty="0"/>
          </a:p>
          <a:p>
            <a:r>
              <a:rPr lang="en-US" dirty="0"/>
              <a:t>Click the Close button on the Styles task pane title bar to close the task pane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fontScale="90000"/>
          </a:bodyPr>
          <a:lstStyle/>
          <a:p>
            <a:r>
              <a:rPr lang="en-US" sz="4000"/>
              <a:t>Modifying a Style Using the Styles Task Pane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89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56.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Double-Spacing Text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11" name="Content Placeholder 10" descr="Fig02-02.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t>Creating a Hanging Indent</a:t>
            </a:r>
          </a:p>
        </p:txBody>
      </p:sp>
      <p:sp>
        <p:nvSpPr>
          <p:cNvPr id="95235" name="Rectangle 3"/>
          <p:cNvSpPr>
            <a:spLocks noGrp="1" noChangeArrowheads="1"/>
          </p:cNvSpPr>
          <p:nvPr>
            <p:ph type="body" idx="1"/>
          </p:nvPr>
        </p:nvSpPr>
        <p:spPr/>
        <p:txBody>
          <a:bodyPr/>
          <a:lstStyle/>
          <a:p>
            <a:r>
              <a:rPr lang="en-US"/>
              <a:t>With the insertion point in the paragraph to format, point to the Hanging Indent marker on the ruler</a:t>
            </a:r>
          </a:p>
          <a:p>
            <a:r>
              <a:rPr lang="en-US"/>
              <a:t>Drag the Hanging Indent marker to the .5” mark on the ruler to set the hanging indent to one-half inch from the left margin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90</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a:t>Creating a Hanging Indent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91</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58.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n-US" sz="4000"/>
              <a:t>Modifying a Source and Update the Bibliographical List</a:t>
            </a:r>
          </a:p>
        </p:txBody>
      </p:sp>
      <p:sp>
        <p:nvSpPr>
          <p:cNvPr id="97283" name="Rectangle 3"/>
          <p:cNvSpPr>
            <a:spLocks noGrp="1" noChangeArrowheads="1"/>
          </p:cNvSpPr>
          <p:nvPr>
            <p:ph type="body" idx="1"/>
          </p:nvPr>
        </p:nvSpPr>
        <p:spPr/>
        <p:txBody>
          <a:bodyPr/>
          <a:lstStyle/>
          <a:p>
            <a:pPr>
              <a:lnSpc>
                <a:spcPct val="80000"/>
              </a:lnSpc>
            </a:pPr>
            <a:r>
              <a:rPr lang="en-US" sz="2800"/>
              <a:t>Click References on the Ribbon to display the References tab</a:t>
            </a:r>
          </a:p>
          <a:p>
            <a:pPr>
              <a:lnSpc>
                <a:spcPct val="80000"/>
              </a:lnSpc>
            </a:pPr>
            <a:r>
              <a:rPr lang="en-US" sz="2800"/>
              <a:t>Click the Manage Sources button on the References tab to display the Source Manager dialog box</a:t>
            </a:r>
          </a:p>
          <a:p>
            <a:pPr>
              <a:lnSpc>
                <a:spcPct val="80000"/>
              </a:lnSpc>
            </a:pPr>
            <a:r>
              <a:rPr lang="en-US" sz="2800"/>
              <a:t>Click the source you wish to edit in the Current List</a:t>
            </a:r>
          </a:p>
          <a:p>
            <a:pPr>
              <a:lnSpc>
                <a:spcPct val="80000"/>
              </a:lnSpc>
            </a:pPr>
            <a:r>
              <a:rPr lang="en-US" sz="2800"/>
              <a:t>Click the Edit button to display the Edit Source dialog box</a:t>
            </a:r>
          </a:p>
          <a:p>
            <a:pPr>
              <a:lnSpc>
                <a:spcPct val="80000"/>
              </a:lnSpc>
            </a:pPr>
            <a:r>
              <a:rPr lang="en-US" sz="2800"/>
              <a:t>In the Title text box, add the word, Services, to the end of the title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92</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normAutofit fontScale="90000"/>
          </a:bodyPr>
          <a:lstStyle/>
          <a:p>
            <a:r>
              <a:rPr lang="en-US" sz="4000"/>
              <a:t>Modifying a Source and Update the Bibliographical List</a:t>
            </a:r>
          </a:p>
        </p:txBody>
      </p:sp>
      <p:sp>
        <p:nvSpPr>
          <p:cNvPr id="98307" name="Rectangle 3"/>
          <p:cNvSpPr>
            <a:spLocks noGrp="1" noChangeArrowheads="1"/>
          </p:cNvSpPr>
          <p:nvPr>
            <p:ph type="body" idx="1"/>
          </p:nvPr>
        </p:nvSpPr>
        <p:spPr/>
        <p:txBody>
          <a:bodyPr/>
          <a:lstStyle/>
          <a:p>
            <a:r>
              <a:rPr lang="en-US" dirty="0"/>
              <a:t>Click the OK button to close the Edit Source dialog </a:t>
            </a:r>
            <a:r>
              <a:rPr lang="en-US" dirty="0" smtClean="0"/>
              <a:t>box</a:t>
            </a:r>
            <a:endParaRPr lang="en-US" dirty="0"/>
          </a:p>
          <a:p>
            <a:r>
              <a:rPr lang="en-US" dirty="0"/>
              <a:t>If a Microsoft Office Word dialog box appears, click its Yes button to update all occurrences of the </a:t>
            </a:r>
            <a:r>
              <a:rPr lang="en-US" dirty="0" smtClean="0"/>
              <a:t>source</a:t>
            </a:r>
            <a:endParaRPr lang="en-US" dirty="0"/>
          </a:p>
          <a:p>
            <a:r>
              <a:rPr lang="en-US" dirty="0"/>
              <a:t>Click the Close button in the Source Manager dialog box and update the list of sources in the document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93</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r>
              <a:rPr lang="en-US" sz="4000"/>
              <a:t>Modifying a Source and Update the Bibliographical List</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94</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60.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sz="4000"/>
              <a:t>Using the Select Browse Object Menu</a:t>
            </a:r>
          </a:p>
        </p:txBody>
      </p:sp>
      <p:sp>
        <p:nvSpPr>
          <p:cNvPr id="101379" name="Rectangle 3"/>
          <p:cNvSpPr>
            <a:spLocks noGrp="1" noChangeArrowheads="1"/>
          </p:cNvSpPr>
          <p:nvPr>
            <p:ph type="body" idx="1"/>
          </p:nvPr>
        </p:nvSpPr>
        <p:spPr/>
        <p:txBody>
          <a:bodyPr/>
          <a:lstStyle/>
          <a:p>
            <a:pPr>
              <a:lnSpc>
                <a:spcPct val="80000"/>
              </a:lnSpc>
            </a:pPr>
            <a:r>
              <a:rPr lang="en-US" sz="2800" dirty="0"/>
              <a:t>Click the Select Browse Object button on the vertical scroll bar to display the Select Browse Object menu and then position the mouse pointer on the Browse by Footnote icon</a:t>
            </a:r>
          </a:p>
          <a:p>
            <a:pPr>
              <a:lnSpc>
                <a:spcPct val="80000"/>
              </a:lnSpc>
            </a:pPr>
            <a:r>
              <a:rPr lang="en-US" sz="2800" dirty="0"/>
              <a:t>Click the Browse by Footnote icon to set the browse object to </a:t>
            </a:r>
            <a:r>
              <a:rPr lang="en-US" sz="2800" dirty="0" smtClean="0"/>
              <a:t>footnotes</a:t>
            </a:r>
            <a:endParaRPr lang="en-US" sz="2800" dirty="0"/>
          </a:p>
          <a:p>
            <a:pPr>
              <a:lnSpc>
                <a:spcPct val="80000"/>
              </a:lnSpc>
            </a:pPr>
            <a:r>
              <a:rPr lang="en-US" sz="2800" dirty="0"/>
              <a:t>Position the mouse pointer on the Previous Footnote button on the vertical scroll bar</a:t>
            </a:r>
          </a:p>
          <a:p>
            <a:pPr>
              <a:lnSpc>
                <a:spcPct val="80000"/>
              </a:lnSpc>
            </a:pPr>
            <a:r>
              <a:rPr lang="en-US" sz="2800" dirty="0"/>
              <a:t>Click the Previous Footnote button to display the footnote reference mark in the document window</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95</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a:t>Using the Select Browse Object Menu</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96</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63.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Selecting a Sentence</a:t>
            </a:r>
          </a:p>
        </p:txBody>
      </p:sp>
      <p:sp>
        <p:nvSpPr>
          <p:cNvPr id="103427" name="Rectangle 3"/>
          <p:cNvSpPr>
            <a:spLocks noGrp="1" noChangeArrowheads="1"/>
          </p:cNvSpPr>
          <p:nvPr>
            <p:ph type="body" idx="1"/>
          </p:nvPr>
        </p:nvSpPr>
        <p:spPr/>
        <p:txBody>
          <a:bodyPr/>
          <a:lstStyle/>
          <a:p>
            <a:r>
              <a:rPr lang="en-US" dirty="0"/>
              <a:t>Position the mouse pointer in the sentence to be moved</a:t>
            </a:r>
          </a:p>
          <a:p>
            <a:r>
              <a:rPr lang="en-US" dirty="0"/>
              <a:t>Press and hold down the CTRL key. While holding down the CTRL key, click the sentence to select the entire </a:t>
            </a:r>
            <a:r>
              <a:rPr lang="en-US" dirty="0" smtClean="0"/>
              <a:t>sentence</a:t>
            </a:r>
            <a:endParaRPr lang="en-US" dirty="0"/>
          </a:p>
          <a:p>
            <a:r>
              <a:rPr lang="en-US" dirty="0"/>
              <a:t>Release the CTRL key</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97</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Selecting a Sentence</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98</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pic>
        <p:nvPicPr>
          <p:cNvPr id="7" name="Content Placeholder 6" descr="Fig02-64.gif"/>
          <p:cNvPicPr>
            <a:picLocks noGrp="1" noChangeAspect="1"/>
          </p:cNvPicPr>
          <p:nvPr>
            <p:ph idx="1"/>
          </p:nvPr>
        </p:nvPicPr>
        <p:blipFill>
          <a:blip r:embed="rId2"/>
          <a:stretch>
            <a:fillRect/>
          </a:stretch>
        </p:blipFill>
        <p:spPr>
          <a:xfrm>
            <a:off x="1122891" y="1295400"/>
            <a:ext cx="6441017" cy="4830763"/>
          </a:xfr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Moving Selected Text</a:t>
            </a:r>
          </a:p>
        </p:txBody>
      </p:sp>
      <p:sp>
        <p:nvSpPr>
          <p:cNvPr id="105475" name="Rectangle 3"/>
          <p:cNvSpPr>
            <a:spLocks noGrp="1" noChangeArrowheads="1"/>
          </p:cNvSpPr>
          <p:nvPr>
            <p:ph type="body" idx="1"/>
          </p:nvPr>
        </p:nvSpPr>
        <p:spPr/>
        <p:txBody>
          <a:bodyPr/>
          <a:lstStyle/>
          <a:p>
            <a:r>
              <a:rPr lang="en-US" sz="2800" dirty="0"/>
              <a:t>With the mouse pointer in the selected text, press and hold down the mouse button</a:t>
            </a:r>
          </a:p>
          <a:p>
            <a:r>
              <a:rPr lang="en-US" sz="2800" dirty="0"/>
              <a:t>Drag the mouse pointer to the location where the selected text is to be </a:t>
            </a:r>
            <a:r>
              <a:rPr lang="en-US" sz="2800" dirty="0" smtClean="0"/>
              <a:t>moved</a:t>
            </a:r>
            <a:endParaRPr lang="en-US" sz="2800" dirty="0"/>
          </a:p>
          <a:p>
            <a:r>
              <a:rPr lang="en-US" sz="2800" dirty="0"/>
              <a:t>Release the mouse button to move the selected text to the location of the mouse </a:t>
            </a:r>
            <a:r>
              <a:rPr lang="en-US" sz="2800" dirty="0" smtClean="0"/>
              <a:t>pointer</a:t>
            </a:r>
            <a:endParaRPr lang="en-US" sz="2800" dirty="0"/>
          </a:p>
          <a:p>
            <a:r>
              <a:rPr lang="en-US" sz="2800" dirty="0"/>
              <a:t>Click outside the selected text to remove the selection</a:t>
            </a:r>
          </a:p>
        </p:txBody>
      </p:sp>
      <p:sp>
        <p:nvSpPr>
          <p:cNvPr id="4" name="Slide Number Placeholder 3"/>
          <p:cNvSpPr>
            <a:spLocks noGrp="1"/>
          </p:cNvSpPr>
          <p:nvPr>
            <p:ph type="sldNum" sz="quarter" idx="12"/>
          </p:nvPr>
        </p:nvSpPr>
        <p:spPr/>
        <p:txBody>
          <a:bodyPr/>
          <a:lstStyle/>
          <a:p>
            <a:fld id="{CA380B22-F6F4-44E6-A477-C47B9EB980BC}" type="slidenum">
              <a:rPr lang="en-US" smtClean="0"/>
              <a:pPr/>
              <a:t>99</a:t>
            </a:fld>
            <a:endParaRPr lang="en-US" dirty="0"/>
          </a:p>
        </p:txBody>
      </p:sp>
      <p:sp>
        <p:nvSpPr>
          <p:cNvPr id="5" name="Footer Placeholder 4"/>
          <p:cNvSpPr>
            <a:spLocks noGrp="1"/>
          </p:cNvSpPr>
          <p:nvPr>
            <p:ph type="ftr" sz="quarter" idx="11"/>
          </p:nvPr>
        </p:nvSpPr>
        <p:spPr/>
        <p:txBody>
          <a:bodyPr/>
          <a:lstStyle/>
          <a:p>
            <a:r>
              <a:rPr lang="en-US" smtClean="0"/>
              <a:t>Microsoft Office 2007: Introductory Concepts and Techniques</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1482</TotalTime>
  <Words>6349</Words>
  <Application>Microsoft Office PowerPoint</Application>
  <PresentationFormat>On-screen Show (4:3)</PresentationFormat>
  <Paragraphs>616</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Word Chapter 2</vt:lpstr>
      <vt:lpstr>Objectives</vt:lpstr>
      <vt:lpstr>Objectives</vt:lpstr>
      <vt:lpstr>Plan Ahead</vt:lpstr>
      <vt:lpstr>Starting Word</vt:lpstr>
      <vt:lpstr>Starting Word</vt:lpstr>
      <vt:lpstr>Displaying Formatting Marks</vt:lpstr>
      <vt:lpstr>Double-Spacing Text</vt:lpstr>
      <vt:lpstr>Double-Spacing Text</vt:lpstr>
      <vt:lpstr>Removing the Space after a Paragraph</vt:lpstr>
      <vt:lpstr>Removing the Space after a Paragraph</vt:lpstr>
      <vt:lpstr>Switching to the Header</vt:lpstr>
      <vt:lpstr>Switching to the Header</vt:lpstr>
      <vt:lpstr>Right-Aligning a Paragraph</vt:lpstr>
      <vt:lpstr>Right-Aligning a Paragraph</vt:lpstr>
      <vt:lpstr>Entering Text</vt:lpstr>
      <vt:lpstr>Inserting a Page Number</vt:lpstr>
      <vt:lpstr>Inserting a Page Number</vt:lpstr>
      <vt:lpstr>Closing the Header</vt:lpstr>
      <vt:lpstr>Closing the Header</vt:lpstr>
      <vt:lpstr>Entering a Name and Course Information</vt:lpstr>
      <vt:lpstr>Entering a Name and Course Information</vt:lpstr>
      <vt:lpstr>Clicking and Typing</vt:lpstr>
      <vt:lpstr>Clicking and Typing</vt:lpstr>
      <vt:lpstr>Formatting Text Using Shortcut Keys</vt:lpstr>
      <vt:lpstr>Saving a Document</vt:lpstr>
      <vt:lpstr>Displaying the Rulers</vt:lpstr>
      <vt:lpstr>Displaying the Rulers</vt:lpstr>
      <vt:lpstr>First-Line Indenting Paragraphs</vt:lpstr>
      <vt:lpstr>First-Line Indenting Paragraphs</vt:lpstr>
      <vt:lpstr>First-Line Indenting Paragraphs</vt:lpstr>
      <vt:lpstr>Creating a Quick Style</vt:lpstr>
      <vt:lpstr>Creating a Quick Style</vt:lpstr>
      <vt:lpstr>Creating a Quick Style</vt:lpstr>
      <vt:lpstr>AutoCorrecting as you Type</vt:lpstr>
      <vt:lpstr>AutoCorrecting as you Type</vt:lpstr>
      <vt:lpstr>Using the AutoCorrect Options Button</vt:lpstr>
      <vt:lpstr>Using the AutoCorrect Options Button</vt:lpstr>
      <vt:lpstr>Creating an AutoCorrect Entry</vt:lpstr>
      <vt:lpstr>Creating an AutoCorrect Entry</vt:lpstr>
      <vt:lpstr>Creating an AutoCorrect Entry</vt:lpstr>
      <vt:lpstr>Entering More Text</vt:lpstr>
      <vt:lpstr>Changing the Bibliography Style</vt:lpstr>
      <vt:lpstr>Changing the Bibliography Style</vt:lpstr>
      <vt:lpstr>Inserting a Citation and Creating Its Source</vt:lpstr>
      <vt:lpstr>Inserting a Citation and Creating Its Source</vt:lpstr>
      <vt:lpstr>Inserting a Citation and Creating Its Source</vt:lpstr>
      <vt:lpstr>Editing a Citation</vt:lpstr>
      <vt:lpstr>Editing a Citation</vt:lpstr>
      <vt:lpstr>Editing a Citation</vt:lpstr>
      <vt:lpstr>Entering More Text</vt:lpstr>
      <vt:lpstr>Entering More Text</vt:lpstr>
      <vt:lpstr>Inserting a Footnote Reference Mark</vt:lpstr>
      <vt:lpstr>Inserting a Footnote Reference Mark</vt:lpstr>
      <vt:lpstr>Entering a Footnote Text</vt:lpstr>
      <vt:lpstr>Inserting a Citation Placeholder</vt:lpstr>
      <vt:lpstr>Inserting a Citation Placeholder</vt:lpstr>
      <vt:lpstr>Modifying a Style Using a Shortcut Menu</vt:lpstr>
      <vt:lpstr>Modifying a Style Using a Shortcut Menu</vt:lpstr>
      <vt:lpstr>Modifying a Style Using a Shortcut Menu</vt:lpstr>
      <vt:lpstr>Editing a Source</vt:lpstr>
      <vt:lpstr>Editing a Source</vt:lpstr>
      <vt:lpstr>Editing a Source</vt:lpstr>
      <vt:lpstr>Editing a Citation</vt:lpstr>
      <vt:lpstr>Editing a Citation</vt:lpstr>
      <vt:lpstr>Entering More Text</vt:lpstr>
      <vt:lpstr>Counting Words</vt:lpstr>
      <vt:lpstr>Counting Words</vt:lpstr>
      <vt:lpstr>Entering More Text and Inserting a Citation Placeholder</vt:lpstr>
      <vt:lpstr>Entering More Text and Inserting a Citation Placeholder</vt:lpstr>
      <vt:lpstr>Entering More Text and Inserting a Citation Placeholder</vt:lpstr>
      <vt:lpstr>Editing a Source</vt:lpstr>
      <vt:lpstr>Editing a Source</vt:lpstr>
      <vt:lpstr>Editing a Source</vt:lpstr>
      <vt:lpstr>Editing a Source</vt:lpstr>
      <vt:lpstr>Editing a Citation</vt:lpstr>
      <vt:lpstr>Editing a Citation</vt:lpstr>
      <vt:lpstr>Entering More Text</vt:lpstr>
      <vt:lpstr>Entering More Text</vt:lpstr>
      <vt:lpstr>Saving Existing Documents with the Same File Name</vt:lpstr>
      <vt:lpstr>Page Breaking Manually</vt:lpstr>
      <vt:lpstr>Centering the Title of the Works Cited Page</vt:lpstr>
      <vt:lpstr>Centering the Title of the Works Cited Page</vt:lpstr>
      <vt:lpstr>Creating the Bibliographical List</vt:lpstr>
      <vt:lpstr>Creating the Bibliographical List</vt:lpstr>
      <vt:lpstr>Modifying a Style Using the Styles Task Pane</vt:lpstr>
      <vt:lpstr>Modifying a Style Using the Styles Task Pane</vt:lpstr>
      <vt:lpstr>Modifying a Style Using the Styles Task Pane </vt:lpstr>
      <vt:lpstr>Modifying a Style Using the Styles Task Pane</vt:lpstr>
      <vt:lpstr>Creating a Hanging Indent</vt:lpstr>
      <vt:lpstr>Creating a Hanging Indent</vt:lpstr>
      <vt:lpstr>Modifying a Source and Update the Bibliographical List</vt:lpstr>
      <vt:lpstr>Modifying a Source and Update the Bibliographical List</vt:lpstr>
      <vt:lpstr>Modifying a Source and Update the Bibliographical List</vt:lpstr>
      <vt:lpstr>Using the Select Browse Object Menu</vt:lpstr>
      <vt:lpstr>Using the Select Browse Object Menu</vt:lpstr>
      <vt:lpstr>Selecting a Sentence</vt:lpstr>
      <vt:lpstr>Selecting a Sentence</vt:lpstr>
      <vt:lpstr>Moving Selected Text</vt:lpstr>
      <vt:lpstr>Moving Selected Text</vt:lpstr>
      <vt:lpstr>Displaying the Paste Options Menu</vt:lpstr>
      <vt:lpstr>Displaying the Paste Options Menu</vt:lpstr>
      <vt:lpstr>Finding and Replacing Text</vt:lpstr>
      <vt:lpstr>Finding and Replacing Text</vt:lpstr>
      <vt:lpstr>Finding and Replacing Text</vt:lpstr>
      <vt:lpstr>Finding and Inserting a Synonym</vt:lpstr>
      <vt:lpstr>Finding and Inserting a Synonym</vt:lpstr>
      <vt:lpstr>Checking Spelling and Grammar at Once</vt:lpstr>
      <vt:lpstr>Checking Spelling and Grammar at Once</vt:lpstr>
      <vt:lpstr>Checking Spelling and Grammar at Once</vt:lpstr>
      <vt:lpstr>Using the Research Task Pane to Look Up Information</vt:lpstr>
      <vt:lpstr>Using the Research Task Pane to Look Up Information</vt:lpstr>
      <vt:lpstr>Changing Document Properties</vt:lpstr>
      <vt:lpstr>Saving an Existing Document with the Same File Name</vt:lpstr>
      <vt:lpstr>Printing Document Properties and then the Document</vt:lpstr>
      <vt:lpstr>Printing Document Properties and then the Document</vt:lpstr>
      <vt:lpstr>Quitting Word</vt:lpstr>
      <vt:lpstr>Summary</vt:lpstr>
      <vt:lpstr>Summary</vt:lpstr>
      <vt:lpstr>Word Chapter 2 Complete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Steven Freund</dc:creator>
  <cp:lastModifiedBy>Steven Freund</cp:lastModifiedBy>
  <cp:revision>159</cp:revision>
  <dcterms:created xsi:type="dcterms:W3CDTF">2007-02-12T19:59:09Z</dcterms:created>
  <dcterms:modified xsi:type="dcterms:W3CDTF">2007-03-16T12:14:41Z</dcterms:modified>
</cp:coreProperties>
</file>