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38"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78" y="-4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075FC-D237-419A-AEC4-B7A884A80322}" type="datetimeFigureOut">
              <a:rPr lang="en-US" smtClean="0"/>
              <a:pPr/>
              <a:t>3/16/2007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E48B4-D99B-41ED-BB63-8F68E67D9E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19401"/>
            <a:ext cx="8077200" cy="685799"/>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581400"/>
            <a:ext cx="4648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152400" y="2133600"/>
            <a:ext cx="5640968" cy="646331"/>
          </a:xfrm>
          <a:prstGeom prst="rect">
            <a:avLst/>
          </a:prstGeom>
          <a:noFill/>
        </p:spPr>
        <p:txBody>
          <a:bodyPr wrap="none" rtlCol="0">
            <a:spAutoFit/>
          </a:bodyPr>
          <a:lstStyle/>
          <a:p>
            <a:r>
              <a:rPr lang="en-US" sz="3600" dirty="0" smtClean="0">
                <a:latin typeface="Arial Black" pitchFamily="34" charset="0"/>
                <a:cs typeface="Aharoni" pitchFamily="2" charset="-79"/>
              </a:rPr>
              <a:t>Microsoft Office 2007</a:t>
            </a:r>
            <a:endParaRPr lang="en-US" sz="3600" dirty="0">
              <a:latin typeface="Arial Black" pitchFamily="34" charset="0"/>
              <a:cs typeface="Aharoni" pitchFamily="2" charset="-79"/>
            </a:endParaRPr>
          </a:p>
        </p:txBody>
      </p:sp>
      <p:cxnSp>
        <p:nvCxnSpPr>
          <p:cNvPr id="9" name="Straight Connector 8"/>
          <p:cNvCxnSpPr/>
          <p:nvPr userDrawn="1"/>
        </p:nvCxnSpPr>
        <p:spPr>
          <a:xfrm>
            <a:off x="228600" y="2743200"/>
            <a:ext cx="8839200" cy="1588"/>
          </a:xfrm>
          <a:prstGeom prst="line">
            <a:avLst/>
          </a:prstGeom>
        </p:spPr>
        <p:style>
          <a:lnRef idx="3">
            <a:schemeClr val="dk1"/>
          </a:lnRef>
          <a:fillRef idx="0">
            <a:schemeClr val="dk1"/>
          </a:fillRef>
          <a:effectRef idx="2">
            <a:schemeClr val="dk1"/>
          </a:effectRef>
          <a:fontRef idx="minor">
            <a:schemeClr val="tx1"/>
          </a:fontRef>
        </p:style>
      </p:cxnSp>
      <p:pic>
        <p:nvPicPr>
          <p:cNvPr id="4106" name="Picture 10"/>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876800" y="3810000"/>
            <a:ext cx="4193476" cy="281940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053" name="Picture 5"/>
          <p:cNvPicPr>
            <a:picLocks noChangeAspect="1" noChangeArrowheads="1"/>
          </p:cNvPicPr>
          <p:nvPr userDrawn="1"/>
        </p:nvPicPr>
        <p:blipFill>
          <a:blip r:embed="rId2"/>
          <a:srcRect/>
          <a:stretch>
            <a:fillRect/>
          </a:stretch>
        </p:blipFill>
        <p:spPr bwMode="auto">
          <a:xfrm>
            <a:off x="-76200" y="6477000"/>
            <a:ext cx="8229600" cy="46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0" y="76200"/>
            <a:ext cx="8686800" cy="1143000"/>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95400"/>
            <a:ext cx="8686800" cy="4830763"/>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492875"/>
            <a:ext cx="7924800" cy="365125"/>
          </a:xfrm>
        </p:spPr>
        <p:txBody>
          <a:bodyPr/>
          <a:lstStyle>
            <a:lvl1pPr algn="l">
              <a:defRPr b="1">
                <a:solidFill>
                  <a:schemeClr val="bg1"/>
                </a:solidFill>
              </a:defRPr>
            </a:lvl1pPr>
          </a:lstStyle>
          <a:p>
            <a:r>
              <a:rPr lang="en-US" dirty="0" smtClean="0"/>
              <a:t>Microsoft Office 2007: Introductory Concepts and Techniques</a:t>
            </a:r>
            <a:endParaRPr lang="en-US" dirty="0"/>
          </a:p>
        </p:txBody>
      </p:sp>
      <p:sp>
        <p:nvSpPr>
          <p:cNvPr id="6" name="Slide Number Placeholder 5"/>
          <p:cNvSpPr>
            <a:spLocks noGrp="1"/>
          </p:cNvSpPr>
          <p:nvPr>
            <p:ph type="sldNum" sz="quarter" idx="12"/>
          </p:nvPr>
        </p:nvSpPr>
        <p:spPr>
          <a:xfrm>
            <a:off x="8534400" y="6492875"/>
            <a:ext cx="457200" cy="365125"/>
          </a:xfrm>
        </p:spPr>
        <p:txBody>
          <a:bodyPr/>
          <a:lstStyle>
            <a:lvl1pPr>
              <a:defRPr b="1">
                <a:solidFill>
                  <a:schemeClr val="tx1"/>
                </a:solidFill>
              </a:defRPr>
            </a:lvl1pPr>
          </a:lstStyle>
          <a:p>
            <a:fld id="{CA380B22-F6F4-44E6-A477-C47B9EB980BC}" type="slidenum">
              <a:rPr lang="en-US" smtClean="0"/>
              <a:pPr/>
              <a:t>‹#›</a:t>
            </a:fld>
            <a:endParaRPr lang="en-US" dirty="0"/>
          </a:p>
        </p:txBody>
      </p:sp>
      <p:cxnSp>
        <p:nvCxnSpPr>
          <p:cNvPr id="10" name="Straight Connector 9"/>
          <p:cNvCxnSpPr/>
          <p:nvPr userDrawn="1"/>
        </p:nvCxnSpPr>
        <p:spPr>
          <a:xfrm>
            <a:off x="0" y="1219200"/>
            <a:ext cx="8001000"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Microsoft Office 2007: Introductory Concepts and Techniques</a:t>
            </a:r>
            <a:endParaRPr lang="en-US"/>
          </a:p>
        </p:txBody>
      </p:sp>
      <p:sp>
        <p:nvSpPr>
          <p:cNvPr id="9" name="Slide Number Placeholder 8"/>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a:p>
        </p:txBody>
      </p:sp>
      <p:sp>
        <p:nvSpPr>
          <p:cNvPr id="5" name="Slide Number Placeholder 4"/>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Microsoft Office 2007: Introductory Concepts and Techniques</a:t>
            </a: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Microsoft Office 2007: Introductory Concepts and Techniques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80B22-F6F4-44E6-A477-C47B9EB980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Outlook Chapter 1</a:t>
            </a:r>
            <a:endParaRPr lang="en-US" dirty="0"/>
          </a:p>
        </p:txBody>
      </p:sp>
      <p:sp>
        <p:nvSpPr>
          <p:cNvPr id="3" name="Subtitle 2"/>
          <p:cNvSpPr>
            <a:spLocks noGrp="1"/>
          </p:cNvSpPr>
          <p:nvPr>
            <p:ph type="subTitle" idx="1"/>
          </p:nvPr>
        </p:nvSpPr>
        <p:spPr/>
        <p:txBody>
          <a:bodyPr/>
          <a:lstStyle/>
          <a:p>
            <a:r>
              <a:rPr lang="en-US" dirty="0" smtClean="0"/>
              <a:t>Managing E-Mail and</a:t>
            </a:r>
            <a:br>
              <a:rPr lang="en-US" dirty="0" smtClean="0"/>
            </a:br>
            <a:r>
              <a:rPr lang="en-US" dirty="0" smtClean="0"/>
              <a:t>Contacts with Outlook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Closing an E-mail Message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1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Printing an E-mail Message</a:t>
            </a:r>
          </a:p>
        </p:txBody>
      </p:sp>
      <p:sp>
        <p:nvSpPr>
          <p:cNvPr id="12291" name="Rectangle 3"/>
          <p:cNvSpPr>
            <a:spLocks noGrp="1" noChangeArrowheads="1"/>
          </p:cNvSpPr>
          <p:nvPr>
            <p:ph type="body" idx="1"/>
          </p:nvPr>
        </p:nvSpPr>
        <p:spPr/>
        <p:txBody>
          <a:bodyPr/>
          <a:lstStyle/>
          <a:p>
            <a:r>
              <a:rPr lang="en-US" dirty="0"/>
              <a:t>Point to the Print button on the Standard toolbar</a:t>
            </a:r>
          </a:p>
          <a:p>
            <a:r>
              <a:rPr lang="en-US" dirty="0"/>
              <a:t>Click the Print button to print the </a:t>
            </a:r>
            <a:r>
              <a:rPr lang="en-US" dirty="0" smtClean="0"/>
              <a:t>message</a:t>
            </a:r>
            <a:endParaRPr lang="en-US" dirty="0"/>
          </a:p>
          <a:p>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Printing an E-mail Message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17.gif"/>
          <p:cNvPicPr>
            <a:picLocks noGrp="1" noChangeAspect="1"/>
          </p:cNvPicPr>
          <p:nvPr>
            <p:ph idx="1"/>
          </p:nvPr>
        </p:nvPicPr>
        <p:blipFill>
          <a:blip r:embed="rId2"/>
          <a:stretch>
            <a:fillRect/>
          </a:stretch>
        </p:blipFill>
        <p:spPr>
          <a:xfrm>
            <a:off x="2483042" y="1295400"/>
            <a:ext cx="3720715" cy="48307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Replying to an E-mail Message</a:t>
            </a:r>
          </a:p>
        </p:txBody>
      </p:sp>
      <p:sp>
        <p:nvSpPr>
          <p:cNvPr id="14339" name="Rectangle 3"/>
          <p:cNvSpPr>
            <a:spLocks noGrp="1" noChangeArrowheads="1"/>
          </p:cNvSpPr>
          <p:nvPr>
            <p:ph type="body" idx="1"/>
          </p:nvPr>
        </p:nvSpPr>
        <p:spPr/>
        <p:txBody>
          <a:bodyPr/>
          <a:lstStyle/>
          <a:p>
            <a:pPr>
              <a:lnSpc>
                <a:spcPct val="90000"/>
              </a:lnSpc>
            </a:pPr>
            <a:r>
              <a:rPr lang="en-US" sz="2800" dirty="0"/>
              <a:t>If necessary, click the Jose </a:t>
            </a:r>
            <a:r>
              <a:rPr lang="en-US" sz="2800" dirty="0" err="1"/>
              <a:t>Quinteras</a:t>
            </a:r>
            <a:r>
              <a:rPr lang="en-US" sz="2800" dirty="0"/>
              <a:t> message heading in the message pane</a:t>
            </a:r>
          </a:p>
          <a:p>
            <a:pPr>
              <a:lnSpc>
                <a:spcPct val="90000"/>
              </a:lnSpc>
            </a:pPr>
            <a:r>
              <a:rPr lang="en-US" sz="2800" dirty="0"/>
              <a:t>Click the Reply button on the Standard toolbar to open the RE: First Practice – Message window</a:t>
            </a:r>
          </a:p>
          <a:p>
            <a:pPr>
              <a:lnSpc>
                <a:spcPct val="90000"/>
              </a:lnSpc>
            </a:pPr>
            <a:r>
              <a:rPr lang="en-US" sz="2800" dirty="0"/>
              <a:t>When Outlook displays the Message window for the reply, if necessary, double-click the title bar to maximize the window</a:t>
            </a:r>
          </a:p>
          <a:p>
            <a:pPr>
              <a:lnSpc>
                <a:spcPct val="90000"/>
              </a:lnSpc>
            </a:pPr>
            <a:r>
              <a:rPr lang="en-US" sz="2800" dirty="0"/>
              <a:t>Type the e-mail reply</a:t>
            </a:r>
          </a:p>
          <a:p>
            <a:pPr>
              <a:lnSpc>
                <a:spcPct val="90000"/>
              </a:lnSpc>
            </a:pPr>
            <a:r>
              <a:rPr lang="en-US" sz="2800" dirty="0"/>
              <a:t>Click the Send button to send the message and return to the Inbox </a:t>
            </a:r>
            <a:r>
              <a:rPr lang="en-US" sz="2800" dirty="0" smtClean="0"/>
              <a:t>window</a:t>
            </a:r>
            <a:endParaRPr lang="en-US" sz="2800" dirty="0"/>
          </a:p>
          <a:p>
            <a:pPr>
              <a:lnSpc>
                <a:spcPct val="90000"/>
              </a:lnSpc>
            </a:pPr>
            <a:endParaRPr lang="en-US" sz="2800" dirty="0"/>
          </a:p>
          <a:p>
            <a:pPr>
              <a:lnSpc>
                <a:spcPct val="90000"/>
              </a:lnSpc>
            </a:pP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Replying to an E-mail Message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2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Changing Message Formats</a:t>
            </a:r>
          </a:p>
        </p:txBody>
      </p:sp>
      <p:sp>
        <p:nvSpPr>
          <p:cNvPr id="16387" name="Rectangle 3"/>
          <p:cNvSpPr>
            <a:spLocks noGrp="1" noChangeArrowheads="1"/>
          </p:cNvSpPr>
          <p:nvPr>
            <p:ph type="body" idx="1"/>
          </p:nvPr>
        </p:nvSpPr>
        <p:spPr/>
        <p:txBody>
          <a:bodyPr/>
          <a:lstStyle/>
          <a:p>
            <a:r>
              <a:rPr lang="en-US" dirty="0"/>
              <a:t>With a new Message window active, click the Options tab</a:t>
            </a:r>
            <a:endParaRPr lang="en-US" b="1" dirty="0"/>
          </a:p>
          <a:p>
            <a:r>
              <a:rPr lang="en-US" dirty="0"/>
              <a:t>Click the appropriate command (Plain Text, HTML, or Rich Text) in the Format </a:t>
            </a:r>
            <a:r>
              <a:rPr lang="en-US" dirty="0" smtClean="0"/>
              <a:t>group</a:t>
            </a:r>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Changing Message Formats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23.gif"/>
          <p:cNvPicPr>
            <a:picLocks noGrp="1" noChangeAspect="1"/>
          </p:cNvPicPr>
          <p:nvPr>
            <p:ph idx="1"/>
          </p:nvPr>
        </p:nvPicPr>
        <p:blipFill>
          <a:blip r:embed="rId2"/>
          <a:stretch>
            <a:fillRect/>
          </a:stretch>
        </p:blipFill>
        <p:spPr>
          <a:xfrm>
            <a:off x="0" y="3112715"/>
            <a:ext cx="8686800" cy="119613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Forwarding an E-Mail Message</a:t>
            </a:r>
          </a:p>
        </p:txBody>
      </p:sp>
      <p:sp>
        <p:nvSpPr>
          <p:cNvPr id="18435" name="Rectangle 3"/>
          <p:cNvSpPr>
            <a:spLocks noGrp="1" noChangeArrowheads="1"/>
          </p:cNvSpPr>
          <p:nvPr>
            <p:ph type="body" idx="1"/>
          </p:nvPr>
        </p:nvSpPr>
        <p:spPr/>
        <p:txBody>
          <a:bodyPr/>
          <a:lstStyle/>
          <a:p>
            <a:pPr>
              <a:lnSpc>
                <a:spcPct val="90000"/>
              </a:lnSpc>
            </a:pPr>
            <a:r>
              <a:rPr lang="en-US" sz="2400" dirty="0"/>
              <a:t>With the Inbox window active, click the Jose </a:t>
            </a:r>
            <a:r>
              <a:rPr lang="en-US" sz="2400" dirty="0" err="1"/>
              <a:t>Quinteras</a:t>
            </a:r>
            <a:r>
              <a:rPr lang="en-US" sz="2400" dirty="0"/>
              <a:t> message header in the message pane</a:t>
            </a:r>
          </a:p>
          <a:p>
            <a:pPr>
              <a:lnSpc>
                <a:spcPct val="90000"/>
              </a:lnSpc>
            </a:pPr>
            <a:r>
              <a:rPr lang="en-US" sz="2400" dirty="0"/>
              <a:t>Click the Forward button on the Standard toolbar</a:t>
            </a:r>
          </a:p>
          <a:p>
            <a:pPr>
              <a:lnSpc>
                <a:spcPct val="90000"/>
              </a:lnSpc>
            </a:pPr>
            <a:r>
              <a:rPr lang="en-US" sz="2400" dirty="0"/>
              <a:t>When Outlook displays the Message window for the forwarded message, type </a:t>
            </a:r>
            <a:r>
              <a:rPr lang="en-US" sz="2400" dirty="0">
                <a:latin typeface="Courier New" pitchFamily="49" charset="0"/>
              </a:rPr>
              <a:t>kennymartin123@hotmail.com</a:t>
            </a:r>
            <a:r>
              <a:rPr lang="en-US" sz="2400" dirty="0"/>
              <a:t> in the To text box as the recipient’s e-mail address. (If you are stepping through this task, use an actual e-mail address in the To text box)</a:t>
            </a:r>
          </a:p>
          <a:p>
            <a:pPr>
              <a:lnSpc>
                <a:spcPct val="90000"/>
              </a:lnSpc>
            </a:pPr>
            <a:r>
              <a:rPr lang="en-US" sz="2400" dirty="0"/>
              <a:t>Enter the forwarding message in the message body</a:t>
            </a:r>
          </a:p>
          <a:p>
            <a:pPr>
              <a:lnSpc>
                <a:spcPct val="90000"/>
              </a:lnSpc>
            </a:pPr>
            <a:r>
              <a:rPr lang="en-US" sz="2400" dirty="0"/>
              <a:t>Click the Send button to forward the original message along with the new message to </a:t>
            </a:r>
            <a:r>
              <a:rPr lang="en-US" sz="2400" dirty="0" smtClean="0"/>
              <a:t>Kenny</a:t>
            </a:r>
            <a:endParaRPr lang="en-US" sz="2400" dirty="0"/>
          </a:p>
          <a:p>
            <a:pPr>
              <a:lnSpc>
                <a:spcPct val="90000"/>
              </a:lnSpc>
            </a:pPr>
            <a:endParaRPr lang="en-US" sz="2400" dirty="0"/>
          </a:p>
          <a:p>
            <a:pPr>
              <a:lnSpc>
                <a:spcPct val="90000"/>
              </a:lnSpc>
            </a:pP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Forwarding an E-Mail Message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2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Deleting an E-Mail Message</a:t>
            </a:r>
          </a:p>
        </p:txBody>
      </p:sp>
      <p:sp>
        <p:nvSpPr>
          <p:cNvPr id="20483" name="Rectangle 3"/>
          <p:cNvSpPr>
            <a:spLocks noGrp="1" noChangeArrowheads="1"/>
          </p:cNvSpPr>
          <p:nvPr>
            <p:ph type="body" idx="1"/>
          </p:nvPr>
        </p:nvSpPr>
        <p:spPr/>
        <p:txBody>
          <a:bodyPr/>
          <a:lstStyle/>
          <a:p>
            <a:r>
              <a:rPr lang="en-US" dirty="0"/>
              <a:t>With the Inbox window active, click the Jose </a:t>
            </a:r>
            <a:r>
              <a:rPr lang="en-US" dirty="0" err="1"/>
              <a:t>Quinteras</a:t>
            </a:r>
            <a:r>
              <a:rPr lang="en-US" dirty="0"/>
              <a:t> message heading in the message pane to select the message</a:t>
            </a:r>
          </a:p>
          <a:p>
            <a:r>
              <a:rPr lang="en-US" dirty="0"/>
              <a:t>Click the Delete button on the Standard toolbar to remove the message from your </a:t>
            </a:r>
            <a:r>
              <a:rPr lang="en-US" dirty="0" smtClean="0"/>
              <a:t>Inbox</a:t>
            </a:r>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19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Objectives</a:t>
            </a:r>
          </a:p>
        </p:txBody>
      </p:sp>
      <p:sp>
        <p:nvSpPr>
          <p:cNvPr id="3075" name="Rectangle 3"/>
          <p:cNvSpPr>
            <a:spLocks noGrp="1" noChangeArrowheads="1"/>
          </p:cNvSpPr>
          <p:nvPr>
            <p:ph type="body" idx="1"/>
          </p:nvPr>
        </p:nvSpPr>
        <p:spPr/>
        <p:txBody>
          <a:bodyPr/>
          <a:lstStyle/>
          <a:p>
            <a:r>
              <a:rPr lang="en-US" sz="2800" dirty="0"/>
              <a:t>Start and quit Outlook</a:t>
            </a:r>
          </a:p>
          <a:p>
            <a:r>
              <a:rPr lang="en-US" sz="2800" dirty="0"/>
              <a:t>Open, read, print, reply to, and delete electronic mail messages</a:t>
            </a:r>
          </a:p>
          <a:p>
            <a:r>
              <a:rPr lang="en-US" sz="2800" dirty="0"/>
              <a:t>View a file attachment</a:t>
            </a:r>
          </a:p>
          <a:p>
            <a:r>
              <a:rPr lang="en-US" sz="2800" dirty="0"/>
              <a:t>Create and insert an e-mail signature</a:t>
            </a:r>
          </a:p>
          <a:p>
            <a:r>
              <a:rPr lang="en-US" sz="2800" dirty="0"/>
              <a:t>Compose, format, and send e-mail messages</a:t>
            </a:r>
          </a:p>
          <a:p>
            <a:r>
              <a:rPr lang="en-US" sz="2800" dirty="0"/>
              <a:t>Insert a file attachment in an e-mail message</a:t>
            </a:r>
          </a:p>
          <a:p>
            <a:r>
              <a:rPr lang="en-US" sz="2800" dirty="0"/>
              <a:t>Flag, categorize, sort, and filter e-mail </a:t>
            </a:r>
            <a:r>
              <a:rPr lang="en-US" sz="2800" dirty="0" smtClean="0"/>
              <a:t>messages</a:t>
            </a: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Deleting an E-Mail Message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2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Viewing a File Attachment</a:t>
            </a:r>
          </a:p>
        </p:txBody>
      </p:sp>
      <p:sp>
        <p:nvSpPr>
          <p:cNvPr id="22531" name="Rectangle 3"/>
          <p:cNvSpPr>
            <a:spLocks noGrp="1" noChangeArrowheads="1"/>
          </p:cNvSpPr>
          <p:nvPr>
            <p:ph type="body" idx="1"/>
          </p:nvPr>
        </p:nvSpPr>
        <p:spPr/>
        <p:txBody>
          <a:bodyPr>
            <a:normAutofit lnSpcReduction="10000"/>
          </a:bodyPr>
          <a:lstStyle/>
          <a:p>
            <a:pPr>
              <a:lnSpc>
                <a:spcPct val="80000"/>
              </a:lnSpc>
            </a:pPr>
            <a:r>
              <a:rPr lang="en-US" sz="2800" dirty="0"/>
              <a:t>With the Inbox window active, double-click the Kenny Martin message heading in the Message pane</a:t>
            </a:r>
          </a:p>
          <a:p>
            <a:pPr>
              <a:lnSpc>
                <a:spcPct val="80000"/>
              </a:lnSpc>
            </a:pPr>
            <a:r>
              <a:rPr lang="en-US" sz="2800" dirty="0"/>
              <a:t>If necessary, maximize the RE: This season’s schedule – Message window</a:t>
            </a:r>
          </a:p>
          <a:p>
            <a:pPr>
              <a:lnSpc>
                <a:spcPct val="80000"/>
              </a:lnSpc>
            </a:pPr>
            <a:r>
              <a:rPr lang="en-US" sz="2800" dirty="0"/>
              <a:t>Double-click the Donner Schedule icon in the Attachments area to open the Donner Schedule Microsoft Excel file</a:t>
            </a:r>
          </a:p>
          <a:p>
            <a:pPr>
              <a:lnSpc>
                <a:spcPct val="80000"/>
              </a:lnSpc>
            </a:pPr>
            <a:r>
              <a:rPr lang="en-US" sz="2800" dirty="0"/>
              <a:t>If Outlook displays the Opening Mail Attachment dialog box, click the Open button</a:t>
            </a:r>
          </a:p>
          <a:p>
            <a:pPr>
              <a:lnSpc>
                <a:spcPct val="80000"/>
              </a:lnSpc>
            </a:pPr>
            <a:r>
              <a:rPr lang="en-US" sz="2800" dirty="0"/>
              <a:t>After viewing the worksheet, click the Close button on the right side of the title bar in the Excel window to close the attachment and Excel</a:t>
            </a:r>
          </a:p>
          <a:p>
            <a:pPr>
              <a:lnSpc>
                <a:spcPct val="80000"/>
              </a:lnSpc>
            </a:pPr>
            <a:r>
              <a:rPr lang="en-US" sz="2800" dirty="0"/>
              <a:t>Click the Close button in the Message </a:t>
            </a:r>
            <a:r>
              <a:rPr lang="en-US" sz="2800" dirty="0" smtClean="0"/>
              <a:t>window</a:t>
            </a:r>
            <a:endParaRPr lang="en-US" sz="2800" dirty="0"/>
          </a:p>
          <a:p>
            <a:pPr>
              <a:lnSpc>
                <a:spcPct val="80000"/>
              </a:lnSpc>
            </a:pPr>
            <a:endParaRPr lang="en-US" sz="2400" dirty="0"/>
          </a:p>
          <a:p>
            <a:pPr>
              <a:lnSpc>
                <a:spcPct val="80000"/>
              </a:lnSpc>
            </a:pPr>
            <a:endParaRPr lang="en-US" sz="2400" dirty="0"/>
          </a:p>
          <a:p>
            <a:pPr>
              <a:lnSpc>
                <a:spcPct val="80000"/>
              </a:lnSpc>
            </a:pP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21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Viewing a File Attachment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3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sz="4000"/>
              <a:t>Creating and Inserting an E-Mail Signature</a:t>
            </a:r>
          </a:p>
        </p:txBody>
      </p:sp>
      <p:sp>
        <p:nvSpPr>
          <p:cNvPr id="24579" name="Rectangle 3"/>
          <p:cNvSpPr>
            <a:spLocks noGrp="1" noChangeArrowheads="1"/>
          </p:cNvSpPr>
          <p:nvPr>
            <p:ph type="body" idx="1"/>
          </p:nvPr>
        </p:nvSpPr>
        <p:spPr/>
        <p:txBody>
          <a:bodyPr/>
          <a:lstStyle/>
          <a:p>
            <a:pPr>
              <a:lnSpc>
                <a:spcPct val="90000"/>
              </a:lnSpc>
            </a:pPr>
            <a:r>
              <a:rPr lang="en-US" sz="2800" dirty="0"/>
              <a:t>With the Inbox window active, click Tools on the menu bar to display the Tools menu</a:t>
            </a:r>
          </a:p>
          <a:p>
            <a:pPr>
              <a:lnSpc>
                <a:spcPct val="90000"/>
              </a:lnSpc>
            </a:pPr>
            <a:r>
              <a:rPr lang="en-US" sz="2800" dirty="0"/>
              <a:t>Click Options on the Tools menu to display the Options dialog box</a:t>
            </a:r>
          </a:p>
          <a:p>
            <a:pPr>
              <a:lnSpc>
                <a:spcPct val="90000"/>
              </a:lnSpc>
            </a:pPr>
            <a:r>
              <a:rPr lang="en-US" sz="2800" dirty="0"/>
              <a:t>Click the Mail Format tab to display the Mail Format sheet</a:t>
            </a:r>
          </a:p>
          <a:p>
            <a:pPr>
              <a:lnSpc>
                <a:spcPct val="90000"/>
              </a:lnSpc>
            </a:pPr>
            <a:r>
              <a:rPr lang="en-US" sz="2800" dirty="0"/>
              <a:t>Click the Signatures button to display the Signatures and Stationery dialog box</a:t>
            </a:r>
          </a:p>
          <a:p>
            <a:pPr>
              <a:lnSpc>
                <a:spcPct val="90000"/>
              </a:lnSpc>
            </a:pPr>
            <a:r>
              <a:rPr lang="en-US" sz="2800" dirty="0"/>
              <a:t>Click the New button to display the New Signature dialog </a:t>
            </a:r>
            <a:r>
              <a:rPr lang="en-US" sz="2800" dirty="0" smtClean="0"/>
              <a:t>box</a:t>
            </a:r>
            <a:endParaRPr lang="en-US" sz="2800" dirty="0"/>
          </a:p>
          <a:p>
            <a:pPr>
              <a:lnSpc>
                <a:spcPct val="90000"/>
              </a:lnSpc>
            </a:pPr>
            <a:endParaRPr lang="en-US" sz="2800" dirty="0"/>
          </a:p>
          <a:p>
            <a:pPr>
              <a:lnSpc>
                <a:spcPct val="90000"/>
              </a:lnSpc>
            </a:pP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sz="4000"/>
              <a:t>Creating and Inserting an E-Mail Signature</a:t>
            </a:r>
          </a:p>
        </p:txBody>
      </p:sp>
      <p:sp>
        <p:nvSpPr>
          <p:cNvPr id="25603" name="Rectangle 3"/>
          <p:cNvSpPr>
            <a:spLocks noGrp="1" noChangeArrowheads="1"/>
          </p:cNvSpPr>
          <p:nvPr>
            <p:ph type="body" idx="1"/>
          </p:nvPr>
        </p:nvSpPr>
        <p:spPr/>
        <p:txBody>
          <a:bodyPr/>
          <a:lstStyle/>
          <a:p>
            <a:pPr>
              <a:lnSpc>
                <a:spcPct val="80000"/>
              </a:lnSpc>
            </a:pPr>
            <a:r>
              <a:rPr lang="en-US" sz="2800" dirty="0"/>
              <a:t>When Outlook displays the New Signature dialog box, type </a:t>
            </a:r>
            <a:r>
              <a:rPr lang="en-US" sz="2800" dirty="0">
                <a:latin typeface="Courier New" pitchFamily="49" charset="0"/>
              </a:rPr>
              <a:t>Team</a:t>
            </a:r>
            <a:r>
              <a:rPr lang="en-US" sz="2800" dirty="0"/>
              <a:t> in the ‘Type a name for this signature’ text box</a:t>
            </a:r>
          </a:p>
          <a:p>
            <a:pPr>
              <a:lnSpc>
                <a:spcPct val="80000"/>
              </a:lnSpc>
            </a:pPr>
            <a:r>
              <a:rPr lang="en-US" sz="2800" dirty="0"/>
              <a:t>Click the OK button</a:t>
            </a:r>
          </a:p>
          <a:p>
            <a:pPr>
              <a:lnSpc>
                <a:spcPct val="80000"/>
              </a:lnSpc>
            </a:pPr>
            <a:r>
              <a:rPr lang="en-US" sz="2800" dirty="0"/>
              <a:t>Click in the Edit signature area of the Signatures and Stationery dialog box and type </a:t>
            </a:r>
            <a:r>
              <a:rPr lang="en-US" sz="2800" dirty="0">
                <a:latin typeface="Courier New" pitchFamily="49" charset="0"/>
              </a:rPr>
              <a:t>Marcus Cook – Team Captain</a:t>
            </a:r>
            <a:r>
              <a:rPr lang="en-US" sz="2800" dirty="0"/>
              <a:t> as the signature</a:t>
            </a:r>
          </a:p>
          <a:p>
            <a:pPr>
              <a:lnSpc>
                <a:spcPct val="80000"/>
              </a:lnSpc>
            </a:pPr>
            <a:r>
              <a:rPr lang="en-US" sz="2800" dirty="0"/>
              <a:t>In the Choose default signature area of the Signatures and Stationery dialog box, select the appropriate e-mail account (if you are stepping through this project, ask your instructor for the appropriate e-mail account</a:t>
            </a:r>
            <a:r>
              <a:rPr lang="en-US" sz="2800" dirty="0" smtClean="0"/>
              <a:t>)</a:t>
            </a:r>
            <a:endParaRPr lang="en-US" sz="2800" dirty="0"/>
          </a:p>
          <a:p>
            <a:pPr>
              <a:lnSpc>
                <a:spcPct val="80000"/>
              </a:lnSpc>
            </a:pPr>
            <a:endParaRPr lang="en-US" sz="2800" dirty="0"/>
          </a:p>
          <a:p>
            <a:pPr>
              <a:lnSpc>
                <a:spcPct val="80000"/>
              </a:lnSpc>
            </a:pP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sz="4000"/>
              <a:t>Creating and Inserting an E-Mail Signature</a:t>
            </a:r>
          </a:p>
        </p:txBody>
      </p:sp>
      <p:sp>
        <p:nvSpPr>
          <p:cNvPr id="26627" name="Rectangle 3"/>
          <p:cNvSpPr>
            <a:spLocks noGrp="1" noChangeArrowheads="1"/>
          </p:cNvSpPr>
          <p:nvPr>
            <p:ph type="body" idx="1"/>
          </p:nvPr>
        </p:nvSpPr>
        <p:spPr/>
        <p:txBody>
          <a:bodyPr/>
          <a:lstStyle/>
          <a:p>
            <a:r>
              <a:rPr lang="en-US" dirty="0"/>
              <a:t>If necessary, select Team in the New messages box and the Replies/forwards box to select it as the default signature</a:t>
            </a:r>
          </a:p>
          <a:p>
            <a:r>
              <a:rPr lang="en-US" dirty="0"/>
              <a:t>Click the OK button to close the Signatures and Stationery dialog box. Click OK in the Options dialog box to close the dialog </a:t>
            </a:r>
            <a:r>
              <a:rPr lang="en-US" dirty="0" smtClean="0"/>
              <a:t>box</a:t>
            </a:r>
            <a:endParaRPr lang="en-US" dirty="0"/>
          </a:p>
          <a:p>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sz="4000"/>
              <a:t>Creating and Inserting an E-Mail Signature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3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Composing an E-Mail Message</a:t>
            </a:r>
          </a:p>
        </p:txBody>
      </p:sp>
      <p:sp>
        <p:nvSpPr>
          <p:cNvPr id="28675" name="Rectangle 3"/>
          <p:cNvSpPr>
            <a:spLocks noGrp="1" noChangeArrowheads="1"/>
          </p:cNvSpPr>
          <p:nvPr>
            <p:ph type="body" idx="1"/>
          </p:nvPr>
        </p:nvSpPr>
        <p:spPr/>
        <p:txBody>
          <a:bodyPr/>
          <a:lstStyle/>
          <a:p>
            <a:pPr>
              <a:lnSpc>
                <a:spcPct val="90000"/>
              </a:lnSpc>
            </a:pPr>
            <a:r>
              <a:rPr lang="en-US" sz="2400" dirty="0"/>
              <a:t>With the Inbox window active, point to the New Mail Message button on the Standard toolbar</a:t>
            </a:r>
          </a:p>
          <a:p>
            <a:pPr>
              <a:lnSpc>
                <a:spcPct val="90000"/>
              </a:lnSpc>
            </a:pPr>
            <a:r>
              <a:rPr lang="en-US" sz="2400" dirty="0"/>
              <a:t>Click the New Mail Message button to open the Untitled – Message window</a:t>
            </a:r>
          </a:p>
          <a:p>
            <a:pPr>
              <a:lnSpc>
                <a:spcPct val="90000"/>
              </a:lnSpc>
            </a:pPr>
            <a:r>
              <a:rPr lang="en-US" sz="2400" dirty="0"/>
              <a:t>Type </a:t>
            </a:r>
            <a:r>
              <a:rPr lang="en-US" sz="2400" dirty="0">
                <a:latin typeface="Courier New" pitchFamily="49" charset="0"/>
              </a:rPr>
              <a:t>kennymartin123@ hotmail.com</a:t>
            </a:r>
            <a:r>
              <a:rPr lang="en-US" sz="2400" dirty="0"/>
              <a:t> in the To text box, click the Subject text box, and then type Draft Practice Schedule in the Subject text box</a:t>
            </a:r>
          </a:p>
          <a:p>
            <a:pPr>
              <a:lnSpc>
                <a:spcPct val="90000"/>
              </a:lnSpc>
            </a:pPr>
            <a:r>
              <a:rPr lang="en-US" sz="2400" dirty="0"/>
              <a:t>Press the TAB key to move the insertion point into the message body area. insertion point destination e-mail address entry in Subject text box appears on title bar subject of e-mail message</a:t>
            </a:r>
            <a:endParaRPr lang="en-US" sz="2400" b="1" dirty="0"/>
          </a:p>
          <a:p>
            <a:pPr>
              <a:lnSpc>
                <a:spcPct val="90000"/>
              </a:lnSpc>
            </a:pPr>
            <a:r>
              <a:rPr lang="en-US" sz="2400" dirty="0"/>
              <a:t>Type the e-mail </a:t>
            </a:r>
            <a:r>
              <a:rPr lang="en-US" sz="2400" dirty="0" smtClean="0"/>
              <a:t>message</a:t>
            </a:r>
            <a:endParaRPr lang="en-US" sz="2400" dirty="0"/>
          </a:p>
          <a:p>
            <a:pPr>
              <a:lnSpc>
                <a:spcPct val="90000"/>
              </a:lnSpc>
            </a:pP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Composing an E-Mail Message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4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Formatting an E-Mail Message</a:t>
            </a:r>
          </a:p>
        </p:txBody>
      </p:sp>
      <p:sp>
        <p:nvSpPr>
          <p:cNvPr id="30723" name="Rectangle 3"/>
          <p:cNvSpPr>
            <a:spLocks noGrp="1" noChangeArrowheads="1"/>
          </p:cNvSpPr>
          <p:nvPr>
            <p:ph type="body" idx="1"/>
          </p:nvPr>
        </p:nvSpPr>
        <p:spPr/>
        <p:txBody>
          <a:bodyPr/>
          <a:lstStyle/>
          <a:p>
            <a:pPr>
              <a:lnSpc>
                <a:spcPct val="90000"/>
              </a:lnSpc>
            </a:pPr>
            <a:r>
              <a:rPr lang="en-US" sz="2800" dirty="0"/>
              <a:t>Highlight the text, DRAFT PRACTICE SCHEDULE, in the message body and then click the Format Text tab</a:t>
            </a:r>
          </a:p>
          <a:p>
            <a:pPr>
              <a:lnSpc>
                <a:spcPct val="90000"/>
              </a:lnSpc>
            </a:pPr>
            <a:r>
              <a:rPr lang="en-US" sz="2800" dirty="0"/>
              <a:t>Click the Center button in the Paragraph group on the Format Text tab to center the selected text</a:t>
            </a:r>
          </a:p>
          <a:p>
            <a:pPr>
              <a:lnSpc>
                <a:spcPct val="90000"/>
              </a:lnSpc>
            </a:pPr>
            <a:r>
              <a:rPr lang="en-US" sz="2800" dirty="0"/>
              <a:t>Click the Font Color button in the Font group on the Format Text tab to change the color of the selected text to red</a:t>
            </a:r>
          </a:p>
          <a:p>
            <a:pPr>
              <a:lnSpc>
                <a:spcPct val="90000"/>
              </a:lnSpc>
            </a:pPr>
            <a:r>
              <a:rPr lang="en-US" sz="2800" dirty="0"/>
              <a:t>Click the Font Size box arrow in the Font group on the Format Text tab to display the Font Size list</a:t>
            </a:r>
          </a:p>
          <a:p>
            <a:pPr>
              <a:lnSpc>
                <a:spcPct val="90000"/>
              </a:lnSpc>
            </a:pPr>
            <a:r>
              <a:rPr lang="en-US" sz="2800" dirty="0"/>
              <a:t>Scroll down the Font Size list, click 36, and then click the selected text to remove the </a:t>
            </a:r>
            <a:r>
              <a:rPr lang="en-US" sz="2800" dirty="0" smtClean="0"/>
              <a:t>selection</a:t>
            </a:r>
            <a:endParaRPr lang="en-US" sz="2800" dirty="0"/>
          </a:p>
          <a:p>
            <a:pPr>
              <a:lnSpc>
                <a:spcPct val="90000"/>
              </a:lnSpc>
            </a:pPr>
            <a:endParaRPr lang="en-US" sz="2400" dirty="0"/>
          </a:p>
          <a:p>
            <a:pPr>
              <a:lnSpc>
                <a:spcPct val="90000"/>
              </a:lnSpc>
            </a:pPr>
            <a:endParaRPr lang="en-US" sz="2400" dirty="0"/>
          </a:p>
          <a:p>
            <a:pPr>
              <a:lnSpc>
                <a:spcPct val="90000"/>
              </a:lnSpc>
            </a:pP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29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Objectives</a:t>
            </a:r>
          </a:p>
        </p:txBody>
      </p:sp>
      <p:sp>
        <p:nvSpPr>
          <p:cNvPr id="4099" name="Rectangle 3"/>
          <p:cNvSpPr>
            <a:spLocks noGrp="1" noChangeArrowheads="1"/>
          </p:cNvSpPr>
          <p:nvPr>
            <p:ph type="body" idx="1"/>
          </p:nvPr>
        </p:nvSpPr>
        <p:spPr/>
        <p:txBody>
          <a:bodyPr/>
          <a:lstStyle/>
          <a:p>
            <a:pPr>
              <a:lnSpc>
                <a:spcPct val="90000"/>
              </a:lnSpc>
            </a:pPr>
            <a:r>
              <a:rPr lang="en-US" dirty="0"/>
              <a:t>Set e-mail importance, sensitivity, and delivery options</a:t>
            </a:r>
          </a:p>
          <a:p>
            <a:pPr>
              <a:lnSpc>
                <a:spcPct val="90000"/>
              </a:lnSpc>
            </a:pPr>
            <a:r>
              <a:rPr lang="en-US" dirty="0"/>
              <a:t>Create a personal folder</a:t>
            </a:r>
          </a:p>
          <a:p>
            <a:pPr>
              <a:lnSpc>
                <a:spcPct val="90000"/>
              </a:lnSpc>
            </a:pPr>
            <a:r>
              <a:rPr lang="en-US" dirty="0"/>
              <a:t>Create and print a contact list</a:t>
            </a:r>
          </a:p>
          <a:p>
            <a:pPr>
              <a:lnSpc>
                <a:spcPct val="90000"/>
              </a:lnSpc>
            </a:pPr>
            <a:r>
              <a:rPr lang="en-US" dirty="0"/>
              <a:t>Use the Find a Contact feature</a:t>
            </a:r>
          </a:p>
          <a:p>
            <a:pPr>
              <a:lnSpc>
                <a:spcPct val="90000"/>
              </a:lnSpc>
            </a:pPr>
            <a:r>
              <a:rPr lang="en-US" dirty="0"/>
              <a:t>Organize the contact list</a:t>
            </a:r>
          </a:p>
          <a:p>
            <a:pPr>
              <a:lnSpc>
                <a:spcPct val="90000"/>
              </a:lnSpc>
            </a:pPr>
            <a:r>
              <a:rPr lang="en-US" dirty="0"/>
              <a:t>Track activities of a contact</a:t>
            </a:r>
          </a:p>
          <a:p>
            <a:pPr>
              <a:lnSpc>
                <a:spcPct val="90000"/>
              </a:lnSpc>
            </a:pPr>
            <a:r>
              <a:rPr lang="en-US" dirty="0"/>
              <a:t>Use Outlook’s </a:t>
            </a:r>
            <a:r>
              <a:rPr lang="en-US" dirty="0" smtClean="0"/>
              <a:t>Help</a:t>
            </a:r>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Formatting an E-Mail Message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4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sz="4000"/>
              <a:t>Attaching a File to an E-Mail Message and Sending the Message</a:t>
            </a:r>
          </a:p>
        </p:txBody>
      </p:sp>
      <p:sp>
        <p:nvSpPr>
          <p:cNvPr id="32771" name="Rectangle 3"/>
          <p:cNvSpPr>
            <a:spLocks noGrp="1" noChangeArrowheads="1"/>
          </p:cNvSpPr>
          <p:nvPr>
            <p:ph type="body" idx="1"/>
          </p:nvPr>
        </p:nvSpPr>
        <p:spPr/>
        <p:txBody>
          <a:bodyPr>
            <a:normAutofit lnSpcReduction="10000"/>
          </a:bodyPr>
          <a:lstStyle/>
          <a:p>
            <a:pPr>
              <a:lnSpc>
                <a:spcPct val="80000"/>
              </a:lnSpc>
            </a:pPr>
            <a:r>
              <a:rPr lang="en-US" sz="2800" dirty="0"/>
              <a:t>Click the Insert tab on the Ribbon and then click the Attach File button in the Include group to display the Insert File dialog box</a:t>
            </a:r>
          </a:p>
          <a:p>
            <a:pPr>
              <a:lnSpc>
                <a:spcPct val="80000"/>
              </a:lnSpc>
            </a:pPr>
            <a:r>
              <a:rPr lang="en-US" sz="2800" dirty="0"/>
              <a:t>With your USB flash drive connected to one of the computer’s USB ports, if necessary, click the Look in box arrow and then click UDISK 2.0 (E:) to select the USB flash drive, drive E in this case, in the Look in list as the device that contains the file</a:t>
            </a:r>
          </a:p>
          <a:p>
            <a:pPr>
              <a:lnSpc>
                <a:spcPct val="80000"/>
              </a:lnSpc>
            </a:pPr>
            <a:r>
              <a:rPr lang="en-US" sz="2800" dirty="0"/>
              <a:t>Click Draft Practice Schedule in the Insert File dialog box</a:t>
            </a:r>
          </a:p>
          <a:p>
            <a:pPr>
              <a:lnSpc>
                <a:spcPct val="80000"/>
              </a:lnSpc>
            </a:pPr>
            <a:r>
              <a:rPr lang="en-US" sz="2800" dirty="0"/>
              <a:t>Click the Insert button in the Insert File dialog box to insert the file into the message</a:t>
            </a:r>
          </a:p>
          <a:p>
            <a:pPr>
              <a:lnSpc>
                <a:spcPct val="80000"/>
              </a:lnSpc>
            </a:pPr>
            <a:r>
              <a:rPr lang="en-US" sz="2800" dirty="0"/>
              <a:t>Click the Send button to send the message and close the Message </a:t>
            </a:r>
            <a:r>
              <a:rPr lang="en-US" sz="2800" dirty="0" smtClean="0"/>
              <a:t>window</a:t>
            </a:r>
            <a:endParaRPr lang="en-US" sz="2800" dirty="0"/>
          </a:p>
          <a:p>
            <a:pPr>
              <a:lnSpc>
                <a:spcPct val="80000"/>
              </a:lnSpc>
            </a:pP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31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sz="4000"/>
              <a:t>Attaching a File to an E-Mail Message and Sending the Message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4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Categorizing E-Mail Messages</a:t>
            </a:r>
          </a:p>
        </p:txBody>
      </p:sp>
      <p:sp>
        <p:nvSpPr>
          <p:cNvPr id="34819" name="Rectangle 3"/>
          <p:cNvSpPr>
            <a:spLocks noGrp="1" noChangeArrowheads="1"/>
          </p:cNvSpPr>
          <p:nvPr>
            <p:ph type="body" idx="1"/>
          </p:nvPr>
        </p:nvSpPr>
        <p:spPr/>
        <p:txBody>
          <a:bodyPr/>
          <a:lstStyle/>
          <a:p>
            <a:pPr>
              <a:lnSpc>
                <a:spcPct val="90000"/>
              </a:lnSpc>
            </a:pPr>
            <a:r>
              <a:rPr lang="en-US" sz="2800" dirty="0"/>
              <a:t>With the Inbox window active, right-click the Kenny Martin message heading to display the message shortcut menu.</a:t>
            </a:r>
          </a:p>
          <a:p>
            <a:pPr>
              <a:lnSpc>
                <a:spcPct val="90000"/>
              </a:lnSpc>
            </a:pPr>
            <a:r>
              <a:rPr lang="en-US" sz="2800" dirty="0"/>
              <a:t>Point to Categorize to display the Categories submenu</a:t>
            </a:r>
          </a:p>
          <a:p>
            <a:pPr>
              <a:lnSpc>
                <a:spcPct val="90000"/>
              </a:lnSpc>
            </a:pPr>
            <a:r>
              <a:rPr lang="en-US" sz="2800" dirty="0"/>
              <a:t>Click the Red Category command on the Categories submenu. If the Rename Category dialog box appears, click No.</a:t>
            </a:r>
          </a:p>
          <a:p>
            <a:pPr>
              <a:lnSpc>
                <a:spcPct val="90000"/>
              </a:lnSpc>
            </a:pPr>
            <a:r>
              <a:rPr lang="en-US" sz="2800" dirty="0"/>
              <a:t>Repeat Steps 1 and 2 to categorize the remaining messages in the message </a:t>
            </a:r>
            <a:r>
              <a:rPr lang="en-US" sz="2800" dirty="0" smtClean="0"/>
              <a:t>pane</a:t>
            </a: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Categorizing E-Mail Messages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5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Flagging E-Mail Messages</a:t>
            </a:r>
          </a:p>
        </p:txBody>
      </p:sp>
      <p:sp>
        <p:nvSpPr>
          <p:cNvPr id="36867" name="Rectangle 3"/>
          <p:cNvSpPr>
            <a:spLocks noGrp="1" noChangeArrowheads="1"/>
          </p:cNvSpPr>
          <p:nvPr>
            <p:ph type="body" idx="1"/>
          </p:nvPr>
        </p:nvSpPr>
        <p:spPr/>
        <p:txBody>
          <a:bodyPr/>
          <a:lstStyle/>
          <a:p>
            <a:pPr>
              <a:lnSpc>
                <a:spcPct val="80000"/>
              </a:lnSpc>
            </a:pPr>
            <a:r>
              <a:rPr lang="en-US" sz="2800" dirty="0"/>
              <a:t>With the Inbox window active, right-click the Kenny Martin message heading to display the message shortcut menu</a:t>
            </a:r>
          </a:p>
          <a:p>
            <a:pPr>
              <a:lnSpc>
                <a:spcPct val="80000"/>
              </a:lnSpc>
            </a:pPr>
            <a:r>
              <a:rPr lang="en-US" sz="2800" dirty="0"/>
              <a:t>Point to Follow Up to display the Follow Up submenu</a:t>
            </a:r>
          </a:p>
          <a:p>
            <a:pPr>
              <a:lnSpc>
                <a:spcPct val="80000"/>
              </a:lnSpc>
            </a:pPr>
            <a:r>
              <a:rPr lang="en-US" sz="2800" dirty="0"/>
              <a:t>Click the Today command on the Follow Up submenu to assign a Follow Up flag with today as the due date.</a:t>
            </a:r>
          </a:p>
          <a:p>
            <a:pPr>
              <a:lnSpc>
                <a:spcPct val="80000"/>
              </a:lnSpc>
            </a:pPr>
            <a:r>
              <a:rPr lang="en-US" sz="2800" dirty="0"/>
              <a:t>Repeat Steps 1 and 2 to add Follow Up flags to the remaining messages in the message pane </a:t>
            </a:r>
          </a:p>
          <a:p>
            <a:pPr>
              <a:lnSpc>
                <a:spcPct val="80000"/>
              </a:lnSpc>
            </a:pPr>
            <a:r>
              <a:rPr lang="en-US" sz="2800" dirty="0"/>
              <a:t>Select different flags as </a:t>
            </a:r>
            <a:r>
              <a:rPr lang="en-US" sz="2800" dirty="0" smtClean="0"/>
              <a:t>necessary</a:t>
            </a: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35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Flagging E-Mail Messages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5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sz="4000"/>
              <a:t>Sorting E-Mail Messages by Category Color</a:t>
            </a:r>
          </a:p>
        </p:txBody>
      </p:sp>
      <p:sp>
        <p:nvSpPr>
          <p:cNvPr id="38915" name="Rectangle 3"/>
          <p:cNvSpPr>
            <a:spLocks noGrp="1" noChangeArrowheads="1"/>
          </p:cNvSpPr>
          <p:nvPr>
            <p:ph type="body" idx="1"/>
          </p:nvPr>
        </p:nvSpPr>
        <p:spPr/>
        <p:txBody>
          <a:bodyPr/>
          <a:lstStyle/>
          <a:p>
            <a:r>
              <a:rPr lang="en-US" sz="2800" dirty="0"/>
              <a:t>With the Inbox window active, click View on the menu bar to open the View menu. Point to Arrange By to display the Arrange By submenu</a:t>
            </a:r>
          </a:p>
          <a:p>
            <a:r>
              <a:rPr lang="en-US" sz="2800" dirty="0"/>
              <a:t>Click Categories on the Arrange By submenu to sort the messages by Category </a:t>
            </a:r>
            <a:endParaRPr lang="en-US" sz="2800" b="1" dirty="0"/>
          </a:p>
          <a:p>
            <a:r>
              <a:rPr lang="en-US" sz="2800" dirty="0"/>
              <a:t>Return to the previous view by repeating Step 1 and then clicking Date on the Arrange By </a:t>
            </a:r>
            <a:r>
              <a:rPr lang="en-US" sz="2800" dirty="0" smtClean="0"/>
              <a:t>submenu</a:t>
            </a:r>
            <a:endParaRPr lang="en-US" sz="2800" dirty="0"/>
          </a:p>
          <a:p>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37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sz="4000"/>
              <a:t>Sorting E-Mail Messages by Category Color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5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4000"/>
              <a:t>Creating and Applying a View Filter</a:t>
            </a:r>
          </a:p>
        </p:txBody>
      </p:sp>
      <p:sp>
        <p:nvSpPr>
          <p:cNvPr id="40963" name="Rectangle 3"/>
          <p:cNvSpPr>
            <a:spLocks noGrp="1" noChangeArrowheads="1"/>
          </p:cNvSpPr>
          <p:nvPr>
            <p:ph type="body" idx="1"/>
          </p:nvPr>
        </p:nvSpPr>
        <p:spPr/>
        <p:txBody>
          <a:bodyPr>
            <a:normAutofit/>
          </a:bodyPr>
          <a:lstStyle/>
          <a:p>
            <a:pPr>
              <a:lnSpc>
                <a:spcPct val="90000"/>
              </a:lnSpc>
            </a:pPr>
            <a:r>
              <a:rPr lang="en-US" sz="2800" dirty="0"/>
              <a:t>With the Inbox window active, click View on the menu bar</a:t>
            </a:r>
          </a:p>
          <a:p>
            <a:pPr>
              <a:lnSpc>
                <a:spcPct val="90000"/>
              </a:lnSpc>
            </a:pPr>
            <a:r>
              <a:rPr lang="en-US" sz="2800" dirty="0"/>
              <a:t>Point to Arrange By on the View menu and then click Custom on the Arrange By submenu to display the Customize View: Messages dialog box</a:t>
            </a:r>
          </a:p>
          <a:p>
            <a:pPr>
              <a:lnSpc>
                <a:spcPct val="90000"/>
              </a:lnSpc>
            </a:pPr>
            <a:r>
              <a:rPr lang="en-US" sz="2800" dirty="0"/>
              <a:t>Click the Filter button to display the Filter dialog box.</a:t>
            </a:r>
          </a:p>
          <a:p>
            <a:pPr>
              <a:lnSpc>
                <a:spcPct val="90000"/>
              </a:lnSpc>
            </a:pPr>
            <a:r>
              <a:rPr lang="en-US" sz="2800" dirty="0"/>
              <a:t>Click the From text box</a:t>
            </a:r>
          </a:p>
          <a:p>
            <a:pPr>
              <a:lnSpc>
                <a:spcPct val="90000"/>
              </a:lnSpc>
            </a:pPr>
            <a:r>
              <a:rPr lang="en-US" sz="2800" dirty="0"/>
              <a:t>Type </a:t>
            </a:r>
            <a:r>
              <a:rPr lang="en-US" sz="2800" dirty="0">
                <a:latin typeface="Courier New" pitchFamily="49" charset="0"/>
              </a:rPr>
              <a:t>Kenny Martin</a:t>
            </a:r>
            <a:r>
              <a:rPr lang="en-US" sz="2800" dirty="0"/>
              <a:t> in the From text box to specify that only e-mail messages from Kenny Martin are to </a:t>
            </a:r>
            <a:r>
              <a:rPr lang="en-US" sz="2800" dirty="0" smtClean="0"/>
              <a:t>appear</a:t>
            </a: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39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Plan Ahead</a:t>
            </a:r>
          </a:p>
        </p:txBody>
      </p:sp>
      <p:sp>
        <p:nvSpPr>
          <p:cNvPr id="5123" name="Rectangle 3"/>
          <p:cNvSpPr>
            <a:spLocks noGrp="1" noChangeArrowheads="1"/>
          </p:cNvSpPr>
          <p:nvPr>
            <p:ph type="body" idx="1"/>
          </p:nvPr>
        </p:nvSpPr>
        <p:spPr/>
        <p:txBody>
          <a:bodyPr/>
          <a:lstStyle/>
          <a:p>
            <a:r>
              <a:rPr lang="en-US" dirty="0"/>
              <a:t>Choose the words for the Subject line</a:t>
            </a:r>
          </a:p>
          <a:p>
            <a:r>
              <a:rPr lang="en-US" dirty="0"/>
              <a:t>Ensure that the content of the message is appropriate for the recipient</a:t>
            </a:r>
          </a:p>
          <a:p>
            <a:r>
              <a:rPr lang="en-US" dirty="0"/>
              <a:t>Choose the words for the text</a:t>
            </a:r>
          </a:p>
          <a:p>
            <a:r>
              <a:rPr lang="en-US" dirty="0"/>
              <a:t>Identify how to format various elements of the text</a:t>
            </a:r>
          </a:p>
          <a:p>
            <a:r>
              <a:rPr lang="en-US" dirty="0"/>
              <a:t>Alert the recipient when sending large file </a:t>
            </a:r>
            <a:r>
              <a:rPr lang="en-US" dirty="0" smtClean="0"/>
              <a:t>attachments</a:t>
            </a:r>
            <a:endParaRPr lang="en-US" dirty="0"/>
          </a:p>
          <a:p>
            <a:pPr>
              <a:buFontTx/>
              <a:buNone/>
            </a:pPr>
            <a:endParaRPr lang="en-US" dirty="0"/>
          </a:p>
          <a:p>
            <a:pPr>
              <a:buFontTx/>
              <a:buNone/>
            </a:pPr>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4000"/>
              <a:t>Creating and Applying a View Filter</a:t>
            </a:r>
          </a:p>
        </p:txBody>
      </p:sp>
      <p:sp>
        <p:nvSpPr>
          <p:cNvPr id="41987" name="Rectangle 3"/>
          <p:cNvSpPr>
            <a:spLocks noGrp="1" noChangeArrowheads="1"/>
          </p:cNvSpPr>
          <p:nvPr>
            <p:ph type="body" idx="1"/>
          </p:nvPr>
        </p:nvSpPr>
        <p:spPr/>
        <p:txBody>
          <a:bodyPr/>
          <a:lstStyle/>
          <a:p>
            <a:r>
              <a:rPr lang="en-US" sz="2800" dirty="0"/>
              <a:t>Click the OK button in the Filter dialog box and the Customize View: Message dialog box to close both boxes and apply the view filter</a:t>
            </a:r>
          </a:p>
          <a:p>
            <a:r>
              <a:rPr lang="en-US" sz="2800" dirty="0"/>
              <a:t>Repeat Steps 1 and 2 to display the Filter dialog box</a:t>
            </a:r>
          </a:p>
          <a:p>
            <a:r>
              <a:rPr lang="en-US" sz="2800" dirty="0"/>
              <a:t>Click the Clear All button in the Filter dialog box to remove the view filter</a:t>
            </a:r>
          </a:p>
          <a:p>
            <a:r>
              <a:rPr lang="en-US" sz="2800" dirty="0"/>
              <a:t>Close the Filter and Customize View: Message dialog </a:t>
            </a:r>
            <a:r>
              <a:rPr lang="en-US" sz="2800" dirty="0" smtClean="0"/>
              <a:t>boxes</a:t>
            </a: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40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a:t>Creating and Applying a View Filter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5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sz="4000"/>
              <a:t>Setting Message Importance, Sensitivity and Delivery Options in a Single Message</a:t>
            </a:r>
          </a:p>
        </p:txBody>
      </p:sp>
      <p:sp>
        <p:nvSpPr>
          <p:cNvPr id="44035" name="Rectangle 3"/>
          <p:cNvSpPr>
            <a:spLocks noGrp="1" noChangeArrowheads="1"/>
          </p:cNvSpPr>
          <p:nvPr>
            <p:ph type="body" idx="1"/>
          </p:nvPr>
        </p:nvSpPr>
        <p:spPr/>
        <p:txBody>
          <a:bodyPr/>
          <a:lstStyle/>
          <a:p>
            <a:pPr>
              <a:lnSpc>
                <a:spcPct val="90000"/>
              </a:lnSpc>
            </a:pPr>
            <a:r>
              <a:rPr lang="en-US" sz="2800" dirty="0"/>
              <a:t>With the Inbox window active, click the New Mail Message button on the Standard toolbar</a:t>
            </a:r>
          </a:p>
          <a:p>
            <a:pPr>
              <a:lnSpc>
                <a:spcPct val="90000"/>
              </a:lnSpc>
            </a:pPr>
            <a:r>
              <a:rPr lang="en-US" sz="2800" dirty="0"/>
              <a:t>Enter the message information</a:t>
            </a:r>
          </a:p>
          <a:p>
            <a:pPr>
              <a:lnSpc>
                <a:spcPct val="90000"/>
              </a:lnSpc>
            </a:pPr>
            <a:r>
              <a:rPr lang="en-US" sz="2800" dirty="0"/>
              <a:t>Click the Options Dialog Box Launcher on the Ribbon to display the Message Options dialog box</a:t>
            </a:r>
          </a:p>
          <a:p>
            <a:pPr>
              <a:lnSpc>
                <a:spcPct val="90000"/>
              </a:lnSpc>
            </a:pPr>
            <a:r>
              <a:rPr lang="en-US" sz="2800" dirty="0"/>
              <a:t>Click the Importance box arrow and then select High in the Importance list</a:t>
            </a:r>
          </a:p>
          <a:p>
            <a:pPr>
              <a:lnSpc>
                <a:spcPct val="90000"/>
              </a:lnSpc>
            </a:pPr>
            <a:r>
              <a:rPr lang="en-US" sz="2800" dirty="0"/>
              <a:t>Click the Sensitivity box arrow and then select Private in the Sensitivity </a:t>
            </a:r>
            <a:r>
              <a:rPr lang="en-US" sz="2800" dirty="0" smtClean="0"/>
              <a:t>list</a:t>
            </a:r>
            <a:endParaRPr lang="en-US" sz="2800" dirty="0"/>
          </a:p>
          <a:p>
            <a:pPr>
              <a:lnSpc>
                <a:spcPct val="90000"/>
              </a:lnSpc>
            </a:pP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42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US" sz="4000"/>
              <a:t>Setting Message Importance, Sensitivity and Delivery Options in a Single Message</a:t>
            </a:r>
          </a:p>
        </p:txBody>
      </p:sp>
      <p:sp>
        <p:nvSpPr>
          <p:cNvPr id="45059" name="Rectangle 3"/>
          <p:cNvSpPr>
            <a:spLocks noGrp="1" noChangeArrowheads="1"/>
          </p:cNvSpPr>
          <p:nvPr>
            <p:ph type="body" idx="1"/>
          </p:nvPr>
        </p:nvSpPr>
        <p:spPr/>
        <p:txBody>
          <a:bodyPr/>
          <a:lstStyle/>
          <a:p>
            <a:pPr>
              <a:lnSpc>
                <a:spcPct val="90000"/>
              </a:lnSpc>
            </a:pPr>
            <a:r>
              <a:rPr lang="en-US" sz="3600" dirty="0"/>
              <a:t>Click the ‘Do not deliver before‘ check box in the Delivery options area to select </a:t>
            </a:r>
            <a:r>
              <a:rPr lang="en-US" sz="3600" dirty="0" smtClean="0"/>
              <a:t>it</a:t>
            </a:r>
            <a:endParaRPr lang="en-US" sz="3600" dirty="0"/>
          </a:p>
          <a:p>
            <a:pPr>
              <a:lnSpc>
                <a:spcPct val="90000"/>
              </a:lnSpc>
            </a:pPr>
            <a:r>
              <a:rPr lang="en-US" sz="3600" dirty="0"/>
              <a:t>Select January 14, 2008 in the calendar and 12:00 PM as the time in the respective delivery boxes</a:t>
            </a:r>
          </a:p>
          <a:p>
            <a:pPr>
              <a:lnSpc>
                <a:spcPct val="90000"/>
              </a:lnSpc>
            </a:pPr>
            <a:r>
              <a:rPr lang="en-US" sz="3600" dirty="0"/>
              <a:t>Click the Close button to close the dialog box</a:t>
            </a:r>
          </a:p>
          <a:p>
            <a:pPr>
              <a:lnSpc>
                <a:spcPct val="90000"/>
              </a:lnSpc>
            </a:pPr>
            <a:r>
              <a:rPr lang="en-US" sz="3600" dirty="0"/>
              <a:t>Click the Send button to send the </a:t>
            </a:r>
            <a:r>
              <a:rPr lang="en-US" sz="3600" dirty="0" smtClean="0"/>
              <a:t>message</a:t>
            </a:r>
            <a:endParaRPr lang="en-US" sz="3600" dirty="0"/>
          </a:p>
          <a:p>
            <a:pPr>
              <a:lnSpc>
                <a:spcPct val="90000"/>
              </a:lnSpc>
            </a:pPr>
            <a:endParaRPr lang="en-US" dirty="0"/>
          </a:p>
          <a:p>
            <a:pPr>
              <a:lnSpc>
                <a:spcPct val="90000"/>
              </a:lnSpc>
            </a:pPr>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43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sz="4000"/>
              <a:t>Setting Message Importance, Sensitivity and Delivery Options in a Single Message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6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sz="4000"/>
              <a:t>Changing the Default Level of Importance and Sensitivity</a:t>
            </a:r>
          </a:p>
        </p:txBody>
      </p:sp>
      <p:sp>
        <p:nvSpPr>
          <p:cNvPr id="47107" name="Rectangle 3"/>
          <p:cNvSpPr>
            <a:spLocks noGrp="1" noChangeArrowheads="1"/>
          </p:cNvSpPr>
          <p:nvPr>
            <p:ph type="body" idx="1"/>
          </p:nvPr>
        </p:nvSpPr>
        <p:spPr/>
        <p:txBody>
          <a:bodyPr/>
          <a:lstStyle/>
          <a:p>
            <a:pPr>
              <a:lnSpc>
                <a:spcPct val="80000"/>
              </a:lnSpc>
            </a:pPr>
            <a:r>
              <a:rPr lang="en-US" sz="2800" dirty="0"/>
              <a:t>With the Inbox window active, click Tools on the menu bar and then click Options on the Tools menu to display the Options dialog box</a:t>
            </a:r>
          </a:p>
          <a:p>
            <a:pPr>
              <a:lnSpc>
                <a:spcPct val="80000"/>
              </a:lnSpc>
            </a:pPr>
            <a:r>
              <a:rPr lang="en-US" sz="2800" dirty="0"/>
              <a:t>In the Preferences sheet, click the E-mail Options button to display the E-mail Options dialog box</a:t>
            </a:r>
          </a:p>
          <a:p>
            <a:pPr>
              <a:lnSpc>
                <a:spcPct val="80000"/>
              </a:lnSpc>
            </a:pPr>
            <a:r>
              <a:rPr lang="en-US" sz="2800" dirty="0"/>
              <a:t>Click the Advanced E-mail Options button to open the Advanced E-mail Options dialog box</a:t>
            </a:r>
          </a:p>
          <a:p>
            <a:pPr>
              <a:lnSpc>
                <a:spcPct val="80000"/>
              </a:lnSpc>
            </a:pPr>
            <a:r>
              <a:rPr lang="en-US" sz="2800" dirty="0"/>
              <a:t>Click the Set importance box arrow to display the importance options </a:t>
            </a:r>
          </a:p>
          <a:p>
            <a:pPr>
              <a:lnSpc>
                <a:spcPct val="80000"/>
              </a:lnSpc>
            </a:pPr>
            <a:r>
              <a:rPr lang="en-US" sz="2800" dirty="0"/>
              <a:t>Select High in the Set importance </a:t>
            </a:r>
            <a:r>
              <a:rPr lang="en-US" sz="2800" dirty="0" smtClean="0"/>
              <a:t>list</a:t>
            </a:r>
            <a:endParaRPr lang="en-US" sz="2800" dirty="0"/>
          </a:p>
          <a:p>
            <a:pPr>
              <a:lnSpc>
                <a:spcPct val="80000"/>
              </a:lnSpc>
            </a:pPr>
            <a:endParaRPr lang="en-US" sz="2800" dirty="0"/>
          </a:p>
          <a:p>
            <a:pPr>
              <a:lnSpc>
                <a:spcPct val="80000"/>
              </a:lnSpc>
            </a:pP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45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n-US" sz="4000"/>
              <a:t>Changing the Default Level of Importance and Sensitivity</a:t>
            </a:r>
          </a:p>
        </p:txBody>
      </p:sp>
      <p:sp>
        <p:nvSpPr>
          <p:cNvPr id="48131" name="Rectangle 3"/>
          <p:cNvSpPr>
            <a:spLocks noGrp="1" noChangeArrowheads="1"/>
          </p:cNvSpPr>
          <p:nvPr>
            <p:ph type="body" idx="1"/>
          </p:nvPr>
        </p:nvSpPr>
        <p:spPr/>
        <p:txBody>
          <a:bodyPr/>
          <a:lstStyle/>
          <a:p>
            <a:r>
              <a:rPr lang="en-US"/>
              <a:t>Click the Set sensitivity box arrow to display the sensitivity options</a:t>
            </a:r>
          </a:p>
          <a:p>
            <a:r>
              <a:rPr lang="en-US"/>
              <a:t>Select Private in the Set sensitivity list</a:t>
            </a:r>
            <a:endParaRPr lang="en-US" b="1"/>
          </a:p>
          <a:p>
            <a:r>
              <a:rPr lang="en-US"/>
              <a:t>Click the OK button in all three open dialog boxes to close them and return to the Inbox window</a:t>
            </a:r>
          </a:p>
          <a:p>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46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z="4000"/>
              <a:t>Changing the Default Level of Importance and Sensitivity</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6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Creating a Personal Folder</a:t>
            </a:r>
          </a:p>
        </p:txBody>
      </p:sp>
      <p:sp>
        <p:nvSpPr>
          <p:cNvPr id="50179" name="Rectangle 3"/>
          <p:cNvSpPr>
            <a:spLocks noGrp="1" noChangeArrowheads="1"/>
          </p:cNvSpPr>
          <p:nvPr>
            <p:ph type="body" idx="1"/>
          </p:nvPr>
        </p:nvSpPr>
        <p:spPr/>
        <p:txBody>
          <a:bodyPr/>
          <a:lstStyle/>
          <a:p>
            <a:pPr>
              <a:lnSpc>
                <a:spcPct val="90000"/>
              </a:lnSpc>
            </a:pPr>
            <a:r>
              <a:rPr lang="en-US" sz="2800" dirty="0"/>
              <a:t>Click the Contacts button in the Navigation Pane to open the Contacts </a:t>
            </a:r>
            <a:r>
              <a:rPr lang="en-US" sz="2800" dirty="0" smtClean="0"/>
              <a:t>window</a:t>
            </a:r>
            <a:endParaRPr lang="en-US" sz="2800" dirty="0"/>
          </a:p>
          <a:p>
            <a:pPr>
              <a:lnSpc>
                <a:spcPct val="90000"/>
              </a:lnSpc>
            </a:pPr>
            <a:r>
              <a:rPr lang="en-US" sz="2800" dirty="0"/>
              <a:t>When Outlook displays the Contacts window, right-click Contacts in the My Contacts pane to display the Contacts shortcut menu</a:t>
            </a:r>
          </a:p>
          <a:p>
            <a:pPr>
              <a:lnSpc>
                <a:spcPct val="90000"/>
              </a:lnSpc>
            </a:pPr>
            <a:r>
              <a:rPr lang="en-US" sz="2800" dirty="0"/>
              <a:t>Click New Folder on the Contacts shortcut menu to display the Create New Folder dialog box. Type </a:t>
            </a:r>
            <a:r>
              <a:rPr lang="en-US" sz="2800" dirty="0">
                <a:latin typeface="Courier New" pitchFamily="49" charset="0"/>
              </a:rPr>
              <a:t>Marcus' Contacts</a:t>
            </a:r>
            <a:r>
              <a:rPr lang="en-US" sz="2800" dirty="0"/>
              <a:t> in the Name text box</a:t>
            </a:r>
          </a:p>
          <a:p>
            <a:pPr>
              <a:lnSpc>
                <a:spcPct val="90000"/>
              </a:lnSpc>
            </a:pPr>
            <a:r>
              <a:rPr lang="en-US" sz="2800" dirty="0"/>
              <a:t>If necessary, select Contact Items in the Folder contains list</a:t>
            </a:r>
          </a:p>
          <a:p>
            <a:pPr>
              <a:lnSpc>
                <a:spcPct val="90000"/>
              </a:lnSpc>
            </a:pPr>
            <a:r>
              <a:rPr lang="en-US" sz="2800" dirty="0"/>
              <a:t>Click Contacts in the Select where to place the folder list</a:t>
            </a:r>
          </a:p>
          <a:p>
            <a:pPr>
              <a:lnSpc>
                <a:spcPct val="90000"/>
              </a:lnSpc>
              <a:buFontTx/>
              <a:buNone/>
            </a:pP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48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Creating a Personal Folder</a:t>
            </a:r>
          </a:p>
        </p:txBody>
      </p:sp>
      <p:sp>
        <p:nvSpPr>
          <p:cNvPr id="51203" name="Rectangle 3"/>
          <p:cNvSpPr>
            <a:spLocks noGrp="1" noChangeArrowheads="1"/>
          </p:cNvSpPr>
          <p:nvPr>
            <p:ph type="body" idx="1"/>
          </p:nvPr>
        </p:nvSpPr>
        <p:spPr/>
        <p:txBody>
          <a:bodyPr/>
          <a:lstStyle/>
          <a:p>
            <a:r>
              <a:rPr lang="en-US" dirty="0"/>
              <a:t>Click the OK button to close the Create New Folder dialog box</a:t>
            </a:r>
          </a:p>
          <a:p>
            <a:r>
              <a:rPr lang="en-US" dirty="0"/>
              <a:t>In the Contacts window, click Marcus’ Contacts in the My Contacts </a:t>
            </a:r>
            <a:r>
              <a:rPr lang="en-US" dirty="0" smtClean="0"/>
              <a:t>list</a:t>
            </a:r>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49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4000"/>
              <a:t>Starting and Customizing Outlook</a:t>
            </a:r>
          </a:p>
        </p:txBody>
      </p:sp>
      <p:sp>
        <p:nvSpPr>
          <p:cNvPr id="6147" name="Rectangle 3"/>
          <p:cNvSpPr>
            <a:spLocks noGrp="1" noChangeArrowheads="1"/>
          </p:cNvSpPr>
          <p:nvPr>
            <p:ph type="body" idx="1"/>
          </p:nvPr>
        </p:nvSpPr>
        <p:spPr/>
        <p:txBody>
          <a:bodyPr>
            <a:normAutofit lnSpcReduction="10000"/>
          </a:bodyPr>
          <a:lstStyle/>
          <a:p>
            <a:pPr>
              <a:lnSpc>
                <a:spcPct val="80000"/>
              </a:lnSpc>
            </a:pPr>
            <a:r>
              <a:rPr lang="en-US" sz="2400" dirty="0"/>
              <a:t>Click the Start button on the Windows taskbar to display the Start menu</a:t>
            </a:r>
          </a:p>
          <a:p>
            <a:pPr>
              <a:lnSpc>
                <a:spcPct val="80000"/>
              </a:lnSpc>
            </a:pPr>
            <a:r>
              <a:rPr lang="en-US" sz="2400" dirty="0"/>
              <a:t>Point to All Programs on the Start menu to display the All Programs submenu </a:t>
            </a:r>
          </a:p>
          <a:p>
            <a:pPr>
              <a:lnSpc>
                <a:spcPct val="80000"/>
              </a:lnSpc>
            </a:pPr>
            <a:r>
              <a:rPr lang="en-US" sz="2400" dirty="0"/>
              <a:t>Point to Microsoft Office on the All Programs submenu to display the Microsoft Office submenu</a:t>
            </a:r>
          </a:p>
          <a:p>
            <a:pPr>
              <a:lnSpc>
                <a:spcPct val="80000"/>
              </a:lnSpc>
            </a:pPr>
            <a:r>
              <a:rPr lang="en-US" sz="2400" dirty="0"/>
              <a:t>Click Microsoft Office Outlook 2007 to start Outlook. If necessary, click the Mail button in the Navigation Pane and then click the Inbox folder in the All Mail Folders pane to display the Inbox message pane </a:t>
            </a:r>
          </a:p>
          <a:p>
            <a:pPr>
              <a:lnSpc>
                <a:spcPct val="80000"/>
              </a:lnSpc>
            </a:pPr>
            <a:r>
              <a:rPr lang="en-US" sz="2400" dirty="0"/>
              <a:t>If the Inbox – Microsoft Office Outlook window is not maximized, click the Maximize button next to the Close button on its title bar to maximize the window</a:t>
            </a:r>
          </a:p>
          <a:p>
            <a:pPr>
              <a:lnSpc>
                <a:spcPct val="80000"/>
              </a:lnSpc>
            </a:pPr>
            <a:r>
              <a:rPr lang="en-US" sz="2400" dirty="0"/>
              <a:t>Drag the right border of the Inbox message pane to the right so that the Inbox message pane and the Reading pane have the same </a:t>
            </a:r>
            <a:r>
              <a:rPr lang="en-US" sz="2400" dirty="0" smtClean="0"/>
              <a:t>width</a:t>
            </a:r>
            <a:endParaRPr lang="en-US" sz="2000" dirty="0"/>
          </a:p>
          <a:p>
            <a:pPr>
              <a:lnSpc>
                <a:spcPct val="80000"/>
              </a:lnSpc>
            </a:pPr>
            <a:endParaRPr lang="en-US" sz="20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Creating a Personal Folder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7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Creating a Contact List</a:t>
            </a:r>
          </a:p>
        </p:txBody>
      </p:sp>
      <p:sp>
        <p:nvSpPr>
          <p:cNvPr id="53251" name="Rectangle 3"/>
          <p:cNvSpPr>
            <a:spLocks noGrp="1" noChangeArrowheads="1"/>
          </p:cNvSpPr>
          <p:nvPr>
            <p:ph type="body" idx="1"/>
          </p:nvPr>
        </p:nvSpPr>
        <p:spPr/>
        <p:txBody>
          <a:bodyPr/>
          <a:lstStyle/>
          <a:p>
            <a:pPr>
              <a:lnSpc>
                <a:spcPct val="90000"/>
              </a:lnSpc>
            </a:pPr>
            <a:r>
              <a:rPr lang="en-US" sz="2800" dirty="0"/>
              <a:t>With the Contacts window active and Marcus’ Contacts folder selected, click the New Contact button on the Standard toolbar to open the Untitled- Contact window. If necessary, maximize the window</a:t>
            </a:r>
          </a:p>
          <a:p>
            <a:pPr>
              <a:lnSpc>
                <a:spcPct val="90000"/>
              </a:lnSpc>
            </a:pPr>
            <a:r>
              <a:rPr lang="en-US" sz="2800" dirty="0"/>
              <a:t>Type </a:t>
            </a:r>
            <a:r>
              <a:rPr lang="en-US" sz="2800" dirty="0">
                <a:latin typeface="Courier New" pitchFamily="49" charset="0"/>
              </a:rPr>
              <a:t>Kenny Martin</a:t>
            </a:r>
            <a:r>
              <a:rPr lang="en-US" sz="2800" dirty="0"/>
              <a:t> in the Full Name text box </a:t>
            </a:r>
          </a:p>
          <a:p>
            <a:pPr>
              <a:lnSpc>
                <a:spcPct val="90000"/>
              </a:lnSpc>
            </a:pPr>
            <a:r>
              <a:rPr lang="en-US" sz="2800" dirty="0"/>
              <a:t>Click the Home text box in the Phone numbers area</a:t>
            </a:r>
          </a:p>
          <a:p>
            <a:pPr>
              <a:lnSpc>
                <a:spcPct val="90000"/>
              </a:lnSpc>
            </a:pPr>
            <a:r>
              <a:rPr lang="en-US" sz="2800" dirty="0"/>
              <a:t>Type </a:t>
            </a:r>
            <a:r>
              <a:rPr lang="en-US" sz="2800" dirty="0">
                <a:latin typeface="Courier New" pitchFamily="49" charset="0"/>
              </a:rPr>
              <a:t>9375554120</a:t>
            </a:r>
            <a:r>
              <a:rPr lang="en-US" sz="2800" dirty="0"/>
              <a:t> as the home telephone number</a:t>
            </a:r>
          </a:p>
          <a:p>
            <a:pPr>
              <a:lnSpc>
                <a:spcPct val="90000"/>
              </a:lnSpc>
            </a:pPr>
            <a:r>
              <a:rPr lang="en-US" sz="2800" dirty="0"/>
              <a:t>Click the Addresses box arrow and select Home</a:t>
            </a:r>
          </a:p>
          <a:p>
            <a:pPr>
              <a:lnSpc>
                <a:spcPct val="90000"/>
              </a:lnSpc>
            </a:pPr>
            <a:r>
              <a:rPr lang="en-US" sz="2800" dirty="0"/>
              <a:t>Click the text box in the Addresses area, type </a:t>
            </a:r>
            <a:r>
              <a:rPr lang="en-US" sz="2800" dirty="0">
                <a:latin typeface="Courier New" pitchFamily="49" charset="0"/>
              </a:rPr>
              <a:t>8465 W. 63</a:t>
            </a:r>
            <a:r>
              <a:rPr lang="en-US" sz="2800" baseline="30000" dirty="0">
                <a:latin typeface="Courier New" pitchFamily="49" charset="0"/>
              </a:rPr>
              <a:t>rd</a:t>
            </a:r>
            <a:r>
              <a:rPr lang="en-US" sz="2800" dirty="0">
                <a:latin typeface="Courier New" pitchFamily="49" charset="0"/>
              </a:rPr>
              <a:t> St.</a:t>
            </a:r>
            <a:r>
              <a:rPr lang="en-US" sz="2800" dirty="0"/>
              <a:t> and then press the ENTER key</a:t>
            </a:r>
          </a:p>
          <a:p>
            <a:pPr>
              <a:lnSpc>
                <a:spcPct val="90000"/>
              </a:lnSpc>
              <a:buFontTx/>
              <a:buNone/>
            </a:pP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51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Creating a Contact List</a:t>
            </a:r>
          </a:p>
        </p:txBody>
      </p:sp>
      <p:sp>
        <p:nvSpPr>
          <p:cNvPr id="54275" name="Rectangle 3"/>
          <p:cNvSpPr>
            <a:spLocks noGrp="1" noChangeArrowheads="1"/>
          </p:cNvSpPr>
          <p:nvPr>
            <p:ph type="body" idx="1"/>
          </p:nvPr>
        </p:nvSpPr>
        <p:spPr/>
        <p:txBody>
          <a:bodyPr/>
          <a:lstStyle/>
          <a:p>
            <a:pPr>
              <a:lnSpc>
                <a:spcPct val="90000"/>
              </a:lnSpc>
            </a:pPr>
            <a:r>
              <a:rPr lang="en-US" sz="2400" dirty="0"/>
              <a:t>Type </a:t>
            </a:r>
            <a:r>
              <a:rPr lang="en-US" sz="2400" dirty="0">
                <a:latin typeface="Courier New" pitchFamily="49" charset="0"/>
              </a:rPr>
              <a:t>Donner, OH 44772</a:t>
            </a:r>
            <a:r>
              <a:rPr lang="en-US" sz="2400" dirty="0"/>
              <a:t> to complete the address entry.</a:t>
            </a:r>
          </a:p>
          <a:p>
            <a:pPr>
              <a:lnSpc>
                <a:spcPct val="90000"/>
              </a:lnSpc>
            </a:pPr>
            <a:r>
              <a:rPr lang="en-US" sz="2400" dirty="0"/>
              <a:t>Click the E-mail text </a:t>
            </a:r>
            <a:r>
              <a:rPr lang="en-US" sz="2400" dirty="0" smtClean="0"/>
              <a:t>box</a:t>
            </a:r>
            <a:endParaRPr lang="en-US" sz="2400" dirty="0"/>
          </a:p>
          <a:p>
            <a:pPr>
              <a:lnSpc>
                <a:spcPct val="90000"/>
              </a:lnSpc>
            </a:pPr>
            <a:r>
              <a:rPr lang="en-US" sz="2400" dirty="0"/>
              <a:t>Type </a:t>
            </a:r>
            <a:r>
              <a:rPr lang="en-US" sz="2400" dirty="0">
                <a:latin typeface="Courier New" pitchFamily="49" charset="0"/>
              </a:rPr>
              <a:t>kennymartin123@hotmail.com</a:t>
            </a:r>
            <a:r>
              <a:rPr lang="en-US" sz="2400" dirty="0"/>
              <a:t> as the e-mail address and then press the TAB key to complete the contact information for Kenny Martin</a:t>
            </a:r>
          </a:p>
          <a:p>
            <a:pPr>
              <a:lnSpc>
                <a:spcPct val="90000"/>
              </a:lnSpc>
            </a:pPr>
            <a:r>
              <a:rPr lang="en-US" sz="2400" dirty="0"/>
              <a:t>Click the Save &amp; Close button on the Ribbon to display the Marcus’ Contacts window with the Kenny Martin business card in the Marcus’ Contacts pane</a:t>
            </a:r>
          </a:p>
          <a:p>
            <a:pPr>
              <a:lnSpc>
                <a:spcPct val="90000"/>
              </a:lnSpc>
            </a:pPr>
            <a:r>
              <a:rPr lang="en-US" sz="2400" dirty="0"/>
              <a:t>Click the New Contact button on the Standard toolbar</a:t>
            </a:r>
          </a:p>
          <a:p>
            <a:pPr>
              <a:lnSpc>
                <a:spcPct val="90000"/>
              </a:lnSpc>
            </a:pPr>
            <a:r>
              <a:rPr lang="en-US" sz="2400" dirty="0"/>
              <a:t>Repeat Steps 2 through 4 to enter the 11 remaining contacts in Table 1–3</a:t>
            </a:r>
          </a:p>
          <a:p>
            <a:pPr>
              <a:lnSpc>
                <a:spcPct val="90000"/>
              </a:lnSpc>
            </a:pPr>
            <a:endParaRPr lang="en-US" sz="2400" dirty="0"/>
          </a:p>
          <a:p>
            <a:pPr>
              <a:lnSpc>
                <a:spcPct val="90000"/>
              </a:lnSpc>
            </a:pPr>
            <a:endParaRPr lang="en-US" sz="2400" dirty="0"/>
          </a:p>
          <a:p>
            <a:pPr>
              <a:lnSpc>
                <a:spcPct val="90000"/>
              </a:lnSpc>
            </a:pP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52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Creating a Contact List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7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r>
              <a:rPr lang="en-US" sz="4000"/>
              <a:t>Changing the View and Sorting the Contact List</a:t>
            </a:r>
          </a:p>
        </p:txBody>
      </p:sp>
      <p:sp>
        <p:nvSpPr>
          <p:cNvPr id="56323" name="Rectangle 3"/>
          <p:cNvSpPr>
            <a:spLocks noGrp="1" noChangeArrowheads="1"/>
          </p:cNvSpPr>
          <p:nvPr>
            <p:ph type="body" idx="1"/>
          </p:nvPr>
        </p:nvSpPr>
        <p:spPr/>
        <p:txBody>
          <a:bodyPr/>
          <a:lstStyle/>
          <a:p>
            <a:pPr>
              <a:lnSpc>
                <a:spcPct val="80000"/>
              </a:lnSpc>
            </a:pPr>
            <a:r>
              <a:rPr lang="en-US" sz="3000" dirty="0"/>
              <a:t>With the Marcus’ Contacts – Microsoft Outlook window active, click Phone List in the Current View pane of the Navigation </a:t>
            </a:r>
            <a:r>
              <a:rPr lang="en-US" sz="3000" dirty="0" smtClean="0"/>
              <a:t>Pane</a:t>
            </a:r>
            <a:endParaRPr lang="en-US" sz="3000" dirty="0"/>
          </a:p>
          <a:p>
            <a:pPr>
              <a:lnSpc>
                <a:spcPct val="80000"/>
              </a:lnSpc>
            </a:pPr>
            <a:r>
              <a:rPr lang="en-US" sz="3000" dirty="0"/>
              <a:t>With the Phone List in ascending sequence by the File As field, click the File As column heading in the Contacts pane to display the contact list in descending sequence by last name</a:t>
            </a:r>
          </a:p>
          <a:p>
            <a:pPr>
              <a:lnSpc>
                <a:spcPct val="80000"/>
              </a:lnSpc>
            </a:pPr>
            <a:r>
              <a:rPr lang="en-US" sz="3000" dirty="0"/>
              <a:t>After reviewing the contact list in Phone List view, click Business Cards in the Current View pane in the Navigation Pane to return to Business Cards </a:t>
            </a:r>
            <a:r>
              <a:rPr lang="en-US" sz="3000" dirty="0" smtClean="0"/>
              <a:t>view</a:t>
            </a:r>
            <a:endParaRPr lang="en-US" sz="30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54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sz="4000"/>
              <a:t>Changing the View and Sorting the Contact List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7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Finding a Contact </a:t>
            </a:r>
          </a:p>
        </p:txBody>
      </p:sp>
      <p:sp>
        <p:nvSpPr>
          <p:cNvPr id="58371" name="Rectangle 3"/>
          <p:cNvSpPr>
            <a:spLocks noGrp="1" noChangeArrowheads="1"/>
          </p:cNvSpPr>
          <p:nvPr>
            <p:ph type="body" idx="1"/>
          </p:nvPr>
        </p:nvSpPr>
        <p:spPr/>
        <p:txBody>
          <a:bodyPr/>
          <a:lstStyle/>
          <a:p>
            <a:pPr>
              <a:lnSpc>
                <a:spcPct val="90000"/>
              </a:lnSpc>
            </a:pPr>
            <a:r>
              <a:rPr lang="en-US"/>
              <a:t>Click the Find a Contact box on the Standard toolbar </a:t>
            </a:r>
          </a:p>
          <a:p>
            <a:pPr>
              <a:lnSpc>
                <a:spcPct val="90000"/>
              </a:lnSpc>
            </a:pPr>
            <a:r>
              <a:rPr lang="en-US"/>
              <a:t>Type </a:t>
            </a:r>
            <a:r>
              <a:rPr lang="en-US">
                <a:latin typeface="Courier New" pitchFamily="49" charset="0"/>
              </a:rPr>
              <a:t>shu</a:t>
            </a:r>
            <a:r>
              <a:rPr lang="en-US"/>
              <a:t> in the text box</a:t>
            </a:r>
          </a:p>
          <a:p>
            <a:pPr>
              <a:lnSpc>
                <a:spcPct val="90000"/>
              </a:lnSpc>
            </a:pPr>
            <a:r>
              <a:rPr lang="en-US"/>
              <a:t>Press the ENTER key to start the search process</a:t>
            </a:r>
          </a:p>
          <a:p>
            <a:pPr>
              <a:lnSpc>
                <a:spcPct val="90000"/>
              </a:lnSpc>
            </a:pPr>
            <a:r>
              <a:rPr lang="en-US"/>
              <a:t>Outlook opens the Kelly Shurpa – Contact window</a:t>
            </a:r>
          </a:p>
          <a:p>
            <a:pPr>
              <a:lnSpc>
                <a:spcPct val="90000"/>
              </a:lnSpc>
            </a:pPr>
            <a:r>
              <a:rPr lang="en-US"/>
              <a:t>Click the Close button to return to Business Card view</a:t>
            </a:r>
          </a:p>
          <a:p>
            <a:pPr>
              <a:lnSpc>
                <a:spcPct val="90000"/>
              </a:lnSpc>
            </a:pPr>
            <a:endParaRPr lang="en-US"/>
          </a:p>
          <a:p>
            <a:pPr>
              <a:lnSpc>
                <a:spcPct val="90000"/>
              </a:lnSpc>
            </a:pP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56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Finding a Contact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7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Organizing Contacts</a:t>
            </a:r>
          </a:p>
        </p:txBody>
      </p:sp>
      <p:sp>
        <p:nvSpPr>
          <p:cNvPr id="60419" name="Rectangle 3"/>
          <p:cNvSpPr>
            <a:spLocks noGrp="1" noChangeArrowheads="1"/>
          </p:cNvSpPr>
          <p:nvPr>
            <p:ph type="body" idx="1"/>
          </p:nvPr>
        </p:nvSpPr>
        <p:spPr/>
        <p:txBody>
          <a:bodyPr/>
          <a:lstStyle/>
          <a:p>
            <a:pPr>
              <a:lnSpc>
                <a:spcPct val="90000"/>
              </a:lnSpc>
            </a:pPr>
            <a:r>
              <a:rPr lang="en-US" sz="2400" dirty="0"/>
              <a:t>Click Tools on the menu bar and then click Organize on the Tools menu</a:t>
            </a:r>
          </a:p>
          <a:p>
            <a:pPr>
              <a:lnSpc>
                <a:spcPct val="90000"/>
              </a:lnSpc>
            </a:pPr>
            <a:r>
              <a:rPr lang="en-US" sz="2400" dirty="0"/>
              <a:t>Click the name bar of the Kevin Anderson contact record</a:t>
            </a:r>
          </a:p>
          <a:p>
            <a:pPr>
              <a:lnSpc>
                <a:spcPct val="90000"/>
              </a:lnSpc>
            </a:pPr>
            <a:r>
              <a:rPr lang="en-US" sz="2400" dirty="0"/>
              <a:t>Hold down the CTRL key and then click the name bars of </a:t>
            </a:r>
            <a:r>
              <a:rPr lang="en-US" sz="2400" dirty="0" err="1"/>
              <a:t>Cale</a:t>
            </a:r>
            <a:r>
              <a:rPr lang="en-US" sz="2400" dirty="0"/>
              <a:t> Freeman and Ryan </a:t>
            </a:r>
            <a:r>
              <a:rPr lang="en-US" sz="2400" dirty="0" smtClean="0"/>
              <a:t>Hunt</a:t>
            </a:r>
            <a:endParaRPr lang="en-US" sz="2400" dirty="0"/>
          </a:p>
          <a:p>
            <a:pPr>
              <a:lnSpc>
                <a:spcPct val="90000"/>
              </a:lnSpc>
            </a:pPr>
            <a:r>
              <a:rPr lang="en-US" sz="2400" dirty="0"/>
              <a:t>Release the CTRL key</a:t>
            </a:r>
          </a:p>
          <a:p>
            <a:pPr>
              <a:lnSpc>
                <a:spcPct val="90000"/>
              </a:lnSpc>
            </a:pPr>
            <a:r>
              <a:rPr lang="en-US" sz="2400" dirty="0"/>
              <a:t>Click the ‘Add contacts selected below to’ box arrow to display a list of categories</a:t>
            </a:r>
          </a:p>
          <a:p>
            <a:pPr>
              <a:lnSpc>
                <a:spcPct val="90000"/>
              </a:lnSpc>
            </a:pPr>
            <a:r>
              <a:rPr lang="en-US" sz="2400" dirty="0"/>
              <a:t>Click Blue Category in the list</a:t>
            </a:r>
          </a:p>
          <a:p>
            <a:pPr>
              <a:lnSpc>
                <a:spcPct val="90000"/>
              </a:lnSpc>
            </a:pPr>
            <a:r>
              <a:rPr lang="en-US" sz="2400" dirty="0"/>
              <a:t>Click the Add button to add the selected records to the Blue </a:t>
            </a:r>
            <a:r>
              <a:rPr lang="en-US" sz="2400" dirty="0" smtClean="0"/>
              <a:t>Category</a:t>
            </a:r>
            <a:endParaRPr lang="en-US" sz="2400" dirty="0"/>
          </a:p>
          <a:p>
            <a:pPr>
              <a:lnSpc>
                <a:spcPct val="90000"/>
              </a:lnSpc>
            </a:pP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58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Organizing Contacts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8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4000"/>
              <a:t>Starting and Customizing Outlook</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0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4000"/>
              <a:t>Displaying the Contacts in a Category</a:t>
            </a:r>
          </a:p>
        </p:txBody>
      </p:sp>
      <p:sp>
        <p:nvSpPr>
          <p:cNvPr id="62467" name="Rectangle 3"/>
          <p:cNvSpPr>
            <a:spLocks noGrp="1" noChangeArrowheads="1"/>
          </p:cNvSpPr>
          <p:nvPr>
            <p:ph type="body" idx="1"/>
          </p:nvPr>
        </p:nvSpPr>
        <p:spPr/>
        <p:txBody>
          <a:bodyPr/>
          <a:lstStyle/>
          <a:p>
            <a:pPr>
              <a:lnSpc>
                <a:spcPct val="80000"/>
              </a:lnSpc>
            </a:pPr>
            <a:r>
              <a:rPr lang="en-US" dirty="0"/>
              <a:t>With the Contacts window active, click Tools on the menu bar and then point to Instant Search to display the Instant Search submenu</a:t>
            </a:r>
          </a:p>
          <a:p>
            <a:pPr>
              <a:lnSpc>
                <a:spcPct val="80000"/>
              </a:lnSpc>
            </a:pPr>
            <a:r>
              <a:rPr lang="en-US" dirty="0"/>
              <a:t>Click Instant Search on the Instant Search submenu</a:t>
            </a:r>
          </a:p>
          <a:p>
            <a:pPr>
              <a:lnSpc>
                <a:spcPct val="80000"/>
              </a:lnSpc>
            </a:pPr>
            <a:r>
              <a:rPr lang="en-US" dirty="0"/>
              <a:t>Type Blue Category in the Instant Search text box and then press the ENTER key to display the three contacts that belong to the Blue Category</a:t>
            </a:r>
          </a:p>
          <a:p>
            <a:pPr>
              <a:lnSpc>
                <a:spcPct val="80000"/>
              </a:lnSpc>
            </a:pPr>
            <a:r>
              <a:rPr lang="en-US" dirty="0"/>
              <a:t>After viewing the contacts in the Blue Category, click the Clear Search button to return to the full Contacts </a:t>
            </a:r>
            <a:r>
              <a:rPr lang="en-US" dirty="0" smtClean="0"/>
              <a:t>window</a:t>
            </a:r>
            <a:endParaRPr lang="en-US" dirty="0"/>
          </a:p>
          <a:p>
            <a:pPr>
              <a:lnSpc>
                <a:spcPct val="80000"/>
              </a:lnSpc>
            </a:pPr>
            <a:endParaRPr lang="en-US" sz="2800" dirty="0"/>
          </a:p>
          <a:p>
            <a:pPr>
              <a:lnSpc>
                <a:spcPct val="80000"/>
              </a:lnSpc>
            </a:pP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60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a:t>Displaying the Contacts in a Category</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8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4000"/>
              <a:t>Previewing and Printing the Contact List</a:t>
            </a:r>
          </a:p>
        </p:txBody>
      </p:sp>
      <p:sp>
        <p:nvSpPr>
          <p:cNvPr id="64515" name="Rectangle 3"/>
          <p:cNvSpPr>
            <a:spLocks noGrp="1" noChangeArrowheads="1"/>
          </p:cNvSpPr>
          <p:nvPr>
            <p:ph type="body" idx="1"/>
          </p:nvPr>
        </p:nvSpPr>
        <p:spPr/>
        <p:txBody>
          <a:bodyPr>
            <a:normAutofit lnSpcReduction="10000"/>
          </a:bodyPr>
          <a:lstStyle/>
          <a:p>
            <a:pPr>
              <a:lnSpc>
                <a:spcPct val="80000"/>
              </a:lnSpc>
            </a:pPr>
            <a:r>
              <a:rPr lang="en-US" dirty="0"/>
              <a:t>With the Contacts window active, click the Print button on the Standard toolbar to display the Print dialog box</a:t>
            </a:r>
          </a:p>
          <a:p>
            <a:pPr>
              <a:lnSpc>
                <a:spcPct val="80000"/>
              </a:lnSpc>
            </a:pPr>
            <a:r>
              <a:rPr lang="en-US" dirty="0"/>
              <a:t>Click the Preview button to display a preview of the printout</a:t>
            </a:r>
          </a:p>
          <a:p>
            <a:pPr>
              <a:lnSpc>
                <a:spcPct val="80000"/>
              </a:lnSpc>
            </a:pPr>
            <a:r>
              <a:rPr lang="en-US" dirty="0"/>
              <a:t>After viewing the preview of the printed contacts list, click the Close button</a:t>
            </a:r>
          </a:p>
          <a:p>
            <a:pPr>
              <a:lnSpc>
                <a:spcPct val="80000"/>
              </a:lnSpc>
            </a:pPr>
            <a:r>
              <a:rPr lang="en-US" dirty="0"/>
              <a:t>If the preview is acceptable, ready the printer</a:t>
            </a:r>
          </a:p>
          <a:p>
            <a:pPr>
              <a:lnSpc>
                <a:spcPct val="80000"/>
              </a:lnSpc>
            </a:pPr>
            <a:r>
              <a:rPr lang="en-US" dirty="0"/>
              <a:t>Click the Print button on the Standard toolbar</a:t>
            </a:r>
          </a:p>
          <a:p>
            <a:pPr>
              <a:lnSpc>
                <a:spcPct val="80000"/>
              </a:lnSpc>
            </a:pPr>
            <a:r>
              <a:rPr lang="en-US" dirty="0"/>
              <a:t>When Outlook displays the Print dialog box, click the OK </a:t>
            </a:r>
            <a:r>
              <a:rPr lang="en-US" dirty="0" smtClean="0"/>
              <a:t>button</a:t>
            </a:r>
            <a:endParaRPr lang="en-US" dirty="0"/>
          </a:p>
          <a:p>
            <a:pPr>
              <a:lnSpc>
                <a:spcPct val="80000"/>
              </a:lnSpc>
            </a:pP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62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a:t>Previewing and Printing the Contact List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8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r>
              <a:rPr lang="en-US" sz="4000"/>
              <a:t>Using the Contact List to Address an E-Mail Message</a:t>
            </a:r>
          </a:p>
        </p:txBody>
      </p:sp>
      <p:sp>
        <p:nvSpPr>
          <p:cNvPr id="66563" name="Rectangle 3"/>
          <p:cNvSpPr>
            <a:spLocks noGrp="1" noChangeArrowheads="1"/>
          </p:cNvSpPr>
          <p:nvPr>
            <p:ph type="body" idx="1"/>
          </p:nvPr>
        </p:nvSpPr>
        <p:spPr/>
        <p:txBody>
          <a:bodyPr>
            <a:noAutofit/>
          </a:bodyPr>
          <a:lstStyle/>
          <a:p>
            <a:pPr>
              <a:lnSpc>
                <a:spcPct val="90000"/>
              </a:lnSpc>
            </a:pPr>
            <a:r>
              <a:rPr lang="en-US" sz="2800" dirty="0"/>
              <a:t>Click the Mail button in the Navigation Pane to display the Inbox </a:t>
            </a:r>
            <a:r>
              <a:rPr lang="en-US" sz="2800" dirty="0" smtClean="0"/>
              <a:t>window</a:t>
            </a:r>
            <a:endParaRPr lang="en-US" sz="2800" dirty="0"/>
          </a:p>
          <a:p>
            <a:pPr>
              <a:lnSpc>
                <a:spcPct val="90000"/>
              </a:lnSpc>
            </a:pPr>
            <a:r>
              <a:rPr lang="en-US" sz="2800" dirty="0"/>
              <a:t>Click the New Mail Message button on the Standard toolbar to display the Untitled – Message window </a:t>
            </a:r>
          </a:p>
          <a:p>
            <a:pPr>
              <a:lnSpc>
                <a:spcPct val="90000"/>
              </a:lnSpc>
            </a:pPr>
            <a:r>
              <a:rPr lang="en-US" sz="2800" dirty="0"/>
              <a:t>When Outlook displays the Untitled – Message window, if necessary, double-click its title bar to maximize it. To button signature insertion point Untitled – Message window</a:t>
            </a:r>
            <a:endParaRPr lang="en-US" sz="2800" b="1" dirty="0"/>
          </a:p>
          <a:p>
            <a:pPr>
              <a:lnSpc>
                <a:spcPct val="90000"/>
              </a:lnSpc>
            </a:pPr>
            <a:r>
              <a:rPr lang="en-US" sz="2800" dirty="0" smtClean="0"/>
              <a:t>Click </a:t>
            </a:r>
            <a:r>
              <a:rPr lang="en-US" sz="2800" dirty="0"/>
              <a:t>the To button to display the Select Names dialog box</a:t>
            </a:r>
          </a:p>
          <a:p>
            <a:pPr>
              <a:lnSpc>
                <a:spcPct val="90000"/>
              </a:lnSpc>
            </a:pPr>
            <a:r>
              <a:rPr lang="en-US" sz="2800" dirty="0"/>
              <a:t>Click the Address Book box </a:t>
            </a:r>
            <a:r>
              <a:rPr lang="en-US" sz="2800" dirty="0" smtClean="0"/>
              <a:t>arrow</a:t>
            </a: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64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r>
              <a:rPr lang="en-US" sz="4000" dirty="0"/>
              <a:t>Using the Contact List to Address an E-Mail Message</a:t>
            </a:r>
          </a:p>
        </p:txBody>
      </p:sp>
      <p:sp>
        <p:nvSpPr>
          <p:cNvPr id="67587" name="Rectangle 3"/>
          <p:cNvSpPr>
            <a:spLocks noGrp="1" noChangeArrowheads="1"/>
          </p:cNvSpPr>
          <p:nvPr>
            <p:ph type="body" idx="1"/>
          </p:nvPr>
        </p:nvSpPr>
        <p:spPr/>
        <p:txBody>
          <a:bodyPr>
            <a:normAutofit/>
          </a:bodyPr>
          <a:lstStyle/>
          <a:p>
            <a:pPr>
              <a:lnSpc>
                <a:spcPct val="80000"/>
              </a:lnSpc>
            </a:pPr>
            <a:r>
              <a:rPr lang="en-US" sz="3600" dirty="0"/>
              <a:t>Click Marcus’ Contacts in the list</a:t>
            </a:r>
          </a:p>
          <a:p>
            <a:pPr>
              <a:lnSpc>
                <a:spcPct val="80000"/>
              </a:lnSpc>
            </a:pPr>
            <a:r>
              <a:rPr lang="en-US" sz="3600" dirty="0"/>
              <a:t>Click the Matt Tartan entry in the contact list</a:t>
            </a:r>
          </a:p>
          <a:p>
            <a:pPr>
              <a:lnSpc>
                <a:spcPct val="80000"/>
              </a:lnSpc>
            </a:pPr>
            <a:r>
              <a:rPr lang="en-US" sz="3600" dirty="0"/>
              <a:t>Click the To button in the Message Recipients area to add Matt Tartan as the message recipient</a:t>
            </a:r>
          </a:p>
          <a:p>
            <a:pPr>
              <a:lnSpc>
                <a:spcPct val="80000"/>
              </a:lnSpc>
            </a:pPr>
            <a:r>
              <a:rPr lang="en-US" sz="3600" dirty="0"/>
              <a:t>Click the OK button to close the Select Names dialog </a:t>
            </a:r>
            <a:r>
              <a:rPr lang="en-US" sz="3600" dirty="0" smtClean="0"/>
              <a:t>box</a:t>
            </a:r>
            <a:endParaRPr lang="en-US" sz="36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65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Contact List to Address an E-Mail Message</a:t>
            </a:r>
            <a:endParaRPr lang="en-US" dirty="0"/>
          </a:p>
        </p:txBody>
      </p:sp>
      <p:sp>
        <p:nvSpPr>
          <p:cNvPr id="3" name="Content Placeholder 2"/>
          <p:cNvSpPr>
            <a:spLocks noGrp="1"/>
          </p:cNvSpPr>
          <p:nvPr>
            <p:ph idx="1"/>
          </p:nvPr>
        </p:nvSpPr>
        <p:spPr/>
        <p:txBody>
          <a:bodyPr>
            <a:normAutofit/>
          </a:bodyPr>
          <a:lstStyle/>
          <a:p>
            <a:pPr>
              <a:lnSpc>
                <a:spcPct val="80000"/>
              </a:lnSpc>
            </a:pPr>
            <a:r>
              <a:rPr lang="en-US" sz="3600" dirty="0" smtClean="0"/>
              <a:t>Click the Subject text box and then type Carwash Fund-raiser as the entry </a:t>
            </a:r>
          </a:p>
          <a:p>
            <a:pPr>
              <a:lnSpc>
                <a:spcPct val="80000"/>
              </a:lnSpc>
            </a:pPr>
            <a:r>
              <a:rPr lang="en-US" sz="3600" dirty="0" smtClean="0"/>
              <a:t>Press the TAB key to move the cursor to the message area</a:t>
            </a:r>
          </a:p>
          <a:p>
            <a:pPr>
              <a:lnSpc>
                <a:spcPct val="80000"/>
              </a:lnSpc>
            </a:pPr>
            <a:r>
              <a:rPr lang="en-US" sz="3600" dirty="0" smtClean="0"/>
              <a:t>Type the message</a:t>
            </a:r>
          </a:p>
          <a:p>
            <a:pPr>
              <a:lnSpc>
                <a:spcPct val="80000"/>
              </a:lnSpc>
            </a:pPr>
            <a:r>
              <a:rPr lang="en-US" sz="3600" dirty="0" smtClean="0"/>
              <a:t>Click the Send button to send the message and close the Message </a:t>
            </a:r>
            <a:r>
              <a:rPr lang="en-US" sz="3600" dirty="0" smtClean="0"/>
              <a:t>window</a:t>
            </a:r>
            <a:endParaRPr lang="en-US" sz="3600" dirty="0" smtClean="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r>
              <a:rPr lang="en-US" sz="4000"/>
              <a:t>Using the Contact List to Address an E-Mail Message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9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Creating a Distribution List</a:t>
            </a:r>
          </a:p>
        </p:txBody>
      </p:sp>
      <p:sp>
        <p:nvSpPr>
          <p:cNvPr id="69635" name="Rectangle 3"/>
          <p:cNvSpPr>
            <a:spLocks noGrp="1" noChangeArrowheads="1"/>
          </p:cNvSpPr>
          <p:nvPr>
            <p:ph type="body" idx="1"/>
          </p:nvPr>
        </p:nvSpPr>
        <p:spPr/>
        <p:txBody>
          <a:bodyPr>
            <a:normAutofit fontScale="92500"/>
          </a:bodyPr>
          <a:lstStyle/>
          <a:p>
            <a:pPr>
              <a:lnSpc>
                <a:spcPct val="80000"/>
              </a:lnSpc>
            </a:pPr>
            <a:r>
              <a:rPr lang="en-US" sz="2600" dirty="0"/>
              <a:t>With the Contacts window active, click the New Contact button arrow on the Standard toolbar to display the New Contact menu Click Distribution List to display the Untitled – Distribution List window. Type </a:t>
            </a:r>
            <a:r>
              <a:rPr lang="en-US" sz="2600" dirty="0">
                <a:latin typeface="Courier New" pitchFamily="49" charset="0"/>
              </a:rPr>
              <a:t>Chemistry Lab Group</a:t>
            </a:r>
            <a:r>
              <a:rPr lang="en-US" sz="2600" dirty="0"/>
              <a:t> in the Name text box, and then click the Select Members button on the Ribbon to display the Select Members dialog box</a:t>
            </a:r>
          </a:p>
          <a:p>
            <a:pPr>
              <a:lnSpc>
                <a:spcPct val="80000"/>
              </a:lnSpc>
            </a:pPr>
            <a:r>
              <a:rPr lang="en-US" sz="2600" dirty="0"/>
              <a:t>Click the Address Book box arrow and click Marcus’ Contacts</a:t>
            </a:r>
          </a:p>
          <a:p>
            <a:pPr>
              <a:lnSpc>
                <a:spcPct val="80000"/>
              </a:lnSpc>
            </a:pPr>
            <a:r>
              <a:rPr lang="en-US" sz="2600" dirty="0"/>
              <a:t>Select Jake </a:t>
            </a:r>
            <a:r>
              <a:rPr lang="en-US" sz="2600" dirty="0" err="1"/>
              <a:t>Nunan</a:t>
            </a:r>
            <a:r>
              <a:rPr lang="en-US" sz="2600" dirty="0"/>
              <a:t> and then click the Members button to add Jake to the Chemistry Lab Group distribution list</a:t>
            </a:r>
          </a:p>
          <a:p>
            <a:pPr>
              <a:lnSpc>
                <a:spcPct val="80000"/>
              </a:lnSpc>
            </a:pPr>
            <a:r>
              <a:rPr lang="en-US" sz="2600" dirty="0"/>
              <a:t>Add Kyle Baker and Trevor Walker to the list in the same manner</a:t>
            </a:r>
          </a:p>
          <a:p>
            <a:pPr>
              <a:lnSpc>
                <a:spcPct val="80000"/>
              </a:lnSpc>
            </a:pPr>
            <a:r>
              <a:rPr lang="en-US" sz="2600" dirty="0"/>
              <a:t>Click the OK button to close the Select Members dialog box and display the Chemistry Lab Group – Distribution List window showing the members of the Chemistry Lab Group distribution list</a:t>
            </a:r>
          </a:p>
          <a:p>
            <a:pPr>
              <a:lnSpc>
                <a:spcPct val="80000"/>
              </a:lnSpc>
            </a:pPr>
            <a:endParaRPr lang="en-US" sz="2000" dirty="0"/>
          </a:p>
          <a:p>
            <a:pPr>
              <a:lnSpc>
                <a:spcPct val="80000"/>
              </a:lnSpc>
            </a:pPr>
            <a:endParaRPr lang="en-US" sz="20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68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Creating a Distribution List</a:t>
            </a:r>
          </a:p>
        </p:txBody>
      </p:sp>
      <p:sp>
        <p:nvSpPr>
          <p:cNvPr id="70659" name="Rectangle 3"/>
          <p:cNvSpPr>
            <a:spLocks noGrp="1" noChangeArrowheads="1"/>
          </p:cNvSpPr>
          <p:nvPr>
            <p:ph type="body" idx="1"/>
          </p:nvPr>
        </p:nvSpPr>
        <p:spPr/>
        <p:txBody>
          <a:bodyPr/>
          <a:lstStyle/>
          <a:p>
            <a:pPr>
              <a:lnSpc>
                <a:spcPct val="90000"/>
              </a:lnSpc>
            </a:pPr>
            <a:r>
              <a:rPr lang="en-US" sz="2800"/>
              <a:t>Click the Save &amp; Close command on the Ribbon to close the Chemistry Lab Group – Distribution List window and activate the Contacts window</a:t>
            </a:r>
          </a:p>
          <a:p>
            <a:pPr>
              <a:lnSpc>
                <a:spcPct val="90000"/>
              </a:lnSpc>
            </a:pPr>
            <a:r>
              <a:rPr lang="en-US" sz="2800"/>
              <a:t>Click the Address Book button on the Standard toolbar to display the Address Book dialog box</a:t>
            </a:r>
          </a:p>
          <a:p>
            <a:pPr>
              <a:lnSpc>
                <a:spcPct val="90000"/>
              </a:lnSpc>
            </a:pPr>
            <a:r>
              <a:rPr lang="en-US" sz="2800"/>
              <a:t>Select Marcus’ Contacts in the Address Book list to display the contact list, which now includes the Chemistry Lab Group distribution list </a:t>
            </a:r>
            <a:endParaRPr lang="en-US" sz="2800" b="1"/>
          </a:p>
          <a:p>
            <a:pPr>
              <a:lnSpc>
                <a:spcPct val="90000"/>
              </a:lnSpc>
            </a:pPr>
            <a:r>
              <a:rPr lang="en-US" sz="2800"/>
              <a:t>Click the Close button to close the Address Book window</a:t>
            </a:r>
          </a:p>
          <a:p>
            <a:pPr>
              <a:lnSpc>
                <a:spcPct val="90000"/>
              </a:lnSpc>
            </a:pPr>
            <a:endParaRPr lang="en-US" sz="2800"/>
          </a:p>
          <a:p>
            <a:pPr>
              <a:lnSpc>
                <a:spcPct val="90000"/>
              </a:lnSpc>
            </a:pPr>
            <a:endParaRPr lang="en-US" sz="2800"/>
          </a:p>
        </p:txBody>
      </p:sp>
      <p:sp>
        <p:nvSpPr>
          <p:cNvPr id="4" name="Slide Number Placeholder 3"/>
          <p:cNvSpPr>
            <a:spLocks noGrp="1"/>
          </p:cNvSpPr>
          <p:nvPr>
            <p:ph type="sldNum" sz="quarter" idx="12"/>
          </p:nvPr>
        </p:nvSpPr>
        <p:spPr/>
        <p:txBody>
          <a:bodyPr/>
          <a:lstStyle/>
          <a:p>
            <a:fld id="{CA380B22-F6F4-44E6-A477-C47B9EB980BC}" type="slidenum">
              <a:rPr lang="en-US" smtClean="0"/>
              <a:pPr/>
              <a:t>69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4000"/>
              <a:t>Opening (Reading) an E-mail Message</a:t>
            </a:r>
          </a:p>
        </p:txBody>
      </p:sp>
      <p:sp>
        <p:nvSpPr>
          <p:cNvPr id="8195" name="Rectangle 3"/>
          <p:cNvSpPr>
            <a:spLocks noGrp="1" noChangeArrowheads="1"/>
          </p:cNvSpPr>
          <p:nvPr>
            <p:ph type="body" idx="1"/>
          </p:nvPr>
        </p:nvSpPr>
        <p:spPr/>
        <p:txBody>
          <a:bodyPr/>
          <a:lstStyle/>
          <a:p>
            <a:r>
              <a:rPr lang="en-US" dirty="0"/>
              <a:t>Double-click the Jose </a:t>
            </a:r>
            <a:r>
              <a:rPr lang="en-US" dirty="0" err="1"/>
              <a:t>Quinteras</a:t>
            </a:r>
            <a:r>
              <a:rPr lang="en-US" dirty="0"/>
              <a:t> message heading in the Inbox Message pane to display the First Practice window </a:t>
            </a:r>
          </a:p>
          <a:p>
            <a:r>
              <a:rPr lang="en-US" dirty="0"/>
              <a:t>If necessary, maximize the </a:t>
            </a:r>
            <a:r>
              <a:rPr lang="en-US" dirty="0" smtClean="0"/>
              <a:t>window</a:t>
            </a:r>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Creating a Distribution List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9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r>
              <a:rPr lang="en-US" sz="4000"/>
              <a:t>Saving a Contact List as a Text File and Displaying it in WordPad</a:t>
            </a:r>
          </a:p>
        </p:txBody>
      </p:sp>
      <p:sp>
        <p:nvSpPr>
          <p:cNvPr id="72707" name="Rectangle 3"/>
          <p:cNvSpPr>
            <a:spLocks noGrp="1" noChangeArrowheads="1"/>
          </p:cNvSpPr>
          <p:nvPr>
            <p:ph type="body" idx="1"/>
          </p:nvPr>
        </p:nvSpPr>
        <p:spPr/>
        <p:txBody>
          <a:bodyPr/>
          <a:lstStyle/>
          <a:p>
            <a:pPr>
              <a:lnSpc>
                <a:spcPct val="90000"/>
              </a:lnSpc>
            </a:pPr>
            <a:r>
              <a:rPr lang="en-US" sz="2800" dirty="0"/>
              <a:t>Connect the USB flash drive containing the Data Files for Students to one of the computer’s USB ports</a:t>
            </a:r>
          </a:p>
          <a:p>
            <a:pPr>
              <a:lnSpc>
                <a:spcPct val="90000"/>
              </a:lnSpc>
            </a:pPr>
            <a:r>
              <a:rPr lang="en-US" sz="2800" dirty="0"/>
              <a:t>With the Contacts window active, click the name bar of the first contact in the contact list</a:t>
            </a:r>
          </a:p>
          <a:p>
            <a:pPr>
              <a:lnSpc>
                <a:spcPct val="90000"/>
              </a:lnSpc>
            </a:pPr>
            <a:r>
              <a:rPr lang="en-US" sz="2800" dirty="0"/>
              <a:t>Press CTRL+A to select all the contacts</a:t>
            </a:r>
          </a:p>
          <a:p>
            <a:pPr>
              <a:lnSpc>
                <a:spcPct val="90000"/>
              </a:lnSpc>
            </a:pPr>
            <a:r>
              <a:rPr lang="en-US" sz="2800" dirty="0"/>
              <a:t>Click File on the menu bar to display the File menu</a:t>
            </a:r>
          </a:p>
          <a:p>
            <a:pPr>
              <a:lnSpc>
                <a:spcPct val="90000"/>
              </a:lnSpc>
            </a:pPr>
            <a:r>
              <a:rPr lang="en-US" sz="2800" dirty="0"/>
              <a:t>Click Save As on the File menu to display the Save As dialog box</a:t>
            </a:r>
          </a:p>
          <a:p>
            <a:pPr>
              <a:lnSpc>
                <a:spcPct val="90000"/>
              </a:lnSpc>
            </a:pPr>
            <a:endParaRPr lang="en-US" sz="2800" dirty="0"/>
          </a:p>
          <a:p>
            <a:pPr>
              <a:lnSpc>
                <a:spcPct val="90000"/>
              </a:lnSpc>
            </a:pP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71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n-US" sz="4000"/>
              <a:t>Saving a Contact List as a Text File and Displaying it in WordPad</a:t>
            </a:r>
          </a:p>
        </p:txBody>
      </p:sp>
      <p:sp>
        <p:nvSpPr>
          <p:cNvPr id="73731" name="Rectangle 3"/>
          <p:cNvSpPr>
            <a:spLocks noGrp="1" noChangeArrowheads="1"/>
          </p:cNvSpPr>
          <p:nvPr>
            <p:ph type="body" idx="1"/>
          </p:nvPr>
        </p:nvSpPr>
        <p:spPr/>
        <p:txBody>
          <a:bodyPr/>
          <a:lstStyle/>
          <a:p>
            <a:pPr>
              <a:lnSpc>
                <a:spcPct val="90000"/>
              </a:lnSpc>
            </a:pPr>
            <a:r>
              <a:rPr lang="en-US" sz="2800" dirty="0"/>
              <a:t>Type </a:t>
            </a:r>
            <a:r>
              <a:rPr lang="en-US" sz="2800" dirty="0">
                <a:latin typeface="Courier New" pitchFamily="49" charset="0"/>
              </a:rPr>
              <a:t>Marcus‘ Contacts</a:t>
            </a:r>
            <a:r>
              <a:rPr lang="en-US" sz="2800" dirty="0"/>
              <a:t> in the File name text box.</a:t>
            </a:r>
          </a:p>
          <a:p>
            <a:pPr>
              <a:lnSpc>
                <a:spcPct val="90000"/>
              </a:lnSpc>
            </a:pPr>
            <a:r>
              <a:rPr lang="en-US" sz="2800" dirty="0"/>
              <a:t>If necessary, select Text Only in the Save as type box</a:t>
            </a:r>
          </a:p>
          <a:p>
            <a:pPr>
              <a:lnSpc>
                <a:spcPct val="90000"/>
              </a:lnSpc>
            </a:pPr>
            <a:r>
              <a:rPr lang="en-US" sz="2800" dirty="0"/>
              <a:t>Click the Save in box arrow and then select UDISK 2.0 (E:). (Your USB flash drive may have a different name and letter)</a:t>
            </a:r>
          </a:p>
          <a:p>
            <a:pPr>
              <a:lnSpc>
                <a:spcPct val="90000"/>
              </a:lnSpc>
            </a:pPr>
            <a:r>
              <a:rPr lang="en-US" sz="2800" dirty="0"/>
              <a:t>Click the Save button in the Save As dialog </a:t>
            </a:r>
            <a:r>
              <a:rPr lang="en-US" sz="2800" dirty="0" smtClean="0"/>
              <a:t>box</a:t>
            </a:r>
            <a:endParaRPr lang="en-US" sz="2800" dirty="0"/>
          </a:p>
          <a:p>
            <a:pPr>
              <a:lnSpc>
                <a:spcPct val="90000"/>
              </a:lnSpc>
            </a:pPr>
            <a:r>
              <a:rPr lang="en-US" sz="2800" dirty="0"/>
              <a:t>Click the Start button on the Windows taskbar, point to All Programs on the Start menu, point to Accessories on the All Programs submenu, and then click WordPad on the Accessories submenu to open the </a:t>
            </a:r>
            <a:r>
              <a:rPr lang="en-US" sz="2800" dirty="0" err="1"/>
              <a:t>Wordpad</a:t>
            </a:r>
            <a:r>
              <a:rPr lang="en-US" sz="2800" dirty="0"/>
              <a:t> text </a:t>
            </a:r>
            <a:r>
              <a:rPr lang="en-US" sz="2800" dirty="0" smtClean="0"/>
              <a:t>editor</a:t>
            </a:r>
            <a:endParaRPr lang="en-US" sz="2800" dirty="0"/>
          </a:p>
          <a:p>
            <a:pPr>
              <a:lnSpc>
                <a:spcPct val="90000"/>
              </a:lnSpc>
            </a:pP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72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r>
              <a:rPr lang="en-US" sz="4000"/>
              <a:t>Saving a Contact List as a Text File and Displaying it in WordPad</a:t>
            </a:r>
          </a:p>
        </p:txBody>
      </p:sp>
      <p:sp>
        <p:nvSpPr>
          <p:cNvPr id="74755" name="Rectangle 3"/>
          <p:cNvSpPr>
            <a:spLocks noGrp="1" noChangeArrowheads="1"/>
          </p:cNvSpPr>
          <p:nvPr>
            <p:ph type="body" idx="1"/>
          </p:nvPr>
        </p:nvSpPr>
        <p:spPr/>
        <p:txBody>
          <a:bodyPr/>
          <a:lstStyle/>
          <a:p>
            <a:pPr>
              <a:lnSpc>
                <a:spcPct val="80000"/>
              </a:lnSpc>
            </a:pPr>
            <a:r>
              <a:rPr lang="en-US" sz="2800" dirty="0"/>
              <a:t>When WordPad starts, click the Maximize button on the title bar, click File on the menu bar, and then click Open</a:t>
            </a:r>
          </a:p>
          <a:p>
            <a:pPr>
              <a:lnSpc>
                <a:spcPct val="80000"/>
              </a:lnSpc>
            </a:pPr>
            <a:r>
              <a:rPr lang="en-US" sz="2800" dirty="0"/>
              <a:t>When WordPad displays the Open dialog box, click the Files of type box arrow, select All Files, click the Look in box arrow, and then click UDISK 2.0 (E:) (your USB flash drive may have a different name and letter) in the Look in list</a:t>
            </a:r>
          </a:p>
          <a:p>
            <a:pPr>
              <a:lnSpc>
                <a:spcPct val="80000"/>
              </a:lnSpc>
            </a:pPr>
            <a:r>
              <a:rPr lang="en-US" sz="2800" dirty="0"/>
              <a:t>Double-click Marcus’ Contacts to display Marcus’ Contacts as a text file </a:t>
            </a:r>
            <a:endParaRPr lang="en-US" sz="2800" b="1" dirty="0"/>
          </a:p>
          <a:p>
            <a:pPr>
              <a:lnSpc>
                <a:spcPct val="80000"/>
              </a:lnSpc>
            </a:pPr>
            <a:r>
              <a:rPr lang="en-US" sz="2800" dirty="0"/>
              <a:t>After viewing the text file, click the WordPad Close </a:t>
            </a:r>
            <a:r>
              <a:rPr lang="en-US" sz="2800" dirty="0" smtClean="0"/>
              <a:t>button</a:t>
            </a:r>
            <a:endParaRPr lang="en-US" sz="2800" dirty="0"/>
          </a:p>
          <a:p>
            <a:pPr>
              <a:lnSpc>
                <a:spcPct val="80000"/>
              </a:lnSpc>
            </a:pP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73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r>
              <a:rPr lang="en-US" sz="4000"/>
              <a:t>Saving a Contact List as a Text File and Displaying it in WordPad</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9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Tracking Activities for a Contact</a:t>
            </a:r>
          </a:p>
        </p:txBody>
      </p:sp>
      <p:sp>
        <p:nvSpPr>
          <p:cNvPr id="76803" name="Rectangle 3"/>
          <p:cNvSpPr>
            <a:spLocks noGrp="1" noChangeArrowheads="1"/>
          </p:cNvSpPr>
          <p:nvPr>
            <p:ph type="body" idx="1"/>
          </p:nvPr>
        </p:nvSpPr>
        <p:spPr/>
        <p:txBody>
          <a:bodyPr/>
          <a:lstStyle/>
          <a:p>
            <a:r>
              <a:rPr lang="en-US" dirty="0"/>
              <a:t>With the Contacts window active, double-click the Kenny Martin contact </a:t>
            </a:r>
            <a:r>
              <a:rPr lang="en-US" dirty="0" smtClean="0"/>
              <a:t>heading</a:t>
            </a:r>
            <a:endParaRPr lang="en-US" dirty="0"/>
          </a:p>
          <a:p>
            <a:r>
              <a:rPr lang="en-US" dirty="0"/>
              <a:t>Click the Activities command on the Ribbon to display the Activities sheet showing a list of items related to Kenny Martin</a:t>
            </a:r>
          </a:p>
          <a:p>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75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Tracking Activities for a Contact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9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Searching for Outlook Help</a:t>
            </a:r>
          </a:p>
        </p:txBody>
      </p:sp>
      <p:sp>
        <p:nvSpPr>
          <p:cNvPr id="78851" name="Rectangle 3"/>
          <p:cNvSpPr>
            <a:spLocks noGrp="1" noChangeArrowheads="1"/>
          </p:cNvSpPr>
          <p:nvPr>
            <p:ph type="body" idx="1"/>
          </p:nvPr>
        </p:nvSpPr>
        <p:spPr/>
        <p:txBody>
          <a:bodyPr/>
          <a:lstStyle/>
          <a:p>
            <a:pPr>
              <a:lnSpc>
                <a:spcPct val="90000"/>
              </a:lnSpc>
            </a:pPr>
            <a:r>
              <a:rPr lang="en-US" sz="2400" dirty="0"/>
              <a:t>Click the Microsoft Office Outlook Help button on the Standard toolbar to open the Outlook Help window</a:t>
            </a:r>
          </a:p>
          <a:p>
            <a:pPr>
              <a:lnSpc>
                <a:spcPct val="90000"/>
              </a:lnSpc>
            </a:pPr>
            <a:r>
              <a:rPr lang="en-US" sz="2400" dirty="0"/>
              <a:t>Type </a:t>
            </a:r>
            <a:r>
              <a:rPr lang="en-US" sz="2400" dirty="0">
                <a:latin typeface="Courier New" pitchFamily="49" charset="0"/>
              </a:rPr>
              <a:t>format text</a:t>
            </a:r>
            <a:r>
              <a:rPr lang="en-US" sz="2400" dirty="0"/>
              <a:t> in the ‘Type words to search for’ text box at the top of the Outlook Help window</a:t>
            </a:r>
          </a:p>
          <a:p>
            <a:pPr>
              <a:lnSpc>
                <a:spcPct val="90000"/>
              </a:lnSpc>
            </a:pPr>
            <a:r>
              <a:rPr lang="en-US" sz="2400" dirty="0"/>
              <a:t>Press the ENTER key to display the search </a:t>
            </a:r>
            <a:r>
              <a:rPr lang="en-US" sz="2400" dirty="0" smtClean="0"/>
              <a:t>results</a:t>
            </a:r>
            <a:endParaRPr lang="en-US" sz="2400" dirty="0"/>
          </a:p>
          <a:p>
            <a:pPr>
              <a:lnSpc>
                <a:spcPct val="90000"/>
              </a:lnSpc>
            </a:pPr>
            <a:r>
              <a:rPr lang="en-US" sz="2400" dirty="0"/>
              <a:t>Click the Maximize button on the Outlook Help window title bar to maximize the Help window</a:t>
            </a:r>
          </a:p>
          <a:p>
            <a:pPr>
              <a:lnSpc>
                <a:spcPct val="90000"/>
              </a:lnSpc>
            </a:pPr>
            <a:r>
              <a:rPr lang="en-US" sz="2400" dirty="0"/>
              <a:t>Click the Apply bold, italic, or underline formatting to text link to display information regarding formatting text</a:t>
            </a:r>
          </a:p>
          <a:p>
            <a:pPr>
              <a:lnSpc>
                <a:spcPct val="90000"/>
              </a:lnSpc>
            </a:pPr>
            <a:r>
              <a:rPr lang="en-US" sz="2400" dirty="0"/>
              <a:t>Click the Close button on the Outlook Help window title bar to close the Outlook Help window and redisplay the Contacts </a:t>
            </a:r>
            <a:r>
              <a:rPr lang="en-US" sz="2400" dirty="0" smtClean="0"/>
              <a:t>window</a:t>
            </a: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77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Searching for Outlook Help</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10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Quitting Outlook</a:t>
            </a:r>
          </a:p>
        </p:txBody>
      </p:sp>
      <p:sp>
        <p:nvSpPr>
          <p:cNvPr id="81923" name="Rectangle 3"/>
          <p:cNvSpPr>
            <a:spLocks noGrp="1" noChangeArrowheads="1"/>
          </p:cNvSpPr>
          <p:nvPr>
            <p:ph type="body" idx="1"/>
          </p:nvPr>
        </p:nvSpPr>
        <p:spPr/>
        <p:txBody>
          <a:bodyPr/>
          <a:lstStyle/>
          <a:p>
            <a:r>
              <a:rPr lang="en-US"/>
              <a:t>Click the Close button on the right side of the title bar to quit Outlook</a:t>
            </a:r>
          </a:p>
          <a:p>
            <a:r>
              <a:rPr lang="en-US"/>
              <a:t>If necessary, click the Exit Without Sending button in the Microsoft Office Outlook dialog box so that any messages saved in your Outbox are not sent</a:t>
            </a:r>
          </a:p>
          <a:p>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79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000"/>
              <a:t>Opening (Reading) an E-mail Message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OTL01-00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Summary</a:t>
            </a:r>
          </a:p>
        </p:txBody>
      </p:sp>
      <p:sp>
        <p:nvSpPr>
          <p:cNvPr id="82947" name="Rectangle 3"/>
          <p:cNvSpPr>
            <a:spLocks noGrp="1" noChangeArrowheads="1"/>
          </p:cNvSpPr>
          <p:nvPr>
            <p:ph type="body" idx="1"/>
          </p:nvPr>
        </p:nvSpPr>
        <p:spPr/>
        <p:txBody>
          <a:bodyPr/>
          <a:lstStyle/>
          <a:p>
            <a:r>
              <a:rPr lang="en-US" sz="2800" dirty="0"/>
              <a:t>Start and quit Outlook</a:t>
            </a:r>
          </a:p>
          <a:p>
            <a:r>
              <a:rPr lang="en-US" sz="2800" dirty="0"/>
              <a:t>Open, read, print, reply to, and delete electronic mail messages</a:t>
            </a:r>
          </a:p>
          <a:p>
            <a:r>
              <a:rPr lang="en-US" sz="2800" dirty="0"/>
              <a:t>View a file attachment</a:t>
            </a:r>
          </a:p>
          <a:p>
            <a:r>
              <a:rPr lang="en-US" sz="2800" dirty="0"/>
              <a:t>Create and insert an e-mail signature</a:t>
            </a:r>
          </a:p>
          <a:p>
            <a:r>
              <a:rPr lang="en-US" sz="2800" dirty="0"/>
              <a:t>Compose, format, and send e-mail messages</a:t>
            </a:r>
          </a:p>
          <a:p>
            <a:r>
              <a:rPr lang="en-US" sz="2800" dirty="0"/>
              <a:t>Insert a file attachment in an e-mail message</a:t>
            </a:r>
          </a:p>
          <a:p>
            <a:r>
              <a:rPr lang="en-US" sz="2800" dirty="0"/>
              <a:t>Flag, categorize, sort, and filter e-mail messages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Summary</a:t>
            </a:r>
          </a:p>
        </p:txBody>
      </p:sp>
      <p:sp>
        <p:nvSpPr>
          <p:cNvPr id="83971" name="Rectangle 3"/>
          <p:cNvSpPr>
            <a:spLocks noGrp="1" noChangeArrowheads="1"/>
          </p:cNvSpPr>
          <p:nvPr>
            <p:ph type="body" idx="1"/>
          </p:nvPr>
        </p:nvSpPr>
        <p:spPr/>
        <p:txBody>
          <a:bodyPr/>
          <a:lstStyle/>
          <a:p>
            <a:pPr>
              <a:lnSpc>
                <a:spcPct val="90000"/>
              </a:lnSpc>
            </a:pPr>
            <a:r>
              <a:rPr lang="en-US" dirty="0"/>
              <a:t>Set e-mail importance, sensitivity, and delivery options</a:t>
            </a:r>
          </a:p>
          <a:p>
            <a:pPr>
              <a:lnSpc>
                <a:spcPct val="90000"/>
              </a:lnSpc>
            </a:pPr>
            <a:r>
              <a:rPr lang="en-US" dirty="0"/>
              <a:t>Create a personal folder</a:t>
            </a:r>
          </a:p>
          <a:p>
            <a:pPr>
              <a:lnSpc>
                <a:spcPct val="90000"/>
              </a:lnSpc>
            </a:pPr>
            <a:r>
              <a:rPr lang="en-US" dirty="0"/>
              <a:t>Create and print a contact list</a:t>
            </a:r>
          </a:p>
          <a:p>
            <a:pPr>
              <a:lnSpc>
                <a:spcPct val="90000"/>
              </a:lnSpc>
            </a:pPr>
            <a:r>
              <a:rPr lang="en-US" dirty="0"/>
              <a:t>Use the Find a Contact feature</a:t>
            </a:r>
          </a:p>
          <a:p>
            <a:pPr>
              <a:lnSpc>
                <a:spcPct val="90000"/>
              </a:lnSpc>
            </a:pPr>
            <a:r>
              <a:rPr lang="en-US" dirty="0"/>
              <a:t>Organize the contact list</a:t>
            </a:r>
          </a:p>
          <a:p>
            <a:pPr>
              <a:lnSpc>
                <a:spcPct val="90000"/>
              </a:lnSpc>
            </a:pPr>
            <a:r>
              <a:rPr lang="en-US" dirty="0"/>
              <a:t>Track activities of a contact</a:t>
            </a:r>
          </a:p>
          <a:p>
            <a:pPr>
              <a:lnSpc>
                <a:spcPct val="90000"/>
              </a:lnSpc>
            </a:pPr>
            <a:r>
              <a:rPr lang="en-US" dirty="0"/>
              <a:t>Use Outlook’s Help</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Outlook Chapter 1 Complete</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Closing an E-mail Message</a:t>
            </a:r>
          </a:p>
        </p:txBody>
      </p:sp>
      <p:sp>
        <p:nvSpPr>
          <p:cNvPr id="10243" name="Rectangle 3"/>
          <p:cNvSpPr>
            <a:spLocks noGrp="1" noChangeArrowheads="1"/>
          </p:cNvSpPr>
          <p:nvPr>
            <p:ph type="body" idx="1"/>
          </p:nvPr>
        </p:nvSpPr>
        <p:spPr/>
        <p:txBody>
          <a:bodyPr/>
          <a:lstStyle/>
          <a:p>
            <a:r>
              <a:rPr lang="en-US" dirty="0"/>
              <a:t>Click the Close button on the title bar to close the Message </a:t>
            </a:r>
            <a:r>
              <a:rPr lang="en-US" dirty="0" smtClean="0"/>
              <a:t>window</a:t>
            </a:r>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1457</TotalTime>
  <Words>4442</Words>
  <Application>Microsoft Office PowerPoint</Application>
  <PresentationFormat>On-screen Show (4:3)</PresentationFormat>
  <Paragraphs>465</Paragraphs>
  <Slides>82</Slides>
  <Notes>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Outlook Chapter 1</vt:lpstr>
      <vt:lpstr>Objectives</vt:lpstr>
      <vt:lpstr>Objectives</vt:lpstr>
      <vt:lpstr>Plan Ahead</vt:lpstr>
      <vt:lpstr>Starting and Customizing Outlook</vt:lpstr>
      <vt:lpstr>Starting and Customizing Outlook</vt:lpstr>
      <vt:lpstr>Opening (Reading) an E-mail Message</vt:lpstr>
      <vt:lpstr>Opening (Reading) an E-mail Message</vt:lpstr>
      <vt:lpstr>Closing an E-mail Message</vt:lpstr>
      <vt:lpstr>Closing an E-mail Message</vt:lpstr>
      <vt:lpstr>Printing an E-mail Message</vt:lpstr>
      <vt:lpstr>Printing an E-mail Message</vt:lpstr>
      <vt:lpstr>Replying to an E-mail Message</vt:lpstr>
      <vt:lpstr>Replying to an E-mail Message</vt:lpstr>
      <vt:lpstr>Changing Message Formats</vt:lpstr>
      <vt:lpstr>Changing Message Formats</vt:lpstr>
      <vt:lpstr>Forwarding an E-Mail Message</vt:lpstr>
      <vt:lpstr>Forwarding an E-Mail Message</vt:lpstr>
      <vt:lpstr>Deleting an E-Mail Message</vt:lpstr>
      <vt:lpstr>Deleting an E-Mail Message</vt:lpstr>
      <vt:lpstr>Viewing a File Attachment</vt:lpstr>
      <vt:lpstr>Viewing a File Attachment</vt:lpstr>
      <vt:lpstr>Creating and Inserting an E-Mail Signature</vt:lpstr>
      <vt:lpstr>Creating and Inserting an E-Mail Signature</vt:lpstr>
      <vt:lpstr>Creating and Inserting an E-Mail Signature</vt:lpstr>
      <vt:lpstr>Creating and Inserting an E-Mail Signature</vt:lpstr>
      <vt:lpstr>Composing an E-Mail Message</vt:lpstr>
      <vt:lpstr>Composing an E-Mail Message</vt:lpstr>
      <vt:lpstr>Formatting an E-Mail Message</vt:lpstr>
      <vt:lpstr>Formatting an E-Mail Message</vt:lpstr>
      <vt:lpstr>Attaching a File to an E-Mail Message and Sending the Message</vt:lpstr>
      <vt:lpstr>Attaching a File to an E-Mail Message and Sending the Message</vt:lpstr>
      <vt:lpstr>Categorizing E-Mail Messages</vt:lpstr>
      <vt:lpstr>Categorizing E-Mail Messages</vt:lpstr>
      <vt:lpstr>Flagging E-Mail Messages</vt:lpstr>
      <vt:lpstr>Flagging E-Mail Messages</vt:lpstr>
      <vt:lpstr>Sorting E-Mail Messages by Category Color</vt:lpstr>
      <vt:lpstr>Sorting E-Mail Messages by Category Color</vt:lpstr>
      <vt:lpstr>Creating and Applying a View Filter</vt:lpstr>
      <vt:lpstr>Creating and Applying a View Filter</vt:lpstr>
      <vt:lpstr>Creating and Applying a View Filter</vt:lpstr>
      <vt:lpstr>Setting Message Importance, Sensitivity and Delivery Options in a Single Message</vt:lpstr>
      <vt:lpstr>Setting Message Importance, Sensitivity and Delivery Options in a Single Message</vt:lpstr>
      <vt:lpstr>Setting Message Importance, Sensitivity and Delivery Options in a Single Message</vt:lpstr>
      <vt:lpstr>Changing the Default Level of Importance and Sensitivity</vt:lpstr>
      <vt:lpstr>Changing the Default Level of Importance and Sensitivity</vt:lpstr>
      <vt:lpstr>Changing the Default Level of Importance and Sensitivity</vt:lpstr>
      <vt:lpstr>Creating a Personal Folder</vt:lpstr>
      <vt:lpstr>Creating a Personal Folder</vt:lpstr>
      <vt:lpstr>Creating a Personal Folder</vt:lpstr>
      <vt:lpstr>Creating a Contact List</vt:lpstr>
      <vt:lpstr>Creating a Contact List</vt:lpstr>
      <vt:lpstr>Creating a Contact List</vt:lpstr>
      <vt:lpstr>Changing the View and Sorting the Contact List</vt:lpstr>
      <vt:lpstr>Changing the View and Sorting the Contact List</vt:lpstr>
      <vt:lpstr>Finding a Contact </vt:lpstr>
      <vt:lpstr>Finding a Contact</vt:lpstr>
      <vt:lpstr>Organizing Contacts</vt:lpstr>
      <vt:lpstr>Organizing Contacts</vt:lpstr>
      <vt:lpstr>Displaying the Contacts in a Category</vt:lpstr>
      <vt:lpstr>Displaying the Contacts in a Category</vt:lpstr>
      <vt:lpstr>Previewing and Printing the Contact List</vt:lpstr>
      <vt:lpstr>Previewing and Printing the Contact List</vt:lpstr>
      <vt:lpstr>Using the Contact List to Address an E-Mail Message</vt:lpstr>
      <vt:lpstr>Using the Contact List to Address an E-Mail Message</vt:lpstr>
      <vt:lpstr>Using the Contact List to Address an E-Mail Message</vt:lpstr>
      <vt:lpstr>Using the Contact List to Address an E-Mail Message</vt:lpstr>
      <vt:lpstr>Creating a Distribution List</vt:lpstr>
      <vt:lpstr>Creating a Distribution List</vt:lpstr>
      <vt:lpstr>Creating a Distribution List</vt:lpstr>
      <vt:lpstr>Saving a Contact List as a Text File and Displaying it in WordPad</vt:lpstr>
      <vt:lpstr>Saving a Contact List as a Text File and Displaying it in WordPad</vt:lpstr>
      <vt:lpstr>Saving a Contact List as a Text File and Displaying it in WordPad</vt:lpstr>
      <vt:lpstr>Saving a Contact List as a Text File and Displaying it in WordPad</vt:lpstr>
      <vt:lpstr>Tracking Activities for a Contact</vt:lpstr>
      <vt:lpstr>Tracking Activities for a Contact</vt:lpstr>
      <vt:lpstr>Searching for Outlook Help</vt:lpstr>
      <vt:lpstr>Searching for Outlook Help</vt:lpstr>
      <vt:lpstr>Quitting Outlook</vt:lpstr>
      <vt:lpstr>Summary</vt:lpstr>
      <vt:lpstr>Summary</vt:lpstr>
      <vt:lpstr>Outlook Chapter 1 Complete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Steven Freund</cp:lastModifiedBy>
  <cp:revision>153</cp:revision>
  <dcterms:created xsi:type="dcterms:W3CDTF">2007-02-12T19:59:09Z</dcterms:created>
  <dcterms:modified xsi:type="dcterms:W3CDTF">2007-03-16T14:18:57Z</dcterms:modified>
</cp:coreProperties>
</file>