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p:scale>
          <a:sx n="90" d="100"/>
          <a:sy n="90" d="100"/>
        </p:scale>
        <p:origin x="-900"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0B04BA7-FF2C-47A1-AF52-DE70C52EFA0B}" type="datetimeFigureOut">
              <a:rPr lang="en-US"/>
              <a:pPr>
                <a:defRPr/>
              </a:pPr>
              <a:t>3/20/2007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3A2B470-A334-45A8-BB9A-948F0D76BC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extBox 6"/>
          <p:cNvSpPr txBox="1"/>
          <p:nvPr userDrawn="1"/>
        </p:nvSpPr>
        <p:spPr>
          <a:xfrm>
            <a:off x="152400" y="2133600"/>
            <a:ext cx="5640388" cy="646113"/>
          </a:xfrm>
          <a:prstGeom prst="rect">
            <a:avLst/>
          </a:prstGeom>
          <a:noFill/>
        </p:spPr>
        <p:txBody>
          <a:bodyPr wrap="none">
            <a:spAutoFit/>
          </a:bodyPr>
          <a:lstStyle/>
          <a:p>
            <a:pPr fontAlgn="auto">
              <a:spcBef>
                <a:spcPts val="0"/>
              </a:spcBef>
              <a:spcAft>
                <a:spcPts val="0"/>
              </a:spcAft>
              <a:defRPr/>
            </a:pPr>
            <a:r>
              <a:rPr lang="en-US" sz="3600" dirty="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5"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6" name="Picture 9"/>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00600" y="3733800"/>
            <a:ext cx="4267200" cy="2916238"/>
          </a:xfrm>
          <a:prstGeom prst="rect">
            <a:avLst/>
          </a:prstGeom>
          <a:noFill/>
          <a:ln w="9525">
            <a:noFill/>
            <a:miter lim="800000"/>
            <a:headEnd/>
            <a:tailEnd/>
          </a:ln>
        </p:spPr>
      </p:pic>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5" name="Slide Number Placeholder 5"/>
          <p:cNvSpPr>
            <a:spLocks noGrp="1"/>
          </p:cNvSpPr>
          <p:nvPr>
            <p:ph type="sldNum" sz="quarter" idx="11"/>
          </p:nvPr>
        </p:nvSpPr>
        <p:spPr/>
        <p:txBody>
          <a:bodyPr/>
          <a:lstStyle>
            <a:lvl1pPr>
              <a:defRPr/>
            </a:lvl1pPr>
          </a:lstStyle>
          <a:p>
            <a:pPr>
              <a:defRPr/>
            </a:pPr>
            <a:fld id="{9332188F-58A7-4EE9-BE62-B649B19698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5" name="Slide Number Placeholder 5"/>
          <p:cNvSpPr>
            <a:spLocks noGrp="1"/>
          </p:cNvSpPr>
          <p:nvPr>
            <p:ph type="sldNum" sz="quarter" idx="11"/>
          </p:nvPr>
        </p:nvSpPr>
        <p:spPr/>
        <p:txBody>
          <a:bodyPr/>
          <a:lstStyle>
            <a:lvl1pPr>
              <a:defRPr/>
            </a:lvl1pPr>
          </a:lstStyle>
          <a:p>
            <a:pPr>
              <a:defRPr/>
            </a:pPr>
            <a:fld id="{1FAAF196-C2B8-4821-BF6F-B12666358F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srcRect/>
          <a:stretch>
            <a:fillRect/>
          </a:stretch>
        </p:blipFill>
        <p:spPr bwMode="auto">
          <a:xfrm>
            <a:off x="-76200" y="6477000"/>
            <a:ext cx="8229600" cy="457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0" y="6492875"/>
            <a:ext cx="7924800" cy="365125"/>
          </a:xfrm>
        </p:spPr>
        <p:txBody>
          <a:bodyPr/>
          <a:lstStyle>
            <a:lvl1pPr algn="l">
              <a:defRPr b="1" dirty="0" smtClean="0">
                <a:solidFill>
                  <a:schemeClr val="bg1"/>
                </a:solidFill>
              </a:defRPr>
            </a:lvl1pPr>
          </a:lstStyle>
          <a:p>
            <a:pPr>
              <a:defRPr/>
            </a:pPr>
            <a:r>
              <a:rPr lang="en-US"/>
              <a:t>Microsoft Office 2007: Introductory Concepts and Techniques</a:t>
            </a:r>
            <a:endParaRPr lang="en-US"/>
          </a:p>
        </p:txBody>
      </p:sp>
      <p:sp>
        <p:nvSpPr>
          <p:cNvPr id="7" name="Slide Number Placeholder 5"/>
          <p:cNvSpPr>
            <a:spLocks noGrp="1"/>
          </p:cNvSpPr>
          <p:nvPr>
            <p:ph type="sldNum" sz="quarter" idx="11"/>
          </p:nvPr>
        </p:nvSpPr>
        <p:spPr>
          <a:xfrm>
            <a:off x="8458200" y="6492875"/>
            <a:ext cx="533400" cy="365125"/>
          </a:xfrm>
        </p:spPr>
        <p:txBody>
          <a:bodyPr/>
          <a:lstStyle>
            <a:lvl1pPr>
              <a:defRPr b="1" smtClean="0">
                <a:solidFill>
                  <a:schemeClr val="tx1"/>
                </a:solidFill>
              </a:defRPr>
            </a:lvl1pPr>
          </a:lstStyle>
          <a:p>
            <a:pPr>
              <a:defRPr/>
            </a:pPr>
            <a:fld id="{1EA3CE5F-153B-4593-B62F-67978E1C374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5" name="Slide Number Placeholder 5"/>
          <p:cNvSpPr>
            <a:spLocks noGrp="1"/>
          </p:cNvSpPr>
          <p:nvPr>
            <p:ph type="sldNum" sz="quarter" idx="11"/>
          </p:nvPr>
        </p:nvSpPr>
        <p:spPr/>
        <p:txBody>
          <a:bodyPr/>
          <a:lstStyle>
            <a:lvl1pPr>
              <a:defRPr/>
            </a:lvl1pPr>
          </a:lstStyle>
          <a:p>
            <a:pPr>
              <a:defRPr/>
            </a:pPr>
            <a:fld id="{FC567387-2CC4-4E6F-B4FE-52C16F9218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6" name="Slide Number Placeholder 5"/>
          <p:cNvSpPr>
            <a:spLocks noGrp="1"/>
          </p:cNvSpPr>
          <p:nvPr>
            <p:ph type="sldNum" sz="quarter" idx="11"/>
          </p:nvPr>
        </p:nvSpPr>
        <p:spPr/>
        <p:txBody>
          <a:bodyPr/>
          <a:lstStyle>
            <a:lvl1pPr>
              <a:defRPr/>
            </a:lvl1pPr>
          </a:lstStyle>
          <a:p>
            <a:pPr>
              <a:defRPr/>
            </a:pPr>
            <a:fld id="{2091C836-DA9D-4C36-A29D-332915E2DB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8" name="Slide Number Placeholder 5"/>
          <p:cNvSpPr>
            <a:spLocks noGrp="1"/>
          </p:cNvSpPr>
          <p:nvPr>
            <p:ph type="sldNum" sz="quarter" idx="11"/>
          </p:nvPr>
        </p:nvSpPr>
        <p:spPr/>
        <p:txBody>
          <a:bodyPr/>
          <a:lstStyle>
            <a:lvl1pPr>
              <a:defRPr/>
            </a:lvl1pPr>
          </a:lstStyle>
          <a:p>
            <a:pPr>
              <a:defRPr/>
            </a:pPr>
            <a:fld id="{590D4CF8-6891-40B4-B8FC-68612C8649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4" name="Slide Number Placeholder 5"/>
          <p:cNvSpPr>
            <a:spLocks noGrp="1"/>
          </p:cNvSpPr>
          <p:nvPr>
            <p:ph type="sldNum" sz="quarter" idx="11"/>
          </p:nvPr>
        </p:nvSpPr>
        <p:spPr/>
        <p:txBody>
          <a:bodyPr/>
          <a:lstStyle>
            <a:lvl1pPr>
              <a:defRPr/>
            </a:lvl1pPr>
          </a:lstStyle>
          <a:p>
            <a:pPr>
              <a:defRPr/>
            </a:pPr>
            <a:fld id="{D143376C-EBE1-457A-8133-190968E653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3" name="Slide Number Placeholder 5"/>
          <p:cNvSpPr>
            <a:spLocks noGrp="1"/>
          </p:cNvSpPr>
          <p:nvPr>
            <p:ph type="sldNum" sz="quarter" idx="11"/>
          </p:nvPr>
        </p:nvSpPr>
        <p:spPr/>
        <p:txBody>
          <a:bodyPr/>
          <a:lstStyle>
            <a:lvl1pPr>
              <a:defRPr/>
            </a:lvl1pPr>
          </a:lstStyle>
          <a:p>
            <a:pPr>
              <a:defRPr/>
            </a:pPr>
            <a:fld id="{6828A0E7-DEC6-4AC9-A1F5-9668C0AEA7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6" name="Slide Number Placeholder 5"/>
          <p:cNvSpPr>
            <a:spLocks noGrp="1"/>
          </p:cNvSpPr>
          <p:nvPr>
            <p:ph type="sldNum" sz="quarter" idx="11"/>
          </p:nvPr>
        </p:nvSpPr>
        <p:spPr/>
        <p:txBody>
          <a:bodyPr/>
          <a:lstStyle>
            <a:lvl1pPr>
              <a:defRPr/>
            </a:lvl1pPr>
          </a:lstStyle>
          <a:p>
            <a:pPr>
              <a:defRPr/>
            </a:pPr>
            <a:fld id="{6BCB5E16-1E4A-44BD-B373-4CFBE16442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Microsoft Office 2007: Introductory Concepts and Techniques</a:t>
            </a:r>
          </a:p>
        </p:txBody>
      </p:sp>
      <p:sp>
        <p:nvSpPr>
          <p:cNvPr id="6" name="Slide Number Placeholder 5"/>
          <p:cNvSpPr>
            <a:spLocks noGrp="1"/>
          </p:cNvSpPr>
          <p:nvPr>
            <p:ph type="sldNum" sz="quarter" idx="11"/>
          </p:nvPr>
        </p:nvSpPr>
        <p:spPr/>
        <p:txBody>
          <a:bodyPr/>
          <a:lstStyle>
            <a:lvl1pPr>
              <a:defRPr/>
            </a:lvl1pPr>
          </a:lstStyle>
          <a:p>
            <a:pPr>
              <a:defRPr/>
            </a:pPr>
            <a:fld id="{0F7889D3-B200-4322-9A06-F50CA1A6D8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E214DEA-9611-4006-96FF-83A72C1646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0"/>
            <a:ext cx="8077200" cy="685800"/>
          </a:xfrm>
        </p:spPr>
        <p:txBody>
          <a:bodyPr>
            <a:normAutofit/>
          </a:bodyPr>
          <a:lstStyle/>
          <a:p>
            <a:r>
              <a:rPr lang="en-US" sz="4000" smtClean="0">
                <a:solidFill>
                  <a:srgbClr val="376092"/>
                </a:solidFill>
              </a:rPr>
              <a:t>Integration</a:t>
            </a:r>
          </a:p>
        </p:txBody>
      </p:sp>
      <p:sp>
        <p:nvSpPr>
          <p:cNvPr id="14338" name="Subtitle 2"/>
          <p:cNvSpPr>
            <a:spLocks noGrp="1"/>
          </p:cNvSpPr>
          <p:nvPr>
            <p:ph type="subTitle" idx="1"/>
          </p:nvPr>
        </p:nvSpPr>
        <p:spPr/>
        <p:txBody>
          <a:bodyPr/>
          <a:lstStyle/>
          <a:p>
            <a:r>
              <a:rPr lang="en-US" smtClean="0"/>
              <a:t>Integrating Office</a:t>
            </a:r>
            <a:br>
              <a:rPr lang="en-US" smtClean="0"/>
            </a:br>
            <a:r>
              <a:rPr lang="en-US" smtClean="0"/>
              <a:t>2007 Applications and</a:t>
            </a:r>
            <a:br>
              <a:rPr lang="en-US" smtClean="0"/>
            </a:br>
            <a:r>
              <a:rPr lang="en-US" smtClean="0"/>
              <a:t>the World Wide Web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fontAlgn="auto">
              <a:spcAft>
                <a:spcPts val="0"/>
              </a:spcAft>
              <a:defRPr/>
            </a:pPr>
            <a:r>
              <a:rPr lang="en-US" sz="4000"/>
              <a:t>Removing the Table Border, View Gridlines, and AutoFit the Table Contents</a:t>
            </a:r>
          </a:p>
        </p:txBody>
      </p:sp>
      <p:sp>
        <p:nvSpPr>
          <p:cNvPr id="9219"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Select both cells in the new table</a:t>
            </a:r>
          </a:p>
          <a:p>
            <a:pPr fontAlgn="auto">
              <a:spcAft>
                <a:spcPts val="0"/>
              </a:spcAft>
              <a:buFont typeface="Arial" pitchFamily="34" charset="0"/>
              <a:buChar char="•"/>
              <a:defRPr/>
            </a:pPr>
            <a:r>
              <a:rPr lang="en-US"/>
              <a:t>If necessary, click the Design tab on the Ribbon</a:t>
            </a:r>
          </a:p>
          <a:p>
            <a:pPr fontAlgn="auto">
              <a:spcAft>
                <a:spcPts val="0"/>
              </a:spcAft>
              <a:buFont typeface="Arial" pitchFamily="34" charset="0"/>
              <a:buChar char="•"/>
              <a:defRPr/>
            </a:pPr>
            <a:r>
              <a:rPr lang="en-US"/>
              <a:t>Click the Borders button arrow on the Ribbon to display the Borders gallery</a:t>
            </a:r>
          </a:p>
          <a:p>
            <a:pPr fontAlgn="auto">
              <a:spcAft>
                <a:spcPts val="0"/>
              </a:spcAft>
              <a:buFont typeface="Arial" pitchFamily="34" charset="0"/>
              <a:buChar char="•"/>
              <a:defRPr/>
            </a:pPr>
            <a:r>
              <a:rPr lang="en-US"/>
              <a:t>Click No Border in the Borders gallery to remove the borders from the table</a:t>
            </a:r>
          </a:p>
        </p:txBody>
      </p:sp>
      <p:sp>
        <p:nvSpPr>
          <p:cNvPr id="2355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BB8F1-E21A-4BAE-A85D-74450498B910}" type="slidenum">
              <a:rPr lang="en-US">
                <a:cs typeface="Arial" charset="0"/>
              </a:rPr>
              <a:pPr fontAlgn="base">
                <a:spcBef>
                  <a:spcPct val="0"/>
                </a:spcBef>
                <a:spcAft>
                  <a:spcPct val="0"/>
                </a:spcAft>
              </a:pPr>
              <a:t>10</a:t>
            </a:fld>
            <a:endParaRPr lang="en-US">
              <a:cs typeface="Arial" charset="0"/>
            </a:endParaRPr>
          </a:p>
        </p:txBody>
      </p:sp>
      <p:sp>
        <p:nvSpPr>
          <p:cNvPr id="2355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fontAlgn="auto">
              <a:spcAft>
                <a:spcPts val="0"/>
              </a:spcAft>
              <a:defRPr/>
            </a:pPr>
            <a:r>
              <a:rPr lang="en-US" sz="4000"/>
              <a:t>Removing the Table Border, View Gridlines, and AutoFit the Table Contents</a:t>
            </a:r>
          </a:p>
        </p:txBody>
      </p:sp>
      <p:sp>
        <p:nvSpPr>
          <p:cNvPr id="10243"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a:t>Click the Layout tab on the Ribbon</a:t>
            </a:r>
          </a:p>
          <a:p>
            <a:pPr fontAlgn="auto">
              <a:lnSpc>
                <a:spcPct val="90000"/>
              </a:lnSpc>
              <a:spcAft>
                <a:spcPts val="0"/>
              </a:spcAft>
              <a:buFont typeface="Arial" pitchFamily="34" charset="0"/>
              <a:buChar char="•"/>
              <a:defRPr/>
            </a:pPr>
            <a:r>
              <a:rPr lang="en-US"/>
              <a:t>Click the View Gridlines button on the Ribbon to display gridlines in both tables in the document</a:t>
            </a:r>
          </a:p>
          <a:p>
            <a:pPr fontAlgn="auto">
              <a:lnSpc>
                <a:spcPct val="90000"/>
              </a:lnSpc>
              <a:spcAft>
                <a:spcPts val="0"/>
              </a:spcAft>
              <a:buFont typeface="Arial" pitchFamily="34" charset="0"/>
              <a:buChar char="•"/>
              <a:defRPr/>
            </a:pPr>
            <a:r>
              <a:rPr lang="en-US"/>
              <a:t>Click the AutoFit button arrow on the Ribbon to display the AutoFit gallery</a:t>
            </a:r>
          </a:p>
          <a:p>
            <a:pPr fontAlgn="auto">
              <a:lnSpc>
                <a:spcPct val="90000"/>
              </a:lnSpc>
              <a:spcAft>
                <a:spcPts val="0"/>
              </a:spcAft>
              <a:buFont typeface="Arial" pitchFamily="34" charset="0"/>
              <a:buChar char="•"/>
              <a:defRPr/>
            </a:pPr>
            <a:r>
              <a:rPr lang="en-US"/>
              <a:t>Click AutoFit Contents in the AutoFit gallery to shrink the selected cells to fit their contents</a:t>
            </a:r>
          </a:p>
          <a:p>
            <a:pPr fontAlgn="auto">
              <a:lnSpc>
                <a:spcPct val="90000"/>
              </a:lnSpc>
              <a:spcAft>
                <a:spcPts val="0"/>
              </a:spcAft>
              <a:buFont typeface="Arial" pitchFamily="34" charset="0"/>
              <a:buChar char="•"/>
              <a:defRPr/>
            </a:pPr>
            <a:endParaRPr lang="en-US"/>
          </a:p>
        </p:txBody>
      </p:sp>
      <p:sp>
        <p:nvSpPr>
          <p:cNvPr id="2457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3A24EB-16DA-4CFE-9FCD-719DAECA39E0}" type="slidenum">
              <a:rPr lang="en-US">
                <a:cs typeface="Arial" charset="0"/>
              </a:rPr>
              <a:pPr fontAlgn="base">
                <a:spcBef>
                  <a:spcPct val="0"/>
                </a:spcBef>
                <a:spcAft>
                  <a:spcPct val="0"/>
                </a:spcAft>
              </a:pPr>
              <a:t>11</a:t>
            </a:fld>
            <a:endParaRPr lang="en-US">
              <a:cs typeface="Arial" charset="0"/>
            </a:endParaRPr>
          </a:p>
        </p:txBody>
      </p:sp>
      <p:sp>
        <p:nvSpPr>
          <p:cNvPr id="2458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fontAlgn="auto">
              <a:spcAft>
                <a:spcPts val="0"/>
              </a:spcAft>
              <a:defRPr/>
            </a:pPr>
            <a:r>
              <a:rPr lang="en-US" sz="4000"/>
              <a:t>Removing the Table Border, View Gridlines, and AutoFit the Table Contents</a:t>
            </a:r>
          </a:p>
        </p:txBody>
      </p:sp>
      <p:sp>
        <p:nvSpPr>
          <p:cNvPr id="2560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69C19D-BF73-4AB1-980B-B78549F7B53E}" type="slidenum">
              <a:rPr lang="en-US">
                <a:cs typeface="Arial" charset="0"/>
              </a:rPr>
              <a:pPr fontAlgn="base">
                <a:spcBef>
                  <a:spcPct val="0"/>
                </a:spcBef>
                <a:spcAft>
                  <a:spcPct val="0"/>
                </a:spcAft>
              </a:pPr>
              <a:t>12</a:t>
            </a:fld>
            <a:endParaRPr lang="en-US">
              <a:cs typeface="Arial" charset="0"/>
            </a:endParaRPr>
          </a:p>
        </p:txBody>
      </p:sp>
      <p:sp>
        <p:nvSpPr>
          <p:cNvPr id="2560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25604" name="Content Placeholder 6" descr="FigInt01-07.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a:bodyPr>
          <a:lstStyle/>
          <a:p>
            <a:pPr fontAlgn="auto">
              <a:spcAft>
                <a:spcPts val="0"/>
              </a:spcAft>
              <a:defRPr/>
            </a:pPr>
            <a:r>
              <a:rPr lang="en-US"/>
              <a:t>Inserting Text for Hyperlinks</a:t>
            </a:r>
          </a:p>
        </p:txBody>
      </p:sp>
      <p:sp>
        <p:nvSpPr>
          <p:cNvPr id="11267"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sz="2800"/>
              <a:t>If necessary, click the leftmost cell in the table to place the insertion point in the cell</a:t>
            </a:r>
            <a:endParaRPr lang="en-US" sz="2800" b="1"/>
          </a:p>
          <a:p>
            <a:pPr fontAlgn="auto">
              <a:spcAft>
                <a:spcPts val="0"/>
              </a:spcAft>
              <a:buFont typeface="Arial" pitchFamily="34" charset="0"/>
              <a:buChar char="•"/>
              <a:defRPr/>
            </a:pPr>
            <a:r>
              <a:rPr lang="en-US" sz="2800"/>
              <a:t>Type </a:t>
            </a:r>
            <a:r>
              <a:rPr lang="en-US" sz="2800">
                <a:latin typeface="Courier New" pitchFamily="49" charset="0"/>
              </a:rPr>
              <a:t>Company Services</a:t>
            </a:r>
            <a:r>
              <a:rPr lang="en-US" sz="2800"/>
              <a:t> and then press the ENTER key twice</a:t>
            </a:r>
          </a:p>
          <a:p>
            <a:pPr fontAlgn="auto">
              <a:spcAft>
                <a:spcPts val="0"/>
              </a:spcAft>
              <a:buFont typeface="Arial" pitchFamily="34" charset="0"/>
              <a:buChar char="•"/>
              <a:defRPr/>
            </a:pPr>
            <a:r>
              <a:rPr lang="en-US" sz="2800"/>
              <a:t>Type </a:t>
            </a:r>
            <a:r>
              <a:rPr lang="en-US" sz="2800">
                <a:latin typeface="Courier New" pitchFamily="49" charset="0"/>
              </a:rPr>
              <a:t>Homes for Sale</a:t>
            </a:r>
            <a:r>
              <a:rPr lang="en-US" sz="2800"/>
              <a:t> and then press the ENTER key twice.</a:t>
            </a:r>
          </a:p>
          <a:p>
            <a:pPr fontAlgn="auto">
              <a:spcAft>
                <a:spcPts val="0"/>
              </a:spcAft>
              <a:buFont typeface="Arial" pitchFamily="34" charset="0"/>
              <a:buChar char="•"/>
              <a:defRPr/>
            </a:pPr>
            <a:r>
              <a:rPr lang="en-US" sz="2800"/>
              <a:t>Type </a:t>
            </a:r>
            <a:r>
              <a:rPr lang="en-US" sz="2800">
                <a:latin typeface="Courier New" pitchFamily="49" charset="0"/>
              </a:rPr>
              <a:t>E-Mail</a:t>
            </a:r>
            <a:r>
              <a:rPr lang="en-US" sz="2800"/>
              <a:t> for Information but do not press the ENTER key to complete the entry of the three text phrases that will be used as hyperlinks </a:t>
            </a:r>
          </a:p>
        </p:txBody>
      </p:sp>
      <p:sp>
        <p:nvSpPr>
          <p:cNvPr id="2662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6A7B78-73C1-4185-B871-3CA3CB64C082}" type="slidenum">
              <a:rPr lang="en-US">
                <a:cs typeface="Arial" charset="0"/>
              </a:rPr>
              <a:pPr fontAlgn="base">
                <a:spcBef>
                  <a:spcPct val="0"/>
                </a:spcBef>
                <a:spcAft>
                  <a:spcPct val="0"/>
                </a:spcAft>
              </a:pPr>
              <a:t>13</a:t>
            </a:fld>
            <a:endParaRPr lang="en-US">
              <a:cs typeface="Arial" charset="0"/>
            </a:endParaRPr>
          </a:p>
        </p:txBody>
      </p:sp>
      <p:sp>
        <p:nvSpPr>
          <p:cNvPr id="2662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a:bodyPr>
          <a:lstStyle/>
          <a:p>
            <a:pPr fontAlgn="auto">
              <a:spcAft>
                <a:spcPts val="0"/>
              </a:spcAft>
              <a:defRPr/>
            </a:pPr>
            <a:r>
              <a:rPr lang="en-US"/>
              <a:t>Inserting Text for Hyperlinks</a:t>
            </a:r>
          </a:p>
        </p:txBody>
      </p:sp>
      <p:sp>
        <p:nvSpPr>
          <p:cNvPr id="27650"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451067-73C6-4751-A1BA-748BDEADDECC}" type="slidenum">
              <a:rPr lang="en-US">
                <a:cs typeface="Arial" charset="0"/>
              </a:rPr>
              <a:pPr fontAlgn="base">
                <a:spcBef>
                  <a:spcPct val="0"/>
                </a:spcBef>
                <a:spcAft>
                  <a:spcPct val="0"/>
                </a:spcAft>
              </a:pPr>
              <a:t>14</a:t>
            </a:fld>
            <a:endParaRPr lang="en-US">
              <a:cs typeface="Arial" charset="0"/>
            </a:endParaRPr>
          </a:p>
        </p:txBody>
      </p:sp>
      <p:sp>
        <p:nvSpPr>
          <p:cNvPr id="2765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27652" name="Content Placeholder 6" descr="FigInt01-08.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fontScale="90000"/>
          </a:bodyPr>
          <a:lstStyle/>
          <a:p>
            <a:pPr fontAlgn="auto">
              <a:spcAft>
                <a:spcPts val="0"/>
              </a:spcAft>
              <a:defRPr/>
            </a:pPr>
            <a:r>
              <a:rPr lang="en-US" sz="4000"/>
              <a:t>Creating a Hyperlink to PowerPoint Web Pages</a:t>
            </a:r>
          </a:p>
        </p:txBody>
      </p:sp>
      <p:sp>
        <p:nvSpPr>
          <p:cNvPr id="12291" name="Rectangle 3"/>
          <p:cNvSpPr>
            <a:spLocks noGrp="1" noChangeArrowheads="1"/>
          </p:cNvSpPr>
          <p:nvPr>
            <p:ph type="body" idx="1"/>
          </p:nvPr>
        </p:nvSpPr>
        <p:spPr/>
        <p:txBody>
          <a:bodyPr rtlCol="0">
            <a:normAutofit/>
          </a:bodyPr>
          <a:lstStyle/>
          <a:p>
            <a:pPr fontAlgn="auto">
              <a:lnSpc>
                <a:spcPct val="80000"/>
              </a:lnSpc>
              <a:spcAft>
                <a:spcPts val="0"/>
              </a:spcAft>
              <a:buFont typeface="Arial" pitchFamily="34" charset="0"/>
              <a:buChar char="•"/>
              <a:defRPr/>
            </a:pPr>
            <a:r>
              <a:rPr lang="en-US" sz="2800"/>
              <a:t>Drag through the text, Company Services, in the table to select the text </a:t>
            </a:r>
          </a:p>
          <a:p>
            <a:pPr fontAlgn="auto">
              <a:lnSpc>
                <a:spcPct val="80000"/>
              </a:lnSpc>
              <a:spcAft>
                <a:spcPts val="0"/>
              </a:spcAft>
              <a:buFont typeface="Arial" pitchFamily="34" charset="0"/>
              <a:buChar char="•"/>
              <a:defRPr/>
            </a:pPr>
            <a:r>
              <a:rPr lang="en-US" sz="2800"/>
              <a:t>Click the Insert tab on the Ribbon.</a:t>
            </a:r>
          </a:p>
          <a:p>
            <a:pPr fontAlgn="auto">
              <a:lnSpc>
                <a:spcPct val="80000"/>
              </a:lnSpc>
              <a:spcAft>
                <a:spcPts val="0"/>
              </a:spcAft>
              <a:buFont typeface="Arial" pitchFamily="34" charset="0"/>
              <a:buChar char="•"/>
              <a:defRPr/>
            </a:pPr>
            <a:r>
              <a:rPr lang="en-US" sz="2800"/>
              <a:t>Click the Hyperlink button on the Ribbon to display the Insert Hyperlink dialog box</a:t>
            </a:r>
            <a:endParaRPr lang="en-US" sz="2800" b="1"/>
          </a:p>
          <a:p>
            <a:pPr fontAlgn="auto">
              <a:lnSpc>
                <a:spcPct val="80000"/>
              </a:lnSpc>
              <a:spcAft>
                <a:spcPts val="0"/>
              </a:spcAft>
              <a:buFont typeface="Arial" pitchFamily="34" charset="0"/>
              <a:buChar char="•"/>
              <a:defRPr/>
            </a:pPr>
            <a:r>
              <a:rPr lang="en-US" sz="2800"/>
              <a:t>If necessary, click the Existing File or Web Page button on the Link to bar</a:t>
            </a:r>
          </a:p>
          <a:p>
            <a:pPr fontAlgn="auto">
              <a:lnSpc>
                <a:spcPct val="80000"/>
              </a:lnSpc>
              <a:spcAft>
                <a:spcPts val="0"/>
              </a:spcAft>
              <a:buFont typeface="Arial" pitchFamily="34" charset="0"/>
              <a:buChar char="•"/>
              <a:defRPr/>
            </a:pPr>
            <a:r>
              <a:rPr lang="en-US" sz="2800"/>
              <a:t>Type </a:t>
            </a:r>
            <a:r>
              <a:rPr lang="en-US" sz="2800">
                <a:latin typeface="Courier New" pitchFamily="49" charset="0"/>
              </a:rPr>
              <a:t>CompanyServices.htm</a:t>
            </a:r>
            <a:r>
              <a:rPr lang="en-US" sz="2800"/>
              <a:t> in the Address text box </a:t>
            </a:r>
            <a:endParaRPr lang="en-US" sz="2800" b="1"/>
          </a:p>
          <a:p>
            <a:pPr fontAlgn="auto">
              <a:lnSpc>
                <a:spcPct val="80000"/>
              </a:lnSpc>
              <a:spcAft>
                <a:spcPts val="0"/>
              </a:spcAft>
              <a:buFont typeface="Arial" pitchFamily="34" charset="0"/>
              <a:buChar char="•"/>
              <a:defRPr/>
            </a:pPr>
            <a:r>
              <a:rPr lang="en-US" sz="2800"/>
              <a:t>Click the OK button to assign the hyperlink to the Company Services phrase</a:t>
            </a:r>
          </a:p>
        </p:txBody>
      </p:sp>
      <p:sp>
        <p:nvSpPr>
          <p:cNvPr id="2867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80CBB2-9ED2-4816-8348-0037262B30D3}" type="slidenum">
              <a:rPr lang="en-US">
                <a:cs typeface="Arial" charset="0"/>
              </a:rPr>
              <a:pPr fontAlgn="base">
                <a:spcBef>
                  <a:spcPct val="0"/>
                </a:spcBef>
                <a:spcAft>
                  <a:spcPct val="0"/>
                </a:spcAft>
              </a:pPr>
              <a:t>15</a:t>
            </a:fld>
            <a:endParaRPr lang="en-US">
              <a:cs typeface="Arial" charset="0"/>
            </a:endParaRPr>
          </a:p>
        </p:txBody>
      </p:sp>
      <p:sp>
        <p:nvSpPr>
          <p:cNvPr id="2867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fontAlgn="auto">
              <a:spcAft>
                <a:spcPts val="0"/>
              </a:spcAft>
              <a:defRPr/>
            </a:pPr>
            <a:r>
              <a:rPr lang="en-US" sz="4000"/>
              <a:t>Creating a Hyperlink to PowerPoint Web Pages</a:t>
            </a:r>
          </a:p>
        </p:txBody>
      </p:sp>
      <p:sp>
        <p:nvSpPr>
          <p:cNvPr id="29698"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780B89-43AA-4AFD-8B98-828F02C14E88}" type="slidenum">
              <a:rPr lang="en-US">
                <a:cs typeface="Arial" charset="0"/>
              </a:rPr>
              <a:pPr fontAlgn="base">
                <a:spcBef>
                  <a:spcPct val="0"/>
                </a:spcBef>
                <a:spcAft>
                  <a:spcPct val="0"/>
                </a:spcAft>
              </a:pPr>
              <a:t>16</a:t>
            </a:fld>
            <a:endParaRPr lang="en-US">
              <a:cs typeface="Arial" charset="0"/>
            </a:endParaRPr>
          </a:p>
        </p:txBody>
      </p:sp>
      <p:sp>
        <p:nvSpPr>
          <p:cNvPr id="2969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29700" name="Content Placeholder 6" descr="FigInt01-09.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fontAlgn="auto">
              <a:spcAft>
                <a:spcPts val="0"/>
              </a:spcAft>
              <a:defRPr/>
            </a:pPr>
            <a:r>
              <a:rPr lang="en-US" sz="4000"/>
              <a:t>Inserting the Remaining Hyperlinks</a:t>
            </a:r>
          </a:p>
        </p:txBody>
      </p:sp>
      <p:sp>
        <p:nvSpPr>
          <p:cNvPr id="13315"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400"/>
              <a:t>Drag through the text, Homes for Sale, in the table. Click the Hyperlink button on the Ribbon</a:t>
            </a:r>
          </a:p>
          <a:p>
            <a:pPr fontAlgn="auto">
              <a:lnSpc>
                <a:spcPct val="90000"/>
              </a:lnSpc>
              <a:spcAft>
                <a:spcPts val="0"/>
              </a:spcAft>
              <a:buFont typeface="Arial" pitchFamily="34" charset="0"/>
              <a:buChar char="•"/>
              <a:defRPr/>
            </a:pPr>
            <a:r>
              <a:rPr lang="en-US" sz="2400"/>
              <a:t>Type </a:t>
            </a:r>
            <a:r>
              <a:rPr lang="en-US" sz="2400">
                <a:latin typeface="Courier New" pitchFamily="49" charset="0"/>
              </a:rPr>
              <a:t>Makin-It Real Estate - Homes for Sale.htm</a:t>
            </a:r>
            <a:r>
              <a:rPr lang="en-US" sz="2400"/>
              <a:t> in the Address text box and then click the OK button</a:t>
            </a:r>
          </a:p>
          <a:p>
            <a:pPr fontAlgn="auto">
              <a:lnSpc>
                <a:spcPct val="90000"/>
              </a:lnSpc>
              <a:spcAft>
                <a:spcPts val="0"/>
              </a:spcAft>
              <a:buFont typeface="Arial" pitchFamily="34" charset="0"/>
              <a:buChar char="•"/>
              <a:defRPr/>
            </a:pPr>
            <a:r>
              <a:rPr lang="en-US" sz="2400"/>
              <a:t>Drag through the text, E-Mail for Information. Click the Hyperlink button on the Ribbon and then click the E-mail Address button on the Link to bar</a:t>
            </a:r>
          </a:p>
          <a:p>
            <a:pPr fontAlgn="auto">
              <a:lnSpc>
                <a:spcPct val="90000"/>
              </a:lnSpc>
              <a:spcAft>
                <a:spcPts val="0"/>
              </a:spcAft>
              <a:buFont typeface="Arial" pitchFamily="34" charset="0"/>
              <a:buChar char="•"/>
              <a:defRPr/>
            </a:pPr>
            <a:r>
              <a:rPr lang="en-US" sz="2400"/>
              <a:t>Type</a:t>
            </a:r>
            <a:r>
              <a:rPr lang="en-US" sz="2400">
                <a:latin typeface="Courier New" pitchFamily="49" charset="0"/>
              </a:rPr>
              <a:t> manager@isp.com</a:t>
            </a:r>
            <a:r>
              <a:rPr lang="en-US" sz="2400"/>
              <a:t> in the E-mail address text box</a:t>
            </a:r>
          </a:p>
          <a:p>
            <a:pPr fontAlgn="auto">
              <a:lnSpc>
                <a:spcPct val="90000"/>
              </a:lnSpc>
              <a:spcAft>
                <a:spcPts val="0"/>
              </a:spcAft>
              <a:buFont typeface="Arial" pitchFamily="34" charset="0"/>
              <a:buChar char="•"/>
              <a:defRPr/>
            </a:pPr>
            <a:r>
              <a:rPr lang="en-US" sz="2400"/>
              <a:t>Type </a:t>
            </a:r>
            <a:r>
              <a:rPr lang="en-US" sz="2400">
                <a:latin typeface="Courier New" pitchFamily="49" charset="0"/>
              </a:rPr>
              <a:t>Request for Information</a:t>
            </a:r>
            <a:r>
              <a:rPr lang="en-US" sz="2400"/>
              <a:t> in the Subject box and then click the OK button</a:t>
            </a:r>
          </a:p>
        </p:txBody>
      </p:sp>
      <p:sp>
        <p:nvSpPr>
          <p:cNvPr id="3072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E0D713-F249-4E64-90F0-67A7C4857D7C}" type="slidenum">
              <a:rPr lang="en-US">
                <a:cs typeface="Arial" charset="0"/>
              </a:rPr>
              <a:pPr fontAlgn="base">
                <a:spcBef>
                  <a:spcPct val="0"/>
                </a:spcBef>
                <a:spcAft>
                  <a:spcPct val="0"/>
                </a:spcAft>
              </a:pPr>
              <a:t>17</a:t>
            </a:fld>
            <a:endParaRPr lang="en-US">
              <a:cs typeface="Arial" charset="0"/>
            </a:endParaRPr>
          </a:p>
        </p:txBody>
      </p:sp>
      <p:sp>
        <p:nvSpPr>
          <p:cNvPr id="3072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a:bodyPr>
          <a:lstStyle/>
          <a:p>
            <a:pPr fontAlgn="auto">
              <a:spcAft>
                <a:spcPts val="0"/>
              </a:spcAft>
              <a:defRPr/>
            </a:pPr>
            <a:r>
              <a:rPr lang="en-US" sz="4000"/>
              <a:t>Inserting the Remaining Hyperlinks</a:t>
            </a:r>
          </a:p>
        </p:txBody>
      </p:sp>
      <p:sp>
        <p:nvSpPr>
          <p:cNvPr id="31746"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4BF37F-F764-4ECA-A43D-517351E21BB6}" type="slidenum">
              <a:rPr lang="en-US">
                <a:cs typeface="Arial" charset="0"/>
              </a:rPr>
              <a:pPr fontAlgn="base">
                <a:spcBef>
                  <a:spcPct val="0"/>
                </a:spcBef>
                <a:spcAft>
                  <a:spcPct val="0"/>
                </a:spcAft>
              </a:pPr>
              <a:t>18</a:t>
            </a:fld>
            <a:endParaRPr lang="en-US">
              <a:cs typeface="Arial" charset="0"/>
            </a:endParaRPr>
          </a:p>
        </p:txBody>
      </p:sp>
      <p:sp>
        <p:nvSpPr>
          <p:cNvPr id="3174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31748" name="Content Placeholder 6" descr="FigInt01-10.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fontAlgn="auto">
              <a:spcAft>
                <a:spcPts val="0"/>
              </a:spcAft>
              <a:defRPr/>
            </a:pPr>
            <a:r>
              <a:rPr lang="en-US" sz="4000"/>
              <a:t>Starting Excel and Opening an Existing Workbook</a:t>
            </a:r>
          </a:p>
        </p:txBody>
      </p:sp>
      <p:sp>
        <p:nvSpPr>
          <p:cNvPr id="14339"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a:t>Start Excel. Click the Office Button and then click Open on the Office Button menu</a:t>
            </a:r>
          </a:p>
          <a:p>
            <a:pPr fontAlgn="auto">
              <a:lnSpc>
                <a:spcPct val="90000"/>
              </a:lnSpc>
              <a:spcAft>
                <a:spcPts val="0"/>
              </a:spcAft>
              <a:buFont typeface="Arial" pitchFamily="34" charset="0"/>
              <a:buChar char="•"/>
              <a:defRPr/>
            </a:pPr>
            <a:r>
              <a:rPr lang="en-US"/>
              <a:t>Click the Look in box arrow and then click UDISK 2.0 (E:) in the Look in list. (Your USB drive may have a different name and letter)</a:t>
            </a:r>
          </a:p>
          <a:p>
            <a:pPr fontAlgn="auto">
              <a:lnSpc>
                <a:spcPct val="90000"/>
              </a:lnSpc>
              <a:spcAft>
                <a:spcPts val="0"/>
              </a:spcAft>
              <a:buFont typeface="Arial" pitchFamily="34" charset="0"/>
              <a:buChar char="•"/>
              <a:defRPr/>
            </a:pPr>
            <a:r>
              <a:rPr lang="en-US"/>
              <a:t>Double-click Makin-It Real Estate Yearly Sales to open the Makin-It Real Estate Yearly Sales workbook</a:t>
            </a:r>
          </a:p>
        </p:txBody>
      </p:sp>
      <p:sp>
        <p:nvSpPr>
          <p:cNvPr id="3277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52943-C215-4891-992D-0582E63B7130}" type="slidenum">
              <a:rPr lang="en-US">
                <a:cs typeface="Arial" charset="0"/>
              </a:rPr>
              <a:pPr fontAlgn="base">
                <a:spcBef>
                  <a:spcPct val="0"/>
                </a:spcBef>
                <a:spcAft>
                  <a:spcPct val="0"/>
                </a:spcAft>
              </a:pPr>
              <a:t>19</a:t>
            </a:fld>
            <a:endParaRPr lang="en-US">
              <a:cs typeface="Arial" charset="0"/>
            </a:endParaRPr>
          </a:p>
        </p:txBody>
      </p:sp>
      <p:sp>
        <p:nvSpPr>
          <p:cNvPr id="3277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normAutofit/>
          </a:bodyPr>
          <a:lstStyle/>
          <a:p>
            <a:pPr fontAlgn="auto">
              <a:spcAft>
                <a:spcPts val="0"/>
              </a:spcAft>
              <a:defRPr/>
            </a:pPr>
            <a:r>
              <a:rPr lang="en-US"/>
              <a:t>Objectives</a:t>
            </a:r>
          </a:p>
        </p:txBody>
      </p:sp>
      <p:sp>
        <p:nvSpPr>
          <p:cNvPr id="3075"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Integrate the Office 2007 applications to create a Web site</a:t>
            </a:r>
          </a:p>
          <a:p>
            <a:pPr fontAlgn="auto">
              <a:spcAft>
                <a:spcPts val="0"/>
              </a:spcAft>
              <a:buFont typeface="Arial" pitchFamily="34" charset="0"/>
              <a:buChar char="•"/>
              <a:defRPr/>
            </a:pPr>
            <a:r>
              <a:rPr lang="en-US"/>
              <a:t>Add hyperlinks to a Word document</a:t>
            </a:r>
          </a:p>
          <a:p>
            <a:pPr fontAlgn="auto">
              <a:spcAft>
                <a:spcPts val="0"/>
              </a:spcAft>
              <a:buFont typeface="Arial" pitchFamily="34" charset="0"/>
              <a:buChar char="•"/>
              <a:defRPr/>
            </a:pPr>
            <a:r>
              <a:rPr lang="en-US"/>
              <a:t>Embed an Excel chart into a Word document</a:t>
            </a:r>
          </a:p>
          <a:p>
            <a:pPr fontAlgn="auto">
              <a:spcAft>
                <a:spcPts val="0"/>
              </a:spcAft>
              <a:buFont typeface="Arial" pitchFamily="34" charset="0"/>
              <a:buChar char="•"/>
              <a:defRPr/>
            </a:pPr>
            <a:r>
              <a:rPr lang="en-US"/>
              <a:t>Add a hyperlink to a PowerPoint slide</a:t>
            </a:r>
          </a:p>
          <a:p>
            <a:pPr fontAlgn="auto">
              <a:spcAft>
                <a:spcPts val="0"/>
              </a:spcAft>
              <a:buFont typeface="Arial" pitchFamily="34" charset="0"/>
              <a:buChar char="•"/>
              <a:defRPr/>
            </a:pPr>
            <a:r>
              <a:rPr lang="en-US"/>
              <a:t>Create Web pages from a PowerPoint presentation</a:t>
            </a:r>
          </a:p>
        </p:txBody>
      </p:sp>
      <p:sp>
        <p:nvSpPr>
          <p:cNvPr id="1536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DAEC04-0F37-4631-BA82-182490ACBEC8}" type="slidenum">
              <a:rPr lang="en-US">
                <a:cs typeface="Arial" charset="0"/>
              </a:rPr>
              <a:pPr fontAlgn="base">
                <a:spcBef>
                  <a:spcPct val="0"/>
                </a:spcBef>
                <a:spcAft>
                  <a:spcPct val="0"/>
                </a:spcAft>
              </a:pPr>
              <a:t>2</a:t>
            </a:fld>
            <a:endParaRPr lang="en-US">
              <a:cs typeface="Arial" charset="0"/>
            </a:endParaRPr>
          </a:p>
        </p:txBody>
      </p:sp>
      <p:sp>
        <p:nvSpPr>
          <p:cNvPr id="1536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fontAlgn="auto">
              <a:spcAft>
                <a:spcPts val="0"/>
              </a:spcAft>
              <a:defRPr/>
            </a:pPr>
            <a:r>
              <a:rPr lang="en-US" sz="4000"/>
              <a:t>Embedding an Excel Chart into a Word Document</a:t>
            </a:r>
          </a:p>
        </p:txBody>
      </p:sp>
      <p:sp>
        <p:nvSpPr>
          <p:cNvPr id="15363"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800" dirty="0"/>
              <a:t>If necessary, click the Total Yearly Sales Chart tab to make the sheet tab active</a:t>
            </a:r>
          </a:p>
          <a:p>
            <a:pPr fontAlgn="auto">
              <a:lnSpc>
                <a:spcPct val="90000"/>
              </a:lnSpc>
              <a:spcAft>
                <a:spcPts val="0"/>
              </a:spcAft>
              <a:buFont typeface="Arial" pitchFamily="34" charset="0"/>
              <a:buChar char="•"/>
              <a:defRPr/>
            </a:pPr>
            <a:r>
              <a:rPr lang="en-US" sz="2800" dirty="0"/>
              <a:t>Click the white area around the chart area to select the chart and then click the Copy button on the Ribbon to place a copy of the Bar chart on the Office Clipboard</a:t>
            </a:r>
          </a:p>
          <a:p>
            <a:pPr fontAlgn="auto">
              <a:lnSpc>
                <a:spcPct val="90000"/>
              </a:lnSpc>
              <a:spcAft>
                <a:spcPts val="0"/>
              </a:spcAft>
              <a:buFont typeface="Arial" pitchFamily="34" charset="0"/>
              <a:buChar char="•"/>
              <a:defRPr/>
            </a:pPr>
            <a:r>
              <a:rPr lang="en-US" sz="2800" dirty="0"/>
              <a:t>Click the Makin-It Real Estate Home Page button on the taskbar.</a:t>
            </a:r>
          </a:p>
          <a:p>
            <a:pPr fontAlgn="auto">
              <a:lnSpc>
                <a:spcPct val="90000"/>
              </a:lnSpc>
              <a:spcAft>
                <a:spcPts val="0"/>
              </a:spcAft>
              <a:buFont typeface="Arial" pitchFamily="34" charset="0"/>
              <a:buChar char="•"/>
              <a:defRPr/>
            </a:pPr>
            <a:r>
              <a:rPr lang="en-US" sz="2800" dirty="0"/>
              <a:t>If necessary, click the right cell of the lower table to place the insertion point in the right cell of the table.</a:t>
            </a:r>
          </a:p>
          <a:p>
            <a:pPr fontAlgn="auto">
              <a:lnSpc>
                <a:spcPct val="90000"/>
              </a:lnSpc>
              <a:spcAft>
                <a:spcPts val="0"/>
              </a:spcAft>
              <a:buFont typeface="Arial" pitchFamily="34" charset="0"/>
              <a:buChar char="•"/>
              <a:defRPr/>
            </a:pPr>
            <a:r>
              <a:rPr lang="en-US" sz="2800" dirty="0"/>
              <a:t>Click the Home tab on the Ribbon</a:t>
            </a:r>
          </a:p>
        </p:txBody>
      </p:sp>
      <p:sp>
        <p:nvSpPr>
          <p:cNvPr id="3379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E97480-164D-4CDF-AAFC-5C36E52F4A16}" type="slidenum">
              <a:rPr lang="en-US">
                <a:cs typeface="Arial" charset="0"/>
              </a:rPr>
              <a:pPr fontAlgn="base">
                <a:spcBef>
                  <a:spcPct val="0"/>
                </a:spcBef>
                <a:spcAft>
                  <a:spcPct val="0"/>
                </a:spcAft>
              </a:pPr>
              <a:t>20</a:t>
            </a:fld>
            <a:endParaRPr lang="en-US">
              <a:cs typeface="Arial" charset="0"/>
            </a:endParaRPr>
          </a:p>
        </p:txBody>
      </p:sp>
      <p:sp>
        <p:nvSpPr>
          <p:cNvPr id="3379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fontAlgn="auto">
              <a:spcAft>
                <a:spcPts val="0"/>
              </a:spcAft>
              <a:defRPr/>
            </a:pPr>
            <a:r>
              <a:rPr lang="en-US" sz="4000"/>
              <a:t>Embedding an Excel Chart into a Word Document</a:t>
            </a:r>
          </a:p>
        </p:txBody>
      </p:sp>
      <p:sp>
        <p:nvSpPr>
          <p:cNvPr id="16387"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the Paste button arrow on the Ribbon to display the Paste gallery</a:t>
            </a:r>
          </a:p>
          <a:p>
            <a:pPr fontAlgn="auto">
              <a:spcAft>
                <a:spcPts val="0"/>
              </a:spcAft>
              <a:buFont typeface="Arial" pitchFamily="34" charset="0"/>
              <a:buChar char="•"/>
              <a:defRPr/>
            </a:pPr>
            <a:r>
              <a:rPr lang="en-US"/>
              <a:t>Click Paste Special to display the Paste Special dialog box.</a:t>
            </a:r>
          </a:p>
          <a:p>
            <a:pPr fontAlgn="auto">
              <a:spcAft>
                <a:spcPts val="0"/>
              </a:spcAft>
              <a:buFont typeface="Arial" pitchFamily="34" charset="0"/>
              <a:buChar char="•"/>
              <a:defRPr/>
            </a:pPr>
            <a:r>
              <a:rPr lang="en-US"/>
              <a:t>If necessary, click Microsoft Office Excel Chart Object in the As list</a:t>
            </a:r>
          </a:p>
          <a:p>
            <a:pPr fontAlgn="auto">
              <a:spcAft>
                <a:spcPts val="0"/>
              </a:spcAft>
              <a:buFont typeface="Arial" pitchFamily="34" charset="0"/>
              <a:buChar char="•"/>
              <a:defRPr/>
            </a:pPr>
            <a:r>
              <a:rPr lang="en-US"/>
              <a:t>Click the OK button to embed the Bar chart into the document</a:t>
            </a:r>
          </a:p>
        </p:txBody>
      </p:sp>
      <p:sp>
        <p:nvSpPr>
          <p:cNvPr id="3481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64B5E3-48D0-4762-8E38-1ED32B04849B}" type="slidenum">
              <a:rPr lang="en-US">
                <a:cs typeface="Arial" charset="0"/>
              </a:rPr>
              <a:pPr fontAlgn="base">
                <a:spcBef>
                  <a:spcPct val="0"/>
                </a:spcBef>
                <a:spcAft>
                  <a:spcPct val="0"/>
                </a:spcAft>
              </a:pPr>
              <a:t>21</a:t>
            </a:fld>
            <a:endParaRPr lang="en-US">
              <a:cs typeface="Arial" charset="0"/>
            </a:endParaRPr>
          </a:p>
        </p:txBody>
      </p:sp>
      <p:sp>
        <p:nvSpPr>
          <p:cNvPr id="3482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normAutofit fontScale="90000"/>
          </a:bodyPr>
          <a:lstStyle/>
          <a:p>
            <a:pPr fontAlgn="auto">
              <a:spcAft>
                <a:spcPts val="0"/>
              </a:spcAft>
              <a:defRPr/>
            </a:pPr>
            <a:r>
              <a:rPr lang="en-US" sz="4000"/>
              <a:t>Embedding an Excel Chart into a Word Document</a:t>
            </a:r>
          </a:p>
        </p:txBody>
      </p:sp>
      <p:sp>
        <p:nvSpPr>
          <p:cNvPr id="3584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65A21B-DFF5-4E81-B86A-08CC53D3FFA5}" type="slidenum">
              <a:rPr lang="en-US">
                <a:cs typeface="Arial" charset="0"/>
              </a:rPr>
              <a:pPr fontAlgn="base">
                <a:spcBef>
                  <a:spcPct val="0"/>
                </a:spcBef>
                <a:spcAft>
                  <a:spcPct val="0"/>
                </a:spcAft>
              </a:pPr>
              <a:t>22</a:t>
            </a:fld>
            <a:endParaRPr lang="en-US">
              <a:cs typeface="Arial" charset="0"/>
            </a:endParaRPr>
          </a:p>
        </p:txBody>
      </p:sp>
      <p:sp>
        <p:nvSpPr>
          <p:cNvPr id="3584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35844" name="Content Placeholder 6" descr="FigInt01-15.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tlCol="0">
            <a:normAutofit fontScale="90000"/>
          </a:bodyPr>
          <a:lstStyle/>
          <a:p>
            <a:pPr fontAlgn="auto">
              <a:spcAft>
                <a:spcPts val="0"/>
              </a:spcAft>
              <a:defRPr/>
            </a:pPr>
            <a:r>
              <a:rPr lang="en-US" sz="4000"/>
              <a:t>Changing the Size of an Embedded Object</a:t>
            </a:r>
          </a:p>
        </p:txBody>
      </p:sp>
      <p:sp>
        <p:nvSpPr>
          <p:cNvPr id="24579" name="Rectangle 3"/>
          <p:cNvSpPr>
            <a:spLocks noGrp="1" noChangeArrowheads="1"/>
          </p:cNvSpPr>
          <p:nvPr>
            <p:ph type="body" idx="1"/>
          </p:nvPr>
        </p:nvSpPr>
        <p:spPr/>
        <p:txBody>
          <a:bodyPr rtlCol="0">
            <a:noAutofit/>
          </a:bodyPr>
          <a:lstStyle/>
          <a:p>
            <a:pPr fontAlgn="auto">
              <a:lnSpc>
                <a:spcPct val="90000"/>
              </a:lnSpc>
              <a:spcAft>
                <a:spcPts val="0"/>
              </a:spcAft>
              <a:buFont typeface="Arial" pitchFamily="34" charset="0"/>
              <a:buChar char="•"/>
              <a:defRPr/>
            </a:pPr>
            <a:r>
              <a:rPr lang="en-US" sz="2800" dirty="0"/>
              <a:t>Click the View Ruler button above the vertical scroll box.</a:t>
            </a:r>
          </a:p>
          <a:p>
            <a:pPr fontAlgn="auto">
              <a:lnSpc>
                <a:spcPct val="90000"/>
              </a:lnSpc>
              <a:spcAft>
                <a:spcPts val="0"/>
              </a:spcAft>
              <a:buFont typeface="Arial" pitchFamily="34" charset="0"/>
              <a:buChar char="•"/>
              <a:defRPr/>
            </a:pPr>
            <a:r>
              <a:rPr lang="en-US" sz="2800" dirty="0"/>
              <a:t>If necessary, use the vertical scroll bar on the right side of the Word window to scroll to the top of the document.</a:t>
            </a:r>
          </a:p>
          <a:p>
            <a:pPr fontAlgn="auto">
              <a:lnSpc>
                <a:spcPct val="90000"/>
              </a:lnSpc>
              <a:spcAft>
                <a:spcPts val="0"/>
              </a:spcAft>
              <a:buFont typeface="Arial" pitchFamily="34" charset="0"/>
              <a:buChar char="•"/>
              <a:defRPr/>
            </a:pPr>
            <a:r>
              <a:rPr lang="en-US" sz="2800" dirty="0"/>
              <a:t>Drag the Move Table Column slider to the right so the border aligns with the left border of the upper table. </a:t>
            </a:r>
            <a:endParaRPr lang="en-US" sz="2800" b="1" dirty="0"/>
          </a:p>
          <a:p>
            <a:pPr fontAlgn="auto">
              <a:lnSpc>
                <a:spcPct val="90000"/>
              </a:lnSpc>
              <a:spcAft>
                <a:spcPts val="0"/>
              </a:spcAft>
              <a:buFont typeface="Arial" pitchFamily="34" charset="0"/>
              <a:buChar char="•"/>
              <a:defRPr/>
            </a:pPr>
            <a:r>
              <a:rPr lang="en-US" sz="2800" dirty="0"/>
              <a:t>Right-click the Bar chart to display the shortcut menu</a:t>
            </a:r>
          </a:p>
          <a:p>
            <a:pPr fontAlgn="auto">
              <a:lnSpc>
                <a:spcPct val="90000"/>
              </a:lnSpc>
              <a:spcAft>
                <a:spcPts val="0"/>
              </a:spcAft>
              <a:buFont typeface="Arial" pitchFamily="34" charset="0"/>
              <a:buChar char="•"/>
              <a:defRPr/>
            </a:pPr>
            <a:r>
              <a:rPr lang="en-US" sz="2800" dirty="0"/>
              <a:t>Click Worksheet Object on the shortcut menu to display the Worksheet Object shortcut menu and then point to the Edit command</a:t>
            </a:r>
          </a:p>
        </p:txBody>
      </p:sp>
      <p:sp>
        <p:nvSpPr>
          <p:cNvPr id="3686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1FCB92-CA43-43A2-AC96-1BE3ECD441E1}" type="slidenum">
              <a:rPr lang="en-US">
                <a:cs typeface="Arial" charset="0"/>
              </a:rPr>
              <a:pPr fontAlgn="base">
                <a:spcBef>
                  <a:spcPct val="0"/>
                </a:spcBef>
                <a:spcAft>
                  <a:spcPct val="0"/>
                </a:spcAft>
              </a:pPr>
              <a:t>23</a:t>
            </a:fld>
            <a:endParaRPr lang="en-US">
              <a:cs typeface="Arial" charset="0"/>
            </a:endParaRPr>
          </a:p>
        </p:txBody>
      </p:sp>
      <p:sp>
        <p:nvSpPr>
          <p:cNvPr id="3686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fontScale="90000"/>
          </a:bodyPr>
          <a:lstStyle/>
          <a:p>
            <a:pPr fontAlgn="auto">
              <a:spcAft>
                <a:spcPts val="0"/>
              </a:spcAft>
              <a:defRPr/>
            </a:pPr>
            <a:r>
              <a:rPr lang="en-US" sz="4000"/>
              <a:t>Changing the Size of an Embedded Object</a:t>
            </a:r>
          </a:p>
        </p:txBody>
      </p:sp>
      <p:sp>
        <p:nvSpPr>
          <p:cNvPr id="25603"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a:t>Click Edit to begin editing the chart in place</a:t>
            </a:r>
          </a:p>
          <a:p>
            <a:pPr fontAlgn="auto">
              <a:lnSpc>
                <a:spcPct val="90000"/>
              </a:lnSpc>
              <a:spcAft>
                <a:spcPts val="0"/>
              </a:spcAft>
              <a:buFont typeface="Arial" pitchFamily="34" charset="0"/>
              <a:buChar char="•"/>
              <a:defRPr/>
            </a:pPr>
            <a:r>
              <a:rPr lang="en-US"/>
              <a:t>Click anywhere in the chart to select it</a:t>
            </a:r>
          </a:p>
          <a:p>
            <a:pPr fontAlgn="auto">
              <a:lnSpc>
                <a:spcPct val="90000"/>
              </a:lnSpc>
              <a:spcAft>
                <a:spcPts val="0"/>
              </a:spcAft>
              <a:buFont typeface="Arial" pitchFamily="34" charset="0"/>
              <a:buChar char="•"/>
              <a:defRPr/>
            </a:pPr>
            <a:r>
              <a:rPr lang="en-US"/>
              <a:t>Use the scroll bars on the bottom and right sides of the Word window to scroll to the bottom-right of the chart</a:t>
            </a:r>
          </a:p>
          <a:p>
            <a:pPr fontAlgn="auto">
              <a:lnSpc>
                <a:spcPct val="90000"/>
              </a:lnSpc>
              <a:spcAft>
                <a:spcPts val="0"/>
              </a:spcAft>
              <a:buFont typeface="Arial" pitchFamily="34" charset="0"/>
              <a:buChar char="•"/>
              <a:defRPr/>
            </a:pPr>
            <a:r>
              <a:rPr lang="en-US"/>
              <a:t>Drag the lower-right sizing handle of the chart up and to the left until the chart is sized</a:t>
            </a:r>
          </a:p>
        </p:txBody>
      </p:sp>
      <p:sp>
        <p:nvSpPr>
          <p:cNvPr id="3789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8FABDE-2A50-475C-8AA7-62F5DC5EE999}" type="slidenum">
              <a:rPr lang="en-US">
                <a:cs typeface="Arial" charset="0"/>
              </a:rPr>
              <a:pPr fontAlgn="base">
                <a:spcBef>
                  <a:spcPct val="0"/>
                </a:spcBef>
                <a:spcAft>
                  <a:spcPct val="0"/>
                </a:spcAft>
              </a:pPr>
              <a:t>24</a:t>
            </a:fld>
            <a:endParaRPr lang="en-US">
              <a:cs typeface="Arial" charset="0"/>
            </a:endParaRPr>
          </a:p>
        </p:txBody>
      </p:sp>
      <p:sp>
        <p:nvSpPr>
          <p:cNvPr id="3789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rmAutofit fontScale="90000"/>
          </a:bodyPr>
          <a:lstStyle/>
          <a:p>
            <a:pPr fontAlgn="auto">
              <a:spcAft>
                <a:spcPts val="0"/>
              </a:spcAft>
              <a:defRPr/>
            </a:pPr>
            <a:r>
              <a:rPr lang="en-US" sz="4000"/>
              <a:t>Changing the Size of an Embedded Object</a:t>
            </a:r>
          </a:p>
        </p:txBody>
      </p:sp>
      <p:sp>
        <p:nvSpPr>
          <p:cNvPr id="26627"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If necessary, use the scroll bars on the bottom and right sides of the Word window to scroll to the top of the document</a:t>
            </a:r>
          </a:p>
          <a:p>
            <a:pPr fontAlgn="auto">
              <a:spcAft>
                <a:spcPts val="0"/>
              </a:spcAft>
              <a:buFont typeface="Arial" pitchFamily="34" charset="0"/>
              <a:buChar char="•"/>
              <a:defRPr/>
            </a:pPr>
            <a:r>
              <a:rPr lang="en-US"/>
              <a:t>Click next to the E-Mail for Information hyperlink in the first column of the table to display the Word Ribbon</a:t>
            </a:r>
          </a:p>
        </p:txBody>
      </p:sp>
      <p:sp>
        <p:nvSpPr>
          <p:cNvPr id="3891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A56D17-7C0E-4B14-8AD2-52E4ACAD4839}" type="slidenum">
              <a:rPr lang="en-US">
                <a:cs typeface="Arial" charset="0"/>
              </a:rPr>
              <a:pPr fontAlgn="base">
                <a:spcBef>
                  <a:spcPct val="0"/>
                </a:spcBef>
                <a:spcAft>
                  <a:spcPct val="0"/>
                </a:spcAft>
              </a:pPr>
              <a:t>25</a:t>
            </a:fld>
            <a:endParaRPr lang="en-US">
              <a:cs typeface="Arial" charset="0"/>
            </a:endParaRPr>
          </a:p>
        </p:txBody>
      </p:sp>
      <p:sp>
        <p:nvSpPr>
          <p:cNvPr id="3891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fontScale="90000"/>
          </a:bodyPr>
          <a:lstStyle/>
          <a:p>
            <a:pPr fontAlgn="auto">
              <a:spcAft>
                <a:spcPts val="0"/>
              </a:spcAft>
              <a:defRPr/>
            </a:pPr>
            <a:r>
              <a:rPr lang="en-US" sz="4000"/>
              <a:t>Changing the Size of an Embedded Object</a:t>
            </a:r>
          </a:p>
        </p:txBody>
      </p:sp>
      <p:sp>
        <p:nvSpPr>
          <p:cNvPr id="39938"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14CC34-2D7B-4338-9B0A-B47AA75BE284}" type="slidenum">
              <a:rPr lang="en-US">
                <a:cs typeface="Arial" charset="0"/>
              </a:rPr>
              <a:pPr fontAlgn="base">
                <a:spcBef>
                  <a:spcPct val="0"/>
                </a:spcBef>
                <a:spcAft>
                  <a:spcPct val="0"/>
                </a:spcAft>
              </a:pPr>
              <a:t>26</a:t>
            </a:fld>
            <a:endParaRPr lang="en-US">
              <a:cs typeface="Arial" charset="0"/>
            </a:endParaRPr>
          </a:p>
        </p:txBody>
      </p:sp>
      <p:sp>
        <p:nvSpPr>
          <p:cNvPr id="3993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39940" name="Content Placeholder 6" descr="FigInt01-18.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a:bodyPr>
          <a:lstStyle/>
          <a:p>
            <a:pPr fontAlgn="auto">
              <a:spcAft>
                <a:spcPts val="0"/>
              </a:spcAft>
              <a:defRPr/>
            </a:pPr>
            <a:r>
              <a:rPr lang="en-US"/>
              <a:t>Quitting Excel</a:t>
            </a:r>
          </a:p>
        </p:txBody>
      </p:sp>
      <p:sp>
        <p:nvSpPr>
          <p:cNvPr id="28675"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sz="2800"/>
              <a:t>Right-click the Microsoft Excel - Makin-It Real Estate Yearly Sales button on the taskbar</a:t>
            </a:r>
          </a:p>
          <a:p>
            <a:pPr fontAlgn="auto">
              <a:spcAft>
                <a:spcPts val="0"/>
              </a:spcAft>
              <a:buFont typeface="Arial" pitchFamily="34" charset="0"/>
              <a:buChar char="•"/>
              <a:defRPr/>
            </a:pPr>
            <a:r>
              <a:rPr lang="en-US" sz="2800"/>
              <a:t>Click Close on the shortcut menu. If prompted to save changes, click the No button</a:t>
            </a:r>
          </a:p>
          <a:p>
            <a:pPr fontAlgn="auto">
              <a:spcAft>
                <a:spcPts val="0"/>
              </a:spcAft>
              <a:buFont typeface="Arial" pitchFamily="34" charset="0"/>
              <a:buChar char="•"/>
              <a:defRPr/>
            </a:pPr>
            <a:r>
              <a:rPr lang="en-US" sz="2800"/>
              <a:t>If the Microsoft Excel dialog box displays regarding saving the large amount of information on the Clipboard, click the No button</a:t>
            </a:r>
          </a:p>
        </p:txBody>
      </p:sp>
      <p:sp>
        <p:nvSpPr>
          <p:cNvPr id="4096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2FCF50-012C-4F40-A57E-C3C3B5EA27D7}" type="slidenum">
              <a:rPr lang="en-US">
                <a:cs typeface="Arial" charset="0"/>
              </a:rPr>
              <a:pPr fontAlgn="base">
                <a:spcBef>
                  <a:spcPct val="0"/>
                </a:spcBef>
                <a:spcAft>
                  <a:spcPct val="0"/>
                </a:spcAft>
              </a:pPr>
              <a:t>27</a:t>
            </a:fld>
            <a:endParaRPr lang="en-US">
              <a:cs typeface="Arial" charset="0"/>
            </a:endParaRPr>
          </a:p>
        </p:txBody>
      </p:sp>
      <p:sp>
        <p:nvSpPr>
          <p:cNvPr id="4096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fontScale="90000"/>
          </a:bodyPr>
          <a:lstStyle/>
          <a:p>
            <a:pPr fontAlgn="auto">
              <a:spcAft>
                <a:spcPts val="0"/>
              </a:spcAft>
              <a:defRPr/>
            </a:pPr>
            <a:r>
              <a:rPr lang="en-US" sz="4000"/>
              <a:t>Adding a Button to the Quick Access Toolbar</a:t>
            </a:r>
          </a:p>
        </p:txBody>
      </p:sp>
      <p:sp>
        <p:nvSpPr>
          <p:cNvPr id="29699"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sz="2800"/>
              <a:t>Click the Customize Quick Access Toolbar button arrow to display the Customize Quick Access Toolbar menu</a:t>
            </a:r>
          </a:p>
          <a:p>
            <a:pPr fontAlgn="auto">
              <a:spcAft>
                <a:spcPts val="0"/>
              </a:spcAft>
              <a:buFont typeface="Arial" pitchFamily="34" charset="0"/>
              <a:buChar char="•"/>
              <a:defRPr/>
            </a:pPr>
            <a:r>
              <a:rPr lang="en-US" sz="2800"/>
              <a:t>Click the More Commands command on the Customize Quick Access Toolbar menu</a:t>
            </a:r>
          </a:p>
          <a:p>
            <a:pPr fontAlgn="auto">
              <a:spcAft>
                <a:spcPts val="0"/>
              </a:spcAft>
              <a:buFont typeface="Arial" pitchFamily="34" charset="0"/>
              <a:buChar char="•"/>
              <a:defRPr/>
            </a:pPr>
            <a:r>
              <a:rPr lang="en-US" sz="2800"/>
              <a:t>When the Word Options dialog box is displayed, click the ‘Choose commands from’ box arrow to display the Choose commands from list</a:t>
            </a:r>
          </a:p>
        </p:txBody>
      </p:sp>
      <p:sp>
        <p:nvSpPr>
          <p:cNvPr id="4198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EA1B9A-0C08-4FAC-B142-8D13193C94C3}" type="slidenum">
              <a:rPr lang="en-US">
                <a:cs typeface="Arial" charset="0"/>
              </a:rPr>
              <a:pPr fontAlgn="base">
                <a:spcBef>
                  <a:spcPct val="0"/>
                </a:spcBef>
                <a:spcAft>
                  <a:spcPct val="0"/>
                </a:spcAft>
              </a:pPr>
              <a:t>28</a:t>
            </a:fld>
            <a:endParaRPr lang="en-US">
              <a:cs typeface="Arial" charset="0"/>
            </a:endParaRPr>
          </a:p>
        </p:txBody>
      </p:sp>
      <p:sp>
        <p:nvSpPr>
          <p:cNvPr id="4198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fontScale="90000"/>
          </a:bodyPr>
          <a:lstStyle/>
          <a:p>
            <a:pPr fontAlgn="auto">
              <a:spcAft>
                <a:spcPts val="0"/>
              </a:spcAft>
              <a:defRPr/>
            </a:pPr>
            <a:r>
              <a:rPr lang="en-US" sz="4000"/>
              <a:t>Adding a Button to the Quick Access Toolbar</a:t>
            </a:r>
          </a:p>
        </p:txBody>
      </p:sp>
      <p:sp>
        <p:nvSpPr>
          <p:cNvPr id="30723"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a:t>Click Commands Not in the Ribbon in the ‘Choose commands from’ list to display a list of commands not in the Ribbon</a:t>
            </a:r>
          </a:p>
          <a:p>
            <a:pPr fontAlgn="auto">
              <a:lnSpc>
                <a:spcPct val="90000"/>
              </a:lnSpc>
              <a:spcAft>
                <a:spcPts val="0"/>
              </a:spcAft>
              <a:buFont typeface="Arial" pitchFamily="34" charset="0"/>
              <a:buChar char="•"/>
              <a:defRPr/>
            </a:pPr>
            <a:r>
              <a:rPr lang="en-US"/>
              <a:t>Scroll to the bottom of the list, click Web Page Preview, and then click the Add button to add the button to the Quick Access Toolbar</a:t>
            </a:r>
          </a:p>
          <a:p>
            <a:pPr fontAlgn="auto">
              <a:lnSpc>
                <a:spcPct val="90000"/>
              </a:lnSpc>
              <a:spcAft>
                <a:spcPts val="0"/>
              </a:spcAft>
              <a:buFont typeface="Arial" pitchFamily="34" charset="0"/>
              <a:buChar char="•"/>
              <a:defRPr/>
            </a:pPr>
            <a:r>
              <a:rPr lang="en-US"/>
              <a:t>Click the OK button to close the Word Options dialog box</a:t>
            </a:r>
          </a:p>
        </p:txBody>
      </p:sp>
      <p:sp>
        <p:nvSpPr>
          <p:cNvPr id="4301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60833C-9319-4FE4-A1EA-74DDB106DFA7}" type="slidenum">
              <a:rPr lang="en-US">
                <a:cs typeface="Arial" charset="0"/>
              </a:rPr>
              <a:pPr fontAlgn="base">
                <a:spcBef>
                  <a:spcPct val="0"/>
                </a:spcBef>
                <a:spcAft>
                  <a:spcPct val="0"/>
                </a:spcAft>
              </a:pPr>
              <a:t>29</a:t>
            </a:fld>
            <a:endParaRPr lang="en-US">
              <a:cs typeface="Arial" charset="0"/>
            </a:endParaRPr>
          </a:p>
        </p:txBody>
      </p:sp>
      <p:sp>
        <p:nvSpPr>
          <p:cNvPr id="4301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a:bodyPr>
          <a:lstStyle/>
          <a:p>
            <a:pPr fontAlgn="auto">
              <a:spcAft>
                <a:spcPts val="0"/>
              </a:spcAft>
              <a:defRPr/>
            </a:pPr>
            <a:r>
              <a:rPr lang="en-US"/>
              <a:t>Objectives</a:t>
            </a:r>
          </a:p>
        </p:txBody>
      </p:sp>
      <p:sp>
        <p:nvSpPr>
          <p:cNvPr id="4099"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Add a hyperlink to an Access report</a:t>
            </a:r>
          </a:p>
          <a:p>
            <a:pPr fontAlgn="auto">
              <a:spcAft>
                <a:spcPts val="0"/>
              </a:spcAft>
              <a:buFont typeface="Arial" pitchFamily="34" charset="0"/>
              <a:buChar char="•"/>
              <a:defRPr/>
            </a:pPr>
            <a:r>
              <a:rPr lang="en-US"/>
              <a:t>Create a Web page from an Access report</a:t>
            </a:r>
          </a:p>
          <a:p>
            <a:pPr fontAlgn="auto">
              <a:spcAft>
                <a:spcPts val="0"/>
              </a:spcAft>
              <a:buFont typeface="Arial" pitchFamily="34" charset="0"/>
              <a:buChar char="•"/>
              <a:defRPr/>
            </a:pPr>
            <a:r>
              <a:rPr lang="en-US"/>
              <a:t>Test a Web site in a browser</a:t>
            </a:r>
          </a:p>
        </p:txBody>
      </p:sp>
      <p:sp>
        <p:nvSpPr>
          <p:cNvPr id="1638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A8A1D1-A338-43B6-820A-063F949BB7D7}" type="slidenum">
              <a:rPr lang="en-US">
                <a:cs typeface="Arial" charset="0"/>
              </a:rPr>
              <a:pPr fontAlgn="base">
                <a:spcBef>
                  <a:spcPct val="0"/>
                </a:spcBef>
                <a:spcAft>
                  <a:spcPct val="0"/>
                </a:spcAft>
              </a:pPr>
              <a:t>3</a:t>
            </a:fld>
            <a:endParaRPr lang="en-US">
              <a:cs typeface="Arial" charset="0"/>
            </a:endParaRPr>
          </a:p>
        </p:txBody>
      </p:sp>
      <p:sp>
        <p:nvSpPr>
          <p:cNvPr id="1638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normAutofit fontScale="90000"/>
          </a:bodyPr>
          <a:lstStyle/>
          <a:p>
            <a:pPr fontAlgn="auto">
              <a:spcAft>
                <a:spcPts val="0"/>
              </a:spcAft>
              <a:defRPr/>
            </a:pPr>
            <a:r>
              <a:rPr lang="en-US" sz="4000"/>
              <a:t>Adding a Button to the Quick Access Toolbar</a:t>
            </a:r>
          </a:p>
        </p:txBody>
      </p:sp>
      <p:sp>
        <p:nvSpPr>
          <p:cNvPr id="44034"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69A7F8-293B-43A4-8CD5-FA4BEEC34E11}" type="slidenum">
              <a:rPr lang="en-US">
                <a:cs typeface="Arial" charset="0"/>
              </a:rPr>
              <a:pPr fontAlgn="base">
                <a:spcBef>
                  <a:spcPct val="0"/>
                </a:spcBef>
                <a:spcAft>
                  <a:spcPct val="0"/>
                </a:spcAft>
              </a:pPr>
              <a:t>30</a:t>
            </a:fld>
            <a:endParaRPr lang="en-US">
              <a:cs typeface="Arial" charset="0"/>
            </a:endParaRPr>
          </a:p>
        </p:txBody>
      </p:sp>
      <p:sp>
        <p:nvSpPr>
          <p:cNvPr id="4403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44036" name="Content Placeholder 6" descr="FigInt01-23.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a:bodyPr>
          <a:lstStyle/>
          <a:p>
            <a:pPr fontAlgn="auto">
              <a:spcAft>
                <a:spcPts val="0"/>
              </a:spcAft>
              <a:defRPr/>
            </a:pPr>
            <a:r>
              <a:rPr lang="en-US"/>
              <a:t>Previewing the Web Page</a:t>
            </a:r>
          </a:p>
        </p:txBody>
      </p:sp>
      <p:sp>
        <p:nvSpPr>
          <p:cNvPr id="32771"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the Web Page Preview button on the Quick Access Toolbar to display the Web page in your browser</a:t>
            </a:r>
            <a:endParaRPr lang="en-US" b="1"/>
          </a:p>
          <a:p>
            <a:pPr fontAlgn="auto">
              <a:spcAft>
                <a:spcPts val="0"/>
              </a:spcAft>
              <a:buFont typeface="Arial" pitchFamily="34" charset="0"/>
              <a:buChar char="•"/>
              <a:defRPr/>
            </a:pPr>
            <a:r>
              <a:rPr lang="en-US"/>
              <a:t>If necessary, click the Maximize button on your browser’s title bar</a:t>
            </a:r>
            <a:endParaRPr lang="en-US" b="1"/>
          </a:p>
          <a:p>
            <a:pPr fontAlgn="auto">
              <a:spcAft>
                <a:spcPts val="0"/>
              </a:spcAft>
              <a:buFont typeface="Arial" pitchFamily="34" charset="0"/>
              <a:buChar char="•"/>
              <a:defRPr/>
            </a:pPr>
            <a:r>
              <a:rPr lang="en-US"/>
              <a:t>Click the browser’s Close button</a:t>
            </a:r>
          </a:p>
        </p:txBody>
      </p:sp>
      <p:sp>
        <p:nvSpPr>
          <p:cNvPr id="4505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D42024-A48B-4B21-865E-534D6F2E7EC1}" type="slidenum">
              <a:rPr lang="en-US">
                <a:cs typeface="Arial" charset="0"/>
              </a:rPr>
              <a:pPr fontAlgn="base">
                <a:spcBef>
                  <a:spcPct val="0"/>
                </a:spcBef>
                <a:spcAft>
                  <a:spcPct val="0"/>
                </a:spcAft>
              </a:pPr>
              <a:t>31</a:t>
            </a:fld>
            <a:endParaRPr lang="en-US">
              <a:cs typeface="Arial" charset="0"/>
            </a:endParaRPr>
          </a:p>
        </p:txBody>
      </p:sp>
      <p:sp>
        <p:nvSpPr>
          <p:cNvPr id="4506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rtlCol="0">
            <a:normAutofit/>
          </a:bodyPr>
          <a:lstStyle/>
          <a:p>
            <a:pPr fontAlgn="auto">
              <a:spcAft>
                <a:spcPts val="0"/>
              </a:spcAft>
              <a:defRPr/>
            </a:pPr>
            <a:r>
              <a:rPr lang="en-US"/>
              <a:t>Previewing the Web Page</a:t>
            </a:r>
          </a:p>
        </p:txBody>
      </p:sp>
      <p:sp>
        <p:nvSpPr>
          <p:cNvPr id="4608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167074-FB45-451B-9EF1-EC0ED224726D}" type="slidenum">
              <a:rPr lang="en-US">
                <a:cs typeface="Arial" charset="0"/>
              </a:rPr>
              <a:pPr fontAlgn="base">
                <a:spcBef>
                  <a:spcPct val="0"/>
                </a:spcBef>
                <a:spcAft>
                  <a:spcPct val="0"/>
                </a:spcAft>
              </a:pPr>
              <a:t>32</a:t>
            </a:fld>
            <a:endParaRPr lang="en-US">
              <a:cs typeface="Arial" charset="0"/>
            </a:endParaRPr>
          </a:p>
        </p:txBody>
      </p:sp>
      <p:sp>
        <p:nvSpPr>
          <p:cNvPr id="4608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46084" name="Content Placeholder 6" descr="FigInt01-24.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normAutofit fontScale="90000"/>
          </a:bodyPr>
          <a:lstStyle/>
          <a:p>
            <a:pPr fontAlgn="auto">
              <a:spcAft>
                <a:spcPts val="0"/>
              </a:spcAft>
              <a:defRPr/>
            </a:pPr>
            <a:r>
              <a:rPr lang="en-US" sz="4000"/>
              <a:t>Saving a Document with a New File Name</a:t>
            </a:r>
          </a:p>
        </p:txBody>
      </p:sp>
      <p:sp>
        <p:nvSpPr>
          <p:cNvPr id="34819"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400" dirty="0"/>
              <a:t>Click the Office Button and then click the Save As command.</a:t>
            </a:r>
          </a:p>
          <a:p>
            <a:pPr fontAlgn="auto">
              <a:lnSpc>
                <a:spcPct val="90000"/>
              </a:lnSpc>
              <a:spcAft>
                <a:spcPts val="0"/>
              </a:spcAft>
              <a:buFont typeface="Arial" pitchFamily="34" charset="0"/>
              <a:buChar char="•"/>
              <a:defRPr/>
            </a:pPr>
            <a:r>
              <a:rPr lang="en-US" sz="2400" dirty="0"/>
              <a:t>Type Makin-It Real Estate Home Page in the File name text box if necessary.</a:t>
            </a:r>
          </a:p>
          <a:p>
            <a:pPr fontAlgn="auto">
              <a:lnSpc>
                <a:spcPct val="90000"/>
              </a:lnSpc>
              <a:spcAft>
                <a:spcPts val="0"/>
              </a:spcAft>
              <a:buFont typeface="Arial" pitchFamily="34" charset="0"/>
              <a:buChar char="•"/>
              <a:defRPr/>
            </a:pPr>
            <a:r>
              <a:rPr lang="en-US" sz="2400" dirty="0"/>
              <a:t>Select Web Page in the Save as type box.</a:t>
            </a:r>
          </a:p>
          <a:p>
            <a:pPr fontAlgn="auto">
              <a:lnSpc>
                <a:spcPct val="90000"/>
              </a:lnSpc>
              <a:spcAft>
                <a:spcPts val="0"/>
              </a:spcAft>
              <a:buFont typeface="Arial" pitchFamily="34" charset="0"/>
              <a:buChar char="•"/>
              <a:defRPr/>
            </a:pPr>
            <a:r>
              <a:rPr lang="en-US" sz="2400" dirty="0"/>
              <a:t>If necessary, click the Save in box arrow and then click UDISK 2.0 (E:) in the Save in list. (Your USB flash drive may have a different name and letter)</a:t>
            </a:r>
          </a:p>
          <a:p>
            <a:pPr fontAlgn="auto">
              <a:lnSpc>
                <a:spcPct val="90000"/>
              </a:lnSpc>
              <a:spcAft>
                <a:spcPts val="0"/>
              </a:spcAft>
              <a:buFont typeface="Arial" pitchFamily="34" charset="0"/>
              <a:buChar char="•"/>
              <a:defRPr/>
            </a:pPr>
            <a:r>
              <a:rPr lang="en-US" sz="2400" dirty="0"/>
              <a:t>Click the Save button in the Save As dialog box. If the Microsoft Office Word dialog box displays, click the Continue button</a:t>
            </a:r>
          </a:p>
        </p:txBody>
      </p:sp>
      <p:sp>
        <p:nvSpPr>
          <p:cNvPr id="4710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EE66BD-96AA-49C0-8EB4-CAECEC7EA478}" type="slidenum">
              <a:rPr lang="en-US">
                <a:cs typeface="Arial" charset="0"/>
              </a:rPr>
              <a:pPr fontAlgn="base">
                <a:spcBef>
                  <a:spcPct val="0"/>
                </a:spcBef>
                <a:spcAft>
                  <a:spcPct val="0"/>
                </a:spcAft>
              </a:pPr>
              <a:t>33</a:t>
            </a:fld>
            <a:endParaRPr lang="en-US">
              <a:cs typeface="Arial" charset="0"/>
            </a:endParaRPr>
          </a:p>
        </p:txBody>
      </p:sp>
      <p:sp>
        <p:nvSpPr>
          <p:cNvPr id="4710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rtlCol="0">
            <a:normAutofit fontScale="90000"/>
          </a:bodyPr>
          <a:lstStyle/>
          <a:p>
            <a:pPr fontAlgn="auto">
              <a:spcAft>
                <a:spcPts val="0"/>
              </a:spcAft>
              <a:defRPr/>
            </a:pPr>
            <a:r>
              <a:rPr lang="en-US" sz="4000"/>
              <a:t>Resetting the Quick Access Toolbar and Quitting Word</a:t>
            </a:r>
          </a:p>
        </p:txBody>
      </p:sp>
      <p:sp>
        <p:nvSpPr>
          <p:cNvPr id="35843"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400"/>
              <a:t>Click the Customize the Quick Access Toolbar button arrow on the Ribbon</a:t>
            </a:r>
          </a:p>
          <a:p>
            <a:pPr fontAlgn="auto">
              <a:lnSpc>
                <a:spcPct val="90000"/>
              </a:lnSpc>
              <a:spcAft>
                <a:spcPts val="0"/>
              </a:spcAft>
              <a:buFont typeface="Arial" pitchFamily="34" charset="0"/>
              <a:buChar char="•"/>
              <a:defRPr/>
            </a:pPr>
            <a:r>
              <a:rPr lang="en-US" sz="2400"/>
              <a:t>Click the More Commands command</a:t>
            </a:r>
          </a:p>
          <a:p>
            <a:pPr fontAlgn="auto">
              <a:lnSpc>
                <a:spcPct val="90000"/>
              </a:lnSpc>
              <a:spcAft>
                <a:spcPts val="0"/>
              </a:spcAft>
              <a:buFont typeface="Arial" pitchFamily="34" charset="0"/>
              <a:buChar char="•"/>
              <a:defRPr/>
            </a:pPr>
            <a:r>
              <a:rPr lang="en-US" sz="2400"/>
              <a:t>When the Word Options dialog box is displayed, click the Reset button. If the Reset</a:t>
            </a:r>
          </a:p>
          <a:p>
            <a:pPr fontAlgn="auto">
              <a:lnSpc>
                <a:spcPct val="90000"/>
              </a:lnSpc>
              <a:spcAft>
                <a:spcPts val="0"/>
              </a:spcAft>
              <a:buFont typeface="Arial" pitchFamily="34" charset="0"/>
              <a:buChar char="•"/>
              <a:defRPr/>
            </a:pPr>
            <a:r>
              <a:rPr lang="en-US" sz="2400"/>
              <a:t>Customizations dialog box is displayed, click the OK button</a:t>
            </a:r>
          </a:p>
          <a:p>
            <a:pPr fontAlgn="auto">
              <a:lnSpc>
                <a:spcPct val="90000"/>
              </a:lnSpc>
              <a:spcAft>
                <a:spcPts val="0"/>
              </a:spcAft>
              <a:buFont typeface="Arial" pitchFamily="34" charset="0"/>
              <a:buChar char="•"/>
              <a:defRPr/>
            </a:pPr>
            <a:r>
              <a:rPr lang="en-US" sz="2400"/>
              <a:t>Click the OK button on the Word Options dialog box to close it</a:t>
            </a:r>
          </a:p>
          <a:p>
            <a:pPr fontAlgn="auto">
              <a:lnSpc>
                <a:spcPct val="90000"/>
              </a:lnSpc>
              <a:spcAft>
                <a:spcPts val="0"/>
              </a:spcAft>
              <a:buFont typeface="Arial" pitchFamily="34" charset="0"/>
              <a:buChar char="•"/>
              <a:defRPr/>
            </a:pPr>
            <a:r>
              <a:rPr lang="en-US" sz="2400"/>
              <a:t>Click the View Ruler button to close the ruler</a:t>
            </a:r>
          </a:p>
          <a:p>
            <a:pPr fontAlgn="auto">
              <a:lnSpc>
                <a:spcPct val="90000"/>
              </a:lnSpc>
              <a:spcAft>
                <a:spcPts val="0"/>
              </a:spcAft>
              <a:buFont typeface="Arial" pitchFamily="34" charset="0"/>
              <a:buChar char="•"/>
              <a:defRPr/>
            </a:pPr>
            <a:r>
              <a:rPr lang="en-US" sz="2400"/>
              <a:t>Click the Close button on the Microsoft Word title bar</a:t>
            </a:r>
          </a:p>
        </p:txBody>
      </p:sp>
      <p:sp>
        <p:nvSpPr>
          <p:cNvPr id="4813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41637C-501C-4F17-94E4-39CFB9231506}" type="slidenum">
              <a:rPr lang="en-US">
                <a:cs typeface="Arial" charset="0"/>
              </a:rPr>
              <a:pPr fontAlgn="base">
                <a:spcBef>
                  <a:spcPct val="0"/>
                </a:spcBef>
                <a:spcAft>
                  <a:spcPct val="0"/>
                </a:spcAft>
              </a:pPr>
              <a:t>34</a:t>
            </a:fld>
            <a:endParaRPr lang="en-US">
              <a:cs typeface="Arial" charset="0"/>
            </a:endParaRPr>
          </a:p>
        </p:txBody>
      </p:sp>
      <p:sp>
        <p:nvSpPr>
          <p:cNvPr id="4813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fontAlgn="auto">
              <a:spcAft>
                <a:spcPts val="0"/>
              </a:spcAft>
              <a:defRPr/>
            </a:pPr>
            <a:r>
              <a:rPr lang="en-US" sz="4000"/>
              <a:t>Starting PowerPoint and Opening an Existing Presentation</a:t>
            </a:r>
          </a:p>
        </p:txBody>
      </p:sp>
      <p:sp>
        <p:nvSpPr>
          <p:cNvPr id="36867"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sz="2800"/>
              <a:t>Start PowerPoint. Click the Office Button and then click Open on the Office Button menu.</a:t>
            </a:r>
          </a:p>
          <a:p>
            <a:pPr fontAlgn="auto">
              <a:spcAft>
                <a:spcPts val="0"/>
              </a:spcAft>
              <a:buFont typeface="Arial" pitchFamily="34" charset="0"/>
              <a:buChar char="•"/>
              <a:defRPr/>
            </a:pPr>
            <a:r>
              <a:rPr lang="en-US" sz="2800"/>
              <a:t>Click the Look in box arrow and then click UDISK 2.0 (E:) in the Look in list. (Your USB drive may have a different name and letter.)</a:t>
            </a:r>
          </a:p>
          <a:p>
            <a:pPr fontAlgn="auto">
              <a:spcAft>
                <a:spcPts val="0"/>
              </a:spcAft>
              <a:buFont typeface="Arial" pitchFamily="34" charset="0"/>
              <a:buChar char="•"/>
              <a:defRPr/>
            </a:pPr>
            <a:r>
              <a:rPr lang="en-US" sz="2800"/>
              <a:t>Double-click Makin-It Real Estate Presentation to open the Makin-It Real Estate Presentation presentation</a:t>
            </a:r>
          </a:p>
        </p:txBody>
      </p:sp>
      <p:sp>
        <p:nvSpPr>
          <p:cNvPr id="4915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93B1B2-D471-4A1B-BAED-F7F2376EF963}" type="slidenum">
              <a:rPr lang="en-US">
                <a:cs typeface="Arial" charset="0"/>
              </a:rPr>
              <a:pPr fontAlgn="base">
                <a:spcBef>
                  <a:spcPct val="0"/>
                </a:spcBef>
                <a:spcAft>
                  <a:spcPct val="0"/>
                </a:spcAft>
              </a:pPr>
              <a:t>35</a:t>
            </a:fld>
            <a:endParaRPr lang="en-US">
              <a:cs typeface="Arial" charset="0"/>
            </a:endParaRPr>
          </a:p>
        </p:txBody>
      </p:sp>
      <p:sp>
        <p:nvSpPr>
          <p:cNvPr id="4915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fontScale="90000"/>
          </a:bodyPr>
          <a:lstStyle/>
          <a:p>
            <a:pPr fontAlgn="auto">
              <a:spcAft>
                <a:spcPts val="0"/>
              </a:spcAft>
              <a:defRPr/>
            </a:pPr>
            <a:r>
              <a:rPr lang="en-US" sz="4000"/>
              <a:t>Adding Text for a Hyperlink into a PowerPoint Presentation</a:t>
            </a:r>
          </a:p>
        </p:txBody>
      </p:sp>
      <p:sp>
        <p:nvSpPr>
          <p:cNvPr id="37891"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the Insert tab on the Ribbon</a:t>
            </a:r>
          </a:p>
          <a:p>
            <a:pPr fontAlgn="auto">
              <a:spcAft>
                <a:spcPts val="0"/>
              </a:spcAft>
              <a:buFont typeface="Arial" pitchFamily="34" charset="0"/>
              <a:buChar char="•"/>
              <a:defRPr/>
            </a:pPr>
            <a:r>
              <a:rPr lang="en-US"/>
              <a:t>Click Text Box on the Ribbon</a:t>
            </a:r>
          </a:p>
          <a:p>
            <a:pPr fontAlgn="auto">
              <a:spcAft>
                <a:spcPts val="0"/>
              </a:spcAft>
              <a:buFont typeface="Arial" pitchFamily="34" charset="0"/>
              <a:buChar char="•"/>
              <a:defRPr/>
            </a:pPr>
            <a:r>
              <a:rPr lang="en-US"/>
              <a:t>Draw the outline of the text box in the location</a:t>
            </a:r>
          </a:p>
          <a:p>
            <a:pPr fontAlgn="auto">
              <a:spcAft>
                <a:spcPts val="0"/>
              </a:spcAft>
              <a:buFont typeface="Arial" pitchFamily="34" charset="0"/>
              <a:buChar char="•"/>
              <a:defRPr/>
            </a:pPr>
            <a:r>
              <a:rPr lang="en-US"/>
              <a:t>If necessary, click inside the text box</a:t>
            </a:r>
          </a:p>
          <a:p>
            <a:pPr fontAlgn="auto">
              <a:spcAft>
                <a:spcPts val="0"/>
              </a:spcAft>
              <a:buFont typeface="Arial" pitchFamily="34" charset="0"/>
              <a:buChar char="•"/>
              <a:defRPr/>
            </a:pPr>
            <a:r>
              <a:rPr lang="en-US"/>
              <a:t>Type Home as the hyperlink text</a:t>
            </a:r>
          </a:p>
        </p:txBody>
      </p:sp>
      <p:sp>
        <p:nvSpPr>
          <p:cNvPr id="5017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8155B7-A5C4-4315-B761-8C850795A995}" type="slidenum">
              <a:rPr lang="en-US">
                <a:cs typeface="Arial" charset="0"/>
              </a:rPr>
              <a:pPr fontAlgn="base">
                <a:spcBef>
                  <a:spcPct val="0"/>
                </a:spcBef>
                <a:spcAft>
                  <a:spcPct val="0"/>
                </a:spcAft>
              </a:pPr>
              <a:t>36</a:t>
            </a:fld>
            <a:endParaRPr lang="en-US">
              <a:cs typeface="Arial" charset="0"/>
            </a:endParaRPr>
          </a:p>
        </p:txBody>
      </p:sp>
      <p:sp>
        <p:nvSpPr>
          <p:cNvPr id="5018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normAutofit fontScale="90000"/>
          </a:bodyPr>
          <a:lstStyle/>
          <a:p>
            <a:pPr fontAlgn="auto">
              <a:spcAft>
                <a:spcPts val="0"/>
              </a:spcAft>
              <a:defRPr/>
            </a:pPr>
            <a:r>
              <a:rPr lang="en-US" sz="4000"/>
              <a:t>Adding Text for a Hyperlink into a PowerPoint Presentation</a:t>
            </a:r>
          </a:p>
        </p:txBody>
      </p:sp>
      <p:sp>
        <p:nvSpPr>
          <p:cNvPr id="5120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0426D6-D5CB-4451-9B43-C2ABF42E1CF7}" type="slidenum">
              <a:rPr lang="en-US">
                <a:cs typeface="Arial" charset="0"/>
              </a:rPr>
              <a:pPr fontAlgn="base">
                <a:spcBef>
                  <a:spcPct val="0"/>
                </a:spcBef>
                <a:spcAft>
                  <a:spcPct val="0"/>
                </a:spcAft>
              </a:pPr>
              <a:t>37</a:t>
            </a:fld>
            <a:endParaRPr lang="en-US">
              <a:cs typeface="Arial" charset="0"/>
            </a:endParaRPr>
          </a:p>
        </p:txBody>
      </p:sp>
      <p:sp>
        <p:nvSpPr>
          <p:cNvPr id="5120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51204" name="Content Placeholder 6" descr="FigInt01-26.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ormAutofit fontScale="90000"/>
          </a:bodyPr>
          <a:lstStyle/>
          <a:p>
            <a:pPr fontAlgn="auto">
              <a:spcAft>
                <a:spcPts val="0"/>
              </a:spcAft>
              <a:defRPr/>
            </a:pPr>
            <a:r>
              <a:rPr lang="en-US" sz="4000"/>
              <a:t>Inserting a Hyperlink into a PowerPoint Presentation</a:t>
            </a:r>
          </a:p>
        </p:txBody>
      </p:sp>
      <p:sp>
        <p:nvSpPr>
          <p:cNvPr id="39939"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400"/>
              <a:t>Double-click the word, Home, inside the text box you just inserted</a:t>
            </a:r>
            <a:endParaRPr lang="en-US" sz="2400" b="1"/>
          </a:p>
          <a:p>
            <a:pPr fontAlgn="auto">
              <a:lnSpc>
                <a:spcPct val="90000"/>
              </a:lnSpc>
              <a:spcAft>
                <a:spcPts val="0"/>
              </a:spcAft>
              <a:buFont typeface="Arial" pitchFamily="34" charset="0"/>
              <a:buChar char="•"/>
              <a:defRPr/>
            </a:pPr>
            <a:r>
              <a:rPr lang="en-US" sz="2400"/>
              <a:t>If necessary, click the Insert tab on the Ribbon</a:t>
            </a:r>
          </a:p>
          <a:p>
            <a:pPr fontAlgn="auto">
              <a:lnSpc>
                <a:spcPct val="90000"/>
              </a:lnSpc>
              <a:spcAft>
                <a:spcPts val="0"/>
              </a:spcAft>
              <a:buFont typeface="Arial" pitchFamily="34" charset="0"/>
              <a:buChar char="•"/>
              <a:defRPr/>
            </a:pPr>
            <a:r>
              <a:rPr lang="en-US" sz="2400"/>
              <a:t>Click the Hyperlink button on the Ribbon to display the Insert Hyperlink dialog box</a:t>
            </a:r>
            <a:endParaRPr lang="en-US" sz="2400" b="1"/>
          </a:p>
          <a:p>
            <a:pPr fontAlgn="auto">
              <a:lnSpc>
                <a:spcPct val="90000"/>
              </a:lnSpc>
              <a:spcAft>
                <a:spcPts val="0"/>
              </a:spcAft>
              <a:buFont typeface="Arial" pitchFamily="34" charset="0"/>
              <a:buChar char="•"/>
              <a:defRPr/>
            </a:pPr>
            <a:r>
              <a:rPr lang="en-US" sz="2400"/>
              <a:t>If necessary, click the Existing File or Web Page button on the Link to bar.</a:t>
            </a:r>
          </a:p>
          <a:p>
            <a:pPr fontAlgn="auto">
              <a:lnSpc>
                <a:spcPct val="90000"/>
              </a:lnSpc>
              <a:spcAft>
                <a:spcPts val="0"/>
              </a:spcAft>
              <a:buFont typeface="Arial" pitchFamily="34" charset="0"/>
              <a:buChar char="•"/>
              <a:defRPr/>
            </a:pPr>
            <a:r>
              <a:rPr lang="en-US" sz="2400"/>
              <a:t>Type </a:t>
            </a:r>
            <a:r>
              <a:rPr lang="en-US" sz="2400">
                <a:latin typeface="Courier New" pitchFamily="49" charset="0"/>
              </a:rPr>
              <a:t>e:\Makin-It Real Estate Home Page.htm</a:t>
            </a:r>
            <a:r>
              <a:rPr lang="en-US" sz="2400"/>
              <a:t> in the Address text box. (Your USB drive may have a different name and letter.) Click the OK button to add the hyperlink to the text in the text box </a:t>
            </a:r>
          </a:p>
        </p:txBody>
      </p:sp>
      <p:sp>
        <p:nvSpPr>
          <p:cNvPr id="5222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9634C9-368B-4E78-A290-F6C5EC737898}" type="slidenum">
              <a:rPr lang="en-US">
                <a:cs typeface="Arial" charset="0"/>
              </a:rPr>
              <a:pPr fontAlgn="base">
                <a:spcBef>
                  <a:spcPct val="0"/>
                </a:spcBef>
                <a:spcAft>
                  <a:spcPct val="0"/>
                </a:spcAft>
              </a:pPr>
              <a:t>38</a:t>
            </a:fld>
            <a:endParaRPr lang="en-US">
              <a:cs typeface="Arial" charset="0"/>
            </a:endParaRPr>
          </a:p>
        </p:txBody>
      </p:sp>
      <p:sp>
        <p:nvSpPr>
          <p:cNvPr id="5222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rtlCol="0">
            <a:normAutofit fontScale="90000"/>
          </a:bodyPr>
          <a:lstStyle/>
          <a:p>
            <a:pPr fontAlgn="auto">
              <a:spcAft>
                <a:spcPts val="0"/>
              </a:spcAft>
              <a:defRPr/>
            </a:pPr>
            <a:r>
              <a:rPr lang="en-US" sz="4000"/>
              <a:t>Inserting a Hyperlink into a PowerPoint Presentation</a:t>
            </a:r>
          </a:p>
        </p:txBody>
      </p:sp>
      <p:sp>
        <p:nvSpPr>
          <p:cNvPr id="53250"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894D73-07DE-4EEF-93B5-77CCFD96D7D5}" type="slidenum">
              <a:rPr lang="en-US">
                <a:cs typeface="Arial" charset="0"/>
              </a:rPr>
              <a:pPr fontAlgn="base">
                <a:spcBef>
                  <a:spcPct val="0"/>
                </a:spcBef>
                <a:spcAft>
                  <a:spcPct val="0"/>
                </a:spcAft>
              </a:pPr>
              <a:t>39</a:t>
            </a:fld>
            <a:endParaRPr lang="en-US">
              <a:cs typeface="Arial" charset="0"/>
            </a:endParaRPr>
          </a:p>
        </p:txBody>
      </p:sp>
      <p:sp>
        <p:nvSpPr>
          <p:cNvPr id="5325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53252" name="Content Placeholder 6" descr="FigInt01-27.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a:bodyPr>
          <a:lstStyle/>
          <a:p>
            <a:pPr fontAlgn="auto">
              <a:spcAft>
                <a:spcPts val="0"/>
              </a:spcAft>
              <a:defRPr/>
            </a:pPr>
            <a:r>
              <a:rPr lang="en-US"/>
              <a:t>Plan Ahead</a:t>
            </a:r>
          </a:p>
        </p:txBody>
      </p:sp>
      <p:sp>
        <p:nvSpPr>
          <p:cNvPr id="5123"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Choose hyperlink names and locations</a:t>
            </a:r>
          </a:p>
          <a:p>
            <a:pPr fontAlgn="auto">
              <a:spcAft>
                <a:spcPts val="0"/>
              </a:spcAft>
              <a:buFont typeface="Arial" pitchFamily="34" charset="0"/>
              <a:buChar char="•"/>
              <a:defRPr/>
            </a:pPr>
            <a:r>
              <a:rPr lang="en-US"/>
              <a:t>Ascertain the navigational structure of the Web pages</a:t>
            </a:r>
          </a:p>
          <a:p>
            <a:pPr fontAlgn="auto">
              <a:spcAft>
                <a:spcPts val="0"/>
              </a:spcAft>
              <a:buFont typeface="Arial" pitchFamily="34" charset="0"/>
              <a:buChar char="•"/>
              <a:defRPr/>
            </a:pPr>
            <a:r>
              <a:rPr lang="en-US"/>
              <a:t>Determine appropriate fi le names for Web pages</a:t>
            </a:r>
          </a:p>
          <a:p>
            <a:pPr fontAlgn="auto">
              <a:spcAft>
                <a:spcPts val="0"/>
              </a:spcAft>
              <a:buFont typeface="Arial" pitchFamily="34" charset="0"/>
              <a:buChar char="•"/>
              <a:defRPr/>
            </a:pPr>
            <a:r>
              <a:rPr lang="en-US"/>
              <a:t>Organize the layout of the home page</a:t>
            </a:r>
          </a:p>
          <a:p>
            <a:pPr fontAlgn="auto">
              <a:spcAft>
                <a:spcPts val="0"/>
              </a:spcAft>
              <a:buFont typeface="Arial" pitchFamily="34" charset="0"/>
              <a:buChar char="•"/>
              <a:defRPr/>
            </a:pPr>
            <a:r>
              <a:rPr lang="en-US"/>
              <a:t>Plan the layout of the Access report</a:t>
            </a:r>
          </a:p>
        </p:txBody>
      </p:sp>
      <p:sp>
        <p:nvSpPr>
          <p:cNvPr id="1741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F8C500-FAD2-4813-9B32-79671D15080B}" type="slidenum">
              <a:rPr lang="en-US">
                <a:cs typeface="Arial" charset="0"/>
              </a:rPr>
              <a:pPr fontAlgn="base">
                <a:spcBef>
                  <a:spcPct val="0"/>
                </a:spcBef>
                <a:spcAft>
                  <a:spcPct val="0"/>
                </a:spcAft>
              </a:pPr>
              <a:t>4</a:t>
            </a:fld>
            <a:endParaRPr lang="en-US">
              <a:cs typeface="Arial" charset="0"/>
            </a:endParaRPr>
          </a:p>
        </p:txBody>
      </p:sp>
      <p:sp>
        <p:nvSpPr>
          <p:cNvPr id="1741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fontAlgn="auto">
              <a:spcAft>
                <a:spcPts val="0"/>
              </a:spcAft>
              <a:defRPr/>
            </a:pPr>
            <a:r>
              <a:rPr lang="en-US" sz="4000"/>
              <a:t>Adding a Button to the Quick Access Toolbar and Viewing the Web Page in Your Browser</a:t>
            </a:r>
          </a:p>
        </p:txBody>
      </p:sp>
      <p:sp>
        <p:nvSpPr>
          <p:cNvPr id="41987"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400"/>
              <a:t>Click the Customize Quick Access Toolbar button arrow to display the Customize Quick Access Toolbar menu</a:t>
            </a:r>
          </a:p>
          <a:p>
            <a:pPr fontAlgn="auto">
              <a:lnSpc>
                <a:spcPct val="90000"/>
              </a:lnSpc>
              <a:spcAft>
                <a:spcPts val="0"/>
              </a:spcAft>
              <a:buFont typeface="Arial" pitchFamily="34" charset="0"/>
              <a:buChar char="•"/>
              <a:defRPr/>
            </a:pPr>
            <a:r>
              <a:rPr lang="en-US" sz="2400"/>
              <a:t>Click the More Commands command on the Customize Quick Access Toolbar menu</a:t>
            </a:r>
          </a:p>
          <a:p>
            <a:pPr fontAlgn="auto">
              <a:lnSpc>
                <a:spcPct val="90000"/>
              </a:lnSpc>
              <a:spcAft>
                <a:spcPts val="0"/>
              </a:spcAft>
              <a:buFont typeface="Arial" pitchFamily="34" charset="0"/>
              <a:buChar char="•"/>
              <a:defRPr/>
            </a:pPr>
            <a:r>
              <a:rPr lang="en-US" sz="2400"/>
              <a:t>When the PowerPoint Options dialog box is displayed, click the -Choose commands from box arrow to display the Choose commands from list</a:t>
            </a:r>
          </a:p>
          <a:p>
            <a:pPr fontAlgn="auto">
              <a:lnSpc>
                <a:spcPct val="90000"/>
              </a:lnSpc>
              <a:spcAft>
                <a:spcPts val="0"/>
              </a:spcAft>
              <a:buFont typeface="Arial" pitchFamily="34" charset="0"/>
              <a:buChar char="•"/>
              <a:defRPr/>
            </a:pPr>
            <a:r>
              <a:rPr lang="en-US" sz="2400"/>
              <a:t>Click Commands Not in the Ribbon in the Choose commands from list to display a list of commands not in the Ribbon. Scroll to the bottom of the list, click Web Page Preview, and then click the Add button to add the button to the Quick Access Toolbar</a:t>
            </a:r>
          </a:p>
        </p:txBody>
      </p:sp>
      <p:sp>
        <p:nvSpPr>
          <p:cNvPr id="5427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E855B6-F990-47B1-BA24-AF32E799157A}" type="slidenum">
              <a:rPr lang="en-US">
                <a:cs typeface="Arial" charset="0"/>
              </a:rPr>
              <a:pPr fontAlgn="base">
                <a:spcBef>
                  <a:spcPct val="0"/>
                </a:spcBef>
                <a:spcAft>
                  <a:spcPct val="0"/>
                </a:spcAft>
              </a:pPr>
              <a:t>40</a:t>
            </a:fld>
            <a:endParaRPr lang="en-US">
              <a:cs typeface="Arial" charset="0"/>
            </a:endParaRPr>
          </a:p>
        </p:txBody>
      </p:sp>
      <p:sp>
        <p:nvSpPr>
          <p:cNvPr id="5427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rmAutofit fontScale="90000"/>
          </a:bodyPr>
          <a:lstStyle/>
          <a:p>
            <a:pPr fontAlgn="auto">
              <a:spcAft>
                <a:spcPts val="0"/>
              </a:spcAft>
              <a:defRPr/>
            </a:pPr>
            <a:r>
              <a:rPr lang="en-US" sz="4000"/>
              <a:t>Adding a Button to the Quick Access Toolbar and Viewing the Web Page in Your Browser</a:t>
            </a:r>
          </a:p>
        </p:txBody>
      </p:sp>
      <p:sp>
        <p:nvSpPr>
          <p:cNvPr id="43011"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the OK button to close the PowerPoint Options dialog box</a:t>
            </a:r>
          </a:p>
          <a:p>
            <a:pPr fontAlgn="auto">
              <a:spcAft>
                <a:spcPts val="0"/>
              </a:spcAft>
              <a:buFont typeface="Arial" pitchFamily="34" charset="0"/>
              <a:buChar char="•"/>
              <a:defRPr/>
            </a:pPr>
            <a:r>
              <a:rPr lang="en-US"/>
              <a:t>Click the Web Page Preview button on the Quick Access Toolbar to display the Web page in your browser</a:t>
            </a:r>
          </a:p>
          <a:p>
            <a:pPr fontAlgn="auto">
              <a:spcAft>
                <a:spcPts val="0"/>
              </a:spcAft>
              <a:buFont typeface="Arial" pitchFamily="34" charset="0"/>
              <a:buChar char="•"/>
              <a:defRPr/>
            </a:pPr>
            <a:r>
              <a:rPr lang="en-US"/>
              <a:t>If necessary, click the Maximize button on your browser’s title bar</a:t>
            </a:r>
          </a:p>
        </p:txBody>
      </p:sp>
      <p:sp>
        <p:nvSpPr>
          <p:cNvPr id="5529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CDBD53-E374-42A1-BCF7-2CE1A23316F6}" type="slidenum">
              <a:rPr lang="en-US">
                <a:cs typeface="Arial" charset="0"/>
              </a:rPr>
              <a:pPr fontAlgn="base">
                <a:spcBef>
                  <a:spcPct val="0"/>
                </a:spcBef>
                <a:spcAft>
                  <a:spcPct val="0"/>
                </a:spcAft>
              </a:pPr>
              <a:t>41</a:t>
            </a:fld>
            <a:endParaRPr lang="en-US">
              <a:cs typeface="Arial" charset="0"/>
            </a:endParaRPr>
          </a:p>
        </p:txBody>
      </p:sp>
      <p:sp>
        <p:nvSpPr>
          <p:cNvPr id="5530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rtlCol="0">
            <a:normAutofit fontScale="90000"/>
          </a:bodyPr>
          <a:lstStyle/>
          <a:p>
            <a:pPr fontAlgn="auto">
              <a:spcAft>
                <a:spcPts val="0"/>
              </a:spcAft>
              <a:defRPr/>
            </a:pPr>
            <a:r>
              <a:rPr lang="en-US" sz="4000"/>
              <a:t>Adding a Button to the Quick Access Toolbar and Viewing the Web Page in Your Browser</a:t>
            </a:r>
          </a:p>
        </p:txBody>
      </p:sp>
      <p:sp>
        <p:nvSpPr>
          <p:cNvPr id="5632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B1B6DE-7654-4C55-8064-EDFA61318A32}" type="slidenum">
              <a:rPr lang="en-US">
                <a:cs typeface="Arial" charset="0"/>
              </a:rPr>
              <a:pPr fontAlgn="base">
                <a:spcBef>
                  <a:spcPct val="0"/>
                </a:spcBef>
                <a:spcAft>
                  <a:spcPct val="0"/>
                </a:spcAft>
              </a:pPr>
              <a:t>42</a:t>
            </a:fld>
            <a:endParaRPr lang="en-US">
              <a:cs typeface="Arial" charset="0"/>
            </a:endParaRPr>
          </a:p>
        </p:txBody>
      </p:sp>
      <p:sp>
        <p:nvSpPr>
          <p:cNvPr id="5632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56324" name="Content Placeholder 6" descr="FigInt01-28.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normAutofit fontScale="90000"/>
          </a:bodyPr>
          <a:lstStyle/>
          <a:p>
            <a:pPr fontAlgn="auto">
              <a:spcAft>
                <a:spcPts val="0"/>
              </a:spcAft>
              <a:defRPr/>
            </a:pPr>
            <a:r>
              <a:rPr lang="en-US" sz="4000"/>
              <a:t>Saving the PowerPoint Presentation as a Web Page</a:t>
            </a:r>
          </a:p>
        </p:txBody>
      </p:sp>
      <p:sp>
        <p:nvSpPr>
          <p:cNvPr id="45059"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400" dirty="0"/>
              <a:t>Click the Microsoft PowerPoint button on the taskbar.</a:t>
            </a:r>
          </a:p>
          <a:p>
            <a:pPr fontAlgn="auto">
              <a:lnSpc>
                <a:spcPct val="90000"/>
              </a:lnSpc>
              <a:spcAft>
                <a:spcPts val="0"/>
              </a:spcAft>
              <a:buFont typeface="Arial" pitchFamily="34" charset="0"/>
              <a:buChar char="•"/>
              <a:defRPr/>
            </a:pPr>
            <a:r>
              <a:rPr lang="en-US" sz="2400" dirty="0"/>
              <a:t>Click the Office Button and then click the Save As command</a:t>
            </a:r>
          </a:p>
          <a:p>
            <a:pPr fontAlgn="auto">
              <a:lnSpc>
                <a:spcPct val="90000"/>
              </a:lnSpc>
              <a:spcAft>
                <a:spcPts val="0"/>
              </a:spcAft>
              <a:buFont typeface="Arial" pitchFamily="34" charset="0"/>
              <a:buChar char="•"/>
              <a:defRPr/>
            </a:pPr>
            <a:r>
              <a:rPr lang="en-US" sz="2400" dirty="0"/>
              <a:t>If necessary, type </a:t>
            </a:r>
            <a:r>
              <a:rPr lang="en-US" sz="2400" dirty="0" err="1">
                <a:latin typeface="Courier New" pitchFamily="49" charset="0"/>
              </a:rPr>
              <a:t>CompanyServices</a:t>
            </a:r>
            <a:r>
              <a:rPr lang="en-US" sz="2400" dirty="0">
                <a:latin typeface="Courier New" pitchFamily="49" charset="0"/>
              </a:rPr>
              <a:t> </a:t>
            </a:r>
            <a:r>
              <a:rPr lang="en-US" sz="2400" dirty="0"/>
              <a:t>in the File name text box</a:t>
            </a:r>
          </a:p>
          <a:p>
            <a:pPr fontAlgn="auto">
              <a:lnSpc>
                <a:spcPct val="90000"/>
              </a:lnSpc>
              <a:spcAft>
                <a:spcPts val="0"/>
              </a:spcAft>
              <a:buFont typeface="Arial" pitchFamily="34" charset="0"/>
              <a:buChar char="•"/>
              <a:defRPr/>
            </a:pPr>
            <a:r>
              <a:rPr lang="en-US" sz="2400" dirty="0"/>
              <a:t>Select Web Page in the ‘Save as type’ box</a:t>
            </a:r>
          </a:p>
          <a:p>
            <a:pPr fontAlgn="auto">
              <a:lnSpc>
                <a:spcPct val="90000"/>
              </a:lnSpc>
              <a:spcAft>
                <a:spcPts val="0"/>
              </a:spcAft>
              <a:buFont typeface="Arial" pitchFamily="34" charset="0"/>
              <a:buChar char="•"/>
              <a:defRPr/>
            </a:pPr>
            <a:r>
              <a:rPr lang="en-US" sz="2400" dirty="0"/>
              <a:t>If necessary, click the Save in box arrow and then click UDISK 2.0 (E:) in the Save in list</a:t>
            </a:r>
          </a:p>
          <a:p>
            <a:pPr fontAlgn="auto">
              <a:lnSpc>
                <a:spcPct val="90000"/>
              </a:lnSpc>
              <a:spcAft>
                <a:spcPts val="0"/>
              </a:spcAft>
              <a:buFont typeface="Arial" pitchFamily="34" charset="0"/>
              <a:buChar char="•"/>
              <a:defRPr/>
            </a:pPr>
            <a:r>
              <a:rPr lang="en-US" sz="2400" dirty="0"/>
              <a:t>(Your USB </a:t>
            </a:r>
            <a:r>
              <a:rPr lang="en-US" sz="2400" dirty="0" smtClean="0"/>
              <a:t>flash </a:t>
            </a:r>
            <a:r>
              <a:rPr lang="en-US" sz="2400" dirty="0"/>
              <a:t>drive may have a different name and letter)</a:t>
            </a:r>
          </a:p>
          <a:p>
            <a:pPr fontAlgn="auto">
              <a:lnSpc>
                <a:spcPct val="90000"/>
              </a:lnSpc>
              <a:spcAft>
                <a:spcPts val="0"/>
              </a:spcAft>
              <a:buFont typeface="Arial" pitchFamily="34" charset="0"/>
              <a:buChar char="•"/>
              <a:defRPr/>
            </a:pPr>
            <a:r>
              <a:rPr lang="en-US" sz="2400" dirty="0"/>
              <a:t>Click the Save button in the Save As dialog box to save the PowerPoint presentation as a Web page</a:t>
            </a:r>
          </a:p>
        </p:txBody>
      </p:sp>
      <p:sp>
        <p:nvSpPr>
          <p:cNvPr id="5734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F145DD-0BE9-49CA-B611-3BCBCF60C58B}" type="slidenum">
              <a:rPr lang="en-US">
                <a:cs typeface="Arial" charset="0"/>
              </a:rPr>
              <a:pPr fontAlgn="base">
                <a:spcBef>
                  <a:spcPct val="0"/>
                </a:spcBef>
                <a:spcAft>
                  <a:spcPct val="0"/>
                </a:spcAft>
              </a:pPr>
              <a:t>43</a:t>
            </a:fld>
            <a:endParaRPr lang="en-US">
              <a:cs typeface="Arial" charset="0"/>
            </a:endParaRPr>
          </a:p>
        </p:txBody>
      </p:sp>
      <p:sp>
        <p:nvSpPr>
          <p:cNvPr id="5734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a:bodyPr>
          <a:lstStyle/>
          <a:p>
            <a:pPr fontAlgn="auto">
              <a:spcAft>
                <a:spcPts val="0"/>
              </a:spcAft>
              <a:defRPr/>
            </a:pPr>
            <a:r>
              <a:rPr lang="en-US" sz="3200"/>
              <a:t>Removing a Button from the Quick Access Toolbar. Quitting PowerPoint, and Closing Your Browser</a:t>
            </a:r>
          </a:p>
        </p:txBody>
      </p:sp>
      <p:sp>
        <p:nvSpPr>
          <p:cNvPr id="46083"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400"/>
              <a:t>Click the Customize the Quick Access Toolbar button arrow on the Ribbon.</a:t>
            </a:r>
          </a:p>
          <a:p>
            <a:pPr fontAlgn="auto">
              <a:lnSpc>
                <a:spcPct val="90000"/>
              </a:lnSpc>
              <a:spcAft>
                <a:spcPts val="0"/>
              </a:spcAft>
              <a:buFont typeface="Arial" pitchFamily="34" charset="0"/>
              <a:buChar char="•"/>
              <a:defRPr/>
            </a:pPr>
            <a:r>
              <a:rPr lang="en-US" sz="2400"/>
              <a:t>Click the More Commands command.</a:t>
            </a:r>
          </a:p>
          <a:p>
            <a:pPr fontAlgn="auto">
              <a:lnSpc>
                <a:spcPct val="90000"/>
              </a:lnSpc>
              <a:spcAft>
                <a:spcPts val="0"/>
              </a:spcAft>
              <a:buFont typeface="Arial" pitchFamily="34" charset="0"/>
              <a:buChar char="•"/>
              <a:defRPr/>
            </a:pPr>
            <a:r>
              <a:rPr lang="en-US" sz="2400" b="1"/>
              <a:t> </a:t>
            </a:r>
            <a:r>
              <a:rPr lang="en-US" sz="2400"/>
              <a:t>When the PowerPoint Options dialog box is displayed, click the Reset button. If the Reset Customizations dialog box is displayed, click the OK button.</a:t>
            </a:r>
          </a:p>
          <a:p>
            <a:pPr fontAlgn="auto">
              <a:lnSpc>
                <a:spcPct val="90000"/>
              </a:lnSpc>
              <a:spcAft>
                <a:spcPts val="0"/>
              </a:spcAft>
              <a:buFont typeface="Arial" pitchFamily="34" charset="0"/>
              <a:buChar char="•"/>
              <a:defRPr/>
            </a:pPr>
            <a:r>
              <a:rPr lang="en-US" sz="2400"/>
              <a:t>Click the OK button on the PowerPoint Options dialog box to close it.</a:t>
            </a:r>
          </a:p>
          <a:p>
            <a:pPr fontAlgn="auto">
              <a:lnSpc>
                <a:spcPct val="90000"/>
              </a:lnSpc>
              <a:spcAft>
                <a:spcPts val="0"/>
              </a:spcAft>
              <a:buFont typeface="Arial" pitchFamily="34" charset="0"/>
              <a:buChar char="•"/>
              <a:defRPr/>
            </a:pPr>
            <a:r>
              <a:rPr lang="en-US" sz="2400"/>
              <a:t>Click the Close button on the PowerPoint title bar.</a:t>
            </a:r>
          </a:p>
          <a:p>
            <a:pPr fontAlgn="auto">
              <a:lnSpc>
                <a:spcPct val="90000"/>
              </a:lnSpc>
              <a:spcAft>
                <a:spcPts val="0"/>
              </a:spcAft>
              <a:buFont typeface="Arial" pitchFamily="34" charset="0"/>
              <a:buChar char="•"/>
              <a:defRPr/>
            </a:pPr>
            <a:r>
              <a:rPr lang="en-US" sz="2400"/>
              <a:t>Click the Close button on the browser title bar</a:t>
            </a:r>
          </a:p>
        </p:txBody>
      </p:sp>
      <p:sp>
        <p:nvSpPr>
          <p:cNvPr id="5837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31786E-A2DF-4485-9762-FEB9606C33C1}" type="slidenum">
              <a:rPr lang="en-US">
                <a:cs typeface="Arial" charset="0"/>
              </a:rPr>
              <a:pPr fontAlgn="base">
                <a:spcBef>
                  <a:spcPct val="0"/>
                </a:spcBef>
                <a:spcAft>
                  <a:spcPct val="0"/>
                </a:spcAft>
              </a:pPr>
              <a:t>44</a:t>
            </a:fld>
            <a:endParaRPr lang="en-US">
              <a:cs typeface="Arial" charset="0"/>
            </a:endParaRPr>
          </a:p>
        </p:txBody>
      </p:sp>
      <p:sp>
        <p:nvSpPr>
          <p:cNvPr id="5837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normAutofit fontScale="90000"/>
          </a:bodyPr>
          <a:lstStyle/>
          <a:p>
            <a:pPr fontAlgn="auto">
              <a:spcAft>
                <a:spcPts val="0"/>
              </a:spcAft>
              <a:defRPr/>
            </a:pPr>
            <a:r>
              <a:rPr lang="en-US" sz="4000"/>
              <a:t>Starting Access and Opening an Existing Database</a:t>
            </a:r>
          </a:p>
        </p:txBody>
      </p:sp>
      <p:sp>
        <p:nvSpPr>
          <p:cNvPr id="47107"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a:t>Start Access. Click the Office Button and then click Open on the Office Button menu</a:t>
            </a:r>
          </a:p>
          <a:p>
            <a:pPr fontAlgn="auto">
              <a:lnSpc>
                <a:spcPct val="90000"/>
              </a:lnSpc>
              <a:spcAft>
                <a:spcPts val="0"/>
              </a:spcAft>
              <a:buFont typeface="Arial" pitchFamily="34" charset="0"/>
              <a:buChar char="•"/>
              <a:defRPr/>
            </a:pPr>
            <a:r>
              <a:rPr lang="en-US"/>
              <a:t>Click the Look in box arrow and then click UDISK 2.0 (E:) in the Look in list. (Your USB drive may have a different name and letter)</a:t>
            </a:r>
          </a:p>
          <a:p>
            <a:pPr fontAlgn="auto">
              <a:lnSpc>
                <a:spcPct val="90000"/>
              </a:lnSpc>
              <a:spcAft>
                <a:spcPts val="0"/>
              </a:spcAft>
              <a:buFont typeface="Arial" pitchFamily="34" charset="0"/>
              <a:buChar char="•"/>
              <a:defRPr/>
            </a:pPr>
            <a:r>
              <a:rPr lang="en-US"/>
              <a:t>Double-click Makin-It Real Estate Homes for Sale to open the Makin-It Real Homes for Sale database</a:t>
            </a:r>
          </a:p>
        </p:txBody>
      </p:sp>
      <p:sp>
        <p:nvSpPr>
          <p:cNvPr id="5939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F467E9-169C-40D2-9746-B2F165A3E3AC}" type="slidenum">
              <a:rPr lang="en-US">
                <a:cs typeface="Arial" charset="0"/>
              </a:rPr>
              <a:pPr fontAlgn="base">
                <a:spcBef>
                  <a:spcPct val="0"/>
                </a:spcBef>
                <a:spcAft>
                  <a:spcPct val="0"/>
                </a:spcAft>
              </a:pPr>
              <a:t>45</a:t>
            </a:fld>
            <a:endParaRPr lang="en-US">
              <a:cs typeface="Arial" charset="0"/>
            </a:endParaRPr>
          </a:p>
        </p:txBody>
      </p:sp>
      <p:sp>
        <p:nvSpPr>
          <p:cNvPr id="5939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rtlCol="0">
            <a:normAutofit fontScale="90000"/>
          </a:bodyPr>
          <a:lstStyle/>
          <a:p>
            <a:pPr fontAlgn="auto">
              <a:spcAft>
                <a:spcPts val="0"/>
              </a:spcAft>
              <a:defRPr/>
            </a:pPr>
            <a:r>
              <a:rPr lang="en-US" sz="4000"/>
              <a:t>Starting Access and Opening an Existing Database</a:t>
            </a:r>
          </a:p>
        </p:txBody>
      </p:sp>
      <p:sp>
        <p:nvSpPr>
          <p:cNvPr id="60418"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879FA5-FA5A-4E51-B7C4-D6223E226789}" type="slidenum">
              <a:rPr lang="en-US">
                <a:cs typeface="Arial" charset="0"/>
              </a:rPr>
              <a:pPr fontAlgn="base">
                <a:spcBef>
                  <a:spcPct val="0"/>
                </a:spcBef>
                <a:spcAft>
                  <a:spcPct val="0"/>
                </a:spcAft>
              </a:pPr>
              <a:t>46</a:t>
            </a:fld>
            <a:endParaRPr lang="en-US">
              <a:cs typeface="Arial" charset="0"/>
            </a:endParaRPr>
          </a:p>
        </p:txBody>
      </p:sp>
      <p:sp>
        <p:nvSpPr>
          <p:cNvPr id="6041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60420" name="Content Placeholder 6" descr="FigInt01-29.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fontScale="90000"/>
          </a:bodyPr>
          <a:lstStyle/>
          <a:p>
            <a:pPr fontAlgn="auto">
              <a:spcAft>
                <a:spcPts val="0"/>
              </a:spcAft>
              <a:defRPr/>
            </a:pPr>
            <a:r>
              <a:rPr lang="en-US" sz="4000"/>
              <a:t>Creating a Report Using the Report Wizard</a:t>
            </a:r>
          </a:p>
        </p:txBody>
      </p:sp>
      <p:sp>
        <p:nvSpPr>
          <p:cNvPr id="49155"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sz="2800"/>
              <a:t>Click the Create tab on the Ribbon</a:t>
            </a:r>
          </a:p>
          <a:p>
            <a:pPr fontAlgn="auto">
              <a:spcAft>
                <a:spcPts val="0"/>
              </a:spcAft>
              <a:buFont typeface="Arial" pitchFamily="34" charset="0"/>
              <a:buChar char="•"/>
              <a:defRPr/>
            </a:pPr>
            <a:r>
              <a:rPr lang="en-US" sz="2800"/>
              <a:t>Click the Report Wizard button on the Ribbon</a:t>
            </a:r>
          </a:p>
          <a:p>
            <a:pPr fontAlgn="auto">
              <a:spcAft>
                <a:spcPts val="0"/>
              </a:spcAft>
              <a:buFont typeface="Arial" pitchFamily="34" charset="0"/>
              <a:buChar char="•"/>
              <a:defRPr/>
            </a:pPr>
            <a:r>
              <a:rPr lang="en-US" sz="2800"/>
              <a:t>When the Report Wizard dialog box is displayed, click the Add All Fields button to move all the fields in the table to the Selected Fields list</a:t>
            </a:r>
          </a:p>
          <a:p>
            <a:pPr fontAlgn="auto">
              <a:spcAft>
                <a:spcPts val="0"/>
              </a:spcAft>
              <a:buFont typeface="Arial" pitchFamily="34" charset="0"/>
              <a:buChar char="•"/>
              <a:defRPr/>
            </a:pPr>
            <a:r>
              <a:rPr lang="en-US" sz="2800"/>
              <a:t>Click the Next button</a:t>
            </a:r>
          </a:p>
          <a:p>
            <a:pPr fontAlgn="auto">
              <a:spcAft>
                <a:spcPts val="0"/>
              </a:spcAft>
              <a:buFont typeface="Arial" pitchFamily="34" charset="0"/>
              <a:buChar char="•"/>
              <a:defRPr/>
            </a:pPr>
            <a:r>
              <a:rPr lang="en-US" sz="2800"/>
              <a:t>Click Style in the box on the left and then click the Add button to group the report by Style</a:t>
            </a:r>
          </a:p>
        </p:txBody>
      </p:sp>
      <p:sp>
        <p:nvSpPr>
          <p:cNvPr id="6144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18FA22-F4BF-457C-B08D-F922C5F93EEC}" type="slidenum">
              <a:rPr lang="en-US">
                <a:cs typeface="Arial" charset="0"/>
              </a:rPr>
              <a:pPr fontAlgn="base">
                <a:spcBef>
                  <a:spcPct val="0"/>
                </a:spcBef>
                <a:spcAft>
                  <a:spcPct val="0"/>
                </a:spcAft>
              </a:pPr>
              <a:t>47</a:t>
            </a:fld>
            <a:endParaRPr lang="en-US">
              <a:cs typeface="Arial" charset="0"/>
            </a:endParaRPr>
          </a:p>
        </p:txBody>
      </p:sp>
      <p:sp>
        <p:nvSpPr>
          <p:cNvPr id="6144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normAutofit fontScale="90000"/>
          </a:bodyPr>
          <a:lstStyle/>
          <a:p>
            <a:pPr fontAlgn="auto">
              <a:spcAft>
                <a:spcPts val="0"/>
              </a:spcAft>
              <a:defRPr/>
            </a:pPr>
            <a:r>
              <a:rPr lang="en-US" sz="4000"/>
              <a:t>Creating a Report Using the Report Wizard</a:t>
            </a:r>
          </a:p>
        </p:txBody>
      </p:sp>
      <p:sp>
        <p:nvSpPr>
          <p:cNvPr id="50179"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the Next button to display options for sorting records</a:t>
            </a:r>
          </a:p>
          <a:p>
            <a:pPr fontAlgn="auto">
              <a:spcAft>
                <a:spcPts val="0"/>
              </a:spcAft>
              <a:buFont typeface="Arial" pitchFamily="34" charset="0"/>
              <a:buChar char="•"/>
              <a:defRPr/>
            </a:pPr>
            <a:r>
              <a:rPr lang="en-US"/>
              <a:t>Click the Next button</a:t>
            </a:r>
          </a:p>
          <a:p>
            <a:pPr fontAlgn="auto">
              <a:spcAft>
                <a:spcPts val="0"/>
              </a:spcAft>
              <a:buFont typeface="Arial" pitchFamily="34" charset="0"/>
              <a:buChar char="•"/>
              <a:defRPr/>
            </a:pPr>
            <a:r>
              <a:rPr lang="en-US"/>
              <a:t>Click the Landscape option button in the Orientation area to select it</a:t>
            </a:r>
          </a:p>
          <a:p>
            <a:pPr fontAlgn="auto">
              <a:spcAft>
                <a:spcPts val="0"/>
              </a:spcAft>
              <a:buFont typeface="Arial" pitchFamily="34" charset="0"/>
              <a:buChar char="•"/>
              <a:defRPr/>
            </a:pPr>
            <a:r>
              <a:rPr lang="en-US"/>
              <a:t>Click the Next button</a:t>
            </a:r>
          </a:p>
          <a:p>
            <a:pPr fontAlgn="auto">
              <a:spcAft>
                <a:spcPts val="0"/>
              </a:spcAft>
              <a:buFont typeface="Arial" pitchFamily="34" charset="0"/>
              <a:buChar char="•"/>
              <a:defRPr/>
            </a:pPr>
            <a:r>
              <a:rPr lang="en-US"/>
              <a:t>If necessary, click the Access 2007 style in the list on the right</a:t>
            </a:r>
          </a:p>
        </p:txBody>
      </p:sp>
      <p:sp>
        <p:nvSpPr>
          <p:cNvPr id="6246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8D637-014B-42CD-8293-0C275871D8E4}" type="slidenum">
              <a:rPr lang="en-US">
                <a:cs typeface="Arial" charset="0"/>
              </a:rPr>
              <a:pPr fontAlgn="base">
                <a:spcBef>
                  <a:spcPct val="0"/>
                </a:spcBef>
                <a:spcAft>
                  <a:spcPct val="0"/>
                </a:spcAft>
              </a:pPr>
              <a:t>48</a:t>
            </a:fld>
            <a:endParaRPr lang="en-US">
              <a:cs typeface="Arial" charset="0"/>
            </a:endParaRPr>
          </a:p>
        </p:txBody>
      </p:sp>
      <p:sp>
        <p:nvSpPr>
          <p:cNvPr id="6246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rtlCol="0">
            <a:normAutofit fontScale="90000"/>
          </a:bodyPr>
          <a:lstStyle/>
          <a:p>
            <a:pPr fontAlgn="auto">
              <a:spcAft>
                <a:spcPts val="0"/>
              </a:spcAft>
              <a:defRPr/>
            </a:pPr>
            <a:r>
              <a:rPr lang="en-US" sz="4000"/>
              <a:t>Creating a Report Using the Report Wizard</a:t>
            </a:r>
          </a:p>
        </p:txBody>
      </p:sp>
      <p:sp>
        <p:nvSpPr>
          <p:cNvPr id="51203"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a:t>Click the Next button and then type Makin-It Real Estate – Homes For Sale in the ‘What title do you want for your report?’ text box</a:t>
            </a:r>
          </a:p>
          <a:p>
            <a:pPr fontAlgn="auto">
              <a:lnSpc>
                <a:spcPct val="90000"/>
              </a:lnSpc>
              <a:spcAft>
                <a:spcPts val="0"/>
              </a:spcAft>
              <a:buFont typeface="Arial" pitchFamily="34" charset="0"/>
              <a:buChar char="•"/>
              <a:defRPr/>
            </a:pPr>
            <a:r>
              <a:rPr lang="en-US"/>
              <a:t>If necessary, click the ‘Modify the report’s design’ option button to select it</a:t>
            </a:r>
          </a:p>
          <a:p>
            <a:pPr fontAlgn="auto">
              <a:lnSpc>
                <a:spcPct val="90000"/>
              </a:lnSpc>
              <a:spcAft>
                <a:spcPts val="0"/>
              </a:spcAft>
              <a:buFont typeface="Arial" pitchFamily="34" charset="0"/>
              <a:buChar char="•"/>
              <a:defRPr/>
            </a:pPr>
            <a:r>
              <a:rPr lang="en-US"/>
              <a:t>Click the Finish button to display the report in Design view</a:t>
            </a:r>
          </a:p>
          <a:p>
            <a:pPr fontAlgn="auto">
              <a:lnSpc>
                <a:spcPct val="90000"/>
              </a:lnSpc>
              <a:spcAft>
                <a:spcPts val="0"/>
              </a:spcAft>
              <a:buFont typeface="Arial" pitchFamily="34" charset="0"/>
              <a:buChar char="•"/>
              <a:defRPr/>
            </a:pPr>
            <a:r>
              <a:rPr lang="en-US"/>
              <a:t>If necessary, close the Field List task pane</a:t>
            </a:r>
          </a:p>
        </p:txBody>
      </p:sp>
      <p:sp>
        <p:nvSpPr>
          <p:cNvPr id="6349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1AB2F5-10E2-486B-B9A5-A3C7551373CF}" type="slidenum">
              <a:rPr lang="en-US">
                <a:cs typeface="Arial" charset="0"/>
              </a:rPr>
              <a:pPr fontAlgn="base">
                <a:spcBef>
                  <a:spcPct val="0"/>
                </a:spcBef>
                <a:spcAft>
                  <a:spcPct val="0"/>
                </a:spcAft>
              </a:pPr>
              <a:t>49</a:t>
            </a:fld>
            <a:endParaRPr lang="en-US">
              <a:cs typeface="Arial" charset="0"/>
            </a:endParaRPr>
          </a:p>
        </p:txBody>
      </p:sp>
      <p:sp>
        <p:nvSpPr>
          <p:cNvPr id="6349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rmAutofit/>
          </a:bodyPr>
          <a:lstStyle/>
          <a:p>
            <a:pPr fontAlgn="auto">
              <a:spcAft>
                <a:spcPts val="0"/>
              </a:spcAft>
              <a:defRPr/>
            </a:pPr>
            <a:r>
              <a:rPr lang="en-US" sz="3000" dirty="0"/>
              <a:t>Starting word, Opening an Existing Document, and Saving the Document with Another Name</a:t>
            </a:r>
          </a:p>
        </p:txBody>
      </p:sp>
      <p:sp>
        <p:nvSpPr>
          <p:cNvPr id="6147"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sz="2800" dirty="0"/>
              <a:t>Connect the USB flash drive containing the Data Files for Students to an available USB port on your computer. See the inside back cover of this book for instructions for downloading the Data Files for Students or see your instructor for information on accessing the files required in this book</a:t>
            </a:r>
          </a:p>
          <a:p>
            <a:pPr fontAlgn="auto">
              <a:spcAft>
                <a:spcPts val="0"/>
              </a:spcAft>
              <a:buFont typeface="Arial" pitchFamily="34" charset="0"/>
              <a:buChar char="•"/>
              <a:defRPr/>
            </a:pPr>
            <a:r>
              <a:rPr lang="en-US" sz="2800" dirty="0"/>
              <a:t>Start Word. Click the Office Button and then click Open on the Office Button menu</a:t>
            </a:r>
          </a:p>
        </p:txBody>
      </p:sp>
      <p:sp>
        <p:nvSpPr>
          <p:cNvPr id="1843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D54967-C1E6-410B-A7EB-D1CF025D1A26}" type="slidenum">
              <a:rPr lang="en-US">
                <a:cs typeface="Arial" charset="0"/>
              </a:rPr>
              <a:pPr fontAlgn="base">
                <a:spcBef>
                  <a:spcPct val="0"/>
                </a:spcBef>
                <a:spcAft>
                  <a:spcPct val="0"/>
                </a:spcAft>
              </a:pPr>
              <a:t>5</a:t>
            </a:fld>
            <a:endParaRPr lang="en-US">
              <a:cs typeface="Arial" charset="0"/>
            </a:endParaRPr>
          </a:p>
        </p:txBody>
      </p:sp>
      <p:sp>
        <p:nvSpPr>
          <p:cNvPr id="1843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rtlCol="0">
            <a:normAutofit fontScale="90000"/>
          </a:bodyPr>
          <a:lstStyle/>
          <a:p>
            <a:pPr fontAlgn="auto">
              <a:spcAft>
                <a:spcPts val="0"/>
              </a:spcAft>
              <a:defRPr/>
            </a:pPr>
            <a:r>
              <a:rPr lang="en-US" sz="4000"/>
              <a:t>Adding a Hyperlink to a Report and Changing the Text Background Color</a:t>
            </a:r>
          </a:p>
        </p:txBody>
      </p:sp>
      <p:sp>
        <p:nvSpPr>
          <p:cNvPr id="52227"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the leftmost text box in the Page Footer area of the report to select it.</a:t>
            </a:r>
          </a:p>
          <a:p>
            <a:pPr fontAlgn="auto">
              <a:spcAft>
                <a:spcPts val="0"/>
              </a:spcAft>
              <a:buFont typeface="Arial" pitchFamily="34" charset="0"/>
              <a:buChar char="•"/>
              <a:defRPr/>
            </a:pPr>
            <a:r>
              <a:rPr lang="en-US"/>
              <a:t>Press the DELETE key to delete the text box.</a:t>
            </a:r>
          </a:p>
          <a:p>
            <a:pPr fontAlgn="auto">
              <a:spcAft>
                <a:spcPts val="0"/>
              </a:spcAft>
              <a:buFont typeface="Arial" pitchFamily="34" charset="0"/>
              <a:buChar char="•"/>
              <a:defRPr/>
            </a:pPr>
            <a:r>
              <a:rPr lang="en-US"/>
              <a:t>Click the leftmost text box in the Page Footer area of the report to select it.</a:t>
            </a:r>
          </a:p>
          <a:p>
            <a:pPr fontAlgn="auto">
              <a:spcAft>
                <a:spcPts val="0"/>
              </a:spcAft>
              <a:buFont typeface="Arial" pitchFamily="34" charset="0"/>
              <a:buChar char="•"/>
              <a:defRPr/>
            </a:pPr>
            <a:r>
              <a:rPr lang="en-US"/>
              <a:t>Press the DELETE key to delete the text box that contains the NOW() function</a:t>
            </a:r>
          </a:p>
        </p:txBody>
      </p:sp>
      <p:sp>
        <p:nvSpPr>
          <p:cNvPr id="6451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5CAE57-8405-4158-AB8C-EFC6C716D223}" type="slidenum">
              <a:rPr lang="en-US">
                <a:cs typeface="Arial" charset="0"/>
              </a:rPr>
              <a:pPr fontAlgn="base">
                <a:spcBef>
                  <a:spcPct val="0"/>
                </a:spcBef>
                <a:spcAft>
                  <a:spcPct val="0"/>
                </a:spcAft>
              </a:pPr>
              <a:t>50</a:t>
            </a:fld>
            <a:endParaRPr lang="en-US">
              <a:cs typeface="Arial" charset="0"/>
            </a:endParaRPr>
          </a:p>
        </p:txBody>
      </p:sp>
      <p:sp>
        <p:nvSpPr>
          <p:cNvPr id="6451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rtlCol="0">
            <a:normAutofit fontScale="90000"/>
          </a:bodyPr>
          <a:lstStyle/>
          <a:p>
            <a:pPr fontAlgn="auto">
              <a:spcAft>
                <a:spcPts val="0"/>
              </a:spcAft>
              <a:defRPr/>
            </a:pPr>
            <a:r>
              <a:rPr lang="en-US" sz="4000"/>
              <a:t>Adding a Hyperlink to a Report and Changing the Text Background Color</a:t>
            </a:r>
          </a:p>
        </p:txBody>
      </p:sp>
      <p:sp>
        <p:nvSpPr>
          <p:cNvPr id="53251"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sz="2800"/>
              <a:t>Click the Insert Hyperlink button on the Ribbon to display the Insert Hyperlink dialog box</a:t>
            </a:r>
          </a:p>
          <a:p>
            <a:pPr fontAlgn="auto">
              <a:spcAft>
                <a:spcPts val="0"/>
              </a:spcAft>
              <a:buFont typeface="Arial" pitchFamily="34" charset="0"/>
              <a:buChar char="•"/>
              <a:defRPr/>
            </a:pPr>
            <a:r>
              <a:rPr lang="en-US" sz="2800"/>
              <a:t>If necessary, click the Existing File or Web Page button in the Link to bar</a:t>
            </a:r>
          </a:p>
          <a:p>
            <a:pPr fontAlgn="auto">
              <a:spcAft>
                <a:spcPts val="0"/>
              </a:spcAft>
              <a:buFont typeface="Arial" pitchFamily="34" charset="0"/>
              <a:buChar char="•"/>
              <a:defRPr/>
            </a:pPr>
            <a:r>
              <a:rPr lang="en-US" sz="2800"/>
              <a:t>Click the ‘Text to display’ text box and then type Home as the text to display for the hyperlink</a:t>
            </a:r>
          </a:p>
          <a:p>
            <a:pPr fontAlgn="auto">
              <a:spcAft>
                <a:spcPts val="0"/>
              </a:spcAft>
              <a:buFont typeface="Arial" pitchFamily="34" charset="0"/>
              <a:buChar char="•"/>
              <a:defRPr/>
            </a:pPr>
            <a:r>
              <a:rPr lang="en-US" sz="2800"/>
              <a:t>Click the Address box and then type </a:t>
            </a:r>
            <a:r>
              <a:rPr lang="en-US" sz="2800">
                <a:latin typeface="Courier New" pitchFamily="49" charset="0"/>
              </a:rPr>
              <a:t>e:\Makin-It Real EstateHome Page.htm</a:t>
            </a:r>
          </a:p>
        </p:txBody>
      </p:sp>
      <p:sp>
        <p:nvSpPr>
          <p:cNvPr id="6553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2B312-04D5-451C-A3C3-2EF1F49A2677}" type="slidenum">
              <a:rPr lang="en-US">
                <a:cs typeface="Arial" charset="0"/>
              </a:rPr>
              <a:pPr fontAlgn="base">
                <a:spcBef>
                  <a:spcPct val="0"/>
                </a:spcBef>
                <a:spcAft>
                  <a:spcPct val="0"/>
                </a:spcAft>
              </a:pPr>
              <a:t>51</a:t>
            </a:fld>
            <a:endParaRPr lang="en-US">
              <a:cs typeface="Arial" charset="0"/>
            </a:endParaRPr>
          </a:p>
        </p:txBody>
      </p:sp>
      <p:sp>
        <p:nvSpPr>
          <p:cNvPr id="6554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fontScale="90000"/>
          </a:bodyPr>
          <a:lstStyle/>
          <a:p>
            <a:pPr fontAlgn="auto">
              <a:spcAft>
                <a:spcPts val="0"/>
              </a:spcAft>
              <a:defRPr/>
            </a:pPr>
            <a:r>
              <a:rPr lang="en-US" sz="4000"/>
              <a:t>Adding a Hyperlink to a Report and Changing the Text Background Color</a:t>
            </a:r>
          </a:p>
        </p:txBody>
      </p:sp>
      <p:sp>
        <p:nvSpPr>
          <p:cNvPr id="54275"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the OK button to insert the hyperlink</a:t>
            </a:r>
          </a:p>
          <a:p>
            <a:pPr fontAlgn="auto">
              <a:spcAft>
                <a:spcPts val="0"/>
              </a:spcAft>
              <a:buFont typeface="Arial" pitchFamily="34" charset="0"/>
              <a:buChar char="•"/>
              <a:defRPr/>
            </a:pPr>
            <a:r>
              <a:rPr lang="en-US"/>
              <a:t>Drag the hyperlink to the lower-left corner of the Page Footer area of the report</a:t>
            </a:r>
          </a:p>
          <a:p>
            <a:pPr fontAlgn="auto">
              <a:spcAft>
                <a:spcPts val="0"/>
              </a:spcAft>
              <a:buFont typeface="Arial" pitchFamily="34" charset="0"/>
              <a:buChar char="•"/>
              <a:defRPr/>
            </a:pPr>
            <a:r>
              <a:rPr lang="en-US"/>
              <a:t>Click anywhere in the Style header in the Page header area to select it</a:t>
            </a:r>
          </a:p>
          <a:p>
            <a:pPr fontAlgn="auto">
              <a:spcAft>
                <a:spcPts val="0"/>
              </a:spcAft>
              <a:buFont typeface="Arial" pitchFamily="34" charset="0"/>
              <a:buChar char="•"/>
              <a:defRPr/>
            </a:pPr>
            <a:r>
              <a:rPr lang="en-US"/>
              <a:t>Click the Plus icon in the upper-left corner of the Style header to select all items in the body of the report</a:t>
            </a:r>
          </a:p>
        </p:txBody>
      </p:sp>
      <p:sp>
        <p:nvSpPr>
          <p:cNvPr id="6656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F3D534-E74D-44AB-9A96-7386F1083084}" type="slidenum">
              <a:rPr lang="en-US">
                <a:cs typeface="Arial" charset="0"/>
              </a:rPr>
              <a:pPr fontAlgn="base">
                <a:spcBef>
                  <a:spcPct val="0"/>
                </a:spcBef>
                <a:spcAft>
                  <a:spcPct val="0"/>
                </a:spcAft>
              </a:pPr>
              <a:t>52</a:t>
            </a:fld>
            <a:endParaRPr lang="en-US">
              <a:cs typeface="Arial" charset="0"/>
            </a:endParaRPr>
          </a:p>
        </p:txBody>
      </p:sp>
      <p:sp>
        <p:nvSpPr>
          <p:cNvPr id="6656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rtlCol="0">
            <a:normAutofit fontScale="90000"/>
          </a:bodyPr>
          <a:lstStyle/>
          <a:p>
            <a:pPr fontAlgn="auto">
              <a:spcAft>
                <a:spcPts val="0"/>
              </a:spcAft>
              <a:defRPr/>
            </a:pPr>
            <a:r>
              <a:rPr lang="en-US" sz="4000"/>
              <a:t>Adding a Hyperlink to a Report and Changing the Text Background Color</a:t>
            </a:r>
          </a:p>
        </p:txBody>
      </p:sp>
      <p:sp>
        <p:nvSpPr>
          <p:cNvPr id="55299" name="Rectangle 3"/>
          <p:cNvSpPr>
            <a:spLocks noGrp="1" noChangeArrowheads="1"/>
          </p:cNvSpPr>
          <p:nvPr>
            <p:ph type="body" idx="1"/>
          </p:nvPr>
        </p:nvSpPr>
        <p:spPr/>
        <p:txBody>
          <a:bodyPr rtlCol="0">
            <a:normAutofit/>
          </a:bodyPr>
          <a:lstStyle/>
          <a:p>
            <a:pPr fontAlgn="auto">
              <a:lnSpc>
                <a:spcPct val="80000"/>
              </a:lnSpc>
              <a:spcAft>
                <a:spcPts val="0"/>
              </a:spcAft>
              <a:buFont typeface="Arial" pitchFamily="34" charset="0"/>
              <a:buChar char="•"/>
              <a:defRPr/>
            </a:pPr>
            <a:r>
              <a:rPr lang="en-US" sz="2800"/>
              <a:t>Click the Fill/Back Color button arrow on the Ribbon and then click the White color (column 1, row 1) in the Standard Colors area of the Fill/Back Color palette to change the background color of the selected items to white.</a:t>
            </a:r>
          </a:p>
          <a:p>
            <a:pPr fontAlgn="auto">
              <a:lnSpc>
                <a:spcPct val="80000"/>
              </a:lnSpc>
              <a:spcAft>
                <a:spcPts val="0"/>
              </a:spcAft>
              <a:buFont typeface="Arial" pitchFamily="34" charset="0"/>
              <a:buChar char="•"/>
              <a:defRPr/>
            </a:pPr>
            <a:r>
              <a:rPr lang="en-US" sz="2800"/>
              <a:t>Click the report title in the Report Header area</a:t>
            </a:r>
          </a:p>
          <a:p>
            <a:pPr fontAlgn="auto">
              <a:lnSpc>
                <a:spcPct val="80000"/>
              </a:lnSpc>
              <a:spcAft>
                <a:spcPts val="0"/>
              </a:spcAft>
              <a:buFont typeface="Arial" pitchFamily="34" charset="0"/>
              <a:buChar char="•"/>
              <a:defRPr/>
            </a:pPr>
            <a:r>
              <a:rPr lang="en-US" sz="2800"/>
              <a:t>While holding down the SHIFT key, click the Home hyperlink in the Page Footer area to select it.</a:t>
            </a:r>
          </a:p>
          <a:p>
            <a:pPr fontAlgn="auto">
              <a:lnSpc>
                <a:spcPct val="80000"/>
              </a:lnSpc>
              <a:spcAft>
                <a:spcPts val="0"/>
              </a:spcAft>
              <a:buFont typeface="Arial" pitchFamily="34" charset="0"/>
              <a:buChar char="•"/>
              <a:defRPr/>
            </a:pPr>
            <a:r>
              <a:rPr lang="en-US" sz="2800"/>
              <a:t>Click the Fill/Back Color button on the Ribbon to change the background color of the selected items to white</a:t>
            </a:r>
          </a:p>
        </p:txBody>
      </p:sp>
      <p:sp>
        <p:nvSpPr>
          <p:cNvPr id="6758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EB28A6-F7F4-4A16-98B8-9486C0C5866F}" type="slidenum">
              <a:rPr lang="en-US">
                <a:cs typeface="Arial" charset="0"/>
              </a:rPr>
              <a:pPr fontAlgn="base">
                <a:spcBef>
                  <a:spcPct val="0"/>
                </a:spcBef>
                <a:spcAft>
                  <a:spcPct val="0"/>
                </a:spcAft>
              </a:pPr>
              <a:t>53</a:t>
            </a:fld>
            <a:endParaRPr lang="en-US">
              <a:cs typeface="Arial" charset="0"/>
            </a:endParaRPr>
          </a:p>
        </p:txBody>
      </p:sp>
      <p:sp>
        <p:nvSpPr>
          <p:cNvPr id="6758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fontScale="90000"/>
          </a:bodyPr>
          <a:lstStyle/>
          <a:p>
            <a:pPr fontAlgn="auto">
              <a:spcAft>
                <a:spcPts val="0"/>
              </a:spcAft>
              <a:defRPr/>
            </a:pPr>
            <a:r>
              <a:rPr lang="en-US" sz="4000"/>
              <a:t>Adding a Hyperlink to a Report and Changing the Text Background Color</a:t>
            </a:r>
          </a:p>
        </p:txBody>
      </p:sp>
      <p:sp>
        <p:nvSpPr>
          <p:cNvPr id="68610"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4B1300-F301-47AD-9E89-389430517E41}" type="slidenum">
              <a:rPr lang="en-US">
                <a:cs typeface="Arial" charset="0"/>
              </a:rPr>
              <a:pPr fontAlgn="base">
                <a:spcBef>
                  <a:spcPct val="0"/>
                </a:spcBef>
                <a:spcAft>
                  <a:spcPct val="0"/>
                </a:spcAft>
              </a:pPr>
              <a:t>54</a:t>
            </a:fld>
            <a:endParaRPr lang="en-US">
              <a:cs typeface="Arial" charset="0"/>
            </a:endParaRPr>
          </a:p>
        </p:txBody>
      </p:sp>
      <p:sp>
        <p:nvSpPr>
          <p:cNvPr id="6861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68612" name="Content Placeholder 6" descr="FigInt01-42.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rtlCol="0">
            <a:normAutofit fontScale="90000"/>
          </a:bodyPr>
          <a:lstStyle/>
          <a:p>
            <a:pPr fontAlgn="auto">
              <a:spcAft>
                <a:spcPts val="0"/>
              </a:spcAft>
              <a:defRPr/>
            </a:pPr>
            <a:r>
              <a:rPr lang="en-US" sz="4000" dirty="0"/>
              <a:t>Saving the Report and View it in Your Browser</a:t>
            </a:r>
          </a:p>
        </p:txBody>
      </p:sp>
      <p:sp>
        <p:nvSpPr>
          <p:cNvPr id="57347"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800" dirty="0"/>
              <a:t>Right-click the Makin-It Real Estate - Homes For Sale report in the All Tables list</a:t>
            </a:r>
          </a:p>
          <a:p>
            <a:pPr fontAlgn="auto">
              <a:lnSpc>
                <a:spcPct val="90000"/>
              </a:lnSpc>
              <a:spcAft>
                <a:spcPts val="0"/>
              </a:spcAft>
              <a:buFont typeface="Arial" pitchFamily="34" charset="0"/>
              <a:buChar char="•"/>
              <a:defRPr/>
            </a:pPr>
            <a:r>
              <a:rPr lang="en-US" sz="2800" dirty="0"/>
              <a:t>Point to the Export command on the shortcut menu</a:t>
            </a:r>
          </a:p>
          <a:p>
            <a:pPr fontAlgn="auto">
              <a:lnSpc>
                <a:spcPct val="90000"/>
              </a:lnSpc>
              <a:spcAft>
                <a:spcPts val="0"/>
              </a:spcAft>
              <a:buFont typeface="Arial" pitchFamily="34" charset="0"/>
              <a:buChar char="•"/>
              <a:defRPr/>
            </a:pPr>
            <a:r>
              <a:rPr lang="en-US" sz="2800" dirty="0"/>
              <a:t>If necessary, click Export, then click HTML Document.</a:t>
            </a:r>
          </a:p>
          <a:p>
            <a:pPr fontAlgn="auto">
              <a:lnSpc>
                <a:spcPct val="90000"/>
              </a:lnSpc>
              <a:spcAft>
                <a:spcPts val="0"/>
              </a:spcAft>
              <a:buFont typeface="Arial" pitchFamily="34" charset="0"/>
              <a:buChar char="•"/>
              <a:defRPr/>
            </a:pPr>
            <a:r>
              <a:rPr lang="en-US" sz="2800" dirty="0"/>
              <a:t>When the Export - HTML Document dialog box is displayed, double-click the File name text box and then type </a:t>
            </a:r>
            <a:r>
              <a:rPr lang="en-US" sz="2800" dirty="0">
                <a:latin typeface="Courier New" pitchFamily="49" charset="0"/>
              </a:rPr>
              <a:t>E:\Makin-It Real Estate – Homes For Sale.html</a:t>
            </a:r>
            <a:r>
              <a:rPr lang="en-US" sz="2800" dirty="0"/>
              <a:t> </a:t>
            </a:r>
          </a:p>
          <a:p>
            <a:pPr fontAlgn="auto">
              <a:lnSpc>
                <a:spcPct val="90000"/>
              </a:lnSpc>
              <a:spcAft>
                <a:spcPts val="0"/>
              </a:spcAft>
              <a:buFont typeface="Arial" pitchFamily="34" charset="0"/>
              <a:buChar char="•"/>
              <a:defRPr/>
            </a:pPr>
            <a:r>
              <a:rPr lang="en-US" sz="2800" dirty="0"/>
              <a:t>Click the ‘Open the destination file after the export operation is complete’ check box to select it</a:t>
            </a:r>
          </a:p>
        </p:txBody>
      </p:sp>
      <p:sp>
        <p:nvSpPr>
          <p:cNvPr id="6963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18E066-A162-4511-8098-0DC3B46D1F53}" type="slidenum">
              <a:rPr lang="en-US">
                <a:cs typeface="Arial" charset="0"/>
              </a:rPr>
              <a:pPr fontAlgn="base">
                <a:spcBef>
                  <a:spcPct val="0"/>
                </a:spcBef>
                <a:spcAft>
                  <a:spcPct val="0"/>
                </a:spcAft>
              </a:pPr>
              <a:t>55</a:t>
            </a:fld>
            <a:endParaRPr lang="en-US">
              <a:cs typeface="Arial" charset="0"/>
            </a:endParaRPr>
          </a:p>
        </p:txBody>
      </p:sp>
      <p:sp>
        <p:nvSpPr>
          <p:cNvPr id="6963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rtlCol="0">
            <a:normAutofit fontScale="90000"/>
          </a:bodyPr>
          <a:lstStyle/>
          <a:p>
            <a:pPr fontAlgn="auto">
              <a:spcAft>
                <a:spcPts val="0"/>
              </a:spcAft>
              <a:defRPr/>
            </a:pPr>
            <a:r>
              <a:rPr lang="en-US" sz="4000"/>
              <a:t>Saving the Report and View it in Your Browser</a:t>
            </a:r>
          </a:p>
        </p:txBody>
      </p:sp>
      <p:sp>
        <p:nvSpPr>
          <p:cNvPr id="58371"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dirty="0"/>
              <a:t>Click </a:t>
            </a:r>
            <a:r>
              <a:rPr lang="en-US" dirty="0" smtClean="0"/>
              <a:t>OK</a:t>
            </a:r>
            <a:endParaRPr lang="en-US" dirty="0"/>
          </a:p>
          <a:p>
            <a:pPr fontAlgn="auto">
              <a:spcAft>
                <a:spcPts val="0"/>
              </a:spcAft>
              <a:buFont typeface="Arial" pitchFamily="34" charset="0"/>
              <a:buChar char="•"/>
              <a:defRPr/>
            </a:pPr>
            <a:r>
              <a:rPr lang="en-US" dirty="0"/>
              <a:t>When the HTML Output Options dialog box is displayed, click the OK button to open the report in your browser</a:t>
            </a:r>
          </a:p>
        </p:txBody>
      </p:sp>
      <p:sp>
        <p:nvSpPr>
          <p:cNvPr id="7065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163D5A-328E-49F9-86E4-E60248E40CB4}" type="slidenum">
              <a:rPr lang="en-US">
                <a:cs typeface="Arial" charset="0"/>
              </a:rPr>
              <a:pPr fontAlgn="base">
                <a:spcBef>
                  <a:spcPct val="0"/>
                </a:spcBef>
                <a:spcAft>
                  <a:spcPct val="0"/>
                </a:spcAft>
              </a:pPr>
              <a:t>56</a:t>
            </a:fld>
            <a:endParaRPr lang="en-US">
              <a:cs typeface="Arial" charset="0"/>
            </a:endParaRPr>
          </a:p>
        </p:txBody>
      </p:sp>
      <p:sp>
        <p:nvSpPr>
          <p:cNvPr id="7066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rtlCol="0">
            <a:normAutofit fontScale="90000"/>
          </a:bodyPr>
          <a:lstStyle/>
          <a:p>
            <a:pPr fontAlgn="auto">
              <a:spcAft>
                <a:spcPts val="0"/>
              </a:spcAft>
              <a:defRPr/>
            </a:pPr>
            <a:r>
              <a:rPr lang="en-US" sz="4000"/>
              <a:t>Saving the Report and View it in Your Browser</a:t>
            </a:r>
          </a:p>
        </p:txBody>
      </p:sp>
      <p:sp>
        <p:nvSpPr>
          <p:cNvPr id="7168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927FD9-7CBC-4DA2-A19B-26F505526F5E}" type="slidenum">
              <a:rPr lang="en-US">
                <a:cs typeface="Arial" charset="0"/>
              </a:rPr>
              <a:pPr fontAlgn="base">
                <a:spcBef>
                  <a:spcPct val="0"/>
                </a:spcBef>
                <a:spcAft>
                  <a:spcPct val="0"/>
                </a:spcAft>
              </a:pPr>
              <a:t>57</a:t>
            </a:fld>
            <a:endParaRPr lang="en-US">
              <a:cs typeface="Arial" charset="0"/>
            </a:endParaRPr>
          </a:p>
        </p:txBody>
      </p:sp>
      <p:sp>
        <p:nvSpPr>
          <p:cNvPr id="7168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71684" name="Content Placeholder 6" descr="FigInt01-45.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a:bodyPr>
          <a:lstStyle/>
          <a:p>
            <a:pPr fontAlgn="auto">
              <a:spcAft>
                <a:spcPts val="0"/>
              </a:spcAft>
              <a:defRPr/>
            </a:pPr>
            <a:r>
              <a:rPr lang="en-US" sz="4000"/>
              <a:t>Closing Your Browser and Quitting Access</a:t>
            </a:r>
          </a:p>
        </p:txBody>
      </p:sp>
      <p:sp>
        <p:nvSpPr>
          <p:cNvPr id="60419"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your browser’s Close button</a:t>
            </a:r>
          </a:p>
          <a:p>
            <a:pPr fontAlgn="auto">
              <a:spcAft>
                <a:spcPts val="0"/>
              </a:spcAft>
              <a:buFont typeface="Arial" pitchFamily="34" charset="0"/>
              <a:buChar char="•"/>
              <a:defRPr/>
            </a:pPr>
            <a:r>
              <a:rPr lang="en-US"/>
              <a:t>If the Export – HTML Document dialog box is displayed, click the Close button</a:t>
            </a:r>
          </a:p>
          <a:p>
            <a:pPr fontAlgn="auto">
              <a:spcAft>
                <a:spcPts val="0"/>
              </a:spcAft>
              <a:buFont typeface="Arial" pitchFamily="34" charset="0"/>
              <a:buChar char="•"/>
              <a:defRPr/>
            </a:pPr>
            <a:r>
              <a:rPr lang="en-US"/>
              <a:t>Click the Close button on the Access title bar to quit Access. Save changes to the report if</a:t>
            </a:r>
          </a:p>
          <a:p>
            <a:pPr fontAlgn="auto">
              <a:spcAft>
                <a:spcPts val="0"/>
              </a:spcAft>
              <a:buFont typeface="Arial" pitchFamily="34" charset="0"/>
              <a:buChar char="•"/>
              <a:defRPr/>
            </a:pPr>
            <a:r>
              <a:rPr lang="en-US"/>
              <a:t>you are prompted to save the changes</a:t>
            </a:r>
          </a:p>
        </p:txBody>
      </p:sp>
      <p:sp>
        <p:nvSpPr>
          <p:cNvPr id="7270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7E4E9-A3E8-49CC-BCB8-97339F036902}" type="slidenum">
              <a:rPr lang="en-US">
                <a:cs typeface="Arial" charset="0"/>
              </a:rPr>
              <a:pPr fontAlgn="base">
                <a:spcBef>
                  <a:spcPct val="0"/>
                </a:spcBef>
                <a:spcAft>
                  <a:spcPct val="0"/>
                </a:spcAft>
              </a:pPr>
              <a:t>58</a:t>
            </a:fld>
            <a:endParaRPr lang="en-US">
              <a:cs typeface="Arial" charset="0"/>
            </a:endParaRPr>
          </a:p>
        </p:txBody>
      </p:sp>
      <p:sp>
        <p:nvSpPr>
          <p:cNvPr id="7270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rtlCol="0">
            <a:normAutofit/>
          </a:bodyPr>
          <a:lstStyle/>
          <a:p>
            <a:pPr fontAlgn="auto">
              <a:spcAft>
                <a:spcPts val="0"/>
              </a:spcAft>
              <a:defRPr/>
            </a:pPr>
            <a:r>
              <a:rPr lang="en-US"/>
              <a:t>Testing the Website</a:t>
            </a:r>
          </a:p>
        </p:txBody>
      </p:sp>
      <p:sp>
        <p:nvSpPr>
          <p:cNvPr id="61443"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Start your browser.</a:t>
            </a:r>
          </a:p>
          <a:p>
            <a:pPr fontAlgn="auto">
              <a:spcAft>
                <a:spcPts val="0"/>
              </a:spcAft>
              <a:buFont typeface="Arial" pitchFamily="34" charset="0"/>
              <a:buChar char="•"/>
              <a:defRPr/>
            </a:pPr>
            <a:r>
              <a:rPr lang="en-US"/>
              <a:t>Click the Address bar of your browser.</a:t>
            </a:r>
          </a:p>
          <a:p>
            <a:pPr fontAlgn="auto">
              <a:spcAft>
                <a:spcPts val="0"/>
              </a:spcAft>
              <a:buFont typeface="Arial" pitchFamily="34" charset="0"/>
              <a:buChar char="•"/>
              <a:defRPr/>
            </a:pPr>
            <a:r>
              <a:rPr lang="en-US"/>
              <a:t>Type </a:t>
            </a:r>
            <a:r>
              <a:rPr lang="en-US">
                <a:latin typeface="Courier New" pitchFamily="49" charset="0"/>
              </a:rPr>
              <a:t>e:\Makin-It Real Estate Home Page.htm</a:t>
            </a:r>
            <a:r>
              <a:rPr lang="en-US"/>
              <a:t> in the Address bar, and then press the ENTER key to display the home page of the Makin-It Real Estate Web site in your browser</a:t>
            </a:r>
          </a:p>
        </p:txBody>
      </p:sp>
      <p:sp>
        <p:nvSpPr>
          <p:cNvPr id="7373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4750ED-55DB-4FAB-8F48-3091FFC96000}" type="slidenum">
              <a:rPr lang="en-US">
                <a:cs typeface="Arial" charset="0"/>
              </a:rPr>
              <a:pPr fontAlgn="base">
                <a:spcBef>
                  <a:spcPct val="0"/>
                </a:spcBef>
                <a:spcAft>
                  <a:spcPct val="0"/>
                </a:spcAft>
              </a:pPr>
              <a:t>59</a:t>
            </a:fld>
            <a:endParaRPr lang="en-US">
              <a:cs typeface="Arial" charset="0"/>
            </a:endParaRPr>
          </a:p>
        </p:txBody>
      </p:sp>
      <p:sp>
        <p:nvSpPr>
          <p:cNvPr id="7373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fontAlgn="auto">
              <a:spcAft>
                <a:spcPts val="0"/>
              </a:spcAft>
              <a:defRPr/>
            </a:pPr>
            <a:r>
              <a:rPr lang="en-US" sz="3000" dirty="0"/>
              <a:t>Starting word, Opening an Existing Document, and Saving the Document with Another Name</a:t>
            </a:r>
          </a:p>
        </p:txBody>
      </p:sp>
      <p:sp>
        <p:nvSpPr>
          <p:cNvPr id="7171" name="Rectangle 3"/>
          <p:cNvSpPr>
            <a:spLocks noGrp="1" noChangeArrowheads="1"/>
          </p:cNvSpPr>
          <p:nvPr>
            <p:ph type="body" idx="1"/>
          </p:nvPr>
        </p:nvSpPr>
        <p:spPr/>
        <p:txBody>
          <a:bodyPr rtlCol="0">
            <a:normAutofit/>
          </a:bodyPr>
          <a:lstStyle/>
          <a:p>
            <a:pPr fontAlgn="auto">
              <a:lnSpc>
                <a:spcPct val="80000"/>
              </a:lnSpc>
              <a:spcAft>
                <a:spcPts val="0"/>
              </a:spcAft>
              <a:buFont typeface="Arial" pitchFamily="34" charset="0"/>
              <a:buChar char="•"/>
              <a:defRPr/>
            </a:pPr>
            <a:r>
              <a:rPr lang="en-US" sz="2400" dirty="0"/>
              <a:t>Click the Look in box arrow and then click UDISK 2.0 (E:) in the Look in list. (Your USB drive may have a different name and letter)</a:t>
            </a:r>
          </a:p>
          <a:p>
            <a:pPr fontAlgn="auto">
              <a:lnSpc>
                <a:spcPct val="80000"/>
              </a:lnSpc>
              <a:spcAft>
                <a:spcPts val="0"/>
              </a:spcAft>
              <a:buFont typeface="Arial" pitchFamily="34" charset="0"/>
              <a:buChar char="•"/>
              <a:defRPr/>
            </a:pPr>
            <a:r>
              <a:rPr lang="en-US" sz="2400" dirty="0"/>
              <a:t>Double-click Makin-It Real Estate Letterhead to open the Makin-It Real Estate Letterhead document</a:t>
            </a:r>
          </a:p>
          <a:p>
            <a:pPr fontAlgn="auto">
              <a:lnSpc>
                <a:spcPct val="80000"/>
              </a:lnSpc>
              <a:spcAft>
                <a:spcPts val="0"/>
              </a:spcAft>
              <a:buFont typeface="Arial" pitchFamily="34" charset="0"/>
              <a:buChar char="•"/>
              <a:defRPr/>
            </a:pPr>
            <a:r>
              <a:rPr lang="en-US" sz="2400" dirty="0"/>
              <a:t>Click the Office Button and then click Save As on the Office Button menu. Type Makin-It Real Estate Home Page in the File name text box and then click the Save button in the Save As dialog box to save the document as Makin-It Real Estate Home Page.</a:t>
            </a:r>
          </a:p>
          <a:p>
            <a:pPr fontAlgn="auto">
              <a:lnSpc>
                <a:spcPct val="80000"/>
              </a:lnSpc>
              <a:spcAft>
                <a:spcPts val="0"/>
              </a:spcAft>
              <a:buFont typeface="Arial" pitchFamily="34" charset="0"/>
              <a:buChar char="•"/>
              <a:defRPr/>
            </a:pPr>
            <a:r>
              <a:rPr lang="en-US" sz="2400" dirty="0"/>
              <a:t>Click the Web Layout button on the status bar to view the document in Web layout view</a:t>
            </a:r>
          </a:p>
          <a:p>
            <a:pPr fontAlgn="auto">
              <a:lnSpc>
                <a:spcPct val="80000"/>
              </a:lnSpc>
              <a:spcAft>
                <a:spcPts val="0"/>
              </a:spcAft>
              <a:buFont typeface="Arial" pitchFamily="34" charset="0"/>
              <a:buChar char="•"/>
              <a:defRPr/>
            </a:pPr>
            <a:r>
              <a:rPr lang="en-US" sz="2400" dirty="0"/>
              <a:t>Click the Show/Hide ¶ button on the Ribbon to show hidden formatting symbols</a:t>
            </a:r>
          </a:p>
        </p:txBody>
      </p:sp>
      <p:sp>
        <p:nvSpPr>
          <p:cNvPr id="1945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D580B-8815-40DF-BA8E-25D0196808F3}" type="slidenum">
              <a:rPr lang="en-US">
                <a:cs typeface="Arial" charset="0"/>
              </a:rPr>
              <a:pPr fontAlgn="base">
                <a:spcBef>
                  <a:spcPct val="0"/>
                </a:spcBef>
                <a:spcAft>
                  <a:spcPct val="0"/>
                </a:spcAft>
              </a:pPr>
              <a:t>6</a:t>
            </a:fld>
            <a:endParaRPr lang="en-US">
              <a:cs typeface="Arial" charset="0"/>
            </a:endParaRPr>
          </a:p>
        </p:txBody>
      </p:sp>
      <p:sp>
        <p:nvSpPr>
          <p:cNvPr id="1946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rmAutofit/>
          </a:bodyPr>
          <a:lstStyle/>
          <a:p>
            <a:pPr fontAlgn="auto">
              <a:spcAft>
                <a:spcPts val="0"/>
              </a:spcAft>
              <a:defRPr/>
            </a:pPr>
            <a:r>
              <a:rPr lang="en-US"/>
              <a:t>Testing the Website</a:t>
            </a:r>
          </a:p>
        </p:txBody>
      </p:sp>
      <p:sp>
        <p:nvSpPr>
          <p:cNvPr id="74754"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0296A9-C0F4-45F7-B669-367B217E67D3}" type="slidenum">
              <a:rPr lang="en-US">
                <a:cs typeface="Arial" charset="0"/>
              </a:rPr>
              <a:pPr fontAlgn="base">
                <a:spcBef>
                  <a:spcPct val="0"/>
                </a:spcBef>
                <a:spcAft>
                  <a:spcPct val="0"/>
                </a:spcAft>
              </a:pPr>
              <a:t>60</a:t>
            </a:fld>
            <a:endParaRPr lang="en-US">
              <a:cs typeface="Arial" charset="0"/>
            </a:endParaRPr>
          </a:p>
        </p:txBody>
      </p:sp>
      <p:sp>
        <p:nvSpPr>
          <p:cNvPr id="747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74756" name="Content Placeholder 6" descr="FigInt01-46.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rtlCol="0">
            <a:normAutofit/>
          </a:bodyPr>
          <a:lstStyle/>
          <a:p>
            <a:pPr fontAlgn="auto">
              <a:spcAft>
                <a:spcPts val="0"/>
              </a:spcAft>
              <a:defRPr/>
            </a:pPr>
            <a:r>
              <a:rPr lang="en-US"/>
              <a:t>Verifying the Hyperlinks</a:t>
            </a:r>
          </a:p>
        </p:txBody>
      </p:sp>
      <p:sp>
        <p:nvSpPr>
          <p:cNvPr id="63491" name="Rectangle 3"/>
          <p:cNvSpPr>
            <a:spLocks noGrp="1" noChangeArrowheads="1"/>
          </p:cNvSpPr>
          <p:nvPr>
            <p:ph type="body" idx="1"/>
          </p:nvPr>
        </p:nvSpPr>
        <p:spPr/>
        <p:txBody>
          <a:bodyPr rtlCol="0">
            <a:normAutofit/>
          </a:bodyPr>
          <a:lstStyle/>
          <a:p>
            <a:pPr fontAlgn="auto">
              <a:lnSpc>
                <a:spcPct val="80000"/>
              </a:lnSpc>
              <a:spcAft>
                <a:spcPts val="0"/>
              </a:spcAft>
              <a:buFont typeface="Arial" pitchFamily="34" charset="0"/>
              <a:buChar char="•"/>
              <a:defRPr/>
            </a:pPr>
            <a:r>
              <a:rPr lang="en-US" sz="2800"/>
              <a:t>Click the Company Services hyperlink</a:t>
            </a:r>
          </a:p>
          <a:p>
            <a:pPr fontAlgn="auto">
              <a:lnSpc>
                <a:spcPct val="80000"/>
              </a:lnSpc>
              <a:spcAft>
                <a:spcPts val="0"/>
              </a:spcAft>
              <a:buFont typeface="Arial" pitchFamily="34" charset="0"/>
              <a:buChar char="•"/>
              <a:defRPr/>
            </a:pPr>
            <a:r>
              <a:rPr lang="en-US" sz="2800"/>
              <a:t>Click the navigation buttons to view all slides on the Web page</a:t>
            </a:r>
          </a:p>
          <a:p>
            <a:pPr fontAlgn="auto">
              <a:lnSpc>
                <a:spcPct val="80000"/>
              </a:lnSpc>
              <a:spcAft>
                <a:spcPts val="0"/>
              </a:spcAft>
              <a:buFont typeface="Arial" pitchFamily="34" charset="0"/>
              <a:buChar char="•"/>
              <a:defRPr/>
            </a:pPr>
            <a:r>
              <a:rPr lang="en-US" sz="2800"/>
              <a:t>On the first slide on the PowerPoint Web page, click the Home hyperlink</a:t>
            </a:r>
          </a:p>
          <a:p>
            <a:pPr fontAlgn="auto">
              <a:lnSpc>
                <a:spcPct val="80000"/>
              </a:lnSpc>
              <a:spcAft>
                <a:spcPts val="0"/>
              </a:spcAft>
              <a:buFont typeface="Arial" pitchFamily="34" charset="0"/>
              <a:buChar char="•"/>
              <a:defRPr/>
            </a:pPr>
            <a:r>
              <a:rPr lang="en-US" sz="2800"/>
              <a:t>Click the Homes for Sale hyperlink</a:t>
            </a:r>
          </a:p>
          <a:p>
            <a:pPr fontAlgn="auto">
              <a:lnSpc>
                <a:spcPct val="80000"/>
              </a:lnSpc>
              <a:spcAft>
                <a:spcPts val="0"/>
              </a:spcAft>
              <a:buFont typeface="Arial" pitchFamily="34" charset="0"/>
              <a:buChar char="•"/>
              <a:defRPr/>
            </a:pPr>
            <a:r>
              <a:rPr lang="en-US" sz="2800"/>
              <a:t>On the Access report page, click the Home hyperlink</a:t>
            </a:r>
          </a:p>
          <a:p>
            <a:pPr fontAlgn="auto">
              <a:lnSpc>
                <a:spcPct val="80000"/>
              </a:lnSpc>
              <a:spcAft>
                <a:spcPts val="0"/>
              </a:spcAft>
              <a:buFont typeface="Arial" pitchFamily="34" charset="0"/>
              <a:buChar char="•"/>
              <a:defRPr/>
            </a:pPr>
            <a:r>
              <a:rPr lang="en-US" sz="2800"/>
              <a:t>Click the E-Mail for Information hyperlink to display a new e-mail message with </a:t>
            </a:r>
            <a:r>
              <a:rPr lang="en-US" sz="2800">
                <a:latin typeface="Courier New" pitchFamily="49" charset="0"/>
              </a:rPr>
              <a:t>manager@isp.com</a:t>
            </a:r>
            <a:r>
              <a:rPr lang="en-US" sz="2800"/>
              <a:t> in the To text box</a:t>
            </a:r>
          </a:p>
        </p:txBody>
      </p:sp>
      <p:sp>
        <p:nvSpPr>
          <p:cNvPr id="7577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FE18E0-3BFE-49B0-8026-5BABFB0EAF6B}" type="slidenum">
              <a:rPr lang="en-US">
                <a:cs typeface="Arial" charset="0"/>
              </a:rPr>
              <a:pPr fontAlgn="base">
                <a:spcBef>
                  <a:spcPct val="0"/>
                </a:spcBef>
                <a:spcAft>
                  <a:spcPct val="0"/>
                </a:spcAft>
              </a:pPr>
              <a:t>61</a:t>
            </a:fld>
            <a:endParaRPr lang="en-US">
              <a:cs typeface="Arial" charset="0"/>
            </a:endParaRPr>
          </a:p>
        </p:txBody>
      </p:sp>
      <p:sp>
        <p:nvSpPr>
          <p:cNvPr id="7578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rtlCol="0">
            <a:normAutofit/>
          </a:bodyPr>
          <a:lstStyle/>
          <a:p>
            <a:pPr fontAlgn="auto">
              <a:spcAft>
                <a:spcPts val="0"/>
              </a:spcAft>
              <a:defRPr/>
            </a:pPr>
            <a:r>
              <a:rPr lang="en-US" sz="4000"/>
              <a:t>Quitting E-mail and Closing Your Browser</a:t>
            </a:r>
          </a:p>
        </p:txBody>
      </p:sp>
      <p:sp>
        <p:nvSpPr>
          <p:cNvPr id="64515"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Click the Close button on your e-mail program‘s title bar. Click No if asked to save changes</a:t>
            </a:r>
          </a:p>
          <a:p>
            <a:pPr fontAlgn="auto">
              <a:spcAft>
                <a:spcPts val="0"/>
              </a:spcAft>
              <a:buFont typeface="Arial" pitchFamily="34" charset="0"/>
              <a:buChar char="•"/>
              <a:defRPr/>
            </a:pPr>
            <a:r>
              <a:rPr lang="en-US"/>
              <a:t>Click the Close button on your browser’s title bar</a:t>
            </a:r>
          </a:p>
        </p:txBody>
      </p:sp>
      <p:sp>
        <p:nvSpPr>
          <p:cNvPr id="7680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A34DAB-F229-4922-93AB-0632249C39A4}" type="slidenum">
              <a:rPr lang="en-US">
                <a:cs typeface="Arial" charset="0"/>
              </a:rPr>
              <a:pPr fontAlgn="base">
                <a:spcBef>
                  <a:spcPct val="0"/>
                </a:spcBef>
                <a:spcAft>
                  <a:spcPct val="0"/>
                </a:spcAft>
              </a:pPr>
              <a:t>62</a:t>
            </a:fld>
            <a:endParaRPr lang="en-US">
              <a:cs typeface="Arial" charset="0"/>
            </a:endParaRPr>
          </a:p>
        </p:txBody>
      </p:sp>
      <p:sp>
        <p:nvSpPr>
          <p:cNvPr id="7680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rtlCol="0">
            <a:normAutofit/>
          </a:bodyPr>
          <a:lstStyle/>
          <a:p>
            <a:pPr fontAlgn="auto">
              <a:spcAft>
                <a:spcPts val="0"/>
              </a:spcAft>
              <a:defRPr/>
            </a:pPr>
            <a:r>
              <a:rPr lang="en-US"/>
              <a:t>Summary</a:t>
            </a:r>
          </a:p>
        </p:txBody>
      </p:sp>
      <p:sp>
        <p:nvSpPr>
          <p:cNvPr id="65539"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Integrate the Office 2007 applications to create a Web site</a:t>
            </a:r>
          </a:p>
          <a:p>
            <a:pPr fontAlgn="auto">
              <a:spcAft>
                <a:spcPts val="0"/>
              </a:spcAft>
              <a:buFont typeface="Arial" pitchFamily="34" charset="0"/>
              <a:buChar char="•"/>
              <a:defRPr/>
            </a:pPr>
            <a:r>
              <a:rPr lang="en-US"/>
              <a:t>Add hyperlinks to a Word document</a:t>
            </a:r>
          </a:p>
          <a:p>
            <a:pPr fontAlgn="auto">
              <a:spcAft>
                <a:spcPts val="0"/>
              </a:spcAft>
              <a:buFont typeface="Arial" pitchFamily="34" charset="0"/>
              <a:buChar char="•"/>
              <a:defRPr/>
            </a:pPr>
            <a:r>
              <a:rPr lang="en-US"/>
              <a:t>Embed an Excel chart into a Word document</a:t>
            </a:r>
          </a:p>
          <a:p>
            <a:pPr fontAlgn="auto">
              <a:spcAft>
                <a:spcPts val="0"/>
              </a:spcAft>
              <a:buFont typeface="Arial" pitchFamily="34" charset="0"/>
              <a:buChar char="•"/>
              <a:defRPr/>
            </a:pPr>
            <a:r>
              <a:rPr lang="en-US"/>
              <a:t>Add a hyperlink to a PowerPoint slide</a:t>
            </a:r>
          </a:p>
          <a:p>
            <a:pPr fontAlgn="auto">
              <a:spcAft>
                <a:spcPts val="0"/>
              </a:spcAft>
              <a:buFont typeface="Arial" pitchFamily="34" charset="0"/>
              <a:buChar char="•"/>
              <a:defRPr/>
            </a:pPr>
            <a:r>
              <a:rPr lang="en-US"/>
              <a:t>Create Web pages from a PowerPoint presentation</a:t>
            </a:r>
          </a:p>
        </p:txBody>
      </p:sp>
      <p:sp>
        <p:nvSpPr>
          <p:cNvPr id="7782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B975EB-5E8B-44C5-B72E-5115741DD0E1}" type="slidenum">
              <a:rPr lang="en-US">
                <a:cs typeface="Arial" charset="0"/>
              </a:rPr>
              <a:pPr fontAlgn="base">
                <a:spcBef>
                  <a:spcPct val="0"/>
                </a:spcBef>
                <a:spcAft>
                  <a:spcPct val="0"/>
                </a:spcAft>
              </a:pPr>
              <a:t>63</a:t>
            </a:fld>
            <a:endParaRPr lang="en-US">
              <a:cs typeface="Arial" charset="0"/>
            </a:endParaRPr>
          </a:p>
        </p:txBody>
      </p:sp>
      <p:sp>
        <p:nvSpPr>
          <p:cNvPr id="7782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rtlCol="0">
            <a:normAutofit/>
          </a:bodyPr>
          <a:lstStyle/>
          <a:p>
            <a:pPr fontAlgn="auto">
              <a:spcAft>
                <a:spcPts val="0"/>
              </a:spcAft>
              <a:defRPr/>
            </a:pPr>
            <a:r>
              <a:rPr lang="en-US"/>
              <a:t>Summary</a:t>
            </a:r>
          </a:p>
        </p:txBody>
      </p:sp>
      <p:sp>
        <p:nvSpPr>
          <p:cNvPr id="66563"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t>Add a hyperlink to an Access report</a:t>
            </a:r>
          </a:p>
          <a:p>
            <a:pPr fontAlgn="auto">
              <a:spcAft>
                <a:spcPts val="0"/>
              </a:spcAft>
              <a:buFont typeface="Arial" pitchFamily="34" charset="0"/>
              <a:buChar char="•"/>
              <a:defRPr/>
            </a:pPr>
            <a:r>
              <a:rPr lang="en-US"/>
              <a:t>Create a Web page from an Access report</a:t>
            </a:r>
          </a:p>
          <a:p>
            <a:pPr fontAlgn="auto">
              <a:spcAft>
                <a:spcPts val="0"/>
              </a:spcAft>
              <a:buFont typeface="Arial" pitchFamily="34" charset="0"/>
              <a:buChar char="•"/>
              <a:defRPr/>
            </a:pPr>
            <a:r>
              <a:rPr lang="en-US"/>
              <a:t>Test a Web site in a browser</a:t>
            </a:r>
          </a:p>
          <a:p>
            <a:pPr fontAlgn="auto">
              <a:spcAft>
                <a:spcPts val="0"/>
              </a:spcAft>
              <a:buFontTx/>
              <a:buNone/>
              <a:defRPr/>
            </a:pPr>
            <a:endParaRPr lang="en-US"/>
          </a:p>
        </p:txBody>
      </p:sp>
      <p:sp>
        <p:nvSpPr>
          <p:cNvPr id="7885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13D020-CE8E-4DBB-8C44-88C84781F813}" type="slidenum">
              <a:rPr lang="en-US">
                <a:cs typeface="Arial" charset="0"/>
              </a:rPr>
              <a:pPr fontAlgn="base">
                <a:spcBef>
                  <a:spcPct val="0"/>
                </a:spcBef>
                <a:spcAft>
                  <a:spcPct val="0"/>
                </a:spcAft>
              </a:pPr>
              <a:t>64</a:t>
            </a:fld>
            <a:endParaRPr lang="en-US">
              <a:cs typeface="Arial" charset="0"/>
            </a:endParaRPr>
          </a:p>
        </p:txBody>
      </p:sp>
      <p:sp>
        <p:nvSpPr>
          <p:cNvPr id="7885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2819400"/>
            <a:ext cx="8077200" cy="685800"/>
          </a:xfrm>
        </p:spPr>
        <p:txBody>
          <a:bodyPr rtlCol="0">
            <a:normAutofit fontScale="90000"/>
          </a:bodyPr>
          <a:lstStyle/>
          <a:p>
            <a:pPr fontAlgn="auto">
              <a:spcAft>
                <a:spcPts val="0"/>
              </a:spcAft>
              <a:defRPr/>
            </a:pPr>
            <a:r>
              <a:rPr lang="en-US" dirty="0" smtClean="0"/>
              <a:t>Integration Chapter Complete</a:t>
            </a:r>
            <a:endParaRPr lang="en-US" dirty="0"/>
          </a:p>
        </p:txBody>
      </p:sp>
      <p:sp>
        <p:nvSpPr>
          <p:cNvPr id="79874" name="Subtitle 6"/>
          <p:cNvSpPr>
            <a:spLocks noGrp="1"/>
          </p:cNvSpPr>
          <p:nvPr>
            <p:ph type="subTitle" idx="1"/>
          </p:nvPr>
        </p:nvSpPr>
        <p:spPr/>
        <p:txBody>
          <a:bodyPr/>
          <a:lstStyle/>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a:bodyPr>
          <a:lstStyle/>
          <a:p>
            <a:pPr fontAlgn="auto">
              <a:spcAft>
                <a:spcPts val="0"/>
              </a:spcAft>
              <a:defRPr/>
            </a:pPr>
            <a:r>
              <a:rPr lang="en-US" sz="3200" dirty="0"/>
              <a:t>Starting word, Opening an Existing Document, and Saving the Document with Another Name</a:t>
            </a:r>
          </a:p>
        </p:txBody>
      </p:sp>
      <p:sp>
        <p:nvSpPr>
          <p:cNvPr id="2048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8B66D-4F17-4295-817A-5EC94A245B26}" type="slidenum">
              <a:rPr lang="en-US">
                <a:cs typeface="Arial" charset="0"/>
              </a:rPr>
              <a:pPr fontAlgn="base">
                <a:spcBef>
                  <a:spcPct val="0"/>
                </a:spcBef>
                <a:spcAft>
                  <a:spcPct val="0"/>
                </a:spcAft>
              </a:pPr>
              <a:t>7</a:t>
            </a:fld>
            <a:endParaRPr lang="en-US">
              <a:cs typeface="Arial" charset="0"/>
            </a:endParaRPr>
          </a:p>
        </p:txBody>
      </p:sp>
      <p:sp>
        <p:nvSpPr>
          <p:cNvPr id="2048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20484" name="Content Placeholder 6" descr="FigInt01-02.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a:bodyPr>
          <a:lstStyle/>
          <a:p>
            <a:pPr fontAlgn="auto">
              <a:spcAft>
                <a:spcPts val="0"/>
              </a:spcAft>
              <a:defRPr/>
            </a:pPr>
            <a:r>
              <a:rPr lang="en-US" sz="4000"/>
              <a:t>Inserting a Table into a Word Document</a:t>
            </a:r>
          </a:p>
        </p:txBody>
      </p:sp>
      <p:sp>
        <p:nvSpPr>
          <p:cNvPr id="8195" name="Rectangle 3"/>
          <p:cNvSpPr>
            <a:spLocks noGrp="1" noChangeArrowheads="1"/>
          </p:cNvSpPr>
          <p:nvPr>
            <p:ph type="body" idx="1"/>
          </p:nvPr>
        </p:nvSpPr>
        <p:spPr/>
        <p:txBody>
          <a:bodyPr rtlCol="0">
            <a:normAutofit/>
          </a:bodyPr>
          <a:lstStyle/>
          <a:p>
            <a:pPr fontAlgn="auto">
              <a:lnSpc>
                <a:spcPct val="90000"/>
              </a:lnSpc>
              <a:spcAft>
                <a:spcPts val="0"/>
              </a:spcAft>
              <a:buFont typeface="Arial" pitchFamily="34" charset="0"/>
              <a:buChar char="•"/>
              <a:defRPr/>
            </a:pPr>
            <a:r>
              <a:rPr lang="en-US" sz="2800"/>
              <a:t>Position the insertion point on the second paragraph mark below the company telephone number</a:t>
            </a:r>
          </a:p>
          <a:p>
            <a:pPr fontAlgn="auto">
              <a:lnSpc>
                <a:spcPct val="90000"/>
              </a:lnSpc>
              <a:spcAft>
                <a:spcPts val="0"/>
              </a:spcAft>
              <a:buFont typeface="Arial" pitchFamily="34" charset="0"/>
              <a:buChar char="•"/>
              <a:defRPr/>
            </a:pPr>
            <a:r>
              <a:rPr lang="en-US" sz="2800"/>
              <a:t>Click the Insert tab on the Ribbon and then click the Table button on the Ribbon</a:t>
            </a:r>
          </a:p>
          <a:p>
            <a:pPr fontAlgn="auto">
              <a:lnSpc>
                <a:spcPct val="90000"/>
              </a:lnSpc>
              <a:spcAft>
                <a:spcPts val="0"/>
              </a:spcAft>
              <a:buFont typeface="Arial" pitchFamily="34" charset="0"/>
              <a:buChar char="•"/>
              <a:defRPr/>
            </a:pPr>
            <a:r>
              <a:rPr lang="en-US" sz="2800"/>
              <a:t>Drag the mouse pointer through the first two cells in the Table gallery and do not release the mouse button</a:t>
            </a:r>
          </a:p>
          <a:p>
            <a:pPr fontAlgn="auto">
              <a:lnSpc>
                <a:spcPct val="90000"/>
              </a:lnSpc>
              <a:spcAft>
                <a:spcPts val="0"/>
              </a:spcAft>
              <a:buFont typeface="Arial" pitchFamily="34" charset="0"/>
              <a:buChar char="•"/>
              <a:defRPr/>
            </a:pPr>
            <a:r>
              <a:rPr lang="en-US" sz="2800"/>
              <a:t>Release the mouse button to insert the table and close the Table gallery</a:t>
            </a:r>
          </a:p>
        </p:txBody>
      </p:sp>
      <p:sp>
        <p:nvSpPr>
          <p:cNvPr id="2150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09E448-82FD-49AB-86E1-5492A5BE79BF}" type="slidenum">
              <a:rPr lang="en-US">
                <a:cs typeface="Arial" charset="0"/>
              </a:rPr>
              <a:pPr fontAlgn="base">
                <a:spcBef>
                  <a:spcPct val="0"/>
                </a:spcBef>
                <a:spcAft>
                  <a:spcPct val="0"/>
                </a:spcAft>
              </a:pPr>
              <a:t>8</a:t>
            </a:fld>
            <a:endParaRPr lang="en-US">
              <a:cs typeface="Arial" charset="0"/>
            </a:endParaRPr>
          </a:p>
        </p:txBody>
      </p:sp>
      <p:sp>
        <p:nvSpPr>
          <p:cNvPr id="2150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fontAlgn="auto">
              <a:spcAft>
                <a:spcPts val="0"/>
              </a:spcAft>
              <a:defRPr/>
            </a:pPr>
            <a:r>
              <a:rPr lang="en-US" sz="4000"/>
              <a:t>Inserting a Table into a Word Document</a:t>
            </a:r>
          </a:p>
        </p:txBody>
      </p:sp>
      <p:sp>
        <p:nvSpPr>
          <p:cNvPr id="22530"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C204A-2C9F-48C6-939A-C323AF5EAD4F}" type="slidenum">
              <a:rPr lang="en-US">
                <a:cs typeface="Arial" charset="0"/>
              </a:rPr>
              <a:pPr fontAlgn="base">
                <a:spcBef>
                  <a:spcPct val="0"/>
                </a:spcBef>
                <a:spcAft>
                  <a:spcPct val="0"/>
                </a:spcAft>
              </a:pPr>
              <a:t>9</a:t>
            </a:fld>
            <a:endParaRPr lang="en-US">
              <a:cs typeface="Arial" charset="0"/>
            </a:endParaRPr>
          </a:p>
        </p:txBody>
      </p:sp>
      <p:sp>
        <p:nvSpPr>
          <p:cNvPr id="2253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Introductory Concepts and Techniques</a:t>
            </a:r>
          </a:p>
        </p:txBody>
      </p:sp>
      <p:pic>
        <p:nvPicPr>
          <p:cNvPr id="22532" name="Content Placeholder 6" descr="FigInt01-03.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3671</Words>
  <Application>Microsoft Office PowerPoint</Application>
  <PresentationFormat>On-screen Show (4:3)</PresentationFormat>
  <Paragraphs>382</Paragraphs>
  <Slides>65</Slides>
  <Notes>0</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65</vt:i4>
      </vt:variant>
    </vt:vector>
  </HeadingPairs>
  <TitlesOfParts>
    <vt:vector size="73" baseType="lpstr">
      <vt:lpstr>Calibri</vt:lpstr>
      <vt:lpstr>Arial</vt:lpstr>
      <vt:lpstr>Arial Black</vt:lpstr>
      <vt:lpstr>Aharoni</vt:lpstr>
      <vt:lpstr>Courier New</vt:lpstr>
      <vt:lpstr>Office Theme</vt:lpstr>
      <vt:lpstr>Office Theme</vt:lpstr>
      <vt:lpstr>Office Theme</vt:lpstr>
      <vt:lpstr>Integration</vt:lpstr>
      <vt:lpstr>Objectives</vt:lpstr>
      <vt:lpstr>Objectives</vt:lpstr>
      <vt:lpstr>Plan Ahead</vt:lpstr>
      <vt:lpstr>Starting word, Opening an Existing Document, and Saving the Document with Another Name</vt:lpstr>
      <vt:lpstr>Starting word, Opening an Existing Document, and Saving the Document with Another Name</vt:lpstr>
      <vt:lpstr>Starting word, Opening an Existing Document, and Saving the Document with Another Name</vt:lpstr>
      <vt:lpstr>Inserting a Table into a Word Document</vt:lpstr>
      <vt:lpstr>Inserting a Table into a Word Document</vt:lpstr>
      <vt:lpstr>Removing the Table Border, View Gridlines, and AutoFit the Table Contents</vt:lpstr>
      <vt:lpstr>Removing the Table Border, View Gridlines, and AutoFit the Table Contents</vt:lpstr>
      <vt:lpstr>Removing the Table Border, View Gridlines, and AutoFit the Table Contents</vt:lpstr>
      <vt:lpstr>Inserting Text for Hyperlinks</vt:lpstr>
      <vt:lpstr>Inserting Text for Hyperlinks</vt:lpstr>
      <vt:lpstr>Creating a Hyperlink to PowerPoint Web Pages</vt:lpstr>
      <vt:lpstr>Creating a Hyperlink to PowerPoint Web Pages</vt:lpstr>
      <vt:lpstr>Inserting the Remaining Hyperlinks</vt:lpstr>
      <vt:lpstr>Inserting the Remaining Hyperlinks</vt:lpstr>
      <vt:lpstr>Starting Excel and Opening an Existing Workbook</vt:lpstr>
      <vt:lpstr>Embedding an Excel Chart into a Word Document</vt:lpstr>
      <vt:lpstr>Embedding an Excel Chart into a Word Document</vt:lpstr>
      <vt:lpstr>Embedding an Excel Chart into a Word Document</vt:lpstr>
      <vt:lpstr>Changing the Size of an Embedded Object</vt:lpstr>
      <vt:lpstr>Changing the Size of an Embedded Object</vt:lpstr>
      <vt:lpstr>Changing the Size of an Embedded Object</vt:lpstr>
      <vt:lpstr>Changing the Size of an Embedded Object</vt:lpstr>
      <vt:lpstr>Quitting Excel</vt:lpstr>
      <vt:lpstr>Adding a Button to the Quick Access Toolbar</vt:lpstr>
      <vt:lpstr>Adding a Button to the Quick Access Toolbar</vt:lpstr>
      <vt:lpstr>Adding a Button to the Quick Access Toolbar</vt:lpstr>
      <vt:lpstr>Previewing the Web Page</vt:lpstr>
      <vt:lpstr>Previewing the Web Page</vt:lpstr>
      <vt:lpstr>Saving a Document with a New File Name</vt:lpstr>
      <vt:lpstr>Resetting the Quick Access Toolbar and Quitting Word</vt:lpstr>
      <vt:lpstr>Starting PowerPoint and Opening an Existing Presentation</vt:lpstr>
      <vt:lpstr>Adding Text for a Hyperlink into a PowerPoint Presentation</vt:lpstr>
      <vt:lpstr>Adding Text for a Hyperlink into a PowerPoint Presentation</vt:lpstr>
      <vt:lpstr>Inserting a Hyperlink into a PowerPoint Presentation</vt:lpstr>
      <vt:lpstr>Inserting a Hyperlink into a PowerPoint Presentation</vt:lpstr>
      <vt:lpstr>Adding a Button to the Quick Access Toolbar and Viewing the Web Page in Your Browser</vt:lpstr>
      <vt:lpstr>Adding a Button to the Quick Access Toolbar and Viewing the Web Page in Your Browser</vt:lpstr>
      <vt:lpstr>Adding a Button to the Quick Access Toolbar and Viewing the Web Page in Your Browser</vt:lpstr>
      <vt:lpstr>Saving the PowerPoint Presentation as a Web Page</vt:lpstr>
      <vt:lpstr>Removing a Button from the Quick Access Toolbar. Quitting PowerPoint, and Closing Your Browser</vt:lpstr>
      <vt:lpstr>Starting Access and Opening an Existing Database</vt:lpstr>
      <vt:lpstr>Starting Access and Opening an Existing Database</vt:lpstr>
      <vt:lpstr>Creating a Report Using the Report Wizard</vt:lpstr>
      <vt:lpstr>Creating a Report Using the Report Wizard</vt:lpstr>
      <vt:lpstr>Creating a Report Using the Report Wizard</vt:lpstr>
      <vt:lpstr>Adding a Hyperlink to a Report and Changing the Text Background Color</vt:lpstr>
      <vt:lpstr>Adding a Hyperlink to a Report and Changing the Text Background Color</vt:lpstr>
      <vt:lpstr>Adding a Hyperlink to a Report and Changing the Text Background Color</vt:lpstr>
      <vt:lpstr>Adding a Hyperlink to a Report and Changing the Text Background Color</vt:lpstr>
      <vt:lpstr>Adding a Hyperlink to a Report and Changing the Text Background Color</vt:lpstr>
      <vt:lpstr>Saving the Report and View it in Your Browser</vt:lpstr>
      <vt:lpstr>Saving the Report and View it in Your Browser</vt:lpstr>
      <vt:lpstr>Saving the Report and View it in Your Browser</vt:lpstr>
      <vt:lpstr>Closing Your Browser and Quitting Access</vt:lpstr>
      <vt:lpstr>Testing the Website</vt:lpstr>
      <vt:lpstr>Testing the Website</vt:lpstr>
      <vt:lpstr>Verifying the Hyperlinks</vt:lpstr>
      <vt:lpstr>Quitting E-mail and Closing Your Browser</vt:lpstr>
      <vt:lpstr>Summary</vt:lpstr>
      <vt:lpstr>Summary</vt:lpstr>
      <vt:lpstr>Integration Chapter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klmartinez</cp:lastModifiedBy>
  <cp:revision>154</cp:revision>
  <dcterms:created xsi:type="dcterms:W3CDTF">2007-02-12T19:59:09Z</dcterms:created>
  <dcterms:modified xsi:type="dcterms:W3CDTF">2007-03-20T17:54:45Z</dcterms:modified>
</cp:coreProperties>
</file>