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594" y="-4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075FC-D237-419A-AEC4-B7A884A80322}" type="datetimeFigureOut">
              <a:rPr lang="en-US" smtClean="0"/>
              <a:pPr/>
              <a:t>3/16/2007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E48B4-D99B-41ED-BB63-8F68E67D9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52400" y="2133600"/>
            <a:ext cx="5640968" cy="646331"/>
          </a:xfrm>
          <a:prstGeom prst="rect">
            <a:avLst/>
          </a:prstGeom>
          <a:noFill/>
        </p:spPr>
        <p:txBody>
          <a:bodyPr wrap="none" rtlCol="0">
            <a:spAutoFit/>
          </a:bodyPr>
          <a:lstStyle/>
          <a:p>
            <a:r>
              <a:rPr lang="en-US" sz="3600" dirty="0" smtClean="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9"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4103" name="Picture 7"/>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800600" y="3733800"/>
            <a:ext cx="4343400" cy="2946928"/>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492875"/>
            <a:ext cx="7924800" cy="365125"/>
          </a:xfrm>
        </p:spPr>
        <p:txBody>
          <a:bodyPr/>
          <a:lstStyle>
            <a:lvl1pPr algn="l">
              <a:defRPr b="1">
                <a:solidFill>
                  <a:schemeClr val="bg1"/>
                </a:solidFill>
              </a:defRPr>
            </a:lvl1pPr>
          </a:lstStyle>
          <a:p>
            <a:r>
              <a:rPr lang="en-US" dirty="0" smtClean="0"/>
              <a:t>Microsoft Office 2007: Introductory Concepts and Techniques</a:t>
            </a:r>
            <a:endParaRPr lang="en-US" dirty="0"/>
          </a:p>
        </p:txBody>
      </p:sp>
      <p:sp>
        <p:nvSpPr>
          <p:cNvPr id="6" name="Slide Number Placeholder 5"/>
          <p:cNvSpPr>
            <a:spLocks noGrp="1"/>
          </p:cNvSpPr>
          <p:nvPr>
            <p:ph type="sldNum" sz="quarter" idx="12"/>
          </p:nvPr>
        </p:nvSpPr>
        <p:spPr>
          <a:xfrm>
            <a:off x="8458200" y="6492875"/>
            <a:ext cx="533400" cy="365125"/>
          </a:xfrm>
        </p:spPr>
        <p:txBody>
          <a:bodyPr/>
          <a:lstStyle>
            <a:lvl1pPr>
              <a:defRPr b="1">
                <a:solidFill>
                  <a:schemeClr val="tx1"/>
                </a:solidFill>
              </a:defRPr>
            </a:lvl1pPr>
          </a:lstStyle>
          <a:p>
            <a:fld id="{CA380B22-F6F4-44E6-A477-C47B9EB980BC}" type="slidenum">
              <a:rPr lang="en-US" smtClean="0"/>
              <a:pPr/>
              <a:t>‹#›</a:t>
            </a:fld>
            <a:endParaRPr lang="en-US" dirty="0"/>
          </a:p>
        </p:txBody>
      </p:sp>
      <p:cxnSp>
        <p:nvCxnSpPr>
          <p:cNvPr id="10"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Microsoft Office 2007: Introductory Concepts and Techniques</a:t>
            </a:r>
            <a:endParaRPr lang="en-US"/>
          </a:p>
        </p:txBody>
      </p:sp>
      <p:sp>
        <p:nvSpPr>
          <p:cNvPr id="9" name="Slide Number Placeholder 8"/>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a:p>
        </p:txBody>
      </p:sp>
      <p:sp>
        <p:nvSpPr>
          <p:cNvPr id="5" name="Slide Number Placeholder 4"/>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Office 2007: Introductory Concepts and Techniques</a:t>
            </a: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Office 2007: Introductory Concepts and Techniques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0B22-F6F4-44E6-A477-C47B9EB98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Excel Chapter 3</a:t>
            </a:r>
            <a:endParaRPr lang="en-US" dirty="0"/>
          </a:p>
        </p:txBody>
      </p:sp>
      <p:sp>
        <p:nvSpPr>
          <p:cNvPr id="3" name="Subtitle 2"/>
          <p:cNvSpPr>
            <a:spLocks noGrp="1"/>
          </p:cNvSpPr>
          <p:nvPr>
            <p:ph type="subTitle" idx="1"/>
          </p:nvPr>
        </p:nvSpPr>
        <p:spPr/>
        <p:txBody>
          <a:bodyPr/>
          <a:lstStyle/>
          <a:p>
            <a:r>
              <a:rPr lang="en-US" dirty="0" smtClean="0"/>
              <a:t>What-If Analysis,</a:t>
            </a:r>
            <a:br>
              <a:rPr lang="en-US" dirty="0" smtClean="0"/>
            </a:br>
            <a:r>
              <a:rPr lang="en-US" dirty="0" smtClean="0"/>
              <a:t>Charting, and Working</a:t>
            </a:r>
            <a:br>
              <a:rPr lang="en-US" dirty="0" smtClean="0"/>
            </a:br>
            <a:r>
              <a:rPr lang="en-US" dirty="0" smtClean="0"/>
              <a:t>with Large Worksheets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sz="4000"/>
              <a:t>Increasing Column Widths and Entering Rows Titles</a:t>
            </a:r>
          </a:p>
        </p:txBody>
      </p:sp>
      <p:sp>
        <p:nvSpPr>
          <p:cNvPr id="11267" name="Rectangle 3"/>
          <p:cNvSpPr>
            <a:spLocks noGrp="1" noChangeArrowheads="1"/>
          </p:cNvSpPr>
          <p:nvPr>
            <p:ph type="body" idx="1"/>
          </p:nvPr>
        </p:nvSpPr>
        <p:spPr/>
        <p:txBody>
          <a:bodyPr/>
          <a:lstStyle/>
          <a:p>
            <a:pPr>
              <a:lnSpc>
                <a:spcPct val="80000"/>
              </a:lnSpc>
            </a:pPr>
            <a:r>
              <a:rPr lang="en-US" dirty="0"/>
              <a:t>Move the mouse pointer to the boundary between column heading A and column heading B so that the mouse pointer changes to a split double arrow</a:t>
            </a:r>
          </a:p>
          <a:p>
            <a:pPr>
              <a:lnSpc>
                <a:spcPct val="80000"/>
              </a:lnSpc>
            </a:pPr>
            <a:r>
              <a:rPr lang="en-US" dirty="0"/>
              <a:t>Drag the mouse pointer to the right until the ScreenTip displays, Width: 35.00 (322 pixels). Do not release the mouse button</a:t>
            </a:r>
          </a:p>
          <a:p>
            <a:pPr>
              <a:lnSpc>
                <a:spcPct val="80000"/>
              </a:lnSpc>
            </a:pPr>
            <a:r>
              <a:rPr lang="en-US" dirty="0"/>
              <a:t>Release the mouse button to change the width of column A</a:t>
            </a:r>
          </a:p>
          <a:p>
            <a:pPr>
              <a:lnSpc>
                <a:spcPct val="80000"/>
              </a:lnSpc>
            </a:pPr>
            <a:r>
              <a:rPr lang="en-US" dirty="0"/>
              <a:t>Click column heading B and then drag through column heading G to select columns B through G</a:t>
            </a:r>
          </a:p>
          <a:p>
            <a:pPr>
              <a:lnSpc>
                <a:spcPct val="80000"/>
              </a:lnSpc>
            </a:pPr>
            <a:endParaRPr lang="en-US" sz="2800" dirty="0"/>
          </a:p>
          <a:p>
            <a:pPr>
              <a:lnSpc>
                <a:spcPct val="80000"/>
              </a:lnSpc>
            </a:pP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sz="4000"/>
              <a:t>Increasing Column Widths and Entering Rows Titles</a:t>
            </a:r>
          </a:p>
        </p:txBody>
      </p:sp>
      <p:sp>
        <p:nvSpPr>
          <p:cNvPr id="12291" name="Rectangle 3"/>
          <p:cNvSpPr>
            <a:spLocks noGrp="1" noChangeArrowheads="1"/>
          </p:cNvSpPr>
          <p:nvPr>
            <p:ph type="body" idx="1"/>
          </p:nvPr>
        </p:nvSpPr>
        <p:spPr/>
        <p:txBody>
          <a:bodyPr>
            <a:noAutofit/>
          </a:bodyPr>
          <a:lstStyle/>
          <a:p>
            <a:pPr>
              <a:lnSpc>
                <a:spcPct val="90000"/>
              </a:lnSpc>
            </a:pPr>
            <a:r>
              <a:rPr lang="en-US" sz="3000" dirty="0"/>
              <a:t>Move the mouse pointer to the boundary between column headings B and C and then drag the mouse to the right until the ScreenTip displays, Width: 14.00 (133 pixels). Do not release the mouse button</a:t>
            </a:r>
          </a:p>
          <a:p>
            <a:pPr>
              <a:lnSpc>
                <a:spcPct val="90000"/>
              </a:lnSpc>
            </a:pPr>
            <a:r>
              <a:rPr lang="en-US" sz="3000" dirty="0"/>
              <a:t>Release the mouse button to change the width of columns B through G</a:t>
            </a:r>
          </a:p>
          <a:p>
            <a:pPr>
              <a:lnSpc>
                <a:spcPct val="90000"/>
              </a:lnSpc>
            </a:pPr>
            <a:r>
              <a:rPr lang="en-US" sz="3000" dirty="0"/>
              <a:t>Use the technique described in Step 1 to increase the width of column H to 15.00</a:t>
            </a:r>
          </a:p>
          <a:p>
            <a:pPr>
              <a:lnSpc>
                <a:spcPct val="90000"/>
              </a:lnSpc>
            </a:pPr>
            <a:r>
              <a:rPr lang="en-US" sz="3000" dirty="0"/>
              <a:t>Enter the row titles in the range A4:A18 as shown in </a:t>
            </a:r>
            <a:r>
              <a:rPr lang="en-US" sz="3000" dirty="0" smtClean="0"/>
              <a:t>two slides, </a:t>
            </a:r>
            <a:r>
              <a:rPr lang="en-US" sz="3000" dirty="0"/>
              <a:t>but without the </a:t>
            </a:r>
            <a:r>
              <a:rPr lang="en-US" sz="3000" dirty="0" smtClean="0"/>
              <a:t>indents</a:t>
            </a:r>
            <a:endParaRPr lang="en-US" sz="30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sz="4000"/>
              <a:t>Increasing Column Widths and Entering Rows Titles</a:t>
            </a:r>
          </a:p>
        </p:txBody>
      </p:sp>
      <p:sp>
        <p:nvSpPr>
          <p:cNvPr id="13315" name="Rectangle 3"/>
          <p:cNvSpPr>
            <a:spLocks noGrp="1" noChangeArrowheads="1"/>
          </p:cNvSpPr>
          <p:nvPr>
            <p:ph type="body" idx="1"/>
          </p:nvPr>
        </p:nvSpPr>
        <p:spPr/>
        <p:txBody>
          <a:bodyPr/>
          <a:lstStyle/>
          <a:p>
            <a:r>
              <a:rPr lang="en-US" dirty="0" smtClean="0"/>
              <a:t>Click cell A5 and then click the Increase Indent button on the Ribbon</a:t>
            </a:r>
          </a:p>
          <a:p>
            <a:r>
              <a:rPr lang="en-US" dirty="0" smtClean="0"/>
              <a:t>Select </a:t>
            </a:r>
            <a:r>
              <a:rPr lang="en-US" dirty="0"/>
              <a:t>the range A9:A13 and then click the Increase Indent button on the Ribbon</a:t>
            </a:r>
          </a:p>
          <a:p>
            <a:r>
              <a:rPr lang="en-US" dirty="0"/>
              <a:t>Click cell A19 to finish entering the row titles</a:t>
            </a:r>
          </a:p>
          <a:p>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sz="4000"/>
              <a:t>Increasing Column Widths and Entering Rows Titles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1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z="4000"/>
              <a:t>Copying a Range of Cell to a Nonadjacent Destination Area</a:t>
            </a:r>
          </a:p>
        </p:txBody>
      </p:sp>
      <p:sp>
        <p:nvSpPr>
          <p:cNvPr id="15363" name="Rectangle 3"/>
          <p:cNvSpPr>
            <a:spLocks noGrp="1" noChangeArrowheads="1"/>
          </p:cNvSpPr>
          <p:nvPr>
            <p:ph type="body" idx="1"/>
          </p:nvPr>
        </p:nvSpPr>
        <p:spPr/>
        <p:txBody>
          <a:bodyPr/>
          <a:lstStyle/>
          <a:p>
            <a:pPr>
              <a:lnSpc>
                <a:spcPct val="90000"/>
              </a:lnSpc>
            </a:pPr>
            <a:r>
              <a:rPr lang="en-US" sz="2800" dirty="0"/>
              <a:t>Select the range A9:A13 and then click the Copy button on the Home tab on the Ribbon to copy the values and formats of the range A9:A13 to the Office Clipboard</a:t>
            </a:r>
          </a:p>
          <a:p>
            <a:pPr>
              <a:lnSpc>
                <a:spcPct val="90000"/>
              </a:lnSpc>
            </a:pPr>
            <a:r>
              <a:rPr lang="en-US" sz="2800" dirty="0"/>
              <a:t>Click cell A19, the top cell in the destination area</a:t>
            </a:r>
          </a:p>
          <a:p>
            <a:pPr>
              <a:lnSpc>
                <a:spcPct val="90000"/>
              </a:lnSpc>
            </a:pPr>
            <a:r>
              <a:rPr lang="en-US" sz="2800" dirty="0"/>
              <a:t>Click the Paste button on the Ribbon to copy the values and formats of the last item placed on the Office Clipboard (range A9:A13) to the destination area A19:A23</a:t>
            </a:r>
          </a:p>
          <a:p>
            <a:pPr>
              <a:lnSpc>
                <a:spcPct val="90000"/>
              </a:lnSpc>
            </a:pPr>
            <a:r>
              <a:rPr lang="en-US" sz="2800" dirty="0"/>
              <a:t>Scroll down so row 5 appears at the top of the window</a:t>
            </a:r>
          </a:p>
          <a:p>
            <a:pPr>
              <a:lnSpc>
                <a:spcPct val="90000"/>
              </a:lnSpc>
            </a:pPr>
            <a:r>
              <a:rPr lang="en-US" sz="2800" dirty="0"/>
              <a:t>Press the ESC key to remove the marquee from the source area and disable the Paste button on the Ribbon</a:t>
            </a:r>
          </a:p>
          <a:p>
            <a:pPr>
              <a:lnSpc>
                <a:spcPct val="90000"/>
              </a:lnSpc>
            </a:pPr>
            <a:endParaRPr lang="en-US" sz="2400" dirty="0"/>
          </a:p>
          <a:p>
            <a:pPr>
              <a:lnSpc>
                <a:spcPct val="9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sz="4000"/>
              <a:t>Copying a Range of Cell to a Nonadjacent Destination Area</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1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Inserting a Row</a:t>
            </a:r>
          </a:p>
        </p:txBody>
      </p:sp>
      <p:sp>
        <p:nvSpPr>
          <p:cNvPr id="17411" name="Rectangle 3"/>
          <p:cNvSpPr>
            <a:spLocks noGrp="1" noChangeArrowheads="1"/>
          </p:cNvSpPr>
          <p:nvPr>
            <p:ph type="body" idx="1"/>
          </p:nvPr>
        </p:nvSpPr>
        <p:spPr/>
        <p:txBody>
          <a:bodyPr/>
          <a:lstStyle/>
          <a:p>
            <a:pPr>
              <a:lnSpc>
                <a:spcPct val="90000"/>
              </a:lnSpc>
            </a:pPr>
            <a:r>
              <a:rPr lang="en-US" sz="2600" dirty="0"/>
              <a:t>Right-click row heading 21, the row below where you want to insert a row, to display the shortcut menu and the Mini toolbar</a:t>
            </a:r>
          </a:p>
          <a:p>
            <a:pPr>
              <a:lnSpc>
                <a:spcPct val="90000"/>
              </a:lnSpc>
            </a:pPr>
            <a:r>
              <a:rPr lang="en-US" sz="2600" dirty="0"/>
              <a:t>Click Insert on the shortcut menu to insert a new row in the worksheet by shifting the selected row 21 and all rows below it down one row</a:t>
            </a:r>
          </a:p>
          <a:p>
            <a:pPr>
              <a:lnSpc>
                <a:spcPct val="90000"/>
              </a:lnSpc>
            </a:pPr>
            <a:r>
              <a:rPr lang="en-US" sz="2600" dirty="0"/>
              <a:t>Click cell A21 in the new row and then enter Margin as the row title</a:t>
            </a:r>
          </a:p>
          <a:p>
            <a:pPr>
              <a:lnSpc>
                <a:spcPct val="90000"/>
              </a:lnSpc>
            </a:pPr>
            <a:r>
              <a:rPr lang="en-US" sz="2600" dirty="0"/>
              <a:t>Right-click row heading 24 and then click Insert on the shortcut menu to insert a new row in the worksheet</a:t>
            </a:r>
          </a:p>
          <a:p>
            <a:pPr>
              <a:lnSpc>
                <a:spcPct val="90000"/>
              </a:lnSpc>
            </a:pPr>
            <a:r>
              <a:rPr lang="en-US" sz="2600" dirty="0"/>
              <a:t>Click cell A24 in the new row and then enter Revenue for Bonus as the row title</a:t>
            </a:r>
          </a:p>
          <a:p>
            <a:pPr>
              <a:lnSpc>
                <a:spcPct val="90000"/>
              </a:lnSpc>
            </a:pPr>
            <a:endParaRPr lang="en-US" sz="2400" dirty="0"/>
          </a:p>
          <a:p>
            <a:pPr>
              <a:lnSpc>
                <a:spcPct val="9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Inserting a Row</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1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a:t>Entering Numbers with Format Symbols</a:t>
            </a:r>
          </a:p>
        </p:txBody>
      </p:sp>
      <p:sp>
        <p:nvSpPr>
          <p:cNvPr id="19459" name="Rectangle 3"/>
          <p:cNvSpPr>
            <a:spLocks noGrp="1" noChangeArrowheads="1"/>
          </p:cNvSpPr>
          <p:nvPr>
            <p:ph type="body" idx="1"/>
          </p:nvPr>
        </p:nvSpPr>
        <p:spPr/>
        <p:txBody>
          <a:bodyPr/>
          <a:lstStyle/>
          <a:p>
            <a:r>
              <a:rPr lang="en-US"/>
              <a:t>Enter </a:t>
            </a:r>
            <a:r>
              <a:rPr lang="en-US">
                <a:latin typeface="Courier New" pitchFamily="49" charset="0"/>
              </a:rPr>
              <a:t>100,000.00</a:t>
            </a:r>
            <a:r>
              <a:rPr lang="en-US"/>
              <a:t> in cell B19, </a:t>
            </a:r>
            <a:r>
              <a:rPr lang="en-US">
                <a:latin typeface="Courier New" pitchFamily="49" charset="0"/>
              </a:rPr>
              <a:t>3.25%</a:t>
            </a:r>
            <a:r>
              <a:rPr lang="en-US"/>
              <a:t> in cell B20,</a:t>
            </a:r>
            <a:r>
              <a:rPr lang="en-US">
                <a:latin typeface="Courier New" pitchFamily="49" charset="0"/>
              </a:rPr>
              <a:t>61.00%</a:t>
            </a:r>
            <a:r>
              <a:rPr lang="en-US"/>
              <a:t> in cell B21, </a:t>
            </a:r>
            <a:r>
              <a:rPr lang="en-US">
                <a:latin typeface="Courier New" pitchFamily="49" charset="0"/>
              </a:rPr>
              <a:t>9.00%</a:t>
            </a:r>
            <a:r>
              <a:rPr lang="en-US"/>
              <a:t> in cell B22, </a:t>
            </a:r>
            <a:r>
              <a:rPr lang="en-US">
                <a:latin typeface="Courier New" pitchFamily="49" charset="0"/>
              </a:rPr>
              <a:t>5.75%</a:t>
            </a:r>
            <a:r>
              <a:rPr lang="en-US"/>
              <a:t> in cell B23, 4,750,000.00 in cell B24, and </a:t>
            </a:r>
            <a:r>
              <a:rPr lang="en-US">
                <a:latin typeface="Courier New" pitchFamily="49" charset="0"/>
              </a:rPr>
              <a:t>17.00%</a:t>
            </a:r>
            <a:r>
              <a:rPr lang="en-US"/>
              <a:t> in cell B25 to display the entries using a format based on the format symbols entered with the numbers</a:t>
            </a:r>
          </a:p>
          <a:p>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4000"/>
              <a:t>Entering Numbers with Format Symbols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1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Objectives</a:t>
            </a:r>
          </a:p>
        </p:txBody>
      </p:sp>
      <p:sp>
        <p:nvSpPr>
          <p:cNvPr id="3075" name="Rectangle 3"/>
          <p:cNvSpPr>
            <a:spLocks noGrp="1" noChangeArrowheads="1"/>
          </p:cNvSpPr>
          <p:nvPr>
            <p:ph type="body" idx="1"/>
          </p:nvPr>
        </p:nvSpPr>
        <p:spPr/>
        <p:txBody>
          <a:bodyPr/>
          <a:lstStyle/>
          <a:p>
            <a:r>
              <a:rPr lang="en-US" dirty="0"/>
              <a:t>Rotate text in a cell</a:t>
            </a:r>
          </a:p>
          <a:p>
            <a:r>
              <a:rPr lang="en-US" dirty="0"/>
              <a:t>Create a series of month names</a:t>
            </a:r>
          </a:p>
          <a:p>
            <a:r>
              <a:rPr lang="en-US" dirty="0"/>
              <a:t>Copy, paste, insert, and delete cells</a:t>
            </a:r>
          </a:p>
          <a:p>
            <a:r>
              <a:rPr lang="en-US" dirty="0"/>
              <a:t>Format numbers using format symbols</a:t>
            </a:r>
          </a:p>
          <a:p>
            <a:r>
              <a:rPr lang="en-US" dirty="0"/>
              <a:t>Freeze and unfreeze titles</a:t>
            </a:r>
          </a:p>
          <a:p>
            <a:r>
              <a:rPr lang="en-US" dirty="0"/>
              <a:t>Show and format the system date</a:t>
            </a:r>
          </a:p>
          <a:p>
            <a:r>
              <a:rPr lang="en-US" dirty="0"/>
              <a:t>Use absolute cell references in a </a:t>
            </a:r>
            <a:r>
              <a:rPr lang="en-US" dirty="0" smtClean="0"/>
              <a:t>formula</a:t>
            </a: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000"/>
              <a:t>Freezing Column and Row Titles</a:t>
            </a:r>
          </a:p>
        </p:txBody>
      </p:sp>
      <p:sp>
        <p:nvSpPr>
          <p:cNvPr id="21507" name="Rectangle 3"/>
          <p:cNvSpPr>
            <a:spLocks noGrp="1" noChangeArrowheads="1"/>
          </p:cNvSpPr>
          <p:nvPr>
            <p:ph type="body" idx="1"/>
          </p:nvPr>
        </p:nvSpPr>
        <p:spPr/>
        <p:txBody>
          <a:bodyPr/>
          <a:lstStyle/>
          <a:p>
            <a:r>
              <a:rPr lang="en-US" sz="2800" dirty="0"/>
              <a:t>Press CTRL+HOME to select cell A1 and ensure that Excel displays row 1 and column A on the screen</a:t>
            </a:r>
          </a:p>
          <a:p>
            <a:r>
              <a:rPr lang="en-US" sz="2800" dirty="0"/>
              <a:t>Select cell </a:t>
            </a:r>
            <a:r>
              <a:rPr lang="en-US" sz="2800" dirty="0" smtClean="0"/>
              <a:t>B4</a:t>
            </a:r>
            <a:endParaRPr lang="en-US" sz="2800" dirty="0"/>
          </a:p>
          <a:p>
            <a:r>
              <a:rPr lang="en-US" sz="2800" dirty="0"/>
              <a:t>Click the View tab on the Ribbon and then click the Freeze Panes button on the Ribbon to display the Freeze Panes gallery</a:t>
            </a:r>
          </a:p>
          <a:p>
            <a:r>
              <a:rPr lang="en-US" sz="2800" dirty="0"/>
              <a:t>Click Freeze Panes in the Freeze Panes gallery to freeze column A and rows 1 through 3</a:t>
            </a:r>
          </a:p>
          <a:p>
            <a:endParaRPr lang="en-US" sz="2800" dirty="0"/>
          </a:p>
          <a:p>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4000"/>
              <a:t>Freezing Column and Row Titles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1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a:t>Entering the Projected Monthly Sales</a:t>
            </a:r>
          </a:p>
        </p:txBody>
      </p:sp>
      <p:sp>
        <p:nvSpPr>
          <p:cNvPr id="23555" name="Rectangle 3"/>
          <p:cNvSpPr>
            <a:spLocks noGrp="1" noChangeArrowheads="1"/>
          </p:cNvSpPr>
          <p:nvPr>
            <p:ph type="body" idx="1"/>
          </p:nvPr>
        </p:nvSpPr>
        <p:spPr/>
        <p:txBody>
          <a:bodyPr/>
          <a:lstStyle/>
          <a:p>
            <a:r>
              <a:rPr lang="en-US" sz="2800" dirty="0"/>
              <a:t>If necessary, click the Home tab on the Ribbon.</a:t>
            </a:r>
          </a:p>
          <a:p>
            <a:r>
              <a:rPr lang="en-US" sz="2800" dirty="0"/>
              <a:t>Enter </a:t>
            </a:r>
            <a:r>
              <a:rPr lang="en-US" sz="2800" dirty="0">
                <a:latin typeface="Courier New" pitchFamily="49" charset="0"/>
              </a:rPr>
              <a:t>3383909.82</a:t>
            </a:r>
            <a:r>
              <a:rPr lang="en-US" sz="2800" dirty="0"/>
              <a:t> in cell B4, </a:t>
            </a:r>
            <a:r>
              <a:rPr lang="en-US" sz="2800" dirty="0">
                <a:latin typeface="Courier New" pitchFamily="49" charset="0"/>
              </a:rPr>
              <a:t>6880576.15</a:t>
            </a:r>
            <a:r>
              <a:rPr lang="en-US" sz="2800" dirty="0"/>
              <a:t> in cell C4, </a:t>
            </a:r>
            <a:r>
              <a:rPr lang="en-US" sz="2800" dirty="0">
                <a:latin typeface="Courier New" pitchFamily="49" charset="0"/>
              </a:rPr>
              <a:t>9742702.37</a:t>
            </a:r>
            <a:r>
              <a:rPr lang="en-US" sz="2800" dirty="0"/>
              <a:t> in cell D4, </a:t>
            </a:r>
            <a:r>
              <a:rPr lang="en-US" sz="2800" dirty="0">
                <a:latin typeface="Courier New" pitchFamily="49" charset="0"/>
              </a:rPr>
              <a:t>4818493.53</a:t>
            </a:r>
            <a:r>
              <a:rPr lang="en-US" sz="2800" dirty="0"/>
              <a:t> in cell E4, </a:t>
            </a:r>
            <a:r>
              <a:rPr lang="en-US" sz="2800" dirty="0">
                <a:latin typeface="Courier New" pitchFamily="49" charset="0"/>
              </a:rPr>
              <a:t>4566722.63</a:t>
            </a:r>
            <a:r>
              <a:rPr lang="en-US" sz="2800" dirty="0"/>
              <a:t> in cell F4, and </a:t>
            </a:r>
            <a:r>
              <a:rPr lang="en-US" sz="2800" dirty="0">
                <a:latin typeface="Courier New" pitchFamily="49" charset="0"/>
              </a:rPr>
              <a:t>8527504.39</a:t>
            </a:r>
            <a:r>
              <a:rPr lang="en-US" sz="2800" dirty="0"/>
              <a:t> in cell </a:t>
            </a:r>
            <a:r>
              <a:rPr lang="en-US" sz="2800" dirty="0" smtClean="0"/>
              <a:t>G4</a:t>
            </a:r>
            <a:endParaRPr lang="en-US" sz="2800" dirty="0"/>
          </a:p>
          <a:p>
            <a:r>
              <a:rPr lang="en-US" sz="2800" dirty="0"/>
              <a:t>Click cell H4 and then click the Sum button on the Ribbon twice to total the semiannual sales in cell H4</a:t>
            </a:r>
          </a:p>
          <a:p>
            <a:pPr>
              <a:buFontTx/>
              <a:buNone/>
            </a:pP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a:t>Entering the Projected Monthly Sales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2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4000"/>
              <a:t>Entering and Formatting the System Date</a:t>
            </a:r>
          </a:p>
        </p:txBody>
      </p:sp>
      <p:sp>
        <p:nvSpPr>
          <p:cNvPr id="25603" name="Rectangle 3"/>
          <p:cNvSpPr>
            <a:spLocks noGrp="1" noChangeArrowheads="1"/>
          </p:cNvSpPr>
          <p:nvPr>
            <p:ph type="body" idx="1"/>
          </p:nvPr>
        </p:nvSpPr>
        <p:spPr/>
        <p:txBody>
          <a:bodyPr/>
          <a:lstStyle/>
          <a:p>
            <a:pPr>
              <a:lnSpc>
                <a:spcPct val="90000"/>
              </a:lnSpc>
            </a:pPr>
            <a:r>
              <a:rPr lang="en-US"/>
              <a:t>Click cell H2 and then click the Insert Function box in the formula bar</a:t>
            </a:r>
          </a:p>
          <a:p>
            <a:pPr>
              <a:lnSpc>
                <a:spcPct val="90000"/>
              </a:lnSpc>
            </a:pPr>
            <a:r>
              <a:rPr lang="en-US"/>
              <a:t>When Excel displays the Insert Function dialog box, click the Or select a category box arrow, and then select Date &amp; Time in the list</a:t>
            </a:r>
          </a:p>
          <a:p>
            <a:pPr>
              <a:lnSpc>
                <a:spcPct val="90000"/>
              </a:lnSpc>
            </a:pPr>
            <a:r>
              <a:rPr lang="en-US"/>
              <a:t>Scroll down in the Select a function list and then click NOW</a:t>
            </a:r>
          </a:p>
          <a:p>
            <a:pPr>
              <a:lnSpc>
                <a:spcPct val="90000"/>
              </a:lnSpc>
            </a:pPr>
            <a:r>
              <a:rPr lang="en-US"/>
              <a:t>Click the OK button</a:t>
            </a:r>
          </a:p>
          <a:p>
            <a:pPr>
              <a:lnSpc>
                <a:spcPct val="90000"/>
              </a:lnSpc>
            </a:pP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a:t>Entering and Formatting the System Date</a:t>
            </a:r>
          </a:p>
        </p:txBody>
      </p:sp>
      <p:sp>
        <p:nvSpPr>
          <p:cNvPr id="26627" name="Rectangle 3"/>
          <p:cNvSpPr>
            <a:spLocks noGrp="1" noChangeArrowheads="1"/>
          </p:cNvSpPr>
          <p:nvPr>
            <p:ph type="body" idx="1"/>
          </p:nvPr>
        </p:nvSpPr>
        <p:spPr/>
        <p:txBody>
          <a:bodyPr>
            <a:normAutofit lnSpcReduction="10000"/>
          </a:bodyPr>
          <a:lstStyle/>
          <a:p>
            <a:pPr>
              <a:lnSpc>
                <a:spcPct val="80000"/>
              </a:lnSpc>
            </a:pPr>
            <a:r>
              <a:rPr lang="en-US" sz="2800" dirty="0"/>
              <a:t>When Excel displays the Function Arguments dialog box, click the OK button to display the system date and time in cell H2, using the default date and time format mm/</a:t>
            </a:r>
            <a:r>
              <a:rPr lang="en-US" sz="2800" dirty="0" err="1"/>
              <a:t>dd</a:t>
            </a:r>
            <a:r>
              <a:rPr lang="en-US" sz="2800" dirty="0"/>
              <a:t>/</a:t>
            </a:r>
            <a:r>
              <a:rPr lang="en-US" sz="2800" dirty="0" err="1"/>
              <a:t>yyyy</a:t>
            </a:r>
            <a:r>
              <a:rPr lang="en-US" sz="2800" dirty="0"/>
              <a:t> </a:t>
            </a:r>
            <a:r>
              <a:rPr lang="en-US" sz="2800" dirty="0" err="1"/>
              <a:t>hh:mm</a:t>
            </a:r>
            <a:r>
              <a:rPr lang="en-US" sz="2800" dirty="0"/>
              <a:t>.</a:t>
            </a:r>
          </a:p>
          <a:p>
            <a:pPr>
              <a:lnSpc>
                <a:spcPct val="80000"/>
              </a:lnSpc>
            </a:pPr>
            <a:r>
              <a:rPr lang="en-US" sz="2800" dirty="0"/>
              <a:t>Right-click cell H2 to display the shortcut menu</a:t>
            </a:r>
          </a:p>
          <a:p>
            <a:pPr>
              <a:lnSpc>
                <a:spcPct val="80000"/>
              </a:lnSpc>
            </a:pPr>
            <a:r>
              <a:rPr lang="en-US" sz="2800" dirty="0"/>
              <a:t>Click Format Cells on the shortcut menu</a:t>
            </a:r>
          </a:p>
          <a:p>
            <a:pPr>
              <a:lnSpc>
                <a:spcPct val="80000"/>
              </a:lnSpc>
            </a:pPr>
            <a:r>
              <a:rPr lang="en-US" sz="2800" dirty="0"/>
              <a:t>When Excel displays the Format Cells dialog box, if necessary, click the Number tab</a:t>
            </a:r>
          </a:p>
          <a:p>
            <a:pPr>
              <a:lnSpc>
                <a:spcPct val="80000"/>
              </a:lnSpc>
            </a:pPr>
            <a:r>
              <a:rPr lang="en-US" sz="2800" dirty="0"/>
              <a:t>Click Date in the Category list. Scroll down in the Type list and then click 3/14/2001 to display a sample of the data in the active cell (H2) using the selected format in the Sample area</a:t>
            </a:r>
          </a:p>
          <a:p>
            <a:pPr>
              <a:lnSpc>
                <a:spcPct val="80000"/>
              </a:lnSpc>
            </a:pPr>
            <a:r>
              <a:rPr lang="en-US" sz="2800" dirty="0"/>
              <a:t>Click the OK button in the Format Cells dialog box to display the system date in the form mm/</a:t>
            </a:r>
            <a:r>
              <a:rPr lang="en-US" sz="2800" dirty="0" err="1"/>
              <a:t>dd</a:t>
            </a:r>
            <a:r>
              <a:rPr lang="en-US" sz="2800" dirty="0"/>
              <a:t>/</a:t>
            </a:r>
            <a:r>
              <a:rPr lang="en-US" sz="2800" dirty="0" err="1"/>
              <a:t>yyyy</a:t>
            </a:r>
            <a:endParaRPr lang="en-US" sz="2800" dirty="0"/>
          </a:p>
          <a:p>
            <a:pPr>
              <a:lnSpc>
                <a:spcPct val="80000"/>
              </a:lnSpc>
            </a:pPr>
            <a:endParaRPr lang="en-US" sz="20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a:t>Entering and Formatting the System Date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2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sz="4000"/>
              <a:t>Entering a Formula Containing Absolute Cell References</a:t>
            </a:r>
          </a:p>
        </p:txBody>
      </p:sp>
      <p:sp>
        <p:nvSpPr>
          <p:cNvPr id="29699" name="Rectangle 3"/>
          <p:cNvSpPr>
            <a:spLocks noGrp="1" noChangeArrowheads="1"/>
          </p:cNvSpPr>
          <p:nvPr>
            <p:ph type="body" idx="1"/>
          </p:nvPr>
        </p:nvSpPr>
        <p:spPr/>
        <p:txBody>
          <a:bodyPr/>
          <a:lstStyle/>
          <a:p>
            <a:pPr>
              <a:lnSpc>
                <a:spcPct val="90000"/>
              </a:lnSpc>
            </a:pPr>
            <a:r>
              <a:rPr lang="en-US" sz="2400"/>
              <a:t>Press CTRL+HOME and then click cell B5</a:t>
            </a:r>
          </a:p>
          <a:p>
            <a:pPr>
              <a:lnSpc>
                <a:spcPct val="90000"/>
              </a:lnSpc>
            </a:pPr>
            <a:r>
              <a:rPr lang="en-US" sz="2400"/>
              <a:t>Type </a:t>
            </a:r>
            <a:r>
              <a:rPr lang="en-US" sz="2400">
                <a:latin typeface="Courier New" pitchFamily="49" charset="0"/>
              </a:rPr>
              <a:t>=</a:t>
            </a:r>
            <a:r>
              <a:rPr lang="en-US" sz="2400"/>
              <a:t> (equal sign), click cell B4, type </a:t>
            </a:r>
            <a:r>
              <a:rPr lang="en-US" sz="2400">
                <a:latin typeface="Courier New" pitchFamily="49" charset="0"/>
              </a:rPr>
              <a:t>*</a:t>
            </a:r>
            <a:r>
              <a:rPr lang="en-US" sz="2400"/>
              <a:t>(1-b21 and then press F4 to change b21 from a relative cell reference to an absolute cell reference </a:t>
            </a:r>
          </a:p>
          <a:p>
            <a:pPr>
              <a:lnSpc>
                <a:spcPct val="90000"/>
              </a:lnSpc>
            </a:pPr>
            <a:r>
              <a:rPr lang="en-US" sz="2400"/>
              <a:t>Type ) to complete the formula</a:t>
            </a:r>
          </a:p>
          <a:p>
            <a:pPr>
              <a:lnSpc>
                <a:spcPct val="90000"/>
              </a:lnSpc>
            </a:pPr>
            <a:r>
              <a:rPr lang="en-US" sz="2400"/>
              <a:t>Click the Enter box in the formula bar to display the result, 1319724.83, in cell B5, instead of the formula</a:t>
            </a:r>
          </a:p>
          <a:p>
            <a:pPr>
              <a:lnSpc>
                <a:spcPct val="90000"/>
              </a:lnSpc>
            </a:pPr>
            <a:r>
              <a:rPr lang="en-US" sz="2400"/>
              <a:t>Click cell B6, type = (equal sign), click cell B4, type — and then click cell B5</a:t>
            </a:r>
          </a:p>
          <a:p>
            <a:pPr>
              <a:lnSpc>
                <a:spcPct val="90000"/>
              </a:lnSpc>
            </a:pPr>
            <a:r>
              <a:rPr lang="en-US" sz="2400"/>
              <a:t>Click the Enter box in the formula bar to display the gross margin for January, 2064184.99, in cell B6</a:t>
            </a:r>
          </a:p>
          <a:p>
            <a:pPr>
              <a:lnSpc>
                <a:spcPct val="90000"/>
              </a:lnSpc>
            </a:pPr>
            <a:endParaRPr lang="en-US" sz="2400"/>
          </a:p>
        </p:txBody>
      </p:sp>
      <p:sp>
        <p:nvSpPr>
          <p:cNvPr id="4" name="Slide Number Placeholder 3"/>
          <p:cNvSpPr>
            <a:spLocks noGrp="1"/>
          </p:cNvSpPr>
          <p:nvPr>
            <p:ph type="sldNum" sz="quarter" idx="12"/>
          </p:nvPr>
        </p:nvSpPr>
        <p:spPr/>
        <p:txBody>
          <a:bodyPr/>
          <a:lstStyle/>
          <a:p>
            <a:fld id="{CA380B22-F6F4-44E6-A477-C47B9EB980BC}"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sz="4000"/>
              <a:t>Entering a Formula Containing Absolute Cell References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2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Entering an IF Function</a:t>
            </a:r>
          </a:p>
        </p:txBody>
      </p:sp>
      <p:sp>
        <p:nvSpPr>
          <p:cNvPr id="31747" name="Rectangle 3"/>
          <p:cNvSpPr>
            <a:spLocks noGrp="1" noChangeArrowheads="1"/>
          </p:cNvSpPr>
          <p:nvPr>
            <p:ph type="body" idx="1"/>
          </p:nvPr>
        </p:nvSpPr>
        <p:spPr/>
        <p:txBody>
          <a:bodyPr/>
          <a:lstStyle/>
          <a:p>
            <a:r>
              <a:rPr lang="en-US"/>
              <a:t>Click cell B9. Type =if(b4&gt;=$b$24, $b$19,0) in the cell</a:t>
            </a:r>
          </a:p>
          <a:p>
            <a:r>
              <a:rPr lang="en-US"/>
              <a:t>Click the Enter box in the formula bar to display 0 in cell B9 (Figure 3–29),because the value in cell B4 (3383909.82) is less than the value in cell B24 (4,750,000)</a:t>
            </a:r>
          </a:p>
          <a:p>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Objectives</a:t>
            </a:r>
          </a:p>
        </p:txBody>
      </p:sp>
      <p:sp>
        <p:nvSpPr>
          <p:cNvPr id="4099" name="Rectangle 3"/>
          <p:cNvSpPr>
            <a:spLocks noGrp="1" noChangeArrowheads="1"/>
          </p:cNvSpPr>
          <p:nvPr>
            <p:ph type="body" idx="1"/>
          </p:nvPr>
        </p:nvSpPr>
        <p:spPr/>
        <p:txBody>
          <a:bodyPr/>
          <a:lstStyle/>
          <a:p>
            <a:r>
              <a:rPr lang="en-US" dirty="0"/>
              <a:t>Use the IF function to perform a logical test</a:t>
            </a:r>
          </a:p>
          <a:p>
            <a:r>
              <a:rPr lang="en-US" dirty="0"/>
              <a:t>Use the Format Painter button to format cells</a:t>
            </a:r>
          </a:p>
          <a:p>
            <a:r>
              <a:rPr lang="en-US" dirty="0"/>
              <a:t>Create a 3-D Pie chart on a separate chart sheet</a:t>
            </a:r>
          </a:p>
          <a:p>
            <a:r>
              <a:rPr lang="en-US" dirty="0"/>
              <a:t>Color and rearrange worksheet tabs</a:t>
            </a:r>
          </a:p>
          <a:p>
            <a:r>
              <a:rPr lang="en-US" dirty="0"/>
              <a:t>Change the worksheet view</a:t>
            </a:r>
          </a:p>
          <a:p>
            <a:r>
              <a:rPr lang="en-US" dirty="0"/>
              <a:t>Answer what-if questions</a:t>
            </a:r>
          </a:p>
          <a:p>
            <a:r>
              <a:rPr lang="en-US" dirty="0"/>
              <a:t>Goal seek to answer what-if </a:t>
            </a:r>
            <a:r>
              <a:rPr lang="en-US" dirty="0" smtClean="0"/>
              <a:t>questions</a:t>
            </a: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Entering an IF Function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2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z="4000"/>
              <a:t>Entering the Remaining January Formulas</a:t>
            </a:r>
          </a:p>
        </p:txBody>
      </p:sp>
      <p:sp>
        <p:nvSpPr>
          <p:cNvPr id="33795" name="Rectangle 3"/>
          <p:cNvSpPr>
            <a:spLocks noGrp="1" noChangeArrowheads="1"/>
          </p:cNvSpPr>
          <p:nvPr>
            <p:ph type="body" idx="1"/>
          </p:nvPr>
        </p:nvSpPr>
        <p:spPr/>
        <p:txBody>
          <a:bodyPr/>
          <a:lstStyle/>
          <a:p>
            <a:pPr>
              <a:lnSpc>
                <a:spcPct val="80000"/>
              </a:lnSpc>
            </a:pPr>
            <a:r>
              <a:rPr lang="en-US" sz="2600" dirty="0"/>
              <a:t>Click cell B10. Type </a:t>
            </a:r>
            <a:r>
              <a:rPr lang="en-US" sz="2600" dirty="0">
                <a:latin typeface="Courier New" pitchFamily="49" charset="0"/>
                <a:cs typeface="Courier New" pitchFamily="49" charset="0"/>
              </a:rPr>
              <a:t>=b4*$b$20 </a:t>
            </a:r>
            <a:r>
              <a:rPr lang="en-US" sz="2600" dirty="0"/>
              <a:t>and then press the DOWN ARROW key. Type </a:t>
            </a:r>
            <a:r>
              <a:rPr lang="en-US" sz="2600" dirty="0">
                <a:latin typeface="Courier New" pitchFamily="49" charset="0"/>
                <a:cs typeface="Courier New" pitchFamily="49" charset="0"/>
              </a:rPr>
              <a:t>=b4*$b$22 </a:t>
            </a:r>
            <a:r>
              <a:rPr lang="en-US" sz="2600" dirty="0"/>
              <a:t>and then press the DOWN ARROW key. Type </a:t>
            </a:r>
            <a:r>
              <a:rPr lang="en-US" sz="2600" dirty="0">
                <a:latin typeface="Courier New" pitchFamily="49" charset="0"/>
                <a:cs typeface="Courier New" pitchFamily="49" charset="0"/>
              </a:rPr>
              <a:t>=b4*$b$23 </a:t>
            </a:r>
            <a:r>
              <a:rPr lang="en-US" sz="2600" dirty="0"/>
              <a:t>and then press the DOWN ARROW key. Type </a:t>
            </a:r>
            <a:r>
              <a:rPr lang="en-US" sz="2600" dirty="0">
                <a:latin typeface="Courier New" pitchFamily="49" charset="0"/>
                <a:cs typeface="Courier New" pitchFamily="49" charset="0"/>
              </a:rPr>
              <a:t>=b4*$b$25 </a:t>
            </a:r>
            <a:r>
              <a:rPr lang="en-US" sz="2600" dirty="0"/>
              <a:t>and then press the DOWN ARROW key</a:t>
            </a:r>
          </a:p>
          <a:p>
            <a:pPr>
              <a:lnSpc>
                <a:spcPct val="80000"/>
              </a:lnSpc>
            </a:pPr>
            <a:r>
              <a:rPr lang="en-US" sz="2600" dirty="0"/>
              <a:t>With cell B14 selected, click the Sum button on the Home tab on the Ribbon twice. Click cell B16. Type </a:t>
            </a:r>
            <a:r>
              <a:rPr lang="en-US" sz="2600" dirty="0">
                <a:latin typeface="Courier New" pitchFamily="49" charset="0"/>
                <a:cs typeface="Courier New" pitchFamily="49" charset="0"/>
              </a:rPr>
              <a:t>=b6-b14 </a:t>
            </a:r>
            <a:r>
              <a:rPr lang="en-US" sz="2600" dirty="0"/>
              <a:t>and then press the ENTER key </a:t>
            </a:r>
          </a:p>
          <a:p>
            <a:pPr>
              <a:lnSpc>
                <a:spcPct val="80000"/>
              </a:lnSpc>
            </a:pPr>
            <a:r>
              <a:rPr lang="en-US" sz="2600" dirty="0"/>
              <a:t>Press CTRL+ACCENT MARK (`) to instruct Excel to display the formulas version of the worksheet </a:t>
            </a:r>
          </a:p>
          <a:p>
            <a:pPr>
              <a:lnSpc>
                <a:spcPct val="80000"/>
              </a:lnSpc>
            </a:pPr>
            <a:r>
              <a:rPr lang="en-US" sz="2600" dirty="0"/>
              <a:t>When you are </a:t>
            </a:r>
            <a:r>
              <a:rPr lang="en-US" sz="2600" dirty="0" smtClean="0"/>
              <a:t>finished </a:t>
            </a:r>
            <a:r>
              <a:rPr lang="en-US" sz="2600" dirty="0"/>
              <a:t>viewing the formulas version, press CTRL+ACCENT MARK (`) to instruct Excel to display the values version of the worksheet</a:t>
            </a:r>
          </a:p>
          <a:p>
            <a:pPr>
              <a:lnSpc>
                <a:spcPct val="8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sz="4000"/>
              <a:t>Entering the Remaining January Formulas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30b.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sz="4000"/>
              <a:t>Copying Formulas with Absolute Cell References Using the Fill Handle </a:t>
            </a:r>
          </a:p>
        </p:txBody>
      </p:sp>
      <p:sp>
        <p:nvSpPr>
          <p:cNvPr id="35843" name="Rectangle 3"/>
          <p:cNvSpPr>
            <a:spLocks noGrp="1" noChangeArrowheads="1"/>
          </p:cNvSpPr>
          <p:nvPr>
            <p:ph type="body" idx="1"/>
          </p:nvPr>
        </p:nvSpPr>
        <p:spPr/>
        <p:txBody>
          <a:bodyPr/>
          <a:lstStyle/>
          <a:p>
            <a:pPr>
              <a:lnSpc>
                <a:spcPct val="90000"/>
              </a:lnSpc>
            </a:pPr>
            <a:r>
              <a:rPr lang="en-US"/>
              <a:t>Select the range B5:B16 and then point to the fill handle in the lower-right corner of cell B16</a:t>
            </a:r>
          </a:p>
          <a:p>
            <a:pPr>
              <a:lnSpc>
                <a:spcPct val="90000"/>
              </a:lnSpc>
            </a:pPr>
            <a:r>
              <a:rPr lang="en-US"/>
              <a:t>Drag the fill handle to the right to select the destination area C5:G16 to copy the formulas from the source area (B5:B16) to the destination area (C5:G16) and display the calculated amounts and Auto Fill Options button</a:t>
            </a:r>
          </a:p>
          <a:p>
            <a:pPr>
              <a:lnSpc>
                <a:spcPct val="90000"/>
              </a:lnSpc>
            </a:pPr>
            <a:endParaRPr lang="en-US"/>
          </a:p>
          <a:p>
            <a:pPr>
              <a:lnSpc>
                <a:spcPct val="90000"/>
              </a:lnSpc>
            </a:pP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sz="4000"/>
              <a:t>Copying Formulas with Absolute Cell References Using the Fill Handle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3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sz="4000"/>
              <a:t>Determining Row Totals in Nonadjacent Cells</a:t>
            </a:r>
          </a:p>
        </p:txBody>
      </p:sp>
      <p:sp>
        <p:nvSpPr>
          <p:cNvPr id="37891" name="Rectangle 3"/>
          <p:cNvSpPr>
            <a:spLocks noGrp="1" noChangeArrowheads="1"/>
          </p:cNvSpPr>
          <p:nvPr>
            <p:ph type="body" idx="1"/>
          </p:nvPr>
        </p:nvSpPr>
        <p:spPr/>
        <p:txBody>
          <a:bodyPr/>
          <a:lstStyle/>
          <a:p>
            <a:r>
              <a:rPr lang="en-US"/>
              <a:t>Select the range H5:H6. Hold down the CTRL key and select the range H9:H14 and cell H16 </a:t>
            </a:r>
          </a:p>
          <a:p>
            <a:r>
              <a:rPr lang="en-US"/>
              <a:t>Click the Sum button on the Ribbon to display the row totals in column H</a:t>
            </a:r>
          </a:p>
          <a:p>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sz="4000"/>
              <a:t>Determining Row Totals in Nonadjacent Cells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3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sz="4000"/>
              <a:t>Unfreezing the Worksheet Titles and Saving the Workbook</a:t>
            </a:r>
          </a:p>
        </p:txBody>
      </p:sp>
      <p:sp>
        <p:nvSpPr>
          <p:cNvPr id="39939" name="Rectangle 3"/>
          <p:cNvSpPr>
            <a:spLocks noGrp="1" noChangeArrowheads="1"/>
          </p:cNvSpPr>
          <p:nvPr>
            <p:ph type="body" idx="1"/>
          </p:nvPr>
        </p:nvSpPr>
        <p:spPr/>
        <p:txBody>
          <a:bodyPr/>
          <a:lstStyle/>
          <a:p>
            <a:r>
              <a:rPr lang="en-US" sz="2800"/>
              <a:t>Press CTRL+HOME to select cell B4 and view the upper-left corner of the screen</a:t>
            </a:r>
          </a:p>
          <a:p>
            <a:r>
              <a:rPr lang="en-US" sz="2800"/>
              <a:t>Click the View tab on the Ribbon and then click the Freeze Panes button on the Ribbon to display the Freeze Panes gallery </a:t>
            </a:r>
          </a:p>
          <a:p>
            <a:r>
              <a:rPr lang="en-US" sz="2800"/>
              <a:t>Click Unfreeze Panes in the Freeze Panes gallery to unfreeze the titles</a:t>
            </a:r>
          </a:p>
          <a:p>
            <a:r>
              <a:rPr lang="en-US" sz="2800"/>
              <a:t>Click the Home tab on the Ribbon and then click the Save button on the Quick Access Toolbar</a:t>
            </a:r>
          </a:p>
          <a:p>
            <a:endParaRPr lang="en-US" sz="2800"/>
          </a:p>
          <a:p>
            <a:endParaRPr lang="en-US" sz="2800"/>
          </a:p>
        </p:txBody>
      </p:sp>
      <p:sp>
        <p:nvSpPr>
          <p:cNvPr id="4" name="Slide Number Placeholder 3"/>
          <p:cNvSpPr>
            <a:spLocks noGrp="1"/>
          </p:cNvSpPr>
          <p:nvPr>
            <p:ph type="sldNum" sz="quarter" idx="12"/>
          </p:nvPr>
        </p:nvSpPr>
        <p:spPr/>
        <p:txBody>
          <a:bodyPr/>
          <a:lstStyle/>
          <a:p>
            <a:fld id="{CA380B22-F6F4-44E6-A477-C47B9EB980BC}" type="slidenum">
              <a:rPr lang="en-US" smtClean="0"/>
              <a:pPr/>
              <a:t>37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r>
              <a:rPr lang="en-US" sz="4000"/>
              <a:t>Unfreezing the Worksheet Titles and Saving the Workbook</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3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sz="4000"/>
              <a:t>Assigning Formats to Nonadjacent Ranges</a:t>
            </a:r>
          </a:p>
        </p:txBody>
      </p:sp>
      <p:sp>
        <p:nvSpPr>
          <p:cNvPr id="41987" name="Rectangle 3"/>
          <p:cNvSpPr>
            <a:spLocks noGrp="1" noChangeArrowheads="1"/>
          </p:cNvSpPr>
          <p:nvPr>
            <p:ph type="body" idx="1"/>
          </p:nvPr>
        </p:nvSpPr>
        <p:spPr/>
        <p:txBody>
          <a:bodyPr>
            <a:normAutofit lnSpcReduction="10000"/>
          </a:bodyPr>
          <a:lstStyle/>
          <a:p>
            <a:pPr>
              <a:lnSpc>
                <a:spcPct val="80000"/>
              </a:lnSpc>
            </a:pPr>
            <a:r>
              <a:rPr lang="en-US" sz="2600" dirty="0"/>
              <a:t>Select the range B4:H4</a:t>
            </a:r>
          </a:p>
          <a:p>
            <a:pPr>
              <a:lnSpc>
                <a:spcPct val="80000"/>
              </a:lnSpc>
            </a:pPr>
            <a:r>
              <a:rPr lang="en-US" sz="2600" dirty="0"/>
              <a:t>While holding down the CTRL key, select the nonadjacent ranges B6:H6,B9:H9, B14:H14, and B16:H16, and then release the CTRL </a:t>
            </a:r>
            <a:r>
              <a:rPr lang="en-US" sz="2600" dirty="0" smtClean="0"/>
              <a:t>key</a:t>
            </a:r>
            <a:endParaRPr lang="en-US" sz="2600" dirty="0"/>
          </a:p>
          <a:p>
            <a:pPr>
              <a:lnSpc>
                <a:spcPct val="80000"/>
              </a:lnSpc>
            </a:pPr>
            <a:r>
              <a:rPr lang="en-US" sz="2600" dirty="0"/>
              <a:t>Click the Format Cells: Number Dialog Box Launcher on the Ribbon to display the Format Cells dialog box</a:t>
            </a:r>
          </a:p>
          <a:p>
            <a:pPr>
              <a:lnSpc>
                <a:spcPct val="80000"/>
              </a:lnSpc>
            </a:pPr>
            <a:r>
              <a:rPr lang="en-US" sz="2600" dirty="0"/>
              <a:t>Click Currency in the Category list, select 2 in the Decimal places box, click $ in the Symbol list to ensure a dollar sign shows, and click the black font color ($1,234.10) in the Negative numbers list</a:t>
            </a:r>
          </a:p>
          <a:p>
            <a:pPr>
              <a:lnSpc>
                <a:spcPct val="80000"/>
              </a:lnSpc>
            </a:pPr>
            <a:r>
              <a:rPr lang="en-US" sz="2600" dirty="0"/>
              <a:t>Click the OK button</a:t>
            </a:r>
          </a:p>
          <a:p>
            <a:pPr>
              <a:lnSpc>
                <a:spcPct val="80000"/>
              </a:lnSpc>
            </a:pPr>
            <a:r>
              <a:rPr lang="en-US" sz="2600" dirty="0"/>
              <a:t>Select the range B5:H5</a:t>
            </a:r>
          </a:p>
          <a:p>
            <a:pPr>
              <a:lnSpc>
                <a:spcPct val="80000"/>
              </a:lnSpc>
            </a:pPr>
            <a:r>
              <a:rPr lang="en-US" sz="2600" dirty="0"/>
              <a:t>While holding down the CTRL key, select the range B10:H13, and then release the CTRL key</a:t>
            </a:r>
          </a:p>
          <a:p>
            <a:pPr>
              <a:lnSpc>
                <a:spcPct val="80000"/>
              </a:lnSpc>
            </a:pPr>
            <a:endParaRPr lang="en-US" sz="2000" dirty="0"/>
          </a:p>
          <a:p>
            <a:pPr>
              <a:lnSpc>
                <a:spcPct val="80000"/>
              </a:lnSpc>
            </a:pPr>
            <a:endParaRPr lang="en-US" sz="2000" dirty="0"/>
          </a:p>
          <a:p>
            <a:pPr>
              <a:lnSpc>
                <a:spcPct val="80000"/>
              </a:lnSpc>
            </a:pPr>
            <a:endParaRPr lang="en-US" sz="20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Plan Ahead</a:t>
            </a:r>
          </a:p>
        </p:txBody>
      </p:sp>
      <p:sp>
        <p:nvSpPr>
          <p:cNvPr id="5123" name="Rectangle 3"/>
          <p:cNvSpPr>
            <a:spLocks noGrp="1" noChangeArrowheads="1"/>
          </p:cNvSpPr>
          <p:nvPr>
            <p:ph type="body" idx="1"/>
          </p:nvPr>
        </p:nvSpPr>
        <p:spPr/>
        <p:txBody>
          <a:bodyPr/>
          <a:lstStyle/>
          <a:p>
            <a:pPr>
              <a:lnSpc>
                <a:spcPct val="90000"/>
              </a:lnSpc>
            </a:pPr>
            <a:r>
              <a:rPr lang="en-US"/>
              <a:t>Plan the layout of the worksheet</a:t>
            </a:r>
          </a:p>
          <a:p>
            <a:pPr>
              <a:lnSpc>
                <a:spcPct val="90000"/>
              </a:lnSpc>
            </a:pPr>
            <a:r>
              <a:rPr lang="en-US"/>
              <a:t>Determine the necessary formulas and functions needed</a:t>
            </a:r>
          </a:p>
          <a:p>
            <a:pPr>
              <a:lnSpc>
                <a:spcPct val="90000"/>
              </a:lnSpc>
            </a:pPr>
            <a:r>
              <a:rPr lang="en-US"/>
              <a:t>Identify how to format various elements of the worksheet</a:t>
            </a:r>
          </a:p>
          <a:p>
            <a:pPr>
              <a:lnSpc>
                <a:spcPct val="90000"/>
              </a:lnSpc>
            </a:pPr>
            <a:r>
              <a:rPr lang="en-US"/>
              <a:t>Specify how the chart should convey necessary information</a:t>
            </a:r>
          </a:p>
          <a:p>
            <a:pPr>
              <a:lnSpc>
                <a:spcPct val="90000"/>
              </a:lnSpc>
            </a:pPr>
            <a:r>
              <a:rPr lang="en-US"/>
              <a:t>Perform what-if analysis and goal seeking using the best techniques</a:t>
            </a:r>
          </a:p>
          <a:p>
            <a:pPr>
              <a:lnSpc>
                <a:spcPct val="90000"/>
              </a:lnSpc>
              <a:buFontTx/>
              <a:buNone/>
            </a:pP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US" sz="4000"/>
              <a:t>Assigning Formats to Nonadjacent Ranges</a:t>
            </a:r>
          </a:p>
        </p:txBody>
      </p:sp>
      <p:sp>
        <p:nvSpPr>
          <p:cNvPr id="43011" name="Rectangle 3"/>
          <p:cNvSpPr>
            <a:spLocks noGrp="1" noChangeArrowheads="1"/>
          </p:cNvSpPr>
          <p:nvPr>
            <p:ph type="body" idx="1"/>
          </p:nvPr>
        </p:nvSpPr>
        <p:spPr/>
        <p:txBody>
          <a:bodyPr/>
          <a:lstStyle/>
          <a:p>
            <a:pPr>
              <a:lnSpc>
                <a:spcPct val="80000"/>
              </a:lnSpc>
            </a:pPr>
            <a:r>
              <a:rPr lang="en-US" dirty="0"/>
              <a:t>Click the Format Cells: Number Dialog Box Launcher on the Ribbon to display the Format Cells dialog </a:t>
            </a:r>
            <a:r>
              <a:rPr lang="en-US" dirty="0" smtClean="0"/>
              <a:t>box</a:t>
            </a:r>
            <a:endParaRPr lang="en-US" dirty="0"/>
          </a:p>
          <a:p>
            <a:pPr>
              <a:lnSpc>
                <a:spcPct val="80000"/>
              </a:lnSpc>
            </a:pPr>
            <a:r>
              <a:rPr lang="en-US" dirty="0"/>
              <a:t>When Excel displays the Format Cells dialog box, click Currency in the Category list, select 2 in the Decimal places box, click None in the Symbol list so a dollar sign does not show, and click the black font color (1,234.10) in the Negative numbers list</a:t>
            </a:r>
          </a:p>
          <a:p>
            <a:pPr>
              <a:lnSpc>
                <a:spcPct val="80000"/>
              </a:lnSpc>
            </a:pPr>
            <a:r>
              <a:rPr lang="en-US" dirty="0"/>
              <a:t>Click the OK button</a:t>
            </a:r>
          </a:p>
          <a:p>
            <a:pPr>
              <a:lnSpc>
                <a:spcPct val="80000"/>
              </a:lnSpc>
            </a:pPr>
            <a:r>
              <a:rPr lang="en-US" dirty="0"/>
              <a:t>Press CTRL+HOME to select cell A1 to display the formatted numbers</a:t>
            </a:r>
          </a:p>
          <a:p>
            <a:pPr>
              <a:lnSpc>
                <a:spcPct val="80000"/>
              </a:lnSpc>
            </a:pP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z="4000"/>
              <a:t>Assigning Formats to Nonadjacent Ranges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3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Formatting the Worksheet Titles</a:t>
            </a:r>
          </a:p>
        </p:txBody>
      </p:sp>
      <p:sp>
        <p:nvSpPr>
          <p:cNvPr id="45059" name="Rectangle 3"/>
          <p:cNvSpPr>
            <a:spLocks noGrp="1" noChangeArrowheads="1"/>
          </p:cNvSpPr>
          <p:nvPr>
            <p:ph type="body" idx="1"/>
          </p:nvPr>
        </p:nvSpPr>
        <p:spPr/>
        <p:txBody>
          <a:bodyPr/>
          <a:lstStyle/>
          <a:p>
            <a:r>
              <a:rPr lang="en-US" sz="3000" dirty="0"/>
              <a:t>Click the column A heading to select column A</a:t>
            </a:r>
          </a:p>
          <a:p>
            <a:r>
              <a:rPr lang="en-US" sz="3000" dirty="0"/>
              <a:t>Click the Bold button on the Ribbon to bold all of the data in column A</a:t>
            </a:r>
          </a:p>
          <a:p>
            <a:r>
              <a:rPr lang="en-US" sz="3000" dirty="0"/>
              <a:t>Click cell A1 to select it. Click the Font Size box arrow on the Ribbon, and then click 36 in the Font Size list</a:t>
            </a:r>
          </a:p>
          <a:p>
            <a:r>
              <a:rPr lang="en-US" sz="3000" dirty="0"/>
              <a:t>Click cell A2, click the Font Size box arrow, and then click 18 in the Font Size list</a:t>
            </a:r>
          </a:p>
          <a:p>
            <a:endParaRPr lang="en-US" sz="2800" dirty="0"/>
          </a:p>
          <a:p>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Formatting the Worksheet Titles</a:t>
            </a:r>
          </a:p>
        </p:txBody>
      </p:sp>
      <p:sp>
        <p:nvSpPr>
          <p:cNvPr id="46083" name="Rectangle 3"/>
          <p:cNvSpPr>
            <a:spLocks noGrp="1" noChangeArrowheads="1"/>
          </p:cNvSpPr>
          <p:nvPr>
            <p:ph type="body" idx="1"/>
          </p:nvPr>
        </p:nvSpPr>
        <p:spPr/>
        <p:txBody>
          <a:bodyPr/>
          <a:lstStyle/>
          <a:p>
            <a:r>
              <a:rPr lang="en-US"/>
              <a:t>Select the range A1:H2 and then click the Fill Color button arrow on the Ribbon</a:t>
            </a:r>
          </a:p>
          <a:p>
            <a:r>
              <a:rPr lang="en-US"/>
              <a:t>Click Orange, Accent 1 (column 5, row 1) on the Fill Color palette</a:t>
            </a:r>
          </a:p>
          <a:p>
            <a:r>
              <a:rPr lang="en-US"/>
              <a:t>Click the Font Color button arrow on the Ribbon and then select White, Background 1 (column 1, row 1) on the Font Color palette</a:t>
            </a:r>
          </a:p>
          <a:p>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43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Formatting the Worksheet Titles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4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sz="4000"/>
              <a:t>Assigning Cell Styles to Nonadjacent Rows and Colors to a Cell</a:t>
            </a:r>
          </a:p>
        </p:txBody>
      </p:sp>
      <p:sp>
        <p:nvSpPr>
          <p:cNvPr id="48131" name="Rectangle 3"/>
          <p:cNvSpPr>
            <a:spLocks noGrp="1" noChangeArrowheads="1"/>
          </p:cNvSpPr>
          <p:nvPr>
            <p:ph type="body" idx="1"/>
          </p:nvPr>
        </p:nvSpPr>
        <p:spPr/>
        <p:txBody>
          <a:bodyPr/>
          <a:lstStyle/>
          <a:p>
            <a:pPr>
              <a:lnSpc>
                <a:spcPct val="90000"/>
              </a:lnSpc>
            </a:pPr>
            <a:r>
              <a:rPr lang="en-US" sz="2800" dirty="0"/>
              <a:t>Select the range A3:H3 and apply the Heading 3 cell style</a:t>
            </a:r>
          </a:p>
          <a:p>
            <a:pPr>
              <a:lnSpc>
                <a:spcPct val="90000"/>
              </a:lnSpc>
            </a:pPr>
            <a:r>
              <a:rPr lang="en-US" sz="2800" dirty="0"/>
              <a:t>Select the range A6:H6 and while holding down the CTRL key, select the ranges A14:H14 and </a:t>
            </a:r>
            <a:r>
              <a:rPr lang="en-US" sz="2800" dirty="0" smtClean="0"/>
              <a:t>A16:H16</a:t>
            </a:r>
            <a:endParaRPr lang="en-US" sz="2800" dirty="0"/>
          </a:p>
          <a:p>
            <a:pPr>
              <a:lnSpc>
                <a:spcPct val="90000"/>
              </a:lnSpc>
            </a:pPr>
            <a:r>
              <a:rPr lang="en-US" sz="2800" dirty="0"/>
              <a:t>Apply the Total cell style</a:t>
            </a:r>
          </a:p>
          <a:p>
            <a:pPr>
              <a:lnSpc>
                <a:spcPct val="90000"/>
              </a:lnSpc>
            </a:pPr>
            <a:r>
              <a:rPr lang="en-US" sz="2800" dirty="0"/>
              <a:t>Click cell A4, click the Fill Color button arrow on the Ribbon, and then click the Orange, Accent 1 color (column 5, row 1) on the Fill Color palette</a:t>
            </a:r>
          </a:p>
          <a:p>
            <a:pPr>
              <a:lnSpc>
                <a:spcPct val="90000"/>
              </a:lnSpc>
            </a:pPr>
            <a:r>
              <a:rPr lang="en-US" sz="2800" dirty="0"/>
              <a:t>Click the Font Color button arrow on the Ribbon, and then click the White, Background 1 color (column 1, row 1) on the Font Color palette</a:t>
            </a:r>
          </a:p>
          <a:p>
            <a:pPr>
              <a:lnSpc>
                <a:spcPct val="9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z="4000"/>
              <a:t>Assigning Cell Styles to Nonadjacent Rows and Colors to a Cell</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4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sz="4000"/>
              <a:t>Copying a Cell’s Format Using the Format Painter Button</a:t>
            </a:r>
          </a:p>
        </p:txBody>
      </p:sp>
      <p:sp>
        <p:nvSpPr>
          <p:cNvPr id="50179" name="Rectangle 3"/>
          <p:cNvSpPr>
            <a:spLocks noGrp="1" noChangeArrowheads="1"/>
          </p:cNvSpPr>
          <p:nvPr>
            <p:ph type="body" idx="1"/>
          </p:nvPr>
        </p:nvSpPr>
        <p:spPr/>
        <p:txBody>
          <a:bodyPr/>
          <a:lstStyle/>
          <a:p>
            <a:pPr>
              <a:lnSpc>
                <a:spcPct val="80000"/>
              </a:lnSpc>
            </a:pPr>
            <a:r>
              <a:rPr lang="en-US" sz="2800"/>
              <a:t>Select cell A4</a:t>
            </a:r>
          </a:p>
          <a:p>
            <a:pPr>
              <a:lnSpc>
                <a:spcPct val="80000"/>
              </a:lnSpc>
            </a:pPr>
            <a:r>
              <a:rPr lang="en-US" sz="2800"/>
              <a:t>Click the Format Painter button on the Ribbon and then move the mouse pointer onto the worksheet to cause the mouse pointer to change to a block plus sign with a paintbrush</a:t>
            </a:r>
          </a:p>
          <a:p>
            <a:pPr>
              <a:lnSpc>
                <a:spcPct val="80000"/>
              </a:lnSpc>
            </a:pPr>
            <a:r>
              <a:rPr lang="en-US" sz="2800"/>
              <a:t>Click cell A6 to assign the format of cell A4 to cell A6</a:t>
            </a:r>
          </a:p>
          <a:p>
            <a:pPr>
              <a:lnSpc>
                <a:spcPct val="80000"/>
              </a:lnSpc>
            </a:pPr>
            <a:r>
              <a:rPr lang="en-US" sz="2800"/>
              <a:t>With cell A6 selected, click the Format Painter button on the Ribbon and then click cell A14</a:t>
            </a:r>
          </a:p>
          <a:p>
            <a:pPr>
              <a:lnSpc>
                <a:spcPct val="80000"/>
              </a:lnSpc>
            </a:pPr>
            <a:r>
              <a:rPr lang="en-US" sz="2800"/>
              <a:t>With cell A14 selected, click the Format Painter button on the Ribbon and then click cell A16</a:t>
            </a:r>
          </a:p>
          <a:p>
            <a:pPr>
              <a:lnSpc>
                <a:spcPct val="80000"/>
              </a:lnSpc>
            </a:pPr>
            <a:endParaRPr lang="en-US" sz="2800"/>
          </a:p>
          <a:p>
            <a:pPr>
              <a:lnSpc>
                <a:spcPct val="80000"/>
              </a:lnSpc>
            </a:pPr>
            <a:endParaRPr lang="en-US" sz="2800"/>
          </a:p>
          <a:p>
            <a:pPr>
              <a:lnSpc>
                <a:spcPct val="80000"/>
              </a:lnSpc>
            </a:pPr>
            <a:endParaRPr lang="en-US" sz="2800"/>
          </a:p>
        </p:txBody>
      </p:sp>
      <p:sp>
        <p:nvSpPr>
          <p:cNvPr id="4" name="Slide Number Placeholder 3"/>
          <p:cNvSpPr>
            <a:spLocks noGrp="1"/>
          </p:cNvSpPr>
          <p:nvPr>
            <p:ph type="sldNum" sz="quarter" idx="12"/>
          </p:nvPr>
        </p:nvSpPr>
        <p:spPr/>
        <p:txBody>
          <a:bodyPr/>
          <a:lstStyle/>
          <a:p>
            <a:fld id="{CA380B22-F6F4-44E6-A477-C47B9EB980BC}"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sz="4000"/>
              <a:t>Copying a Cell’s Format Using the Format Painter Button</a:t>
            </a:r>
          </a:p>
        </p:txBody>
      </p:sp>
      <p:sp>
        <p:nvSpPr>
          <p:cNvPr id="51203" name="Rectangle 3"/>
          <p:cNvSpPr>
            <a:spLocks noGrp="1" noChangeArrowheads="1"/>
          </p:cNvSpPr>
          <p:nvPr>
            <p:ph type="body" idx="1"/>
          </p:nvPr>
        </p:nvSpPr>
        <p:spPr/>
        <p:txBody>
          <a:bodyPr/>
          <a:lstStyle/>
          <a:p>
            <a:r>
              <a:rPr lang="en-US"/>
              <a:t>Select the range B16:H16, click the Fill Color button on the Ribbon, and then click the Orange, Accent 1 color (column 5, row 1) on the Fill Color palette</a:t>
            </a:r>
          </a:p>
          <a:p>
            <a:r>
              <a:rPr lang="en-US"/>
              <a:t>Click the Font Color button on the Ribbon, and then click the Background 1 color (column 1, row 1) on the Font Color palette</a:t>
            </a:r>
          </a:p>
          <a:p>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48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r>
              <a:rPr lang="en-US" sz="4000"/>
              <a:t>Copying a Cell’s Format Using the Format Painter Button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4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Starting Excel</a:t>
            </a:r>
          </a:p>
        </p:txBody>
      </p:sp>
      <p:sp>
        <p:nvSpPr>
          <p:cNvPr id="6147" name="Rectangle 3"/>
          <p:cNvSpPr>
            <a:spLocks noGrp="1" noChangeArrowheads="1"/>
          </p:cNvSpPr>
          <p:nvPr>
            <p:ph type="body" idx="1"/>
          </p:nvPr>
        </p:nvSpPr>
        <p:spPr/>
        <p:txBody>
          <a:bodyPr/>
          <a:lstStyle/>
          <a:p>
            <a:pPr>
              <a:lnSpc>
                <a:spcPct val="90000"/>
              </a:lnSpc>
            </a:pPr>
            <a:r>
              <a:rPr lang="en-US" sz="2600" dirty="0"/>
              <a:t>Click the Start button on the Windows taskbar to display the Start menu</a:t>
            </a:r>
          </a:p>
          <a:p>
            <a:pPr>
              <a:lnSpc>
                <a:spcPct val="90000"/>
              </a:lnSpc>
            </a:pPr>
            <a:r>
              <a:rPr lang="en-US" sz="2600" dirty="0"/>
              <a:t>Point to All Programs on the Start menu and then point to Microsoft Office in the All Programs submenu</a:t>
            </a:r>
          </a:p>
          <a:p>
            <a:pPr>
              <a:lnSpc>
                <a:spcPct val="90000"/>
              </a:lnSpc>
            </a:pPr>
            <a:r>
              <a:rPr lang="en-US" sz="2600" dirty="0"/>
              <a:t>Click Microsoft Office Excel 2007 on the Microsoft Office submenu</a:t>
            </a:r>
          </a:p>
          <a:p>
            <a:pPr>
              <a:lnSpc>
                <a:spcPct val="90000"/>
              </a:lnSpc>
            </a:pPr>
            <a:r>
              <a:rPr lang="en-US" sz="2600" dirty="0"/>
              <a:t>If the Excel window is not maximized, click the Maximize button next to the Close button on its title bar to maximize the window</a:t>
            </a:r>
          </a:p>
          <a:p>
            <a:pPr>
              <a:lnSpc>
                <a:spcPct val="90000"/>
              </a:lnSpc>
            </a:pPr>
            <a:r>
              <a:rPr lang="en-US" sz="2600" dirty="0"/>
              <a:t>If the worksheet window in Excel is not maximized, click the Maximize button next to the Close button on its title bar to maximize the worksheet window within Excel</a:t>
            </a:r>
          </a:p>
          <a:p>
            <a:pPr>
              <a:lnSpc>
                <a:spcPct val="9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sz="4000"/>
              <a:t>Formatting the What-If Assumptions Table and Saving the Workbook</a:t>
            </a:r>
          </a:p>
        </p:txBody>
      </p:sp>
      <p:sp>
        <p:nvSpPr>
          <p:cNvPr id="53251" name="Rectangle 3"/>
          <p:cNvSpPr>
            <a:spLocks noGrp="1" noChangeArrowheads="1"/>
          </p:cNvSpPr>
          <p:nvPr>
            <p:ph type="body" idx="1"/>
          </p:nvPr>
        </p:nvSpPr>
        <p:spPr/>
        <p:txBody>
          <a:bodyPr>
            <a:normAutofit/>
          </a:bodyPr>
          <a:lstStyle/>
          <a:p>
            <a:pPr>
              <a:lnSpc>
                <a:spcPct val="90000"/>
              </a:lnSpc>
            </a:pPr>
            <a:r>
              <a:rPr lang="en-US" sz="2800" dirty="0"/>
              <a:t>Scroll down to view rows 18 through 25 and then click cell A18</a:t>
            </a:r>
          </a:p>
          <a:p>
            <a:pPr>
              <a:lnSpc>
                <a:spcPct val="90000"/>
              </a:lnSpc>
            </a:pPr>
            <a:r>
              <a:rPr lang="en-US" sz="2800" dirty="0"/>
              <a:t>Click the Font Size box arrow on the Ribbon and then click 14 in the Font Size list. Click the Italic button and then click the Underline button on the Ribbon</a:t>
            </a:r>
          </a:p>
          <a:p>
            <a:pPr>
              <a:lnSpc>
                <a:spcPct val="90000"/>
              </a:lnSpc>
            </a:pPr>
            <a:r>
              <a:rPr lang="en-US" sz="2800" dirty="0"/>
              <a:t>Select the range A19:B25, click the Font Size button on the Ribbon, and then click 8 in the Font Size list</a:t>
            </a:r>
          </a:p>
          <a:p>
            <a:pPr>
              <a:lnSpc>
                <a:spcPct val="90000"/>
              </a:lnSpc>
            </a:pPr>
            <a:r>
              <a:rPr lang="en-US" sz="2800" dirty="0"/>
              <a:t>Click cell D25 to deselect the range A19:B25 and display the What-If Assumptions</a:t>
            </a:r>
          </a:p>
          <a:p>
            <a:pPr>
              <a:lnSpc>
                <a:spcPct val="90000"/>
              </a:lnSpc>
            </a:pPr>
            <a:r>
              <a:rPr lang="en-US" sz="2800" dirty="0"/>
              <a:t>Click the Save button on the Quick Access </a:t>
            </a:r>
            <a:r>
              <a:rPr lang="en-US" sz="2800" dirty="0" smtClean="0"/>
              <a:t>Toolbar</a:t>
            </a: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50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sz="4000"/>
              <a:t>Formatting the What-If Assumptions Table and Saving the Workbook</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4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sz="4000"/>
              <a:t>Drawing a 3-D Pie Chart on a Separate Chart Sheet</a:t>
            </a:r>
          </a:p>
        </p:txBody>
      </p:sp>
      <p:sp>
        <p:nvSpPr>
          <p:cNvPr id="55299" name="Rectangle 3"/>
          <p:cNvSpPr>
            <a:spLocks noGrp="1" noChangeArrowheads="1"/>
          </p:cNvSpPr>
          <p:nvPr>
            <p:ph type="body" idx="1"/>
          </p:nvPr>
        </p:nvSpPr>
        <p:spPr/>
        <p:txBody>
          <a:bodyPr/>
          <a:lstStyle/>
          <a:p>
            <a:r>
              <a:rPr lang="en-US"/>
              <a:t>Select the range B3:G3</a:t>
            </a:r>
          </a:p>
          <a:p>
            <a:r>
              <a:rPr lang="en-US"/>
              <a:t>While holding down the CTRL key, select the range B16:G16</a:t>
            </a:r>
          </a:p>
          <a:p>
            <a:r>
              <a:rPr lang="en-US"/>
              <a:t>Click the Insert tab on the Ribbon</a:t>
            </a:r>
          </a:p>
          <a:p>
            <a:r>
              <a:rPr lang="en-US"/>
              <a:t>Click the Pie button on the Ribbon to display the Pie gallery</a:t>
            </a:r>
          </a:p>
          <a:p>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52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r>
              <a:rPr lang="en-US" sz="4000"/>
              <a:t>Drawing a 3-D Pie Chart on a Separate Chart Sheet</a:t>
            </a:r>
          </a:p>
        </p:txBody>
      </p:sp>
      <p:sp>
        <p:nvSpPr>
          <p:cNvPr id="56323" name="Rectangle 3"/>
          <p:cNvSpPr>
            <a:spLocks noGrp="1" noChangeArrowheads="1"/>
          </p:cNvSpPr>
          <p:nvPr>
            <p:ph type="body" idx="1"/>
          </p:nvPr>
        </p:nvSpPr>
        <p:spPr/>
        <p:txBody>
          <a:bodyPr/>
          <a:lstStyle/>
          <a:p>
            <a:pPr>
              <a:lnSpc>
                <a:spcPct val="90000"/>
              </a:lnSpc>
            </a:pPr>
            <a:r>
              <a:rPr lang="en-US"/>
              <a:t>When Excel draws the chart, click the Move Chart button on the Ribbon to display the Move Chart dialog box</a:t>
            </a:r>
          </a:p>
          <a:p>
            <a:pPr>
              <a:lnSpc>
                <a:spcPct val="90000"/>
              </a:lnSpc>
            </a:pPr>
            <a:r>
              <a:rPr lang="en-US"/>
              <a:t>Click the New sheet option button and then type </a:t>
            </a:r>
            <a:r>
              <a:rPr lang="en-US">
                <a:latin typeface="Courier New" pitchFamily="49" charset="0"/>
              </a:rPr>
              <a:t>3-D Pie Chart</a:t>
            </a:r>
            <a:r>
              <a:rPr lang="en-US"/>
              <a:t> in the New sheet name textbox</a:t>
            </a:r>
          </a:p>
          <a:p>
            <a:pPr>
              <a:lnSpc>
                <a:spcPct val="90000"/>
              </a:lnSpc>
            </a:pPr>
            <a:r>
              <a:rPr lang="en-US"/>
              <a:t>Click the OK button to move the chart to a new chart sheet with the name 3-D Pie Chart</a:t>
            </a:r>
          </a:p>
          <a:p>
            <a:pPr>
              <a:lnSpc>
                <a:spcPct val="90000"/>
              </a:lnSpc>
            </a:pPr>
            <a:endParaRPr lang="en-US"/>
          </a:p>
          <a:p>
            <a:pPr>
              <a:lnSpc>
                <a:spcPct val="90000"/>
              </a:lnSpc>
            </a:pP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53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sz="4000"/>
              <a:t>Drawing a 3-D Pie Chart on a Separate Chart Sheet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5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4000"/>
              <a:t>Inserting a Chart Title and Data Labels</a:t>
            </a:r>
          </a:p>
        </p:txBody>
      </p:sp>
      <p:sp>
        <p:nvSpPr>
          <p:cNvPr id="58371" name="Rectangle 3"/>
          <p:cNvSpPr>
            <a:spLocks noGrp="1" noChangeArrowheads="1"/>
          </p:cNvSpPr>
          <p:nvPr>
            <p:ph type="body" idx="1"/>
          </p:nvPr>
        </p:nvSpPr>
        <p:spPr/>
        <p:txBody>
          <a:bodyPr/>
          <a:lstStyle/>
          <a:p>
            <a:r>
              <a:rPr lang="en-US" sz="2800"/>
              <a:t>Click anywhere in the chart area outside the chart</a:t>
            </a:r>
          </a:p>
          <a:p>
            <a:r>
              <a:rPr lang="en-US" sz="2800"/>
              <a:t>Click the Layout tab on the Ribbon and then click the Chart Title button</a:t>
            </a:r>
          </a:p>
          <a:p>
            <a:r>
              <a:rPr lang="en-US" sz="2800"/>
              <a:t>Click the Centered Overlay Title command in the Chart Title gallery</a:t>
            </a:r>
          </a:p>
          <a:p>
            <a:r>
              <a:rPr lang="en-US" sz="2800"/>
              <a:t>Select the text in the chart title and then type </a:t>
            </a:r>
            <a:r>
              <a:rPr lang="en-US" sz="2800">
                <a:latin typeface="Courier New" pitchFamily="49" charset="0"/>
              </a:rPr>
              <a:t>Semiannual Financial Projection as the new chart title</a:t>
            </a:r>
          </a:p>
          <a:p>
            <a:pPr>
              <a:buFontTx/>
              <a:buNone/>
            </a:pPr>
            <a:endParaRPr lang="en-US" sz="2800"/>
          </a:p>
        </p:txBody>
      </p:sp>
      <p:sp>
        <p:nvSpPr>
          <p:cNvPr id="4" name="Slide Number Placeholder 3"/>
          <p:cNvSpPr>
            <a:spLocks noGrp="1"/>
          </p:cNvSpPr>
          <p:nvPr>
            <p:ph type="sldNum" sz="quarter" idx="12"/>
          </p:nvPr>
        </p:nvSpPr>
        <p:spPr/>
        <p:txBody>
          <a:bodyPr/>
          <a:lstStyle/>
          <a:p>
            <a:fld id="{CA380B22-F6F4-44E6-A477-C47B9EB980BC}" type="slidenum">
              <a:rPr lang="en-US" smtClean="0"/>
              <a:pPr/>
              <a:t>55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a:t>Inserting a Chart Title and Data Labels</a:t>
            </a:r>
          </a:p>
        </p:txBody>
      </p:sp>
      <p:sp>
        <p:nvSpPr>
          <p:cNvPr id="59395" name="Rectangle 3"/>
          <p:cNvSpPr>
            <a:spLocks noGrp="1" noChangeArrowheads="1"/>
          </p:cNvSpPr>
          <p:nvPr>
            <p:ph type="body" idx="1"/>
          </p:nvPr>
        </p:nvSpPr>
        <p:spPr/>
        <p:txBody>
          <a:bodyPr/>
          <a:lstStyle/>
          <a:p>
            <a:pPr>
              <a:lnSpc>
                <a:spcPct val="90000"/>
              </a:lnSpc>
            </a:pPr>
            <a:r>
              <a:rPr lang="en-US" sz="2600" dirty="0"/>
              <a:t>Select the text in the new title and then click the Home tab on the Ribbon</a:t>
            </a:r>
          </a:p>
          <a:p>
            <a:pPr>
              <a:lnSpc>
                <a:spcPct val="90000"/>
              </a:lnSpc>
            </a:pPr>
            <a:r>
              <a:rPr lang="en-US" sz="2600" dirty="0"/>
              <a:t>Click the Underline button to assign an underline font style to the chart title</a:t>
            </a:r>
          </a:p>
          <a:p>
            <a:pPr>
              <a:lnSpc>
                <a:spcPct val="90000"/>
              </a:lnSpc>
            </a:pPr>
            <a:r>
              <a:rPr lang="en-US" sz="2600" dirty="0"/>
              <a:t>Click the Layout tab on the Ribbon and then click the Legend button to display the Legend gallery</a:t>
            </a:r>
          </a:p>
          <a:p>
            <a:pPr>
              <a:lnSpc>
                <a:spcPct val="90000"/>
              </a:lnSpc>
            </a:pPr>
            <a:r>
              <a:rPr lang="en-US" sz="2600" dirty="0"/>
              <a:t>Point to None in the Legend gallery</a:t>
            </a:r>
          </a:p>
          <a:p>
            <a:pPr>
              <a:lnSpc>
                <a:spcPct val="90000"/>
              </a:lnSpc>
            </a:pPr>
            <a:r>
              <a:rPr lang="en-US" sz="2600" dirty="0"/>
              <a:t>Click None to turn off the legend on the chart</a:t>
            </a:r>
          </a:p>
          <a:p>
            <a:pPr>
              <a:lnSpc>
                <a:spcPct val="90000"/>
              </a:lnSpc>
            </a:pPr>
            <a:r>
              <a:rPr lang="en-US" sz="2600" dirty="0"/>
              <a:t>Click the Data Labels button on the Ribbon and then click Outside End in the Data Labels gallery to display data labels outside the chart at the end of each slice</a:t>
            </a:r>
          </a:p>
          <a:p>
            <a:pPr>
              <a:lnSpc>
                <a:spcPct val="90000"/>
              </a:lnSpc>
            </a:pPr>
            <a:endParaRPr lang="en-US" sz="2400" dirty="0"/>
          </a:p>
          <a:p>
            <a:pPr>
              <a:lnSpc>
                <a:spcPct val="9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56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4000"/>
              <a:t>Inserting a Chart Title and Data Labels</a:t>
            </a:r>
          </a:p>
        </p:txBody>
      </p:sp>
      <p:sp>
        <p:nvSpPr>
          <p:cNvPr id="60419" name="Rectangle 3"/>
          <p:cNvSpPr>
            <a:spLocks noGrp="1" noChangeArrowheads="1"/>
          </p:cNvSpPr>
          <p:nvPr>
            <p:ph type="body" idx="1"/>
          </p:nvPr>
        </p:nvSpPr>
        <p:spPr/>
        <p:txBody>
          <a:bodyPr/>
          <a:lstStyle/>
          <a:p>
            <a:pPr>
              <a:lnSpc>
                <a:spcPct val="80000"/>
              </a:lnSpc>
            </a:pPr>
            <a:r>
              <a:rPr lang="en-US" sz="2800"/>
              <a:t>If necessary, right-click any data label to select all of the data labels on the chart and to display the shortcut menu</a:t>
            </a:r>
          </a:p>
          <a:p>
            <a:pPr>
              <a:lnSpc>
                <a:spcPct val="80000"/>
              </a:lnSpc>
            </a:pPr>
            <a:r>
              <a:rPr lang="en-US" sz="2800"/>
              <a:t>Click the Format Data Labels command on the shortcut menu to display the Format Data Labels dialog box</a:t>
            </a:r>
          </a:p>
          <a:p>
            <a:pPr>
              <a:lnSpc>
                <a:spcPct val="80000"/>
              </a:lnSpc>
            </a:pPr>
            <a:r>
              <a:rPr lang="en-US" sz="2800"/>
              <a:t>If necessary, click the Series Name, Value, and Show Leader Lines check boxes to deselect them and then click the Category Name and Percentage check boxes to select them</a:t>
            </a:r>
          </a:p>
          <a:p>
            <a:pPr>
              <a:lnSpc>
                <a:spcPct val="80000"/>
              </a:lnSpc>
            </a:pPr>
            <a:r>
              <a:rPr lang="en-US" sz="2800"/>
              <a:t>Click the Close button to close the Format Data Labels dialog box and display the chart</a:t>
            </a:r>
          </a:p>
          <a:p>
            <a:pPr>
              <a:lnSpc>
                <a:spcPct val="80000"/>
              </a:lnSpc>
            </a:pPr>
            <a:endParaRPr lang="en-US" sz="2800"/>
          </a:p>
          <a:p>
            <a:pPr>
              <a:lnSpc>
                <a:spcPct val="80000"/>
              </a:lnSpc>
            </a:pPr>
            <a:endParaRPr lang="en-US" sz="2800"/>
          </a:p>
        </p:txBody>
      </p:sp>
      <p:sp>
        <p:nvSpPr>
          <p:cNvPr id="4" name="Slide Number Placeholder 3"/>
          <p:cNvSpPr>
            <a:spLocks noGrp="1"/>
          </p:cNvSpPr>
          <p:nvPr>
            <p:ph type="sldNum" sz="quarter" idx="12"/>
          </p:nvPr>
        </p:nvSpPr>
        <p:spPr/>
        <p:txBody>
          <a:bodyPr/>
          <a:lstStyle/>
          <a:p>
            <a:fld id="{CA380B22-F6F4-44E6-A477-C47B9EB980BC}" type="slidenum">
              <a:rPr lang="en-US" smtClean="0"/>
              <a:pPr/>
              <a:t>57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a:t>Inserting a Chart Title and Data Labels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5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Rotating the 3-D Pie Chart</a:t>
            </a:r>
          </a:p>
        </p:txBody>
      </p:sp>
      <p:sp>
        <p:nvSpPr>
          <p:cNvPr id="62467" name="Rectangle 3"/>
          <p:cNvSpPr>
            <a:spLocks noGrp="1" noChangeArrowheads="1"/>
          </p:cNvSpPr>
          <p:nvPr>
            <p:ph type="body" idx="1"/>
          </p:nvPr>
        </p:nvSpPr>
        <p:spPr/>
        <p:txBody>
          <a:bodyPr/>
          <a:lstStyle/>
          <a:p>
            <a:pPr>
              <a:lnSpc>
                <a:spcPct val="90000"/>
              </a:lnSpc>
            </a:pPr>
            <a:r>
              <a:rPr lang="en-US"/>
              <a:t>Click the 3-D Rotation button on the Ribbon to display the Format Chart Area dialog box</a:t>
            </a:r>
          </a:p>
          <a:p>
            <a:pPr>
              <a:lnSpc>
                <a:spcPct val="90000"/>
              </a:lnSpc>
            </a:pPr>
            <a:r>
              <a:rPr lang="en-US"/>
              <a:t>Click the Increase X Rotation button in the Rotation area of the Format Chart Area dialog box until the X rotation is at 250°</a:t>
            </a:r>
          </a:p>
          <a:p>
            <a:pPr>
              <a:lnSpc>
                <a:spcPct val="90000"/>
              </a:lnSpc>
            </a:pPr>
            <a:r>
              <a:rPr lang="en-US"/>
              <a:t>Click the Close button in the Format Chart Area dialog box to display the rotated chart</a:t>
            </a:r>
          </a:p>
          <a:p>
            <a:pPr>
              <a:lnSpc>
                <a:spcPct val="90000"/>
              </a:lnSpc>
            </a:pPr>
            <a:endParaRPr lang="en-US"/>
          </a:p>
          <a:p>
            <a:pPr>
              <a:lnSpc>
                <a:spcPct val="90000"/>
              </a:lnSpc>
            </a:pP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59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en-US" sz="3200"/>
              <a:t>Entering the Worksheet Titles, Changing Workbook Properties, Applying a Theme, and Saving the Workbook</a:t>
            </a:r>
          </a:p>
        </p:txBody>
      </p:sp>
      <p:sp>
        <p:nvSpPr>
          <p:cNvPr id="7171" name="Rectangle 3"/>
          <p:cNvSpPr>
            <a:spLocks noGrp="1" noChangeArrowheads="1"/>
          </p:cNvSpPr>
          <p:nvPr>
            <p:ph type="body" idx="1"/>
          </p:nvPr>
        </p:nvSpPr>
        <p:spPr/>
        <p:txBody>
          <a:bodyPr/>
          <a:lstStyle/>
          <a:p>
            <a:pPr>
              <a:lnSpc>
                <a:spcPct val="90000"/>
              </a:lnSpc>
            </a:pPr>
            <a:r>
              <a:rPr lang="en-US" sz="2800" dirty="0"/>
              <a:t>Click cell A1 and then enter Campus Clothiers as the worksheet title</a:t>
            </a:r>
          </a:p>
          <a:p>
            <a:pPr>
              <a:lnSpc>
                <a:spcPct val="90000"/>
              </a:lnSpc>
            </a:pPr>
            <a:r>
              <a:rPr lang="en-US" sz="2800" dirty="0"/>
              <a:t>Click cell A2 and then enter Semiannual Projected Gross Margin, Expenses, and Operating Income as the worksheet subtitle and then press the ENTER key</a:t>
            </a:r>
          </a:p>
          <a:p>
            <a:pPr>
              <a:lnSpc>
                <a:spcPct val="90000"/>
              </a:lnSpc>
            </a:pPr>
            <a:r>
              <a:rPr lang="en-US" sz="2800" dirty="0"/>
              <a:t>Click the Office Button, click Prepare on the Office Button menu, and then click Properties</a:t>
            </a:r>
          </a:p>
          <a:p>
            <a:pPr>
              <a:lnSpc>
                <a:spcPct val="90000"/>
              </a:lnSpc>
            </a:pPr>
            <a:r>
              <a:rPr lang="en-US" sz="2800" dirty="0"/>
              <a:t>Update the document properties with your name and any other relevant information</a:t>
            </a:r>
          </a:p>
          <a:p>
            <a:pPr>
              <a:lnSpc>
                <a:spcPct val="90000"/>
              </a:lnSpc>
            </a:pPr>
            <a:r>
              <a:rPr lang="en-US" sz="2800" dirty="0"/>
              <a:t>Click the Close button in the Document Properties pane</a:t>
            </a:r>
          </a:p>
          <a:p>
            <a:pPr>
              <a:lnSpc>
                <a:spcPct val="9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Rotating the 3-D Pie Chart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5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4000"/>
              <a:t>Applying a 3-D Format to the Pie Chart</a:t>
            </a:r>
          </a:p>
        </p:txBody>
      </p:sp>
      <p:sp>
        <p:nvSpPr>
          <p:cNvPr id="64515" name="Rectangle 3"/>
          <p:cNvSpPr>
            <a:spLocks noGrp="1" noChangeArrowheads="1"/>
          </p:cNvSpPr>
          <p:nvPr>
            <p:ph type="body" idx="1"/>
          </p:nvPr>
        </p:nvSpPr>
        <p:spPr/>
        <p:txBody>
          <a:bodyPr/>
          <a:lstStyle/>
          <a:p>
            <a:pPr>
              <a:lnSpc>
                <a:spcPct val="80000"/>
              </a:lnSpc>
            </a:pPr>
            <a:r>
              <a:rPr lang="en-US" sz="2400" dirty="0"/>
              <a:t>Right-click the chart to display the shortcut menu</a:t>
            </a:r>
          </a:p>
          <a:p>
            <a:pPr>
              <a:lnSpc>
                <a:spcPct val="80000"/>
              </a:lnSpc>
            </a:pPr>
            <a:r>
              <a:rPr lang="en-US" sz="2400" dirty="0"/>
              <a:t>Click the Format Data Series command on the shortcut menu to display the Format Data Series dialog box and then click the 3-D Format category on the left side of the dialog </a:t>
            </a:r>
            <a:r>
              <a:rPr lang="en-US" sz="2400" dirty="0" smtClean="0"/>
              <a:t>box</a:t>
            </a:r>
            <a:endParaRPr lang="en-US" sz="2400" dirty="0"/>
          </a:p>
          <a:p>
            <a:pPr>
              <a:lnSpc>
                <a:spcPct val="80000"/>
              </a:lnSpc>
            </a:pPr>
            <a:r>
              <a:rPr lang="en-US" sz="2400" dirty="0"/>
              <a:t>Click the Top button in the Bevel area to display the Bevel gallery</a:t>
            </a:r>
          </a:p>
          <a:p>
            <a:pPr>
              <a:lnSpc>
                <a:spcPct val="80000"/>
              </a:lnSpc>
            </a:pPr>
            <a:r>
              <a:rPr lang="en-US" sz="2400" dirty="0"/>
              <a:t>Click the Circle bevel button (column 1, row 1) in the Bevel gallery to add a bevel to the chart</a:t>
            </a:r>
          </a:p>
          <a:p>
            <a:pPr>
              <a:lnSpc>
                <a:spcPct val="80000"/>
              </a:lnSpc>
            </a:pPr>
            <a:r>
              <a:rPr lang="en-US" sz="2400" dirty="0"/>
              <a:t>Type 50 pt in the top Width box in the Bevel area of the dialog box and then type 50 pt in the uppermost Height box in the Bevel area of the dialog box to increase the width and height of the bevel on the chart</a:t>
            </a:r>
          </a:p>
          <a:p>
            <a:pPr>
              <a:lnSpc>
                <a:spcPct val="80000"/>
              </a:lnSpc>
            </a:pPr>
            <a:r>
              <a:rPr lang="en-US" sz="2400" dirty="0"/>
              <a:t>Click the Material button in the Surface area of the Format Data Series dialog box and then point to the Soft Edge button</a:t>
            </a:r>
          </a:p>
          <a:p>
            <a:pPr>
              <a:lnSpc>
                <a:spcPct val="80000"/>
              </a:lnSpc>
            </a:pPr>
            <a:r>
              <a:rPr lang="en-US" sz="2400" dirty="0"/>
              <a:t>Click the Close button in the Format Data Series dialog </a:t>
            </a:r>
            <a:r>
              <a:rPr lang="en-US" sz="2400" dirty="0" smtClean="0"/>
              <a:t>box</a:t>
            </a:r>
            <a:endParaRPr lang="en-US" sz="20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61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a:t>Applying a 3-D Format to the Pie Chart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6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en-US" sz="4000"/>
              <a:t>Exploding the 3-D Pie Chart and Changing the Color of the Slice</a:t>
            </a:r>
          </a:p>
        </p:txBody>
      </p:sp>
      <p:sp>
        <p:nvSpPr>
          <p:cNvPr id="66563" name="Rectangle 3"/>
          <p:cNvSpPr>
            <a:spLocks noGrp="1" noChangeArrowheads="1"/>
          </p:cNvSpPr>
          <p:nvPr>
            <p:ph type="body" idx="1"/>
          </p:nvPr>
        </p:nvSpPr>
        <p:spPr/>
        <p:txBody>
          <a:bodyPr/>
          <a:lstStyle/>
          <a:p>
            <a:pPr>
              <a:lnSpc>
                <a:spcPct val="90000"/>
              </a:lnSpc>
            </a:pPr>
            <a:r>
              <a:rPr lang="en-US" sz="2800" dirty="0"/>
              <a:t>Click the slice labeled June twice (do not double-click) to select only the June slice</a:t>
            </a:r>
          </a:p>
          <a:p>
            <a:pPr>
              <a:lnSpc>
                <a:spcPct val="90000"/>
              </a:lnSpc>
            </a:pPr>
            <a:r>
              <a:rPr lang="en-US" sz="2800" dirty="0"/>
              <a:t>Right-click the slice labeled June to display the shortcut menu and then point to Format Data Point</a:t>
            </a:r>
          </a:p>
          <a:p>
            <a:pPr>
              <a:lnSpc>
                <a:spcPct val="90000"/>
              </a:lnSpc>
            </a:pPr>
            <a:r>
              <a:rPr lang="en-US" sz="2800" dirty="0"/>
              <a:t>When Excel displays the Format Data Point dialog box, drag the Point Explosion slider to the right until the Point Explosion box reads 28%</a:t>
            </a:r>
          </a:p>
          <a:p>
            <a:pPr>
              <a:lnSpc>
                <a:spcPct val="90000"/>
              </a:lnSpc>
            </a:pPr>
            <a:r>
              <a:rPr lang="en-US" sz="2800" dirty="0"/>
              <a:t>Click the Fill category on the left side of the dialog </a:t>
            </a:r>
            <a:r>
              <a:rPr lang="en-US" sz="2800" dirty="0" smtClean="0"/>
              <a:t>box</a:t>
            </a:r>
            <a:endParaRPr lang="en-US" sz="2800" dirty="0"/>
          </a:p>
          <a:p>
            <a:pPr>
              <a:lnSpc>
                <a:spcPct val="90000"/>
              </a:lnSpc>
            </a:pPr>
            <a:r>
              <a:rPr lang="en-US" sz="2800" dirty="0"/>
              <a:t>Click the Solid fill option button and then click the Color button to display the color </a:t>
            </a:r>
            <a:r>
              <a:rPr lang="en-US" sz="2800" dirty="0" smtClean="0"/>
              <a:t>palette</a:t>
            </a: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63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en-US" sz="4000"/>
              <a:t>Exploding the 3-D Pie Chart and Changing the Color of the Slice</a:t>
            </a:r>
          </a:p>
        </p:txBody>
      </p:sp>
      <p:sp>
        <p:nvSpPr>
          <p:cNvPr id="67587" name="Rectangle 3"/>
          <p:cNvSpPr>
            <a:spLocks noGrp="1" noChangeArrowheads="1"/>
          </p:cNvSpPr>
          <p:nvPr>
            <p:ph type="body" idx="1"/>
          </p:nvPr>
        </p:nvSpPr>
        <p:spPr/>
        <p:txBody>
          <a:bodyPr/>
          <a:lstStyle/>
          <a:p>
            <a:r>
              <a:rPr lang="en-US"/>
              <a:t>Point to the Orange color in the Standard Colors area</a:t>
            </a:r>
          </a:p>
          <a:p>
            <a:r>
              <a:rPr lang="en-US"/>
              <a:t>Click the Orange color on the color palette and then click the Close button on the Format Data Point dialog box to change the color of the slice labeled June to orange</a:t>
            </a:r>
          </a:p>
          <a:p>
            <a:endParaRPr lang="en-US"/>
          </a:p>
          <a:p>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64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n-US" sz="4000"/>
              <a:t>Exploding the 3-D Pie Chart and Changing the Color of the Slice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6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en-US" sz="4000"/>
              <a:t>Changing the Colors of the Remaining Slices</a:t>
            </a:r>
          </a:p>
        </p:txBody>
      </p:sp>
      <p:sp>
        <p:nvSpPr>
          <p:cNvPr id="69635" name="Rectangle 3"/>
          <p:cNvSpPr>
            <a:spLocks noGrp="1" noChangeArrowheads="1"/>
          </p:cNvSpPr>
          <p:nvPr>
            <p:ph type="body" idx="1"/>
          </p:nvPr>
        </p:nvSpPr>
        <p:spPr/>
        <p:txBody>
          <a:bodyPr/>
          <a:lstStyle/>
          <a:p>
            <a:pPr>
              <a:lnSpc>
                <a:spcPct val="80000"/>
              </a:lnSpc>
            </a:pPr>
            <a:r>
              <a:rPr lang="en-US" sz="2400" dirty="0"/>
              <a:t>Click the slice labeled January twice (do not double-click) to select only the January slice</a:t>
            </a:r>
          </a:p>
          <a:p>
            <a:pPr>
              <a:lnSpc>
                <a:spcPct val="80000"/>
              </a:lnSpc>
            </a:pPr>
            <a:r>
              <a:rPr lang="en-US" sz="2400" dirty="0"/>
              <a:t>Right-click the slice labeled January to display the shortcut menu and then point to Format Data Point</a:t>
            </a:r>
          </a:p>
          <a:p>
            <a:pPr>
              <a:lnSpc>
                <a:spcPct val="80000"/>
              </a:lnSpc>
            </a:pPr>
            <a:r>
              <a:rPr lang="en-US" sz="2400" dirty="0"/>
              <a:t>Click the Fill category on the left side of the dialog box</a:t>
            </a:r>
          </a:p>
          <a:p>
            <a:pPr>
              <a:lnSpc>
                <a:spcPct val="80000"/>
              </a:lnSpc>
            </a:pPr>
            <a:r>
              <a:rPr lang="en-US" sz="2400" dirty="0"/>
              <a:t>Click the Solid </a:t>
            </a:r>
            <a:r>
              <a:rPr lang="en-US" sz="2400" dirty="0" smtClean="0"/>
              <a:t>fill </a:t>
            </a:r>
            <a:r>
              <a:rPr lang="en-US" sz="2400" dirty="0"/>
              <a:t>option button and then click the Color button to display the color palette</a:t>
            </a:r>
          </a:p>
          <a:p>
            <a:pPr>
              <a:lnSpc>
                <a:spcPct val="80000"/>
              </a:lnSpc>
            </a:pPr>
            <a:r>
              <a:rPr lang="en-US" sz="2400" dirty="0"/>
              <a:t>Click the Green color on the color palette and then click the Close button in the Format Data Point dialog box to change the color of the slice labeled January to green</a:t>
            </a:r>
          </a:p>
          <a:p>
            <a:pPr>
              <a:lnSpc>
                <a:spcPct val="80000"/>
              </a:lnSpc>
            </a:pPr>
            <a:r>
              <a:rPr lang="en-US" sz="2400" dirty="0"/>
              <a:t>Repeat </a:t>
            </a:r>
            <a:r>
              <a:rPr lang="en-US" sz="2400" dirty="0" smtClean="0"/>
              <a:t>the previous steps </a:t>
            </a:r>
            <a:r>
              <a:rPr lang="en-US" sz="2400" dirty="0"/>
              <a:t>for the remaining four slices. Assign the following colors in the Standard Colors area of the color palette to each slice: February – Yellow; March – Light Blue; April – Red; May – Blue</a:t>
            </a:r>
          </a:p>
          <a:p>
            <a:pPr>
              <a:lnSpc>
                <a:spcPct val="80000"/>
              </a:lnSpc>
            </a:pPr>
            <a:endParaRPr lang="en-US" sz="20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66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r>
              <a:rPr lang="en-US" sz="4000"/>
              <a:t>Changing the Colors of the Remaining Slices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6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sz="4000"/>
              <a:t>Renaming and Reordering the Sheets and Color their Tabs</a:t>
            </a:r>
          </a:p>
        </p:txBody>
      </p:sp>
      <p:sp>
        <p:nvSpPr>
          <p:cNvPr id="71683" name="Rectangle 3"/>
          <p:cNvSpPr>
            <a:spLocks noGrp="1" noChangeArrowheads="1"/>
          </p:cNvSpPr>
          <p:nvPr>
            <p:ph type="body" idx="1"/>
          </p:nvPr>
        </p:nvSpPr>
        <p:spPr/>
        <p:txBody>
          <a:bodyPr>
            <a:normAutofit lnSpcReduction="10000"/>
          </a:bodyPr>
          <a:lstStyle/>
          <a:p>
            <a:pPr>
              <a:lnSpc>
                <a:spcPct val="90000"/>
              </a:lnSpc>
            </a:pPr>
            <a:r>
              <a:rPr lang="en-US" sz="2800" dirty="0"/>
              <a:t>Right-click the tab labeled 3-D Pie Chart at the bottom of the screen to display the shortcut menu</a:t>
            </a:r>
          </a:p>
          <a:p>
            <a:pPr>
              <a:lnSpc>
                <a:spcPct val="90000"/>
              </a:lnSpc>
            </a:pPr>
            <a:r>
              <a:rPr lang="en-US" sz="2800" dirty="0"/>
              <a:t>Point to the Tab Color command to display the color palette</a:t>
            </a:r>
          </a:p>
          <a:p>
            <a:pPr>
              <a:lnSpc>
                <a:spcPct val="90000"/>
              </a:lnSpc>
            </a:pPr>
            <a:r>
              <a:rPr lang="en-US" sz="2800" dirty="0"/>
              <a:t>Click Brown, Accent 2 (column 6, row 1) in the Theme Colors area to change the color of the tab to brown</a:t>
            </a:r>
          </a:p>
          <a:p>
            <a:pPr>
              <a:lnSpc>
                <a:spcPct val="90000"/>
              </a:lnSpc>
            </a:pPr>
            <a:r>
              <a:rPr lang="en-US" sz="2800" dirty="0"/>
              <a:t>Double-click the tab labeled Sheet1 at the bottom of the screen.</a:t>
            </a:r>
          </a:p>
          <a:p>
            <a:pPr>
              <a:lnSpc>
                <a:spcPct val="90000"/>
              </a:lnSpc>
            </a:pPr>
            <a:r>
              <a:rPr lang="en-US" sz="2800" dirty="0"/>
              <a:t>Type </a:t>
            </a:r>
            <a:r>
              <a:rPr lang="en-US" sz="2800" dirty="0">
                <a:latin typeface="Courier New" pitchFamily="49" charset="0"/>
              </a:rPr>
              <a:t>Semiannual Financial Projection</a:t>
            </a:r>
            <a:r>
              <a:rPr lang="en-US" sz="2800" dirty="0"/>
              <a:t> as the new sheet name and then press the ENTER key</a:t>
            </a:r>
          </a:p>
          <a:p>
            <a:pPr>
              <a:lnSpc>
                <a:spcPct val="90000"/>
              </a:lnSpc>
            </a:pPr>
            <a:r>
              <a:rPr lang="en-US" sz="2800" dirty="0"/>
              <a:t>Right-click the tab and then click Tab Color on the shortcut </a:t>
            </a:r>
            <a:r>
              <a:rPr lang="en-US" sz="2800" dirty="0" smtClean="0"/>
              <a:t>menu</a:t>
            </a:r>
            <a:endParaRPr lang="en-US" sz="2800" dirty="0"/>
          </a:p>
          <a:p>
            <a:pPr>
              <a:lnSpc>
                <a:spcPct val="9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68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en-US" sz="4000"/>
              <a:t>Renaming and Reordering the Sheets and Color their Tabs</a:t>
            </a:r>
          </a:p>
        </p:txBody>
      </p:sp>
      <p:sp>
        <p:nvSpPr>
          <p:cNvPr id="72707" name="Rectangle 3"/>
          <p:cNvSpPr>
            <a:spLocks noGrp="1" noChangeArrowheads="1"/>
          </p:cNvSpPr>
          <p:nvPr>
            <p:ph type="body" idx="1"/>
          </p:nvPr>
        </p:nvSpPr>
        <p:spPr/>
        <p:txBody>
          <a:bodyPr/>
          <a:lstStyle/>
          <a:p>
            <a:r>
              <a:rPr lang="en-US" sz="2800"/>
              <a:t>Point to the Orange, Accent 1 (column 5, row 1) color in the Theme Colors area of the palette</a:t>
            </a:r>
          </a:p>
          <a:p>
            <a:r>
              <a:rPr lang="en-US" sz="2800"/>
              <a:t>Click Orange, Accent 1 (column 5, row 1) in the Theme Colors area to change the color of the tab to orange</a:t>
            </a:r>
          </a:p>
          <a:p>
            <a:r>
              <a:rPr lang="en-US" sz="2800"/>
              <a:t>Drag the Semiannual Financial Projection tab to the left in front of the 3-D Pie Chart tab to rearrange the sequence of the sheets and then click cell E18</a:t>
            </a:r>
          </a:p>
          <a:p>
            <a:endParaRPr lang="en-US" sz="2800"/>
          </a:p>
          <a:p>
            <a:endParaRPr lang="en-US" sz="2800"/>
          </a:p>
        </p:txBody>
      </p:sp>
      <p:sp>
        <p:nvSpPr>
          <p:cNvPr id="4" name="Slide Number Placeholder 3"/>
          <p:cNvSpPr>
            <a:spLocks noGrp="1"/>
          </p:cNvSpPr>
          <p:nvPr>
            <p:ph type="sldNum" sz="quarter" idx="12"/>
          </p:nvPr>
        </p:nvSpPr>
        <p:spPr/>
        <p:txBody>
          <a:bodyPr/>
          <a:lstStyle/>
          <a:p>
            <a:fld id="{CA380B22-F6F4-44E6-A477-C47B9EB980BC}" type="slidenum">
              <a:rPr lang="en-US" smtClean="0"/>
              <a:pPr/>
              <a:t>69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sz="3200"/>
              <a:t>Entering the Worksheet Titles, Changing Workbook Properties, Applying a Theme, and Saving the Workbook</a:t>
            </a:r>
          </a:p>
        </p:txBody>
      </p:sp>
      <p:sp>
        <p:nvSpPr>
          <p:cNvPr id="8195" name="Rectangle 3"/>
          <p:cNvSpPr>
            <a:spLocks noGrp="1" noChangeArrowheads="1"/>
          </p:cNvSpPr>
          <p:nvPr>
            <p:ph type="body" idx="1"/>
          </p:nvPr>
        </p:nvSpPr>
        <p:spPr/>
        <p:txBody>
          <a:bodyPr>
            <a:normAutofit/>
          </a:bodyPr>
          <a:lstStyle/>
          <a:p>
            <a:pPr>
              <a:lnSpc>
                <a:spcPct val="80000"/>
              </a:lnSpc>
            </a:pPr>
            <a:r>
              <a:rPr lang="en-US" sz="2800" dirty="0"/>
              <a:t>Apply the Trek theme to the worksheet by clicking the Themes button on the Page Layout tab on the Ribbon and then return to the Home tab on the Ribbon</a:t>
            </a:r>
          </a:p>
          <a:p>
            <a:pPr>
              <a:lnSpc>
                <a:spcPct val="80000"/>
              </a:lnSpc>
            </a:pPr>
            <a:r>
              <a:rPr lang="en-US" sz="2800" dirty="0"/>
              <a:t>With a USB flash drive connected to one of the computer’s USB ports, click the Save button on the Quick Access Toolbar</a:t>
            </a:r>
          </a:p>
          <a:p>
            <a:pPr>
              <a:lnSpc>
                <a:spcPct val="80000"/>
              </a:lnSpc>
            </a:pPr>
            <a:r>
              <a:rPr lang="en-US" sz="2800" dirty="0"/>
              <a:t>When Excel displays the Save As dialog box, type Campus Clothiers Semiannual Financial Projection in the File name text box</a:t>
            </a:r>
          </a:p>
          <a:p>
            <a:pPr>
              <a:lnSpc>
                <a:spcPct val="80000"/>
              </a:lnSpc>
            </a:pPr>
            <a:r>
              <a:rPr lang="en-US" sz="2800" dirty="0"/>
              <a:t>If necessary, click UDISK 2.0 (E:) in the Save in list (your USB flash drive may have a different name and letter). Click the Save button in the Save As dialog box to save the workbook</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sz="4000"/>
              <a:t>Renaming and Reordering the Sheets and Color their Tabs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7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4000"/>
              <a:t>Checking Spelling in Multiple Sheets</a:t>
            </a:r>
          </a:p>
        </p:txBody>
      </p:sp>
      <p:sp>
        <p:nvSpPr>
          <p:cNvPr id="74755" name="Rectangle 3"/>
          <p:cNvSpPr>
            <a:spLocks noGrp="1" noChangeArrowheads="1"/>
          </p:cNvSpPr>
          <p:nvPr>
            <p:ph type="body" idx="1"/>
          </p:nvPr>
        </p:nvSpPr>
        <p:spPr/>
        <p:txBody>
          <a:bodyPr/>
          <a:lstStyle/>
          <a:p>
            <a:pPr>
              <a:lnSpc>
                <a:spcPct val="90000"/>
              </a:lnSpc>
            </a:pPr>
            <a:r>
              <a:rPr lang="en-US" sz="2800"/>
              <a:t>With the Semiannual Financial Projection sheet active, press CTRL+HOME to select cell A1</a:t>
            </a:r>
          </a:p>
          <a:p>
            <a:pPr>
              <a:lnSpc>
                <a:spcPct val="90000"/>
              </a:lnSpc>
            </a:pPr>
            <a:r>
              <a:rPr lang="en-US" sz="2800"/>
              <a:t>Hold down the CTRL key and then click the 3-D Pie Chart tab</a:t>
            </a:r>
          </a:p>
          <a:p>
            <a:pPr>
              <a:lnSpc>
                <a:spcPct val="90000"/>
              </a:lnSpc>
            </a:pPr>
            <a:r>
              <a:rPr lang="en-US" sz="2800"/>
              <a:t>Click the Review tab on the Ribbon and then click the Spelling button on the Ribbon</a:t>
            </a:r>
          </a:p>
          <a:p>
            <a:pPr>
              <a:lnSpc>
                <a:spcPct val="90000"/>
              </a:lnSpc>
            </a:pPr>
            <a:r>
              <a:rPr lang="en-US" sz="2800"/>
              <a:t>Correct any errors and then click the OK button when the spell check is complete</a:t>
            </a:r>
          </a:p>
          <a:p>
            <a:pPr>
              <a:lnSpc>
                <a:spcPct val="90000"/>
              </a:lnSpc>
            </a:pPr>
            <a:r>
              <a:rPr lang="en-US" sz="2800" b="1"/>
              <a:t> </a:t>
            </a:r>
            <a:r>
              <a:rPr lang="en-US" sz="2800"/>
              <a:t>Click the Save button on the Quick Access Toolbar</a:t>
            </a:r>
          </a:p>
          <a:p>
            <a:pPr>
              <a:lnSpc>
                <a:spcPct val="90000"/>
              </a:lnSpc>
            </a:pPr>
            <a:endParaRPr lang="en-US" sz="2800"/>
          </a:p>
        </p:txBody>
      </p:sp>
      <p:sp>
        <p:nvSpPr>
          <p:cNvPr id="4" name="Slide Number Placeholder 3"/>
          <p:cNvSpPr>
            <a:spLocks noGrp="1"/>
          </p:cNvSpPr>
          <p:nvPr>
            <p:ph type="sldNum" sz="quarter" idx="12"/>
          </p:nvPr>
        </p:nvSpPr>
        <p:spPr/>
        <p:txBody>
          <a:bodyPr/>
          <a:lstStyle/>
          <a:p>
            <a:fld id="{CA380B22-F6F4-44E6-A477-C47B9EB980BC}" type="slidenum">
              <a:rPr lang="en-US" smtClean="0"/>
              <a:pPr/>
              <a:t>71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z="4000"/>
              <a:t>Previewing and Printing the Workbook</a:t>
            </a:r>
          </a:p>
        </p:txBody>
      </p:sp>
      <p:sp>
        <p:nvSpPr>
          <p:cNvPr id="75779" name="Rectangle 3"/>
          <p:cNvSpPr>
            <a:spLocks noGrp="1" noChangeArrowheads="1"/>
          </p:cNvSpPr>
          <p:nvPr>
            <p:ph type="body" idx="1"/>
          </p:nvPr>
        </p:nvSpPr>
        <p:spPr/>
        <p:txBody>
          <a:bodyPr>
            <a:normAutofit lnSpcReduction="10000"/>
          </a:bodyPr>
          <a:lstStyle/>
          <a:p>
            <a:pPr>
              <a:lnSpc>
                <a:spcPct val="80000"/>
              </a:lnSpc>
            </a:pPr>
            <a:r>
              <a:rPr lang="en-US" sz="2400" dirty="0"/>
              <a:t>Ready the printer. If both sheets are not selected, hold down the CTRL key and then click the tab of the inactive sheet</a:t>
            </a:r>
          </a:p>
          <a:p>
            <a:pPr>
              <a:lnSpc>
                <a:spcPct val="80000"/>
              </a:lnSpc>
            </a:pPr>
            <a:r>
              <a:rPr lang="en-US" sz="2400" dirty="0"/>
              <a:t>Click the Page Layout tab on the Ribbon and then click the Page Setup Dialog Box Launcher. Click the Page tab and then click Landscape. Click Fit to in the Scaling area</a:t>
            </a:r>
          </a:p>
          <a:p>
            <a:pPr>
              <a:lnSpc>
                <a:spcPct val="80000"/>
              </a:lnSpc>
            </a:pPr>
            <a:r>
              <a:rPr lang="en-US" sz="2400" dirty="0"/>
              <a:t>Click the Print Preview button in the Page Setup dialog box. When the preview of the first of the selected sheets appears, click the Next Page button at the top of the Print Preview window to view the next sheet. Click the Previous Page button to redisplay the first sheet</a:t>
            </a:r>
          </a:p>
          <a:p>
            <a:pPr>
              <a:lnSpc>
                <a:spcPct val="80000"/>
              </a:lnSpc>
            </a:pPr>
            <a:r>
              <a:rPr lang="en-US" sz="2400" dirty="0"/>
              <a:t>Click the Print button at the top of the Print Preview window. When Excel displays the Print dialog box, click the OK button to print the worksheet and chart </a:t>
            </a:r>
          </a:p>
          <a:p>
            <a:pPr>
              <a:lnSpc>
                <a:spcPct val="80000"/>
              </a:lnSpc>
            </a:pPr>
            <a:r>
              <a:rPr lang="en-US" sz="2400" dirty="0"/>
              <a:t>Right-click the Semiannual Financial Projection tab. Click Ungroup Sheets on the shortcut menu to deselect the 3-D Pie Chart </a:t>
            </a:r>
            <a:r>
              <a:rPr lang="en-US" sz="2400" dirty="0" smtClean="0"/>
              <a:t>tab</a:t>
            </a:r>
            <a:endParaRPr lang="en-US" sz="2400" dirty="0"/>
          </a:p>
          <a:p>
            <a:pPr>
              <a:lnSpc>
                <a:spcPct val="80000"/>
              </a:lnSpc>
            </a:pPr>
            <a:r>
              <a:rPr lang="en-US" sz="2400" dirty="0"/>
              <a:t>Click the Save button on the Quick Access Toolbar</a:t>
            </a:r>
          </a:p>
          <a:p>
            <a:pPr>
              <a:lnSpc>
                <a:spcPct val="80000"/>
              </a:lnSpc>
            </a:pPr>
            <a:endParaRPr lang="en-US" sz="20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72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4000"/>
              <a:t>Previewing and Printing the Workbook</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72a.gif"/>
          <p:cNvPicPr>
            <a:picLocks noGrp="1" noChangeAspect="1"/>
          </p:cNvPicPr>
          <p:nvPr>
            <p:ph idx="1"/>
          </p:nvPr>
        </p:nvPicPr>
        <p:blipFill>
          <a:blip r:embed="rId2"/>
          <a:stretch>
            <a:fillRect/>
          </a:stretch>
        </p:blipFill>
        <p:spPr>
          <a:xfrm>
            <a:off x="152400" y="1447800"/>
            <a:ext cx="4446227" cy="2051863"/>
          </a:xfrm>
        </p:spPr>
      </p:pic>
      <p:pic>
        <p:nvPicPr>
          <p:cNvPr id="8" name="Picture 7" descr="FigEx3-72b.gif"/>
          <p:cNvPicPr>
            <a:picLocks noChangeAspect="1"/>
          </p:cNvPicPr>
          <p:nvPr/>
        </p:nvPicPr>
        <p:blipFill>
          <a:blip r:embed="rId3"/>
          <a:stretch>
            <a:fillRect/>
          </a:stretch>
        </p:blipFill>
        <p:spPr>
          <a:xfrm>
            <a:off x="4191000" y="2895600"/>
            <a:ext cx="4680239" cy="3398657"/>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r>
              <a:rPr lang="en-US" sz="4000"/>
              <a:t>Shrinking and Magnifying the Viewing of a Worksheet or Chart</a:t>
            </a:r>
          </a:p>
        </p:txBody>
      </p:sp>
      <p:sp>
        <p:nvSpPr>
          <p:cNvPr id="77827" name="Rectangle 3"/>
          <p:cNvSpPr>
            <a:spLocks noGrp="1" noChangeArrowheads="1"/>
          </p:cNvSpPr>
          <p:nvPr>
            <p:ph type="body" idx="1"/>
          </p:nvPr>
        </p:nvSpPr>
        <p:spPr/>
        <p:txBody>
          <a:bodyPr/>
          <a:lstStyle/>
          <a:p>
            <a:r>
              <a:rPr lang="en-US" sz="2800"/>
              <a:t>If cell A1 is not active, press CTRL+HOME</a:t>
            </a:r>
          </a:p>
          <a:p>
            <a:r>
              <a:rPr lang="en-US" sz="2800"/>
              <a:t>Click the View tab on the Ribbon and then click the Zoom button on the Ribbon to display a list of Magnifications in the Zoom dialog box</a:t>
            </a:r>
          </a:p>
          <a:p>
            <a:r>
              <a:rPr lang="en-US" sz="2800"/>
              <a:t>Click 75% and then click the OK button to shrink the display of the worksheet to 75% of its normal display</a:t>
            </a:r>
          </a:p>
          <a:p>
            <a:r>
              <a:rPr lang="en-US" sz="2800"/>
              <a:t>Click the Zoom In button on the status bar until the worksheet displays at 100%</a:t>
            </a:r>
          </a:p>
          <a:p>
            <a:endParaRPr lang="en-US" sz="2800"/>
          </a:p>
          <a:p>
            <a:endParaRPr lang="en-US" sz="2800"/>
          </a:p>
          <a:p>
            <a:endParaRPr lang="en-US" sz="2800"/>
          </a:p>
        </p:txBody>
      </p:sp>
      <p:sp>
        <p:nvSpPr>
          <p:cNvPr id="4" name="Slide Number Placeholder 3"/>
          <p:cNvSpPr>
            <a:spLocks noGrp="1"/>
          </p:cNvSpPr>
          <p:nvPr>
            <p:ph type="sldNum" sz="quarter" idx="12"/>
          </p:nvPr>
        </p:nvSpPr>
        <p:spPr/>
        <p:txBody>
          <a:bodyPr/>
          <a:lstStyle/>
          <a:p>
            <a:fld id="{CA380B22-F6F4-44E6-A477-C47B9EB980BC}" type="slidenum">
              <a:rPr lang="en-US" smtClean="0"/>
              <a:pPr/>
              <a:t>74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r>
              <a:rPr lang="en-US" sz="4000"/>
              <a:t>Shrinking and Magnifying the Viewing of a Worksheet or Chart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7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Splitting a Window into Panes</a:t>
            </a:r>
          </a:p>
        </p:txBody>
      </p:sp>
      <p:sp>
        <p:nvSpPr>
          <p:cNvPr id="79875" name="Rectangle 3"/>
          <p:cNvSpPr>
            <a:spLocks noGrp="1" noChangeArrowheads="1"/>
          </p:cNvSpPr>
          <p:nvPr>
            <p:ph type="body" idx="1"/>
          </p:nvPr>
        </p:nvSpPr>
        <p:spPr/>
        <p:txBody>
          <a:bodyPr/>
          <a:lstStyle/>
          <a:p>
            <a:pPr>
              <a:lnSpc>
                <a:spcPct val="90000"/>
              </a:lnSpc>
            </a:pPr>
            <a:r>
              <a:rPr lang="en-US"/>
              <a:t>Select cell D7, the intersection of the four proposed panes</a:t>
            </a:r>
          </a:p>
          <a:p>
            <a:pPr>
              <a:lnSpc>
                <a:spcPct val="90000"/>
              </a:lnSpc>
            </a:pPr>
            <a:r>
              <a:rPr lang="en-US"/>
              <a:t>If necessary, click the View tab on the Ribbon and then point to the Split button on the Ribbon</a:t>
            </a:r>
          </a:p>
          <a:p>
            <a:pPr>
              <a:lnSpc>
                <a:spcPct val="90000"/>
              </a:lnSpc>
            </a:pPr>
            <a:r>
              <a:rPr lang="en-US"/>
              <a:t>Click the Split button to divide the window into four panes</a:t>
            </a:r>
          </a:p>
          <a:p>
            <a:pPr>
              <a:lnSpc>
                <a:spcPct val="90000"/>
              </a:lnSpc>
            </a:pPr>
            <a:r>
              <a:rPr lang="en-US"/>
              <a:t>Use the scroll arrows to show the four corners of the worksheet at the same time</a:t>
            </a:r>
          </a:p>
          <a:p>
            <a:pPr>
              <a:lnSpc>
                <a:spcPct val="90000"/>
              </a:lnSpc>
            </a:pPr>
            <a:endParaRPr lang="en-US"/>
          </a:p>
          <a:p>
            <a:pPr>
              <a:lnSpc>
                <a:spcPct val="90000"/>
              </a:lnSpc>
            </a:pP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76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Splitting a Window into Panes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7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a:t>Removing the Panes from the Window</a:t>
            </a:r>
          </a:p>
        </p:txBody>
      </p:sp>
      <p:sp>
        <p:nvSpPr>
          <p:cNvPr id="81923" name="Rectangle 3"/>
          <p:cNvSpPr>
            <a:spLocks noGrp="1" noChangeArrowheads="1"/>
          </p:cNvSpPr>
          <p:nvPr>
            <p:ph type="body" idx="1"/>
          </p:nvPr>
        </p:nvSpPr>
        <p:spPr/>
        <p:txBody>
          <a:bodyPr/>
          <a:lstStyle/>
          <a:p>
            <a:r>
              <a:rPr lang="en-US"/>
              <a:t>Position the mouse pointer at the intersection of the horizontal and vertical split bars</a:t>
            </a:r>
          </a:p>
          <a:p>
            <a:r>
              <a:rPr lang="en-US"/>
              <a:t>When the mouse pointer changes to a four-headed arrow, double-click to remove the four panes from the window</a:t>
            </a:r>
          </a:p>
          <a:p>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78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r>
              <a:rPr lang="en-US" sz="4000"/>
              <a:t>Analyzing Data in a Worksheet by Changing Values</a:t>
            </a:r>
          </a:p>
        </p:txBody>
      </p:sp>
      <p:sp>
        <p:nvSpPr>
          <p:cNvPr id="82947" name="Rectangle 3"/>
          <p:cNvSpPr>
            <a:spLocks noGrp="1" noChangeArrowheads="1"/>
          </p:cNvSpPr>
          <p:nvPr>
            <p:ph type="body" idx="1"/>
          </p:nvPr>
        </p:nvSpPr>
        <p:spPr/>
        <p:txBody>
          <a:bodyPr/>
          <a:lstStyle/>
          <a:p>
            <a:pPr>
              <a:lnSpc>
                <a:spcPct val="80000"/>
              </a:lnSpc>
            </a:pPr>
            <a:r>
              <a:rPr lang="en-US" sz="2800" dirty="0"/>
              <a:t>Use the vertical scroll bar to move the window so cell A6 is in the upper-left corner of the screen</a:t>
            </a:r>
          </a:p>
          <a:p>
            <a:pPr>
              <a:lnSpc>
                <a:spcPct val="80000"/>
              </a:lnSpc>
            </a:pPr>
            <a:r>
              <a:rPr lang="en-US" sz="2800" dirty="0"/>
              <a:t>Drag the vertical split box from the lower-right corner of the screen to the left so that the vertical split bar is positioned </a:t>
            </a:r>
            <a:r>
              <a:rPr lang="en-US" sz="2800" dirty="0" smtClean="0"/>
              <a:t>as shown on the following slide</a:t>
            </a:r>
            <a:endParaRPr lang="en-US" sz="2800" dirty="0"/>
          </a:p>
          <a:p>
            <a:pPr>
              <a:lnSpc>
                <a:spcPct val="80000"/>
              </a:lnSpc>
            </a:pPr>
            <a:r>
              <a:rPr lang="en-US" sz="2800" dirty="0"/>
              <a:t>Use the right scroll arrow to view the totals in column H in the right pane</a:t>
            </a:r>
          </a:p>
          <a:p>
            <a:pPr>
              <a:lnSpc>
                <a:spcPct val="80000"/>
              </a:lnSpc>
            </a:pPr>
            <a:r>
              <a:rPr lang="en-US" sz="2800" dirty="0"/>
              <a:t>Enter 75000 in cell B19, 2.25 in cell B20, and 14.50 in cell B25 which causes the semiannual operating income in cell H16 to increase from $9,459,176.31 to $</a:t>
            </a:r>
            <a:r>
              <a:rPr lang="en-US" sz="2800" dirty="0" smtClean="0"/>
              <a:t>10,886,373.12</a:t>
            </a: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79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z="4000"/>
              <a:t>Rotating Text and Using the Fill Handle to Create a Series of Month Names</a:t>
            </a:r>
          </a:p>
        </p:txBody>
      </p:sp>
      <p:sp>
        <p:nvSpPr>
          <p:cNvPr id="9219" name="Rectangle 3"/>
          <p:cNvSpPr>
            <a:spLocks noGrp="1" noChangeArrowheads="1"/>
          </p:cNvSpPr>
          <p:nvPr>
            <p:ph type="body" idx="1"/>
          </p:nvPr>
        </p:nvSpPr>
        <p:spPr/>
        <p:txBody>
          <a:bodyPr>
            <a:normAutofit lnSpcReduction="10000"/>
          </a:bodyPr>
          <a:lstStyle/>
          <a:p>
            <a:pPr>
              <a:lnSpc>
                <a:spcPct val="80000"/>
              </a:lnSpc>
            </a:pPr>
            <a:r>
              <a:rPr lang="en-US" sz="2800" dirty="0"/>
              <a:t>Select cell B3</a:t>
            </a:r>
          </a:p>
          <a:p>
            <a:pPr>
              <a:lnSpc>
                <a:spcPct val="80000"/>
              </a:lnSpc>
            </a:pPr>
            <a:r>
              <a:rPr lang="en-US" sz="2800" dirty="0"/>
              <a:t>Type January as the cell entry and then click the Enter box</a:t>
            </a:r>
          </a:p>
          <a:p>
            <a:pPr>
              <a:lnSpc>
                <a:spcPct val="80000"/>
              </a:lnSpc>
            </a:pPr>
            <a:r>
              <a:rPr lang="en-US" sz="2800" dirty="0"/>
              <a:t>Click the Format Cells: Alignment Dialog Box Launcher on the Ribbon to display the Format Cells dialog box</a:t>
            </a:r>
          </a:p>
          <a:p>
            <a:pPr>
              <a:lnSpc>
                <a:spcPct val="80000"/>
              </a:lnSpc>
            </a:pPr>
            <a:r>
              <a:rPr lang="en-US" sz="2800" dirty="0"/>
              <a:t>Click the 45° point in the Orientation area to move the Text hand in the Orientation area to the 45° point and to display 45 in the Degrees box</a:t>
            </a:r>
          </a:p>
          <a:p>
            <a:pPr>
              <a:lnSpc>
                <a:spcPct val="80000"/>
              </a:lnSpc>
            </a:pPr>
            <a:r>
              <a:rPr lang="en-US" sz="2800" dirty="0"/>
              <a:t>Click the OK button to rotate the text in cell B3 at a 45° angle and automatically increase the height of row 3 to best fit the rotated text</a:t>
            </a:r>
          </a:p>
          <a:p>
            <a:pPr>
              <a:lnSpc>
                <a:spcPct val="80000"/>
              </a:lnSpc>
            </a:pPr>
            <a:r>
              <a:rPr lang="en-US" sz="2800" dirty="0"/>
              <a:t>Point to the </a:t>
            </a:r>
            <a:r>
              <a:rPr lang="en-US" sz="2800" dirty="0" smtClean="0"/>
              <a:t>fill </a:t>
            </a:r>
            <a:r>
              <a:rPr lang="en-US" sz="2800" dirty="0"/>
              <a:t>handle on the lower-right corner of cell B3</a:t>
            </a:r>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r>
              <a:rPr lang="en-US" sz="4000"/>
              <a:t>Analyzing Data in a Worksheet by Changing Values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7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Goal Seeking</a:t>
            </a:r>
          </a:p>
        </p:txBody>
      </p:sp>
      <p:sp>
        <p:nvSpPr>
          <p:cNvPr id="84995" name="Rectangle 3"/>
          <p:cNvSpPr>
            <a:spLocks noGrp="1" noChangeArrowheads="1"/>
          </p:cNvSpPr>
          <p:nvPr>
            <p:ph type="body" idx="1"/>
          </p:nvPr>
        </p:nvSpPr>
        <p:spPr/>
        <p:txBody>
          <a:bodyPr/>
          <a:lstStyle/>
          <a:p>
            <a:pPr>
              <a:lnSpc>
                <a:spcPct val="90000"/>
              </a:lnSpc>
            </a:pPr>
            <a:r>
              <a:rPr lang="en-US" sz="2800"/>
              <a:t>Close the workbook without saving changes and then reopen it</a:t>
            </a:r>
          </a:p>
          <a:p>
            <a:pPr>
              <a:lnSpc>
                <a:spcPct val="90000"/>
              </a:lnSpc>
            </a:pPr>
            <a:r>
              <a:rPr lang="en-US" sz="2800"/>
              <a:t>Drag the vertical split box so that the vertical split bar is positioned as shown</a:t>
            </a:r>
          </a:p>
          <a:p>
            <a:pPr>
              <a:lnSpc>
                <a:spcPct val="90000"/>
              </a:lnSpc>
            </a:pPr>
            <a:r>
              <a:rPr lang="en-US" sz="2800"/>
              <a:t>Show column H in the right pane</a:t>
            </a:r>
          </a:p>
          <a:p>
            <a:pPr>
              <a:lnSpc>
                <a:spcPct val="90000"/>
              </a:lnSpc>
            </a:pPr>
            <a:r>
              <a:rPr lang="en-US" sz="2800"/>
              <a:t>Click cell H16, the cell that contains the semiannual operating income</a:t>
            </a:r>
          </a:p>
          <a:p>
            <a:pPr>
              <a:lnSpc>
                <a:spcPct val="90000"/>
              </a:lnSpc>
            </a:pPr>
            <a:r>
              <a:rPr lang="en-US" sz="2800"/>
              <a:t>Click the Data tab on the Ribbon and then click the What-If Analysis button on the Ribbon to display the What-If Analysis menu</a:t>
            </a:r>
          </a:p>
          <a:p>
            <a:pPr>
              <a:lnSpc>
                <a:spcPct val="90000"/>
              </a:lnSpc>
            </a:pPr>
            <a:endParaRPr lang="en-US" sz="2800"/>
          </a:p>
        </p:txBody>
      </p:sp>
      <p:sp>
        <p:nvSpPr>
          <p:cNvPr id="4" name="Slide Number Placeholder 3"/>
          <p:cNvSpPr>
            <a:spLocks noGrp="1"/>
          </p:cNvSpPr>
          <p:nvPr>
            <p:ph type="sldNum" sz="quarter" idx="12"/>
          </p:nvPr>
        </p:nvSpPr>
        <p:spPr/>
        <p:txBody>
          <a:bodyPr/>
          <a:lstStyle/>
          <a:p>
            <a:fld id="{CA380B22-F6F4-44E6-A477-C47B9EB980BC}" type="slidenum">
              <a:rPr lang="en-US" smtClean="0"/>
              <a:pPr/>
              <a:t>81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Goal Seeking</a:t>
            </a:r>
          </a:p>
        </p:txBody>
      </p:sp>
      <p:sp>
        <p:nvSpPr>
          <p:cNvPr id="86019" name="Rectangle 3"/>
          <p:cNvSpPr>
            <a:spLocks noGrp="1" noChangeArrowheads="1"/>
          </p:cNvSpPr>
          <p:nvPr>
            <p:ph type="body" idx="1"/>
          </p:nvPr>
        </p:nvSpPr>
        <p:spPr/>
        <p:txBody>
          <a:bodyPr>
            <a:normAutofit lnSpcReduction="10000"/>
          </a:bodyPr>
          <a:lstStyle/>
          <a:p>
            <a:pPr>
              <a:lnSpc>
                <a:spcPct val="90000"/>
              </a:lnSpc>
            </a:pPr>
            <a:r>
              <a:rPr lang="en-US" sz="2800" dirty="0"/>
              <a:t>Click Goal Seek to display the Goal Seek dialog box with the Set cell box set to the selected cell, H16</a:t>
            </a:r>
          </a:p>
          <a:p>
            <a:pPr>
              <a:lnSpc>
                <a:spcPct val="90000"/>
              </a:lnSpc>
            </a:pPr>
            <a:r>
              <a:rPr lang="en-US" sz="2800" dirty="0"/>
              <a:t>When Excel displays the Goal Seek dialog box, click the To value text box, type 10500000 and then click the By changing cell box</a:t>
            </a:r>
          </a:p>
          <a:p>
            <a:pPr>
              <a:lnSpc>
                <a:spcPct val="90000"/>
              </a:lnSpc>
            </a:pPr>
            <a:r>
              <a:rPr lang="en-US" sz="2800" dirty="0"/>
              <a:t>Scroll down so row 4 is at the top of the screen</a:t>
            </a:r>
          </a:p>
          <a:p>
            <a:pPr>
              <a:lnSpc>
                <a:spcPct val="90000"/>
              </a:lnSpc>
            </a:pPr>
            <a:r>
              <a:rPr lang="en-US" sz="2800" dirty="0"/>
              <a:t>Click cell B25 on the worksheet to assign cell B25 to the By changing cell box</a:t>
            </a:r>
          </a:p>
          <a:p>
            <a:pPr>
              <a:lnSpc>
                <a:spcPct val="90000"/>
              </a:lnSpc>
            </a:pPr>
            <a:r>
              <a:rPr lang="en-US" sz="2800" dirty="0"/>
              <a:t>Click the OK button to goal seek for the value $10,500,000.00 in cell H16</a:t>
            </a:r>
          </a:p>
          <a:p>
            <a:pPr>
              <a:lnSpc>
                <a:spcPct val="90000"/>
              </a:lnSpc>
            </a:pPr>
            <a:r>
              <a:rPr lang="en-US" sz="2800" dirty="0"/>
              <a:t>Click the Cancel button in the Goal Seek Status dialog </a:t>
            </a:r>
            <a:r>
              <a:rPr lang="en-US" sz="2800" dirty="0" smtClean="0"/>
              <a:t>box</a:t>
            </a: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82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Goal Seeking</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Ex3-8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Quitting Excel</a:t>
            </a:r>
          </a:p>
        </p:txBody>
      </p:sp>
      <p:sp>
        <p:nvSpPr>
          <p:cNvPr id="88067" name="Rectangle 3"/>
          <p:cNvSpPr>
            <a:spLocks noGrp="1" noChangeArrowheads="1"/>
          </p:cNvSpPr>
          <p:nvPr>
            <p:ph type="body" idx="1"/>
          </p:nvPr>
        </p:nvSpPr>
        <p:spPr/>
        <p:txBody>
          <a:bodyPr/>
          <a:lstStyle/>
          <a:p>
            <a:r>
              <a:rPr lang="en-US" dirty="0"/>
              <a:t>Click the Close button on the title bar</a:t>
            </a:r>
          </a:p>
          <a:p>
            <a:r>
              <a:rPr lang="en-US" dirty="0"/>
              <a:t>If the Microsoft Excel dialog box is displayed, click the No </a:t>
            </a:r>
            <a:r>
              <a:rPr lang="en-US" dirty="0" smtClean="0"/>
              <a:t>button</a:t>
            </a: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84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Summary</a:t>
            </a:r>
          </a:p>
        </p:txBody>
      </p:sp>
      <p:sp>
        <p:nvSpPr>
          <p:cNvPr id="89091" name="Rectangle 3"/>
          <p:cNvSpPr>
            <a:spLocks noGrp="1" noChangeArrowheads="1"/>
          </p:cNvSpPr>
          <p:nvPr>
            <p:ph type="body" idx="1"/>
          </p:nvPr>
        </p:nvSpPr>
        <p:spPr/>
        <p:txBody>
          <a:bodyPr/>
          <a:lstStyle/>
          <a:p>
            <a:r>
              <a:rPr lang="en-US"/>
              <a:t>Rotate text in a cell</a:t>
            </a:r>
          </a:p>
          <a:p>
            <a:r>
              <a:rPr lang="en-US"/>
              <a:t>Create a series of month names</a:t>
            </a:r>
          </a:p>
          <a:p>
            <a:r>
              <a:rPr lang="en-US"/>
              <a:t>Copy, paste, insert, and delete cells</a:t>
            </a:r>
          </a:p>
          <a:p>
            <a:r>
              <a:rPr lang="en-US"/>
              <a:t>Format numbers using format symbols</a:t>
            </a:r>
          </a:p>
          <a:p>
            <a:r>
              <a:rPr lang="en-US"/>
              <a:t>Freeze and unfreeze titles</a:t>
            </a:r>
          </a:p>
          <a:p>
            <a:r>
              <a:rPr lang="en-US"/>
              <a:t>Show and format the system date</a:t>
            </a:r>
          </a:p>
          <a:p>
            <a:r>
              <a:rPr lang="en-US"/>
              <a:t>Use absolute cell references in a formula</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Summary</a:t>
            </a:r>
          </a:p>
        </p:txBody>
      </p:sp>
      <p:sp>
        <p:nvSpPr>
          <p:cNvPr id="90115" name="Rectangle 3"/>
          <p:cNvSpPr>
            <a:spLocks noGrp="1" noChangeArrowheads="1"/>
          </p:cNvSpPr>
          <p:nvPr>
            <p:ph type="body" idx="1"/>
          </p:nvPr>
        </p:nvSpPr>
        <p:spPr/>
        <p:txBody>
          <a:bodyPr/>
          <a:lstStyle/>
          <a:p>
            <a:r>
              <a:rPr lang="en-US" sz="2800"/>
              <a:t>Use the IF function to perform a logical test</a:t>
            </a:r>
          </a:p>
          <a:p>
            <a:r>
              <a:rPr lang="en-US" sz="2800"/>
              <a:t>Use the Format Painter button to format cells</a:t>
            </a:r>
          </a:p>
          <a:p>
            <a:r>
              <a:rPr lang="en-US" sz="2800"/>
              <a:t>Create a 3-D Pie chart on a separate chart sheet</a:t>
            </a:r>
          </a:p>
          <a:p>
            <a:r>
              <a:rPr lang="en-US" sz="2800"/>
              <a:t>Color and rearrange worksheet tabs</a:t>
            </a:r>
          </a:p>
          <a:p>
            <a:r>
              <a:rPr lang="en-US" sz="2800"/>
              <a:t>Change the worksheet view</a:t>
            </a:r>
          </a:p>
          <a:p>
            <a:r>
              <a:rPr lang="en-US" sz="2800"/>
              <a:t>Answer what-if questions</a:t>
            </a:r>
          </a:p>
          <a:p>
            <a:r>
              <a:rPr lang="en-US" sz="2800"/>
              <a:t>Goal seek to answer what-if questions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Excel Chapter 3 Complete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sz="4000"/>
              <a:t>Rotating Text and Using the Fill Handle to Create a Series of Month Names</a:t>
            </a:r>
          </a:p>
        </p:txBody>
      </p:sp>
      <p:sp>
        <p:nvSpPr>
          <p:cNvPr id="10243" name="Rectangle 3"/>
          <p:cNvSpPr>
            <a:spLocks noGrp="1" noChangeArrowheads="1"/>
          </p:cNvSpPr>
          <p:nvPr>
            <p:ph type="body" idx="1"/>
          </p:nvPr>
        </p:nvSpPr>
        <p:spPr/>
        <p:txBody>
          <a:bodyPr>
            <a:normAutofit lnSpcReduction="10000"/>
          </a:bodyPr>
          <a:lstStyle/>
          <a:p>
            <a:pPr>
              <a:lnSpc>
                <a:spcPct val="90000"/>
              </a:lnSpc>
            </a:pPr>
            <a:r>
              <a:rPr lang="en-US" sz="2800" dirty="0"/>
              <a:t>Drag the </a:t>
            </a:r>
            <a:r>
              <a:rPr lang="en-US" sz="2800" dirty="0" smtClean="0"/>
              <a:t>fill </a:t>
            </a:r>
            <a:r>
              <a:rPr lang="en-US" sz="2800" dirty="0"/>
              <a:t>handle to the right to select the range C3:G3. Do not release the mouse button</a:t>
            </a:r>
          </a:p>
          <a:p>
            <a:pPr>
              <a:lnSpc>
                <a:spcPct val="90000"/>
              </a:lnSpc>
            </a:pPr>
            <a:r>
              <a:rPr lang="en-US" sz="2800" dirty="0"/>
              <a:t>Release the mouse button to create a month name series January through June in the range B3:G3 and copy the format in cell B3 to the range C3:G3</a:t>
            </a:r>
          </a:p>
          <a:p>
            <a:pPr>
              <a:lnSpc>
                <a:spcPct val="90000"/>
              </a:lnSpc>
            </a:pPr>
            <a:r>
              <a:rPr lang="en-US" sz="2800" dirty="0"/>
              <a:t>Click the Auto Fill Options button below the lower-right corner of the fill area to display the Auto Fill Options menu</a:t>
            </a:r>
          </a:p>
          <a:p>
            <a:pPr>
              <a:lnSpc>
                <a:spcPct val="90000"/>
              </a:lnSpc>
            </a:pPr>
            <a:r>
              <a:rPr lang="en-US" sz="2800" dirty="0"/>
              <a:t>Click the Auto Fill Options button to hide the Auto Fill Options menu</a:t>
            </a:r>
          </a:p>
          <a:p>
            <a:pPr>
              <a:lnSpc>
                <a:spcPct val="90000"/>
              </a:lnSpc>
            </a:pPr>
            <a:r>
              <a:rPr lang="en-US" sz="2800" dirty="0"/>
              <a:t>Click cell H3, type </a:t>
            </a:r>
            <a:r>
              <a:rPr lang="en-US" sz="2800" dirty="0">
                <a:latin typeface="Courier New" pitchFamily="49" charset="0"/>
                <a:cs typeface="Courier New" pitchFamily="49" charset="0"/>
              </a:rPr>
              <a:t>Total</a:t>
            </a:r>
            <a:r>
              <a:rPr lang="en-US" sz="2800" dirty="0"/>
              <a:t>, and then press the RIGHT ARROW key</a:t>
            </a:r>
          </a:p>
          <a:p>
            <a:pPr>
              <a:lnSpc>
                <a:spcPct val="90000"/>
              </a:lnSpc>
            </a:pPr>
            <a:endParaRPr lang="en-US" sz="2400" dirty="0"/>
          </a:p>
          <a:p>
            <a:pPr>
              <a:lnSpc>
                <a:spcPct val="90000"/>
              </a:lnSpc>
            </a:pP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TotalTime>
  <Words>5626</Words>
  <Application>Microsoft Office PowerPoint</Application>
  <PresentationFormat>On-screen Show (4:3)</PresentationFormat>
  <Paragraphs>506</Paragraphs>
  <Slides>87</Slides>
  <Notes>0</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Excel Chapter 3</vt:lpstr>
      <vt:lpstr>Objectives</vt:lpstr>
      <vt:lpstr>Objectives</vt:lpstr>
      <vt:lpstr>Plan Ahead</vt:lpstr>
      <vt:lpstr>Starting Excel</vt:lpstr>
      <vt:lpstr>Entering the Worksheet Titles, Changing Workbook Properties, Applying a Theme, and Saving the Workbook</vt:lpstr>
      <vt:lpstr>Entering the Worksheet Titles, Changing Workbook Properties, Applying a Theme, and Saving the Workbook</vt:lpstr>
      <vt:lpstr>Rotating Text and Using the Fill Handle to Create a Series of Month Names</vt:lpstr>
      <vt:lpstr>Rotating Text and Using the Fill Handle to Create a Series of Month Names</vt:lpstr>
      <vt:lpstr>Increasing Column Widths and Entering Rows Titles</vt:lpstr>
      <vt:lpstr>Increasing Column Widths and Entering Rows Titles</vt:lpstr>
      <vt:lpstr>Increasing Column Widths and Entering Rows Titles</vt:lpstr>
      <vt:lpstr>Increasing Column Widths and Entering Rows Titles</vt:lpstr>
      <vt:lpstr>Copying a Range of Cell to a Nonadjacent Destination Area</vt:lpstr>
      <vt:lpstr>Copying a Range of Cell to a Nonadjacent Destination Area</vt:lpstr>
      <vt:lpstr>Inserting a Row</vt:lpstr>
      <vt:lpstr>Inserting a Row</vt:lpstr>
      <vt:lpstr>Entering Numbers with Format Symbols</vt:lpstr>
      <vt:lpstr>Entering Numbers with Format Symbols</vt:lpstr>
      <vt:lpstr>Freezing Column and Row Titles</vt:lpstr>
      <vt:lpstr>Freezing Column and Row Titles</vt:lpstr>
      <vt:lpstr>Entering the Projected Monthly Sales</vt:lpstr>
      <vt:lpstr>Entering the Projected Monthly Sales</vt:lpstr>
      <vt:lpstr>Entering and Formatting the System Date</vt:lpstr>
      <vt:lpstr>Entering and Formatting the System Date</vt:lpstr>
      <vt:lpstr>Entering and Formatting the System Date</vt:lpstr>
      <vt:lpstr>Entering a Formula Containing Absolute Cell References</vt:lpstr>
      <vt:lpstr>Entering a Formula Containing Absolute Cell References</vt:lpstr>
      <vt:lpstr>Entering an IF Function</vt:lpstr>
      <vt:lpstr>Entering an IF Function</vt:lpstr>
      <vt:lpstr>Entering the Remaining January Formulas</vt:lpstr>
      <vt:lpstr>Entering the Remaining January Formulas</vt:lpstr>
      <vt:lpstr>Copying Formulas with Absolute Cell References Using the Fill Handle </vt:lpstr>
      <vt:lpstr>Copying Formulas with Absolute Cell References Using the Fill Handle</vt:lpstr>
      <vt:lpstr>Determining Row Totals in Nonadjacent Cells</vt:lpstr>
      <vt:lpstr>Determining Row Totals in Nonadjacent Cells</vt:lpstr>
      <vt:lpstr>Unfreezing the Worksheet Titles and Saving the Workbook</vt:lpstr>
      <vt:lpstr>Unfreezing the Worksheet Titles and Saving the Workbook</vt:lpstr>
      <vt:lpstr>Assigning Formats to Nonadjacent Ranges</vt:lpstr>
      <vt:lpstr>Assigning Formats to Nonadjacent Ranges</vt:lpstr>
      <vt:lpstr>Assigning Formats to Nonadjacent Ranges</vt:lpstr>
      <vt:lpstr>Formatting the Worksheet Titles</vt:lpstr>
      <vt:lpstr>Formatting the Worksheet Titles</vt:lpstr>
      <vt:lpstr>Formatting the Worksheet Titles</vt:lpstr>
      <vt:lpstr>Assigning Cell Styles to Nonadjacent Rows and Colors to a Cell</vt:lpstr>
      <vt:lpstr>Assigning Cell Styles to Nonadjacent Rows and Colors to a Cell</vt:lpstr>
      <vt:lpstr>Copying a Cell’s Format Using the Format Painter Button</vt:lpstr>
      <vt:lpstr>Copying a Cell’s Format Using the Format Painter Button</vt:lpstr>
      <vt:lpstr>Copying a Cell’s Format Using the Format Painter Button</vt:lpstr>
      <vt:lpstr>Formatting the What-If Assumptions Table and Saving the Workbook</vt:lpstr>
      <vt:lpstr>Formatting the What-If Assumptions Table and Saving the Workbook</vt:lpstr>
      <vt:lpstr>Drawing a 3-D Pie Chart on a Separate Chart Sheet</vt:lpstr>
      <vt:lpstr>Drawing a 3-D Pie Chart on a Separate Chart Sheet</vt:lpstr>
      <vt:lpstr>Drawing a 3-D Pie Chart on a Separate Chart Sheet</vt:lpstr>
      <vt:lpstr>Inserting a Chart Title and Data Labels</vt:lpstr>
      <vt:lpstr>Inserting a Chart Title and Data Labels</vt:lpstr>
      <vt:lpstr>Inserting a Chart Title and Data Labels</vt:lpstr>
      <vt:lpstr>Inserting a Chart Title and Data Labels</vt:lpstr>
      <vt:lpstr>Rotating the 3-D Pie Chart</vt:lpstr>
      <vt:lpstr>Rotating the 3-D Pie Chart</vt:lpstr>
      <vt:lpstr>Applying a 3-D Format to the Pie Chart</vt:lpstr>
      <vt:lpstr>Applying a 3-D Format to the Pie Chart</vt:lpstr>
      <vt:lpstr>Exploding the 3-D Pie Chart and Changing the Color of the Slice</vt:lpstr>
      <vt:lpstr>Exploding the 3-D Pie Chart and Changing the Color of the Slice</vt:lpstr>
      <vt:lpstr>Exploding the 3-D Pie Chart and Changing the Color of the Slice</vt:lpstr>
      <vt:lpstr>Changing the Colors of the Remaining Slices</vt:lpstr>
      <vt:lpstr>Changing the Colors of the Remaining Slices</vt:lpstr>
      <vt:lpstr>Renaming and Reordering the Sheets and Color their Tabs</vt:lpstr>
      <vt:lpstr>Renaming and Reordering the Sheets and Color their Tabs</vt:lpstr>
      <vt:lpstr>Renaming and Reordering the Sheets and Color their Tabs</vt:lpstr>
      <vt:lpstr>Checking Spelling in Multiple Sheets</vt:lpstr>
      <vt:lpstr>Previewing and Printing the Workbook</vt:lpstr>
      <vt:lpstr>Previewing and Printing the Workbook</vt:lpstr>
      <vt:lpstr>Shrinking and Magnifying the Viewing of a Worksheet or Chart</vt:lpstr>
      <vt:lpstr>Shrinking and Magnifying the Viewing of a Worksheet or Chart</vt:lpstr>
      <vt:lpstr>Splitting a Window into Panes</vt:lpstr>
      <vt:lpstr>Splitting a Window into Panes</vt:lpstr>
      <vt:lpstr>Removing the Panes from the Window</vt:lpstr>
      <vt:lpstr>Analyzing Data in a Worksheet by Changing Values</vt:lpstr>
      <vt:lpstr>Analyzing Data in a Worksheet by Changing Values</vt:lpstr>
      <vt:lpstr>Goal Seeking</vt:lpstr>
      <vt:lpstr>Goal Seeking</vt:lpstr>
      <vt:lpstr>Goal Seeking</vt:lpstr>
      <vt:lpstr>Quitting Excel</vt:lpstr>
      <vt:lpstr>Summary</vt:lpstr>
      <vt:lpstr>Summary</vt:lpstr>
      <vt:lpstr>Excel Chapter 3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152</cp:revision>
  <dcterms:created xsi:type="dcterms:W3CDTF">2007-02-12T19:59:09Z</dcterms:created>
  <dcterms:modified xsi:type="dcterms:W3CDTF">2007-03-16T12:04:58Z</dcterms:modified>
</cp:coreProperties>
</file>