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7"/>
  </p:notesMasterIdLst>
  <p:sldIdLst>
    <p:sldId id="256" r:id="rId2"/>
    <p:sldId id="257" r:id="rId3"/>
    <p:sldId id="258" r:id="rId4"/>
    <p:sldId id="259"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260" r:id="rId63"/>
    <p:sldId id="261" r:id="rId64"/>
    <p:sldId id="262" r:id="rId65"/>
    <p:sldId id="263"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90" d="100"/>
          <a:sy n="90" d="100"/>
        </p:scale>
        <p:origin x="-594" y="-4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9075FC-D237-419A-AEC4-B7A884A80322}" type="datetimeFigureOut">
              <a:rPr lang="en-US" smtClean="0"/>
              <a:pPr/>
              <a:t>3/16/2007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9E48B4-D99B-41ED-BB63-8F68E67D9E3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shadeToTitle="1">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819401"/>
            <a:ext cx="8077200" cy="685799"/>
          </a:xfrm>
        </p:spPr>
        <p:txBody>
          <a:bodyPr/>
          <a:lstStyle>
            <a:lvl1pPr algn="l">
              <a:defRPr>
                <a:solidFill>
                  <a:schemeClr val="accent1">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 y="3581400"/>
            <a:ext cx="46482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Box 6"/>
          <p:cNvSpPr txBox="1"/>
          <p:nvPr userDrawn="1"/>
        </p:nvSpPr>
        <p:spPr>
          <a:xfrm>
            <a:off x="152400" y="2133600"/>
            <a:ext cx="5640968" cy="646331"/>
          </a:xfrm>
          <a:prstGeom prst="rect">
            <a:avLst/>
          </a:prstGeom>
          <a:noFill/>
        </p:spPr>
        <p:txBody>
          <a:bodyPr wrap="none" rtlCol="0">
            <a:spAutoFit/>
          </a:bodyPr>
          <a:lstStyle/>
          <a:p>
            <a:r>
              <a:rPr lang="en-US" sz="3600" dirty="0" smtClean="0">
                <a:latin typeface="Arial Black" pitchFamily="34" charset="0"/>
                <a:cs typeface="Aharoni" pitchFamily="2" charset="-79"/>
              </a:rPr>
              <a:t>Microsoft Office 2007</a:t>
            </a:r>
            <a:endParaRPr lang="en-US" sz="3600" dirty="0">
              <a:latin typeface="Arial Black" pitchFamily="34" charset="0"/>
              <a:cs typeface="Aharoni" pitchFamily="2" charset="-79"/>
            </a:endParaRPr>
          </a:p>
        </p:txBody>
      </p:sp>
      <p:cxnSp>
        <p:nvCxnSpPr>
          <p:cNvPr id="9" name="Straight Connector 8"/>
          <p:cNvCxnSpPr/>
          <p:nvPr userDrawn="1"/>
        </p:nvCxnSpPr>
        <p:spPr>
          <a:xfrm>
            <a:off x="228600" y="2743200"/>
            <a:ext cx="8839200" cy="1588"/>
          </a:xfrm>
          <a:prstGeom prst="line">
            <a:avLst/>
          </a:prstGeom>
        </p:spPr>
        <p:style>
          <a:lnRef idx="3">
            <a:schemeClr val="dk1"/>
          </a:lnRef>
          <a:fillRef idx="0">
            <a:schemeClr val="dk1"/>
          </a:fillRef>
          <a:effectRef idx="2">
            <a:schemeClr val="dk1"/>
          </a:effectRef>
          <a:fontRef idx="minor">
            <a:schemeClr val="tx1"/>
          </a:fontRef>
        </p:style>
      </p:cxnSp>
      <p:pic>
        <p:nvPicPr>
          <p:cNvPr id="4101" name="Picture 5"/>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4796184" y="3733800"/>
            <a:ext cx="4347816" cy="3000375"/>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a:p>
        </p:txBody>
      </p:sp>
      <p:sp>
        <p:nvSpPr>
          <p:cNvPr id="6" name="Slide Number Placeholder 5"/>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a:p>
        </p:txBody>
      </p:sp>
      <p:sp>
        <p:nvSpPr>
          <p:cNvPr id="6" name="Slide Number Placeholder 5"/>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shadeToTitle="1">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a:blip r:embed="rId2"/>
          <a:srcRect/>
          <a:stretch>
            <a:fillRect/>
          </a:stretch>
        </p:blipFill>
        <p:spPr bwMode="auto">
          <a:xfrm>
            <a:off x="-76200" y="6477000"/>
            <a:ext cx="8229600" cy="466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a:xfrm>
            <a:off x="0" y="76200"/>
            <a:ext cx="8686800" cy="1143000"/>
          </a:xfrm>
        </p:spPr>
        <p:txBody>
          <a:bodyPr/>
          <a:lstStyle>
            <a:lvl1pPr algn="l">
              <a:defRPr>
                <a:solidFill>
                  <a:schemeClr val="accent1">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0" y="1295400"/>
            <a:ext cx="8686800" cy="4830763"/>
          </a:xfrm>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0" y="6492875"/>
            <a:ext cx="7924800" cy="365125"/>
          </a:xfrm>
        </p:spPr>
        <p:txBody>
          <a:bodyPr/>
          <a:lstStyle>
            <a:lvl1pPr algn="l">
              <a:defRPr b="1">
                <a:solidFill>
                  <a:schemeClr val="bg1"/>
                </a:solidFill>
              </a:defRPr>
            </a:lvl1pPr>
          </a:lstStyle>
          <a:p>
            <a:r>
              <a:rPr lang="en-US" dirty="0" smtClean="0"/>
              <a:t>Microsoft Office 2007: Introductory Concepts and Techniques</a:t>
            </a:r>
            <a:endParaRPr lang="en-US" dirty="0"/>
          </a:p>
        </p:txBody>
      </p:sp>
      <p:sp>
        <p:nvSpPr>
          <p:cNvPr id="6" name="Slide Number Placeholder 5"/>
          <p:cNvSpPr>
            <a:spLocks noGrp="1"/>
          </p:cNvSpPr>
          <p:nvPr>
            <p:ph type="sldNum" sz="quarter" idx="12"/>
          </p:nvPr>
        </p:nvSpPr>
        <p:spPr>
          <a:xfrm>
            <a:off x="8534400" y="6492875"/>
            <a:ext cx="457200" cy="365125"/>
          </a:xfrm>
        </p:spPr>
        <p:txBody>
          <a:bodyPr/>
          <a:lstStyle>
            <a:lvl1pPr>
              <a:defRPr b="1">
                <a:solidFill>
                  <a:schemeClr val="tx1"/>
                </a:solidFill>
              </a:defRPr>
            </a:lvl1pPr>
          </a:lstStyle>
          <a:p>
            <a:fld id="{CA380B22-F6F4-44E6-A477-C47B9EB980BC}" type="slidenum">
              <a:rPr lang="en-US" smtClean="0"/>
              <a:pPr/>
              <a:t>‹#›</a:t>
            </a:fld>
            <a:endParaRPr lang="en-US" dirty="0"/>
          </a:p>
        </p:txBody>
      </p:sp>
      <p:cxnSp>
        <p:nvCxnSpPr>
          <p:cNvPr id="10" name="Straight Connector 9"/>
          <p:cNvCxnSpPr/>
          <p:nvPr userDrawn="1"/>
        </p:nvCxnSpPr>
        <p:spPr>
          <a:xfrm>
            <a:off x="0" y="1219200"/>
            <a:ext cx="8001000" cy="1588"/>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a:p>
        </p:txBody>
      </p:sp>
      <p:sp>
        <p:nvSpPr>
          <p:cNvPr id="6" name="Slide Number Placeholder 5"/>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smtClean="0"/>
              <a:t>Microsoft Office 2007: Introductory Concepts and Techniques</a:t>
            </a:r>
            <a:endParaRPr lang="en-US"/>
          </a:p>
        </p:txBody>
      </p:sp>
      <p:sp>
        <p:nvSpPr>
          <p:cNvPr id="7" name="Slide Number Placeholder 6"/>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smtClean="0"/>
              <a:t>Microsoft Office 2007: Introductory Concepts and Techniques</a:t>
            </a:r>
            <a:endParaRPr lang="en-US"/>
          </a:p>
        </p:txBody>
      </p:sp>
      <p:sp>
        <p:nvSpPr>
          <p:cNvPr id="9" name="Slide Number Placeholder 8"/>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a:p>
        </p:txBody>
      </p:sp>
      <p:sp>
        <p:nvSpPr>
          <p:cNvPr id="5" name="Slide Number Placeholder 4"/>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Microsoft Office 2007: Introductory Concepts and Techniques</a:t>
            </a:r>
            <a:endParaRPr lang="en-US"/>
          </a:p>
        </p:txBody>
      </p:sp>
      <p:sp>
        <p:nvSpPr>
          <p:cNvPr id="4" name="Slide Number Placeholder 3"/>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Microsoft Office 2007: Introductory Concepts and Techniques</a:t>
            </a:r>
            <a:endParaRPr lang="en-US"/>
          </a:p>
        </p:txBody>
      </p:sp>
      <p:sp>
        <p:nvSpPr>
          <p:cNvPr id="7" name="Slide Number Placeholder 6"/>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Microsoft Office 2007: Introductory Concepts and Techniques</a:t>
            </a:r>
            <a:endParaRPr lang="en-US"/>
          </a:p>
        </p:txBody>
      </p:sp>
      <p:sp>
        <p:nvSpPr>
          <p:cNvPr id="7" name="Slide Number Placeholder 6"/>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lin ang="27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Microsoft Office 2007: Introductory Concepts and Techniques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80B22-F6F4-44E6-A477-C47B9EB980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Excel Chapter 1</a:t>
            </a:r>
            <a:endParaRPr lang="en-US" dirty="0"/>
          </a:p>
        </p:txBody>
      </p:sp>
      <p:sp>
        <p:nvSpPr>
          <p:cNvPr id="3" name="Subtitle 2"/>
          <p:cNvSpPr>
            <a:spLocks noGrp="1"/>
          </p:cNvSpPr>
          <p:nvPr>
            <p:ph type="subTitle" idx="1"/>
          </p:nvPr>
        </p:nvSpPr>
        <p:spPr/>
        <p:txBody>
          <a:bodyPr/>
          <a:lstStyle/>
          <a:p>
            <a:r>
              <a:rPr lang="en-US" dirty="0" smtClean="0"/>
              <a:t>Creating a Worksheet and</a:t>
            </a:r>
            <a:br>
              <a:rPr lang="en-US" dirty="0" smtClean="0"/>
            </a:br>
            <a:r>
              <a:rPr lang="en-US" dirty="0" smtClean="0"/>
              <a:t>an Embedded Chart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Column Titles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Click cell B3 to make cell B3 the active cell</a:t>
            </a:r>
          </a:p>
          <a:p>
            <a:r>
              <a:rPr lang="en-US" dirty="0" smtClean="0"/>
              <a:t>Type </a:t>
            </a:r>
            <a:r>
              <a:rPr lang="en-US" dirty="0" smtClean="0">
                <a:latin typeface="Courier New" pitchFamily="49" charset="0"/>
                <a:cs typeface="Courier New" pitchFamily="49" charset="0"/>
              </a:rPr>
              <a:t>Northeast</a:t>
            </a:r>
            <a:r>
              <a:rPr lang="en-US" dirty="0" smtClean="0"/>
              <a:t> in cell B3</a:t>
            </a:r>
          </a:p>
          <a:p>
            <a:r>
              <a:rPr lang="en-US" dirty="0" smtClean="0"/>
              <a:t>Press the RIGHT ARROW key to enter the column title, Northeast, in cell B3 and make cell C3 the active cell</a:t>
            </a:r>
          </a:p>
          <a:p>
            <a:r>
              <a:rPr lang="en-US" dirty="0" smtClean="0"/>
              <a:t>Repeat Steps 2 and 3 to enter the remaining column titles in row 3; that is, enter </a:t>
            </a:r>
            <a:r>
              <a:rPr lang="en-US" dirty="0" smtClean="0">
                <a:latin typeface="Courier New" pitchFamily="49" charset="0"/>
                <a:cs typeface="Courier New" pitchFamily="49" charset="0"/>
              </a:rPr>
              <a:t>Southeast</a:t>
            </a:r>
            <a:r>
              <a:rPr lang="en-US" dirty="0" smtClean="0"/>
              <a:t> in cell C3, </a:t>
            </a:r>
            <a:r>
              <a:rPr lang="en-US" dirty="0" smtClean="0">
                <a:latin typeface="Courier New" pitchFamily="49" charset="0"/>
                <a:cs typeface="Courier New" pitchFamily="49" charset="0"/>
              </a:rPr>
              <a:t>Midwest</a:t>
            </a:r>
            <a:r>
              <a:rPr lang="en-US" dirty="0" smtClean="0"/>
              <a:t> in cell D3, </a:t>
            </a:r>
            <a:r>
              <a:rPr lang="en-US" dirty="0" smtClean="0">
                <a:latin typeface="Courier New" pitchFamily="49" charset="0"/>
                <a:cs typeface="Courier New" pitchFamily="49" charset="0"/>
              </a:rPr>
              <a:t>South</a:t>
            </a:r>
            <a:r>
              <a:rPr lang="en-US" dirty="0" smtClean="0"/>
              <a:t> in cell E3, </a:t>
            </a:r>
            <a:r>
              <a:rPr lang="en-US" dirty="0" smtClean="0">
                <a:latin typeface="Courier New" pitchFamily="49" charset="0"/>
                <a:cs typeface="Courier New" pitchFamily="49" charset="0"/>
              </a:rPr>
              <a:t>West</a:t>
            </a:r>
            <a:r>
              <a:rPr lang="en-US" dirty="0" smtClean="0"/>
              <a:t> in cell F3, and </a:t>
            </a:r>
            <a:r>
              <a:rPr lang="en-US" dirty="0" smtClean="0">
                <a:latin typeface="Courier New" pitchFamily="49" charset="0"/>
                <a:cs typeface="Courier New" pitchFamily="49" charset="0"/>
              </a:rPr>
              <a:t>Total</a:t>
            </a:r>
            <a:r>
              <a:rPr lang="en-US" dirty="0" smtClean="0"/>
              <a:t> in cell G3 (complete the last entry in cell G3 by clicking the Enter box in the formula bar)</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Column Titles</a:t>
            </a:r>
            <a:endParaRPr lang="en-US" dirty="0"/>
          </a:p>
        </p:txBody>
      </p:sp>
      <p:pic>
        <p:nvPicPr>
          <p:cNvPr id="6" name="Content Placeholder 5" descr="FigEX01-26.gif"/>
          <p:cNvPicPr>
            <a:picLocks noGrp="1" noChangeAspect="1"/>
          </p:cNvPicPr>
          <p:nvPr>
            <p:ph idx="1"/>
          </p:nvPr>
        </p:nvPicPr>
        <p:blipFill>
          <a:blip r:embed="rId2"/>
          <a:stretch>
            <a:fillRect/>
          </a:stretch>
        </p:blipFill>
        <p:spPr>
          <a:xfrm>
            <a:off x="1122891" y="1295400"/>
            <a:ext cx="6441017" cy="4830763"/>
          </a:xfrm>
        </p:spPr>
      </p:pic>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Row Titles</a:t>
            </a:r>
            <a:endParaRPr lang="en-US" dirty="0"/>
          </a:p>
        </p:txBody>
      </p:sp>
      <p:sp>
        <p:nvSpPr>
          <p:cNvPr id="3" name="Content Placeholder 2"/>
          <p:cNvSpPr>
            <a:spLocks noGrp="1"/>
          </p:cNvSpPr>
          <p:nvPr>
            <p:ph idx="1"/>
          </p:nvPr>
        </p:nvSpPr>
        <p:spPr/>
        <p:txBody>
          <a:bodyPr>
            <a:normAutofit/>
          </a:bodyPr>
          <a:lstStyle/>
          <a:p>
            <a:r>
              <a:rPr lang="en-US" dirty="0" smtClean="0"/>
              <a:t>Click cell A4 to select it</a:t>
            </a:r>
          </a:p>
          <a:p>
            <a:r>
              <a:rPr lang="en-US" dirty="0" smtClean="0"/>
              <a:t>Type </a:t>
            </a:r>
            <a:r>
              <a:rPr lang="en-US" dirty="0" smtClean="0">
                <a:latin typeface="Courier New" pitchFamily="49" charset="0"/>
                <a:cs typeface="Courier New" pitchFamily="49" charset="0"/>
              </a:rPr>
              <a:t>Video</a:t>
            </a:r>
            <a:r>
              <a:rPr lang="en-US" dirty="0" smtClean="0"/>
              <a:t> and then press the DOWN ARROW key to enter the row title and make cell A5 the active cell</a:t>
            </a:r>
          </a:p>
          <a:p>
            <a:r>
              <a:rPr lang="en-US" dirty="0" smtClean="0"/>
              <a:t>Repeat Step 1 to enter the remaining row titles in column A; that is, enter </a:t>
            </a:r>
            <a:r>
              <a:rPr lang="it-IT" dirty="0" smtClean="0">
                <a:latin typeface="Courier New" pitchFamily="49" charset="0"/>
                <a:cs typeface="Courier New" pitchFamily="49" charset="0"/>
              </a:rPr>
              <a:t>Mini</a:t>
            </a:r>
            <a:r>
              <a:rPr lang="it-IT" dirty="0" smtClean="0"/>
              <a:t> in cell A5, </a:t>
            </a:r>
            <a:r>
              <a:rPr lang="it-IT" dirty="0" smtClean="0">
                <a:latin typeface="Courier New" pitchFamily="49" charset="0"/>
                <a:cs typeface="Courier New" pitchFamily="49" charset="0"/>
              </a:rPr>
              <a:t>Micro</a:t>
            </a:r>
            <a:r>
              <a:rPr lang="it-IT" dirty="0" smtClean="0"/>
              <a:t> in cell A6, </a:t>
            </a:r>
            <a:r>
              <a:rPr lang="en-US" dirty="0" smtClean="0">
                <a:latin typeface="Courier New" pitchFamily="49" charset="0"/>
                <a:cs typeface="Courier New" pitchFamily="49" charset="0"/>
              </a:rPr>
              <a:t>Flash</a:t>
            </a:r>
            <a:r>
              <a:rPr lang="en-US" dirty="0" smtClean="0"/>
              <a:t> in cell A7, </a:t>
            </a:r>
            <a:r>
              <a:rPr lang="en-US" dirty="0" smtClean="0">
                <a:latin typeface="Courier New" pitchFamily="49" charset="0"/>
                <a:cs typeface="Courier New" pitchFamily="49" charset="0"/>
              </a:rPr>
              <a:t>Accessories</a:t>
            </a:r>
            <a:r>
              <a:rPr lang="en-US" dirty="0" smtClean="0"/>
              <a:t> in cell A8, and </a:t>
            </a:r>
            <a:r>
              <a:rPr lang="en-US" dirty="0" smtClean="0">
                <a:latin typeface="Courier New" pitchFamily="49" charset="0"/>
                <a:cs typeface="Courier New" pitchFamily="49" charset="0"/>
              </a:rPr>
              <a:t>Total</a:t>
            </a:r>
            <a:r>
              <a:rPr lang="en-US" dirty="0" smtClean="0"/>
              <a:t> in cell A9</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Row Titles</a:t>
            </a:r>
            <a:endParaRPr lang="en-US" dirty="0"/>
          </a:p>
        </p:txBody>
      </p:sp>
      <p:pic>
        <p:nvPicPr>
          <p:cNvPr id="6" name="Content Placeholder 5" descr="FigEX01-28.gif"/>
          <p:cNvPicPr>
            <a:picLocks noGrp="1" noChangeAspect="1"/>
          </p:cNvPicPr>
          <p:nvPr>
            <p:ph idx="1"/>
          </p:nvPr>
        </p:nvPicPr>
        <p:blipFill>
          <a:blip r:embed="rId2"/>
          <a:stretch>
            <a:fillRect/>
          </a:stretch>
        </p:blipFill>
        <p:spPr>
          <a:xfrm>
            <a:off x="1122891" y="1295400"/>
            <a:ext cx="6441017" cy="4830763"/>
          </a:xfrm>
        </p:spPr>
      </p:pic>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Numbers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Click cell B4</a:t>
            </a:r>
          </a:p>
          <a:p>
            <a:r>
              <a:rPr lang="en-US" dirty="0" smtClean="0"/>
              <a:t>Type </a:t>
            </a:r>
            <a:r>
              <a:rPr lang="en-US" dirty="0" smtClean="0">
                <a:latin typeface="Courier New" pitchFamily="49" charset="0"/>
                <a:cs typeface="Courier New" pitchFamily="49" charset="0"/>
              </a:rPr>
              <a:t>66145.15</a:t>
            </a:r>
            <a:r>
              <a:rPr lang="en-US" dirty="0" smtClean="0"/>
              <a:t> and then press the RIGHT ARROW key to enter the data in cell B4 and make cell C4 the active cell</a:t>
            </a:r>
          </a:p>
          <a:p>
            <a:r>
              <a:rPr lang="it-IT" dirty="0" smtClean="0"/>
              <a:t>Enter </a:t>
            </a:r>
            <a:r>
              <a:rPr lang="it-IT" dirty="0" smtClean="0">
                <a:latin typeface="Courier New" pitchFamily="49" charset="0"/>
                <a:cs typeface="Courier New" pitchFamily="49" charset="0"/>
              </a:rPr>
              <a:t>79677.1</a:t>
            </a:r>
            <a:r>
              <a:rPr lang="it-IT" dirty="0" smtClean="0"/>
              <a:t> in cell C4, </a:t>
            </a:r>
            <a:r>
              <a:rPr lang="it-IT" dirty="0" smtClean="0">
                <a:latin typeface="Courier New" pitchFamily="49" charset="0"/>
                <a:cs typeface="Courier New" pitchFamily="49" charset="0"/>
              </a:rPr>
              <a:t>34657.66</a:t>
            </a:r>
            <a:r>
              <a:rPr lang="it-IT" dirty="0" smtClean="0"/>
              <a:t> </a:t>
            </a:r>
            <a:r>
              <a:rPr lang="en-US" dirty="0" smtClean="0"/>
              <a:t>in cell D4, </a:t>
            </a:r>
            <a:r>
              <a:rPr lang="en-US" dirty="0" smtClean="0">
                <a:latin typeface="Courier New" pitchFamily="49" charset="0"/>
                <a:cs typeface="Courier New" pitchFamily="49" charset="0"/>
              </a:rPr>
              <a:t>52517.2</a:t>
            </a:r>
            <a:r>
              <a:rPr lang="en-US" dirty="0" smtClean="0"/>
              <a:t> in cell E4, and </a:t>
            </a:r>
            <a:r>
              <a:rPr lang="en-US" dirty="0" smtClean="0">
                <a:latin typeface="Courier New" pitchFamily="49" charset="0"/>
                <a:cs typeface="Courier New" pitchFamily="49" charset="0"/>
              </a:rPr>
              <a:t>99455.49</a:t>
            </a:r>
            <a:r>
              <a:rPr lang="en-US" dirty="0" smtClean="0"/>
              <a:t> in cell F4</a:t>
            </a:r>
          </a:p>
          <a:p>
            <a:r>
              <a:rPr lang="en-US" dirty="0" smtClean="0"/>
              <a:t>Click cell B5</a:t>
            </a:r>
          </a:p>
          <a:p>
            <a:r>
              <a:rPr lang="en-US" dirty="0" smtClean="0"/>
              <a:t>Enter the remaining first quarter sales numbers provided in Table 1–1 on page EX 23 for each of the four remaining offerings in rows 5, 6, 7, and 8 to display the quarterly sales in the worksheet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Numbers</a:t>
            </a:r>
            <a:endParaRPr lang="en-US" dirty="0"/>
          </a:p>
        </p:txBody>
      </p:sp>
      <p:pic>
        <p:nvPicPr>
          <p:cNvPr id="6" name="Content Placeholder 5" descr="FigEX01-31.gif"/>
          <p:cNvPicPr>
            <a:picLocks noGrp="1" noChangeAspect="1"/>
          </p:cNvPicPr>
          <p:nvPr>
            <p:ph idx="1"/>
          </p:nvPr>
        </p:nvPicPr>
        <p:blipFill>
          <a:blip r:embed="rId2"/>
          <a:stretch>
            <a:fillRect/>
          </a:stretch>
        </p:blipFill>
        <p:spPr>
          <a:xfrm>
            <a:off x="1122891" y="1295400"/>
            <a:ext cx="6441017" cy="4830763"/>
          </a:xfrm>
        </p:spPr>
      </p:pic>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Summing a Column of Numbers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Click cell B9 to make it the active cell and then point to the SUM button on the Ribbon</a:t>
            </a:r>
          </a:p>
          <a:p>
            <a:r>
              <a:rPr lang="en-US" dirty="0" smtClean="0"/>
              <a:t>Click the Sum button on the Ribbon to display =SUM(B4:B8) in the formula bar and in the active cell B9</a:t>
            </a:r>
          </a:p>
          <a:p>
            <a:r>
              <a:rPr lang="en-US" dirty="0" smtClean="0"/>
              <a:t>Click the Enter box in the formula bar to enter the sum of the first quarter sales for the five product types for the Northeast region in cell B9</a:t>
            </a:r>
          </a:p>
          <a:p>
            <a:r>
              <a:rPr lang="en-US" dirty="0" smtClean="0"/>
              <a:t>Select cell B9 to display the SUM function assigned to cell B9 in the formula bar</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Summing a Column of Numbers</a:t>
            </a:r>
            <a:endParaRPr lang="en-US" dirty="0"/>
          </a:p>
        </p:txBody>
      </p:sp>
      <p:pic>
        <p:nvPicPr>
          <p:cNvPr id="6" name="Content Placeholder 5" descr="FigEX01-34.gif"/>
          <p:cNvPicPr>
            <a:picLocks noGrp="1" noChangeAspect="1"/>
          </p:cNvPicPr>
          <p:nvPr>
            <p:ph idx="1"/>
          </p:nvPr>
        </p:nvPicPr>
        <p:blipFill>
          <a:blip r:embed="rId2"/>
          <a:stretch>
            <a:fillRect/>
          </a:stretch>
        </p:blipFill>
        <p:spPr>
          <a:xfrm>
            <a:off x="1122891" y="1295400"/>
            <a:ext cx="6441017" cy="4830763"/>
          </a:xfrm>
        </p:spPr>
      </p:pic>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Copying a Cell to Adjacent Cells in a Row</a:t>
            </a:r>
            <a:endParaRPr lang="en-US" dirty="0"/>
          </a:p>
        </p:txBody>
      </p:sp>
      <p:sp>
        <p:nvSpPr>
          <p:cNvPr id="3" name="Content Placeholder 2"/>
          <p:cNvSpPr>
            <a:spLocks noGrp="1"/>
          </p:cNvSpPr>
          <p:nvPr>
            <p:ph idx="1"/>
          </p:nvPr>
        </p:nvSpPr>
        <p:spPr/>
        <p:txBody>
          <a:bodyPr>
            <a:normAutofit/>
          </a:bodyPr>
          <a:lstStyle/>
          <a:p>
            <a:r>
              <a:rPr lang="en-US" dirty="0" smtClean="0"/>
              <a:t>With cell B9 active, point to the fill handle</a:t>
            </a:r>
          </a:p>
          <a:p>
            <a:r>
              <a:rPr lang="en-US" dirty="0" smtClean="0"/>
              <a:t>Drag the fill handle to select the destination area, range C9:F9, to display a shaded border around the destination area, range C9:F9, and the source area, cell B9. Do not release the mouse button</a:t>
            </a:r>
          </a:p>
          <a:p>
            <a:r>
              <a:rPr lang="en-US" dirty="0" smtClean="0"/>
              <a:t>Release the mouse button to copy the SUM function in cell B9 to the range C9:F9 and calculate the sums in cells C9, D9, E9, and F9</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Copying a Cell to Adjacent Cells in a Row</a:t>
            </a:r>
            <a:endParaRPr lang="en-US" dirty="0"/>
          </a:p>
        </p:txBody>
      </p:sp>
      <p:pic>
        <p:nvPicPr>
          <p:cNvPr id="6" name="Content Placeholder 5" descr="FigEX01-37.gif"/>
          <p:cNvPicPr>
            <a:picLocks noGrp="1" noChangeAspect="1"/>
          </p:cNvPicPr>
          <p:nvPr>
            <p:ph idx="1"/>
          </p:nvPr>
        </p:nvPicPr>
        <p:blipFill>
          <a:blip r:embed="rId2"/>
          <a:stretch>
            <a:fillRect/>
          </a:stretch>
        </p:blipFill>
        <p:spPr>
          <a:xfrm>
            <a:off x="1122891" y="1295400"/>
            <a:ext cx="6441017" cy="4830763"/>
          </a:xfrm>
        </p:spPr>
      </p:pic>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Start and quit Excel</a:t>
            </a:r>
          </a:p>
          <a:p>
            <a:r>
              <a:rPr lang="en-US" dirty="0" smtClean="0"/>
              <a:t>Describe the Excel worksheet</a:t>
            </a:r>
          </a:p>
          <a:p>
            <a:r>
              <a:rPr lang="en-US" dirty="0" smtClean="0"/>
              <a:t>Enter text and numbers</a:t>
            </a:r>
          </a:p>
          <a:p>
            <a:r>
              <a:rPr lang="en-US" dirty="0" smtClean="0"/>
              <a:t>Use the Sum button to sum a range of cells</a:t>
            </a:r>
          </a:p>
          <a:p>
            <a:r>
              <a:rPr lang="en-US" dirty="0" smtClean="0"/>
              <a:t>Copy the contents of a cell to a range of cells using the fill handle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2</a:t>
            </a:fld>
            <a:endParaRPr lang="en-US" dirty="0"/>
          </a:p>
        </p:txBody>
      </p:sp>
      <p:sp>
        <p:nvSpPr>
          <p:cNvPr id="5" name="Footer Placeholder 4"/>
          <p:cNvSpPr>
            <a:spLocks noGrp="1"/>
          </p:cNvSpPr>
          <p:nvPr>
            <p:ph type="ftr" sz="quarter" idx="11"/>
          </p:nvPr>
        </p:nvSpPr>
        <p:spPr/>
        <p:txBody>
          <a:bodyPr/>
          <a:lstStyle/>
          <a:p>
            <a:r>
              <a:rPr lang="en-US" dirty="0" smtClean="0"/>
              <a:t>Microsoft Office 2007: Introductory Concepts and Techniques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Determining Multiple Totals </a:t>
            </a:r>
            <a:br>
              <a:rPr lang="en-US" dirty="0" smtClean="0"/>
            </a:br>
            <a:r>
              <a:rPr lang="en-US" dirty="0" smtClean="0"/>
              <a:t>at the Same Time</a:t>
            </a:r>
            <a:endParaRPr lang="en-US" dirty="0"/>
          </a:p>
        </p:txBody>
      </p:sp>
      <p:sp>
        <p:nvSpPr>
          <p:cNvPr id="3" name="Content Placeholder 2"/>
          <p:cNvSpPr>
            <a:spLocks noGrp="1"/>
          </p:cNvSpPr>
          <p:nvPr>
            <p:ph idx="1"/>
          </p:nvPr>
        </p:nvSpPr>
        <p:spPr/>
        <p:txBody>
          <a:bodyPr>
            <a:normAutofit/>
          </a:bodyPr>
          <a:lstStyle/>
          <a:p>
            <a:r>
              <a:rPr lang="en-US" dirty="0" smtClean="0"/>
              <a:t>Click cell G4 to make it the active cell</a:t>
            </a:r>
          </a:p>
          <a:p>
            <a:r>
              <a:rPr lang="en-US" dirty="0" smtClean="0"/>
              <a:t>With the mouse pointer in cell G4 and in the shape of a block plus sign, drag the mouse pointer down to cell G9 to highlight the range G4:G9 with a transparent view</a:t>
            </a:r>
          </a:p>
          <a:p>
            <a:r>
              <a:rPr lang="en-US" dirty="0" smtClean="0"/>
              <a:t>Click the Sum button on the Ribbon to calculate and display the sums of the corresponding rows of sales in cells </a:t>
            </a:r>
            <a:r>
              <a:rPr lang="nn-NO" dirty="0" smtClean="0"/>
              <a:t>G4, G5, G6, G7, G8, </a:t>
            </a:r>
            <a:r>
              <a:rPr lang="en-US" dirty="0" smtClean="0"/>
              <a:t>and G9</a:t>
            </a:r>
          </a:p>
          <a:p>
            <a:r>
              <a:rPr lang="en-US" dirty="0" smtClean="0"/>
              <a:t>Select cell A10 to deselect the range G4:G9</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Determining Multiple Totals </a:t>
            </a:r>
            <a:br>
              <a:rPr lang="en-US" dirty="0" smtClean="0"/>
            </a:br>
            <a:r>
              <a:rPr lang="en-US" dirty="0" smtClean="0"/>
              <a:t>at the Same Time</a:t>
            </a:r>
            <a:endParaRPr lang="en-US" dirty="0"/>
          </a:p>
        </p:txBody>
      </p:sp>
      <p:pic>
        <p:nvPicPr>
          <p:cNvPr id="6" name="Content Placeholder 5" descr="FigEX01-40.gif"/>
          <p:cNvPicPr>
            <a:picLocks noGrp="1" noChangeAspect="1"/>
          </p:cNvPicPr>
          <p:nvPr>
            <p:ph idx="1"/>
          </p:nvPr>
        </p:nvPicPr>
        <p:blipFill>
          <a:blip r:embed="rId2"/>
          <a:stretch>
            <a:fillRect/>
          </a:stretch>
        </p:blipFill>
        <p:spPr>
          <a:xfrm>
            <a:off x="1122891" y="1295400"/>
            <a:ext cx="6441017" cy="4830763"/>
          </a:xfrm>
        </p:spPr>
      </p:pic>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a Workbook</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With a USB flash drive connected to one of the computer’s USB ports, click the Save button on the Quick Access Toolbar to display the Save As dialog box</a:t>
            </a:r>
          </a:p>
          <a:p>
            <a:r>
              <a:rPr lang="en-US" dirty="0" smtClean="0"/>
              <a:t>Type </a:t>
            </a:r>
            <a:r>
              <a:rPr lang="en-US" dirty="0" smtClean="0">
                <a:latin typeface="Courier New" pitchFamily="49" charset="0"/>
                <a:cs typeface="Courier New" pitchFamily="49" charset="0"/>
              </a:rPr>
              <a:t>Walk and Rock Music 1st Quarter Sales </a:t>
            </a:r>
            <a:r>
              <a:rPr lang="en-US" dirty="0" smtClean="0"/>
              <a:t>in the File name text box to change the file name. Do not press the ENTER key after typing the file name</a:t>
            </a:r>
          </a:p>
          <a:p>
            <a:r>
              <a:rPr lang="en-US" dirty="0" smtClean="0"/>
              <a:t>Click the Save in box arrow to display a list of available drives and folders</a:t>
            </a:r>
          </a:p>
          <a:p>
            <a:r>
              <a:rPr lang="it-IT" dirty="0" smtClean="0"/>
              <a:t>Click UDISK 2.0 (E:) in </a:t>
            </a:r>
            <a:r>
              <a:rPr lang="en-US" dirty="0" smtClean="0"/>
              <a:t>the Save in list to select the USB flash drive, Drive E in this case, as the new save location</a:t>
            </a:r>
          </a:p>
          <a:p>
            <a:r>
              <a:rPr lang="en-US" dirty="0" smtClean="0"/>
              <a:t>Click the Save button in the Save As dialog box to save the workbook on the USB flash drive with the file name, Walk and Rock Music 1st Quarter Sales</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a Workbook</a:t>
            </a:r>
            <a:endParaRPr lang="en-US" dirty="0"/>
          </a:p>
        </p:txBody>
      </p:sp>
      <p:pic>
        <p:nvPicPr>
          <p:cNvPr id="6" name="Content Placeholder 5" descr="FigEX01-45.gif"/>
          <p:cNvPicPr>
            <a:picLocks noGrp="1" noChangeAspect="1"/>
          </p:cNvPicPr>
          <p:nvPr>
            <p:ph idx="1"/>
          </p:nvPr>
        </p:nvPicPr>
        <p:blipFill>
          <a:blip r:embed="rId2"/>
          <a:stretch>
            <a:fillRect/>
          </a:stretch>
        </p:blipFill>
        <p:spPr>
          <a:xfrm>
            <a:off x="1122891" y="1295400"/>
            <a:ext cx="6441017" cy="4830763"/>
          </a:xfrm>
        </p:spPr>
      </p:pic>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a Cell Style</a:t>
            </a:r>
            <a:endParaRPr lang="en-US" dirty="0"/>
          </a:p>
        </p:txBody>
      </p:sp>
      <p:sp>
        <p:nvSpPr>
          <p:cNvPr id="3" name="Content Placeholder 2"/>
          <p:cNvSpPr>
            <a:spLocks noGrp="1"/>
          </p:cNvSpPr>
          <p:nvPr>
            <p:ph idx="1"/>
          </p:nvPr>
        </p:nvSpPr>
        <p:spPr/>
        <p:txBody>
          <a:bodyPr>
            <a:normAutofit/>
          </a:bodyPr>
          <a:lstStyle/>
          <a:p>
            <a:r>
              <a:rPr lang="en-US" dirty="0" smtClean="0"/>
              <a:t>Click cell A1 to make cell A1 the active cell</a:t>
            </a:r>
          </a:p>
          <a:p>
            <a:r>
              <a:rPr lang="en-US" dirty="0" smtClean="0"/>
              <a:t>Click the Cell Styles button on the Ribbon to display the Cell Styles gallery</a:t>
            </a:r>
          </a:p>
          <a:p>
            <a:r>
              <a:rPr lang="en-US" dirty="0" smtClean="0"/>
              <a:t>Point to the Title cell style in the Titles and Headings area of the Cell Styles gallery to see a live preview of the cell style in cell A1</a:t>
            </a:r>
          </a:p>
          <a:p>
            <a:r>
              <a:rPr lang="en-US" dirty="0" smtClean="0"/>
              <a:t>Click the Title cell style to apply the cell style to cell A1</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a Cell Style</a:t>
            </a:r>
            <a:endParaRPr lang="en-US" dirty="0"/>
          </a:p>
        </p:txBody>
      </p:sp>
      <p:pic>
        <p:nvPicPr>
          <p:cNvPr id="6" name="Content Placeholder 5" descr="FigEX01-49.gif"/>
          <p:cNvPicPr>
            <a:picLocks noGrp="1" noChangeAspect="1"/>
          </p:cNvPicPr>
          <p:nvPr>
            <p:ph idx="1"/>
          </p:nvPr>
        </p:nvPicPr>
        <p:blipFill>
          <a:blip r:embed="rId2"/>
          <a:stretch>
            <a:fillRect/>
          </a:stretch>
        </p:blipFill>
        <p:spPr>
          <a:xfrm>
            <a:off x="1122891" y="1295400"/>
            <a:ext cx="6441017" cy="4830763"/>
          </a:xfrm>
        </p:spPr>
      </p:pic>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the Font Type</a:t>
            </a:r>
            <a:endParaRPr lang="en-US" dirty="0"/>
          </a:p>
        </p:txBody>
      </p:sp>
      <p:sp>
        <p:nvSpPr>
          <p:cNvPr id="3" name="Content Placeholder 2"/>
          <p:cNvSpPr>
            <a:spLocks noGrp="1"/>
          </p:cNvSpPr>
          <p:nvPr>
            <p:ph idx="1"/>
          </p:nvPr>
        </p:nvSpPr>
        <p:spPr/>
        <p:txBody>
          <a:bodyPr>
            <a:normAutofit/>
          </a:bodyPr>
          <a:lstStyle/>
          <a:p>
            <a:r>
              <a:rPr lang="en-US" dirty="0" smtClean="0"/>
              <a:t>Click cell A2 to make cell A2 the active cell</a:t>
            </a:r>
          </a:p>
          <a:p>
            <a:r>
              <a:rPr lang="en-US" dirty="0" smtClean="0"/>
              <a:t>Click the Font box arrow on the Ribbon to display the Font gallery</a:t>
            </a:r>
          </a:p>
          <a:p>
            <a:r>
              <a:rPr lang="en-US" dirty="0" smtClean="0"/>
              <a:t>Point to Cambria in the Theme Fonts area of the Font gallery to see a live preview of the Cambria font in cell A2</a:t>
            </a:r>
          </a:p>
          <a:p>
            <a:r>
              <a:rPr lang="en-US" dirty="0" smtClean="0"/>
              <a:t>Click Cambria in the Theme Fonts area to change the font type of the worksheet subtitle in cell A2 from Calibri to Cambria</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the Font Type</a:t>
            </a:r>
            <a:endParaRPr lang="en-US" dirty="0"/>
          </a:p>
        </p:txBody>
      </p:sp>
      <p:pic>
        <p:nvPicPr>
          <p:cNvPr id="6" name="Content Placeholder 5" descr="FigEX01-52.gif"/>
          <p:cNvPicPr>
            <a:picLocks noGrp="1" noChangeAspect="1"/>
          </p:cNvPicPr>
          <p:nvPr>
            <p:ph idx="1"/>
          </p:nvPr>
        </p:nvPicPr>
        <p:blipFill>
          <a:blip r:embed="rId2"/>
          <a:stretch>
            <a:fillRect/>
          </a:stretch>
        </p:blipFill>
        <p:spPr>
          <a:xfrm>
            <a:off x="1122891" y="1295400"/>
            <a:ext cx="6441017" cy="4830763"/>
          </a:xfrm>
        </p:spPr>
      </p:pic>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Bolding a Cell</a:t>
            </a:r>
            <a:endParaRPr lang="en-US" dirty="0"/>
          </a:p>
        </p:txBody>
      </p:sp>
      <p:sp>
        <p:nvSpPr>
          <p:cNvPr id="3" name="Content Placeholder 2"/>
          <p:cNvSpPr>
            <a:spLocks noGrp="1"/>
          </p:cNvSpPr>
          <p:nvPr>
            <p:ph idx="1"/>
          </p:nvPr>
        </p:nvSpPr>
        <p:spPr/>
        <p:txBody>
          <a:bodyPr/>
          <a:lstStyle/>
          <a:p>
            <a:r>
              <a:rPr lang="en-US" dirty="0" smtClean="0"/>
              <a:t>With cell A2 active, click the Bold button on the Ribbon to change the font style of the worksheet subtitle to bold</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28</a:t>
            </a:fld>
            <a:endParaRPr lang="en-US" dirty="0"/>
          </a:p>
        </p:txBody>
      </p:sp>
      <p:pic>
        <p:nvPicPr>
          <p:cNvPr id="6" name="Picture 5" descr="FigEX01-53.gif"/>
          <p:cNvPicPr>
            <a:picLocks noChangeAspect="1"/>
          </p:cNvPicPr>
          <p:nvPr/>
        </p:nvPicPr>
        <p:blipFill>
          <a:blip r:embed="rId2"/>
          <a:stretch>
            <a:fillRect/>
          </a:stretch>
        </p:blipFill>
        <p:spPr>
          <a:xfrm>
            <a:off x="1828800" y="2819400"/>
            <a:ext cx="4724400" cy="35433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Increasing the Font Size of a Cell Entry</a:t>
            </a:r>
            <a:endParaRPr lang="en-US" dirty="0"/>
          </a:p>
        </p:txBody>
      </p:sp>
      <p:sp>
        <p:nvSpPr>
          <p:cNvPr id="3" name="Content Placeholder 2"/>
          <p:cNvSpPr>
            <a:spLocks noGrp="1"/>
          </p:cNvSpPr>
          <p:nvPr>
            <p:ph idx="1"/>
          </p:nvPr>
        </p:nvSpPr>
        <p:spPr/>
        <p:txBody>
          <a:bodyPr/>
          <a:lstStyle/>
          <a:p>
            <a:r>
              <a:rPr lang="en-US" dirty="0" smtClean="0"/>
              <a:t>With cell A2 selected, click the Font Size box arrow on the Ribbon to display the Font Size list</a:t>
            </a:r>
          </a:p>
          <a:p>
            <a:r>
              <a:rPr lang="en-US" dirty="0" smtClean="0"/>
              <a:t>Point to 14 in the Font Size list to see a live preview of cell A2 with a font size of 14</a:t>
            </a:r>
          </a:p>
          <a:p>
            <a:r>
              <a:rPr lang="en-US" dirty="0" smtClean="0"/>
              <a:t>Click 14 in the Font Size list to change the font in cell A2 from 11 point to 14 point</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Save a workbook</a:t>
            </a:r>
          </a:p>
          <a:p>
            <a:r>
              <a:rPr lang="en-US" dirty="0" smtClean="0"/>
              <a:t>Format cells in a worksheet</a:t>
            </a:r>
          </a:p>
          <a:p>
            <a:r>
              <a:rPr lang="en-US" dirty="0" smtClean="0"/>
              <a:t>Create a 3-D Clustered Column chart</a:t>
            </a:r>
          </a:p>
          <a:p>
            <a:r>
              <a:rPr lang="en-US" dirty="0" smtClean="0"/>
              <a:t>Change document properties</a:t>
            </a:r>
          </a:p>
          <a:p>
            <a:r>
              <a:rPr lang="en-US" dirty="0" smtClean="0"/>
              <a:t>Save a workbook a second time using the same file name</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Increasing the Font Size of a Cell Entry</a:t>
            </a:r>
            <a:endParaRPr lang="en-US" dirty="0"/>
          </a:p>
        </p:txBody>
      </p:sp>
      <p:pic>
        <p:nvPicPr>
          <p:cNvPr id="6" name="Content Placeholder 5" descr="FigEX01-55.gif"/>
          <p:cNvPicPr>
            <a:picLocks noGrp="1" noChangeAspect="1"/>
          </p:cNvPicPr>
          <p:nvPr>
            <p:ph idx="1"/>
          </p:nvPr>
        </p:nvPicPr>
        <p:blipFill>
          <a:blip r:embed="rId2"/>
          <a:stretch>
            <a:fillRect/>
          </a:stretch>
        </p:blipFill>
        <p:spPr>
          <a:xfrm>
            <a:off x="1122891" y="1295400"/>
            <a:ext cx="6441017" cy="4830763"/>
          </a:xfrm>
        </p:spPr>
      </p:pic>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Changing the Font Color of a Cell Entry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With cell A2 selected, click the Font Color button arrow on the Ribbon to display the Font Color palette</a:t>
            </a:r>
          </a:p>
          <a:p>
            <a:r>
              <a:rPr lang="en-US" dirty="0" smtClean="0"/>
              <a:t>Point to Dark Blue, Text 2 (dark blue color in column 4, row 1) in the Theme Colors area of the Font Color palette to see a live preview of the font color in cell A2</a:t>
            </a:r>
          </a:p>
          <a:p>
            <a:r>
              <a:rPr lang="en-US" dirty="0" smtClean="0"/>
              <a:t>Click Dark Blue, Text 2 (column 4, row 1) on the Font Color palette to change the font of the worksheet subtitle in cell A2 from black to dark blue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Changing the Font Color of a Cell Entry</a:t>
            </a:r>
            <a:endParaRPr lang="en-US" dirty="0"/>
          </a:p>
        </p:txBody>
      </p:sp>
      <p:pic>
        <p:nvPicPr>
          <p:cNvPr id="6" name="Content Placeholder 5" descr="FigEX01-57.gif"/>
          <p:cNvPicPr>
            <a:picLocks noGrp="1" noChangeAspect="1"/>
          </p:cNvPicPr>
          <p:nvPr>
            <p:ph idx="1"/>
          </p:nvPr>
        </p:nvPicPr>
        <p:blipFill>
          <a:blip r:embed="rId2"/>
          <a:stretch>
            <a:fillRect/>
          </a:stretch>
        </p:blipFill>
        <p:spPr>
          <a:xfrm>
            <a:off x="1122891" y="1295400"/>
            <a:ext cx="6441017" cy="4830763"/>
          </a:xfrm>
        </p:spPr>
      </p:pic>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Centering Cell Entries across Columns </a:t>
            </a:r>
            <a:br>
              <a:rPr lang="en-US" dirty="0" smtClean="0"/>
            </a:br>
            <a:r>
              <a:rPr lang="en-US" dirty="0" smtClean="0"/>
              <a:t>by Merging Cells</a:t>
            </a:r>
            <a:endParaRPr lang="en-US" dirty="0"/>
          </a:p>
        </p:txBody>
      </p:sp>
      <p:sp>
        <p:nvSpPr>
          <p:cNvPr id="3" name="Content Placeholder 2"/>
          <p:cNvSpPr>
            <a:spLocks noGrp="1"/>
          </p:cNvSpPr>
          <p:nvPr>
            <p:ph idx="1"/>
          </p:nvPr>
        </p:nvSpPr>
        <p:spPr/>
        <p:txBody>
          <a:bodyPr>
            <a:normAutofit/>
          </a:bodyPr>
          <a:lstStyle/>
          <a:p>
            <a:r>
              <a:rPr lang="en-US" dirty="0" smtClean="0"/>
              <a:t>Select cell A1 and then drag to cell G1 to highlight the range A1:G1</a:t>
            </a:r>
          </a:p>
          <a:p>
            <a:r>
              <a:rPr lang="en-US" dirty="0" smtClean="0"/>
              <a:t>Click the Merge and Center button on the Ribbon to merge cells A1 through G1 and center the contents of cell A1 across columns A through G</a:t>
            </a:r>
          </a:p>
          <a:p>
            <a:r>
              <a:rPr lang="en-US" dirty="0" smtClean="0"/>
              <a:t>Repeat the first two steps to merge and center the worksheet subtitle across cells A2 through G2</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Centering Cell Entries across Columns </a:t>
            </a:r>
            <a:br>
              <a:rPr lang="en-US" dirty="0" smtClean="0"/>
            </a:br>
            <a:r>
              <a:rPr lang="en-US" dirty="0" smtClean="0"/>
              <a:t>by Merging Cells</a:t>
            </a:r>
            <a:endParaRPr lang="en-US" dirty="0"/>
          </a:p>
        </p:txBody>
      </p:sp>
      <p:pic>
        <p:nvPicPr>
          <p:cNvPr id="6" name="Content Placeholder 5" descr="FigEX01-60.gif"/>
          <p:cNvPicPr>
            <a:picLocks noGrp="1" noChangeAspect="1"/>
          </p:cNvPicPr>
          <p:nvPr>
            <p:ph idx="1"/>
          </p:nvPr>
        </p:nvPicPr>
        <p:blipFill>
          <a:blip r:embed="rId2"/>
          <a:stretch>
            <a:fillRect/>
          </a:stretch>
        </p:blipFill>
        <p:spPr>
          <a:xfrm>
            <a:off x="1122891" y="1295400"/>
            <a:ext cx="6441017" cy="4830763"/>
          </a:xfrm>
        </p:spPr>
      </p:pic>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Formatting Column Titles </a:t>
            </a:r>
            <a:br>
              <a:rPr lang="en-US" dirty="0" smtClean="0"/>
            </a:br>
            <a:r>
              <a:rPr lang="en-US" dirty="0" smtClean="0"/>
              <a:t>and the Total Row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Click cell A3 and then drag the mouse pointer to cell G3 to select the range A3:G3</a:t>
            </a:r>
          </a:p>
          <a:p>
            <a:r>
              <a:rPr lang="en-US" dirty="0" smtClean="0"/>
              <a:t>Point to the Cell Styles button on the Ribbon</a:t>
            </a:r>
          </a:p>
          <a:p>
            <a:r>
              <a:rPr lang="en-US" dirty="0" smtClean="0"/>
              <a:t>Click the Cell Styles button to display the Cell Styles gallery</a:t>
            </a:r>
          </a:p>
          <a:p>
            <a:r>
              <a:rPr lang="en-US" dirty="0" smtClean="0"/>
              <a:t>Point to the Heading 3 cell style in the Titles and Headings area of the Cell Styles gallery to see a live preview of the cell style in the range A3:G3</a:t>
            </a:r>
          </a:p>
          <a:p>
            <a:r>
              <a:rPr lang="en-US" dirty="0" smtClean="0"/>
              <a:t>Click the Heading 3 cell style to apply the cell style to the range A3:G3</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Formatting Column Titles </a:t>
            </a:r>
            <a:br>
              <a:rPr lang="en-US" dirty="0" smtClean="0"/>
            </a:br>
            <a:r>
              <a:rPr lang="en-US" dirty="0" smtClean="0"/>
              <a:t>and the Total Row</a:t>
            </a:r>
            <a:endParaRPr lang="en-US" dirty="0"/>
          </a:p>
        </p:txBody>
      </p:sp>
      <p:sp>
        <p:nvSpPr>
          <p:cNvPr id="3" name="Content Placeholder 2"/>
          <p:cNvSpPr>
            <a:spLocks noGrp="1"/>
          </p:cNvSpPr>
          <p:nvPr>
            <p:ph idx="1"/>
          </p:nvPr>
        </p:nvSpPr>
        <p:spPr/>
        <p:txBody>
          <a:bodyPr>
            <a:normAutofit/>
          </a:bodyPr>
          <a:lstStyle/>
          <a:p>
            <a:r>
              <a:rPr lang="en-US" dirty="0" smtClean="0"/>
              <a:t>Click cell A9 and then drag the mouse pointer to cell G9 to select the range A9:G9</a:t>
            </a:r>
          </a:p>
          <a:p>
            <a:r>
              <a:rPr lang="en-US" dirty="0" smtClean="0"/>
              <a:t>Point to the Cell Styles button on the Ribbon</a:t>
            </a:r>
          </a:p>
          <a:p>
            <a:r>
              <a:rPr lang="en-US" dirty="0" smtClean="0"/>
              <a:t>Click the Cell Styles button on the Ribbon to display the Cell Styles gallery and then click the Total cell style in the Titles and Headings area to apply the Total cell style to the cells in the range A9:G9</a:t>
            </a:r>
          </a:p>
          <a:p>
            <a:r>
              <a:rPr lang="en-US" dirty="0" smtClean="0"/>
              <a:t>Click cell A11 to select the cell</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Formatting Column Titles </a:t>
            </a:r>
            <a:br>
              <a:rPr lang="en-US" dirty="0" smtClean="0"/>
            </a:br>
            <a:r>
              <a:rPr lang="en-US" dirty="0" smtClean="0"/>
              <a:t>and the Total Row</a:t>
            </a:r>
            <a:endParaRPr lang="en-US" dirty="0"/>
          </a:p>
        </p:txBody>
      </p:sp>
      <p:pic>
        <p:nvPicPr>
          <p:cNvPr id="6" name="Content Placeholder 5" descr="FigEX01-64.gif"/>
          <p:cNvPicPr>
            <a:picLocks noGrp="1" noChangeAspect="1"/>
          </p:cNvPicPr>
          <p:nvPr>
            <p:ph idx="1"/>
          </p:nvPr>
        </p:nvPicPr>
        <p:blipFill>
          <a:blip r:embed="rId2"/>
          <a:stretch>
            <a:fillRect/>
          </a:stretch>
        </p:blipFill>
        <p:spPr>
          <a:xfrm>
            <a:off x="1122891" y="1295400"/>
            <a:ext cx="6441017" cy="4830763"/>
          </a:xfrm>
        </p:spPr>
      </p:pic>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Formatting Numbers in the Worksheet</a:t>
            </a:r>
            <a:endParaRPr lang="en-US" dirty="0"/>
          </a:p>
        </p:txBody>
      </p:sp>
      <p:sp>
        <p:nvSpPr>
          <p:cNvPr id="3" name="Content Placeholder 2"/>
          <p:cNvSpPr>
            <a:spLocks noGrp="1"/>
          </p:cNvSpPr>
          <p:nvPr>
            <p:ph idx="1"/>
          </p:nvPr>
        </p:nvSpPr>
        <p:spPr/>
        <p:txBody>
          <a:bodyPr>
            <a:normAutofit/>
          </a:bodyPr>
          <a:lstStyle/>
          <a:p>
            <a:r>
              <a:rPr lang="en-US" dirty="0" smtClean="0"/>
              <a:t>Select cell B4 and drag the mouse pointer to cell G4 to select the range B4:G4</a:t>
            </a:r>
          </a:p>
          <a:p>
            <a:r>
              <a:rPr lang="en-US" dirty="0" smtClean="0"/>
              <a:t>Point to the Accounting Number Format button on the Ribbon to display the Enhanced ScreenTip</a:t>
            </a:r>
          </a:p>
          <a:p>
            <a:r>
              <a:rPr lang="en-US" dirty="0" smtClean="0"/>
              <a:t>Click the Accounting Number Format button on the Ribbon to apply the Accounting Number Format to the cells in the range B4:G4</a:t>
            </a:r>
          </a:p>
          <a:p>
            <a:r>
              <a:rPr lang="en-US" dirty="0" smtClean="0"/>
              <a:t>Select the range B5:G8</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Formatting Numbers in the Worksheet</a:t>
            </a:r>
            <a:endParaRPr lang="en-US" dirty="0"/>
          </a:p>
        </p:txBody>
      </p:sp>
      <p:sp>
        <p:nvSpPr>
          <p:cNvPr id="3" name="Content Placeholder 2"/>
          <p:cNvSpPr>
            <a:spLocks noGrp="1"/>
          </p:cNvSpPr>
          <p:nvPr>
            <p:ph idx="1"/>
          </p:nvPr>
        </p:nvSpPr>
        <p:spPr/>
        <p:txBody>
          <a:bodyPr>
            <a:normAutofit/>
          </a:bodyPr>
          <a:lstStyle/>
          <a:p>
            <a:r>
              <a:rPr lang="en-US" dirty="0" smtClean="0"/>
              <a:t>Click the Comma Style button on the Ribbon to apply the Comma Style to the range B5:G8</a:t>
            </a:r>
          </a:p>
          <a:p>
            <a:r>
              <a:rPr lang="en-US" dirty="0" smtClean="0"/>
              <a:t>Select the range B9:G9</a:t>
            </a:r>
          </a:p>
          <a:p>
            <a:r>
              <a:rPr lang="en-US" dirty="0" smtClean="0"/>
              <a:t>Click the Accounting Number Format button on the Ribbon to apply the Accounting Number Format to the cells in the range B9:G9</a:t>
            </a:r>
          </a:p>
          <a:p>
            <a:r>
              <a:rPr lang="en-US" dirty="0" smtClean="0"/>
              <a:t>Select cell A11</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Print a worksheet</a:t>
            </a:r>
          </a:p>
          <a:p>
            <a:r>
              <a:rPr lang="en-US" dirty="0" smtClean="0"/>
              <a:t>Open a workbook</a:t>
            </a:r>
          </a:p>
          <a:p>
            <a:r>
              <a:rPr lang="en-US" dirty="0" smtClean="0"/>
              <a:t>Use the </a:t>
            </a:r>
            <a:r>
              <a:rPr lang="en-US" dirty="0" err="1" smtClean="0"/>
              <a:t>AutoCalculate</a:t>
            </a:r>
            <a:r>
              <a:rPr lang="en-US" dirty="0" smtClean="0"/>
              <a:t> area to determine statistics</a:t>
            </a:r>
          </a:p>
          <a:p>
            <a:r>
              <a:rPr lang="en-US" dirty="0" smtClean="0"/>
              <a:t>Correct errors on a worksheet</a:t>
            </a:r>
          </a:p>
          <a:p>
            <a:r>
              <a:rPr lang="en-US" dirty="0" smtClean="0"/>
              <a:t>Use Excel Help to answer questions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Formatting Numbers in the Worksheet</a:t>
            </a:r>
            <a:endParaRPr lang="en-US" dirty="0"/>
          </a:p>
        </p:txBody>
      </p:sp>
      <p:pic>
        <p:nvPicPr>
          <p:cNvPr id="6" name="Content Placeholder 5" descr="FigEX01-68.gif"/>
          <p:cNvPicPr>
            <a:picLocks noGrp="1" noChangeAspect="1"/>
          </p:cNvPicPr>
          <p:nvPr>
            <p:ph idx="1"/>
          </p:nvPr>
        </p:nvPicPr>
        <p:blipFill>
          <a:blip r:embed="rId2"/>
          <a:stretch>
            <a:fillRect/>
          </a:stretch>
        </p:blipFill>
        <p:spPr>
          <a:xfrm>
            <a:off x="1122891" y="1295400"/>
            <a:ext cx="6441017" cy="4830763"/>
          </a:xfrm>
        </p:spPr>
      </p:pic>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Adjusting Column Width</a:t>
            </a:r>
            <a:endParaRPr lang="en-US" dirty="0"/>
          </a:p>
        </p:txBody>
      </p:sp>
      <p:sp>
        <p:nvSpPr>
          <p:cNvPr id="3" name="Content Placeholder 2"/>
          <p:cNvSpPr>
            <a:spLocks noGrp="1"/>
          </p:cNvSpPr>
          <p:nvPr>
            <p:ph idx="1"/>
          </p:nvPr>
        </p:nvSpPr>
        <p:spPr/>
        <p:txBody>
          <a:bodyPr/>
          <a:lstStyle/>
          <a:p>
            <a:r>
              <a:rPr lang="en-US" dirty="0" smtClean="0"/>
              <a:t>Point to the boundary on the right side of the column A heading above row 1 to change the mouse pointer to a split double arrow</a:t>
            </a:r>
          </a:p>
          <a:p>
            <a:r>
              <a:rPr lang="en-US" dirty="0" smtClean="0"/>
              <a:t>Double-click on the boundary to adjust the width of column A to the width of the largest item in the column</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Adjusting Column Width</a:t>
            </a:r>
            <a:endParaRPr lang="en-US" dirty="0"/>
          </a:p>
        </p:txBody>
      </p:sp>
      <p:pic>
        <p:nvPicPr>
          <p:cNvPr id="6" name="Content Placeholder 5" descr="FigEX01-70.gif"/>
          <p:cNvPicPr>
            <a:picLocks noGrp="1" noChangeAspect="1"/>
          </p:cNvPicPr>
          <p:nvPr>
            <p:ph idx="1"/>
          </p:nvPr>
        </p:nvPicPr>
        <p:blipFill>
          <a:blip r:embed="rId2"/>
          <a:stretch>
            <a:fillRect/>
          </a:stretch>
        </p:blipFill>
        <p:spPr>
          <a:xfrm>
            <a:off x="1122891" y="1295400"/>
            <a:ext cx="6441017" cy="4830763"/>
          </a:xfrm>
        </p:spPr>
      </p:pic>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Name Box to Select a Cell</a:t>
            </a:r>
            <a:endParaRPr lang="en-US" dirty="0"/>
          </a:p>
        </p:txBody>
      </p:sp>
      <p:sp>
        <p:nvSpPr>
          <p:cNvPr id="3" name="Content Placeholder 2"/>
          <p:cNvSpPr>
            <a:spLocks noGrp="1"/>
          </p:cNvSpPr>
          <p:nvPr>
            <p:ph idx="1"/>
          </p:nvPr>
        </p:nvSpPr>
        <p:spPr/>
        <p:txBody>
          <a:bodyPr/>
          <a:lstStyle/>
          <a:p>
            <a:r>
              <a:rPr lang="en-US" dirty="0" smtClean="0"/>
              <a:t>Click the Name box in the formula bar and then type </a:t>
            </a:r>
            <a:r>
              <a:rPr lang="en-US" dirty="0" smtClean="0">
                <a:latin typeface="Courier New" pitchFamily="49" charset="0"/>
                <a:cs typeface="Courier New" pitchFamily="49" charset="0"/>
              </a:rPr>
              <a:t>a3</a:t>
            </a:r>
            <a:r>
              <a:rPr lang="en-US" dirty="0" smtClean="0"/>
              <a:t> as the cell to select</a:t>
            </a:r>
          </a:p>
          <a:p>
            <a:r>
              <a:rPr lang="en-US" dirty="0" smtClean="0"/>
              <a:t>Press the ENTER key to change the active cell from A11 to cell A3</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43</a:t>
            </a:fld>
            <a:endParaRPr lang="en-US" dirty="0"/>
          </a:p>
        </p:txBody>
      </p:sp>
      <p:pic>
        <p:nvPicPr>
          <p:cNvPr id="6" name="Picture 5" descr="FigEX01-72.gif"/>
          <p:cNvPicPr>
            <a:picLocks noChangeAspect="1"/>
          </p:cNvPicPr>
          <p:nvPr/>
        </p:nvPicPr>
        <p:blipFill>
          <a:blip r:embed="rId2"/>
          <a:stretch>
            <a:fillRect/>
          </a:stretch>
        </p:blipFill>
        <p:spPr>
          <a:xfrm>
            <a:off x="4038600" y="3124200"/>
            <a:ext cx="4216400" cy="31623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Adding a 3-D Clustered Column Chart </a:t>
            </a:r>
            <a:br>
              <a:rPr lang="en-US" dirty="0" smtClean="0"/>
            </a:br>
            <a:r>
              <a:rPr lang="en-US" dirty="0" smtClean="0"/>
              <a:t>to the Worksheet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Click cell A3 and then drag the mouse pointer to the cell F8 to select the range A3:F8</a:t>
            </a:r>
          </a:p>
          <a:p>
            <a:r>
              <a:rPr lang="en-US" dirty="0" smtClean="0"/>
              <a:t>Click the Insert tab to make the Insert tab the active tab</a:t>
            </a:r>
          </a:p>
          <a:p>
            <a:r>
              <a:rPr lang="en-US" dirty="0" smtClean="0"/>
              <a:t>Click the Column button on the Ribbon to display the Column gallery</a:t>
            </a:r>
          </a:p>
          <a:p>
            <a:r>
              <a:rPr lang="en-US" dirty="0" smtClean="0"/>
              <a:t>Point to the 3-D Clustered Column chart type in the 3-D Column area of the Column gallery</a:t>
            </a:r>
          </a:p>
          <a:p>
            <a:r>
              <a:rPr lang="en-US" dirty="0" smtClean="0"/>
              <a:t>Click the 3-D Clustered Column chart type in the 3-D Column area of the Column gallery to add a 3-D Clustered Column chart to the middle of the worksheet in a selection rectangle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Adding a 3-D Clustered Column Chart </a:t>
            </a:r>
            <a:br>
              <a:rPr lang="en-US" dirty="0" smtClean="0"/>
            </a:br>
            <a:r>
              <a:rPr lang="en-US" dirty="0" smtClean="0"/>
              <a:t>to the Worksheet</a:t>
            </a:r>
            <a:endParaRPr lang="en-US" dirty="0"/>
          </a:p>
        </p:txBody>
      </p:sp>
      <p:sp>
        <p:nvSpPr>
          <p:cNvPr id="3" name="Content Placeholder 2"/>
          <p:cNvSpPr>
            <a:spLocks noGrp="1"/>
          </p:cNvSpPr>
          <p:nvPr>
            <p:ph idx="1"/>
          </p:nvPr>
        </p:nvSpPr>
        <p:spPr/>
        <p:txBody>
          <a:bodyPr>
            <a:noAutofit/>
          </a:bodyPr>
          <a:lstStyle/>
          <a:p>
            <a:r>
              <a:rPr lang="en-US" sz="2200" dirty="0" smtClean="0"/>
              <a:t>Click the top-right edge of the selection rectangle but do not release the mouse to grab the chart and change the mouse pointer to a cross hair with four arrowheads</a:t>
            </a:r>
          </a:p>
          <a:p>
            <a:r>
              <a:rPr lang="en-US" sz="2200" dirty="0" smtClean="0"/>
              <a:t>Continue holding down the left mouse button while dragging the chart down and to the left to position the upper-left corner of the dotted line rectangle over the upper-left corner of cell A11. Release the mouse button to complete the move of the chart</a:t>
            </a:r>
          </a:p>
          <a:p>
            <a:r>
              <a:rPr lang="en-US" sz="2200" dirty="0" smtClean="0"/>
              <a:t>Click the middle sizing handle on the right edge of the chart and do not release the mouse button</a:t>
            </a:r>
          </a:p>
          <a:p>
            <a:r>
              <a:rPr lang="en-US" sz="2200" dirty="0" smtClean="0"/>
              <a:t>While continuing to hold down the mouse button, press the ALT key and drag the right edge of the chart to the right edge of column G and then release the mouse button to resize the chart</a:t>
            </a:r>
          </a:p>
          <a:p>
            <a:r>
              <a:rPr lang="en-US" sz="2200" dirty="0" smtClean="0"/>
              <a:t>Point to the middle sizing handle on the bottom edge of the selection rectangle and do not release the mouse button</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Adding a 3-D Clustered Column Chart </a:t>
            </a:r>
            <a:br>
              <a:rPr lang="en-US" dirty="0" smtClean="0"/>
            </a:br>
            <a:r>
              <a:rPr lang="en-US" dirty="0" smtClean="0"/>
              <a:t>to the Worksheet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While continuing to hold down the mouse button, press the ALT key and drag the bottom edge of the chart up to the bottom edge of row 22 and then release the mouse button to resize the chart</a:t>
            </a:r>
          </a:p>
          <a:p>
            <a:r>
              <a:rPr lang="en-US" b="1" dirty="0" smtClean="0"/>
              <a:t>Click the More button </a:t>
            </a:r>
            <a:r>
              <a:rPr lang="en-US" dirty="0" smtClean="0"/>
              <a:t>in the Chart Styles gallery to expand the gallery and point to Style 2 in the gallery (column 2, row 1)</a:t>
            </a:r>
          </a:p>
          <a:p>
            <a:r>
              <a:rPr lang="en-US" dirty="0" smtClean="0"/>
              <a:t>Click Style 2 in the Chart Styles gallery to apply the chart style </a:t>
            </a:r>
            <a:r>
              <a:rPr lang="en-US" dirty="0" err="1" smtClean="0"/>
              <a:t>Style</a:t>
            </a:r>
            <a:r>
              <a:rPr lang="en-US" dirty="0" smtClean="0"/>
              <a:t> 2 to the chart</a:t>
            </a:r>
          </a:p>
          <a:p>
            <a:r>
              <a:rPr lang="en-US" dirty="0" smtClean="0"/>
              <a:t>Click cell I9 to deselect the chart and complete the worksheet</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Adding a 3-D Clustered Column Chart </a:t>
            </a:r>
            <a:br>
              <a:rPr lang="en-US" dirty="0" smtClean="0"/>
            </a:br>
            <a:r>
              <a:rPr lang="en-US" dirty="0" smtClean="0"/>
              <a:t>to the Worksheet</a:t>
            </a:r>
            <a:endParaRPr lang="en-US" dirty="0"/>
          </a:p>
        </p:txBody>
      </p:sp>
      <p:pic>
        <p:nvPicPr>
          <p:cNvPr id="6" name="Content Placeholder 5" descr="FigEX01-81.gif"/>
          <p:cNvPicPr>
            <a:picLocks noGrp="1" noChangeAspect="1"/>
          </p:cNvPicPr>
          <p:nvPr>
            <p:ph idx="1"/>
          </p:nvPr>
        </p:nvPicPr>
        <p:blipFill>
          <a:blip r:embed="rId2"/>
          <a:stretch>
            <a:fillRect/>
          </a:stretch>
        </p:blipFill>
        <p:spPr>
          <a:xfrm>
            <a:off x="1122891" y="1295400"/>
            <a:ext cx="6441017" cy="4830763"/>
          </a:xfrm>
        </p:spPr>
      </p:pic>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Document Properties</a:t>
            </a:r>
            <a:endParaRPr lang="en-US" dirty="0"/>
          </a:p>
        </p:txBody>
      </p:sp>
      <p:sp>
        <p:nvSpPr>
          <p:cNvPr id="3" name="Content Placeholder 2"/>
          <p:cNvSpPr>
            <a:spLocks noGrp="1"/>
          </p:cNvSpPr>
          <p:nvPr>
            <p:ph idx="1"/>
          </p:nvPr>
        </p:nvSpPr>
        <p:spPr/>
        <p:txBody>
          <a:bodyPr>
            <a:noAutofit/>
          </a:bodyPr>
          <a:lstStyle/>
          <a:p>
            <a:r>
              <a:rPr lang="en-US" sz="2200" dirty="0" smtClean="0"/>
              <a:t>Click the Office Button to display the Office Button menu</a:t>
            </a:r>
          </a:p>
          <a:p>
            <a:r>
              <a:rPr lang="en-US" sz="2200" dirty="0" smtClean="0"/>
              <a:t>Point to Prepare on the Office Button menu to display the Prepare submenu</a:t>
            </a:r>
          </a:p>
          <a:p>
            <a:r>
              <a:rPr lang="en-US" sz="2200" dirty="0" smtClean="0"/>
              <a:t>Click Properties on the Prepare submenu to display the Document Information Panel</a:t>
            </a:r>
          </a:p>
          <a:p>
            <a:r>
              <a:rPr lang="en-US" sz="2200" dirty="0" smtClean="0"/>
              <a:t>Click the Author text box and then type your name as the Author property. If a name already is displayed in the Author text box, delete it before typing your name</a:t>
            </a:r>
          </a:p>
          <a:p>
            <a:r>
              <a:rPr lang="en-US" sz="2200" dirty="0" smtClean="0"/>
              <a:t>Click the Subject text box, if necessary delete any existing text, and then type your course and section as the Subject property</a:t>
            </a:r>
          </a:p>
          <a:p>
            <a:r>
              <a:rPr lang="en-US" sz="2200" dirty="0" smtClean="0"/>
              <a:t>Click the Keywords text box, if necessary delete any existing text, and then type </a:t>
            </a:r>
            <a:r>
              <a:rPr lang="en-US" sz="2200" dirty="0" smtClean="0">
                <a:latin typeface="Courier New" pitchFamily="49" charset="0"/>
                <a:cs typeface="Courier New" pitchFamily="49" charset="0"/>
              </a:rPr>
              <a:t>First Quarter Rock-It MP3 Sales</a:t>
            </a:r>
          </a:p>
          <a:p>
            <a:r>
              <a:rPr lang="en-US" sz="2200" dirty="0" smtClean="0"/>
              <a:t>Click the Close the Document Information Panel button so that the Document Information Panel no longer is displayed</a:t>
            </a:r>
            <a:endParaRPr lang="en-US" sz="2200"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Document Properties</a:t>
            </a:r>
            <a:endParaRPr lang="en-US" dirty="0"/>
          </a:p>
        </p:txBody>
      </p:sp>
      <p:pic>
        <p:nvPicPr>
          <p:cNvPr id="6" name="Content Placeholder 5" descr="FigEX01-84.gif"/>
          <p:cNvPicPr>
            <a:picLocks noGrp="1" noChangeAspect="1"/>
          </p:cNvPicPr>
          <p:nvPr>
            <p:ph idx="1"/>
          </p:nvPr>
        </p:nvPicPr>
        <p:blipFill>
          <a:blip r:embed="rId2"/>
          <a:stretch>
            <a:fillRect/>
          </a:stretch>
        </p:blipFill>
        <p:spPr>
          <a:xfrm>
            <a:off x="1122891" y="1295400"/>
            <a:ext cx="6441017" cy="4830763"/>
          </a:xfrm>
        </p:spPr>
      </p:pic>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Ahead</a:t>
            </a:r>
            <a:endParaRPr lang="en-US" dirty="0"/>
          </a:p>
        </p:txBody>
      </p:sp>
      <p:sp>
        <p:nvSpPr>
          <p:cNvPr id="3" name="Content Placeholder 2"/>
          <p:cNvSpPr>
            <a:spLocks noGrp="1"/>
          </p:cNvSpPr>
          <p:nvPr>
            <p:ph idx="1"/>
          </p:nvPr>
        </p:nvSpPr>
        <p:spPr/>
        <p:txBody>
          <a:bodyPr>
            <a:normAutofit lnSpcReduction="10000"/>
          </a:bodyPr>
          <a:lstStyle/>
          <a:p>
            <a:r>
              <a:rPr lang="en-US" dirty="0" smtClean="0"/>
              <a:t>Select titles and subtitles for the worksheet</a:t>
            </a:r>
          </a:p>
          <a:p>
            <a:r>
              <a:rPr lang="en-US" dirty="0" smtClean="0"/>
              <a:t>Determine the contents for rows and columns</a:t>
            </a:r>
          </a:p>
          <a:p>
            <a:r>
              <a:rPr lang="en-US" dirty="0" smtClean="0"/>
              <a:t>Determine the calculations that are needed</a:t>
            </a:r>
          </a:p>
          <a:p>
            <a:r>
              <a:rPr lang="en-US" dirty="0" smtClean="0"/>
              <a:t>Determine where to save the workbook</a:t>
            </a:r>
          </a:p>
          <a:p>
            <a:r>
              <a:rPr lang="en-US" dirty="0" smtClean="0"/>
              <a:t>Identify how to format various elements of the worksheet</a:t>
            </a:r>
          </a:p>
          <a:p>
            <a:r>
              <a:rPr lang="en-US" dirty="0" smtClean="0"/>
              <a:t>Decide on the type of chart needed</a:t>
            </a:r>
          </a:p>
          <a:p>
            <a:r>
              <a:rPr lang="en-US" dirty="0" smtClean="0"/>
              <a:t>Establish where to position and how to format the chart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Saving an Existing Workbook </a:t>
            </a:r>
            <a:br>
              <a:rPr lang="en-US" dirty="0" smtClean="0"/>
            </a:br>
            <a:r>
              <a:rPr lang="en-US" dirty="0" smtClean="0"/>
              <a:t>with the Same File Name</a:t>
            </a:r>
            <a:endParaRPr lang="en-US" dirty="0"/>
          </a:p>
        </p:txBody>
      </p:sp>
      <p:sp>
        <p:nvSpPr>
          <p:cNvPr id="3" name="Content Placeholder 2"/>
          <p:cNvSpPr>
            <a:spLocks noGrp="1"/>
          </p:cNvSpPr>
          <p:nvPr>
            <p:ph idx="1"/>
          </p:nvPr>
        </p:nvSpPr>
        <p:spPr>
          <a:xfrm>
            <a:off x="0" y="1295400"/>
            <a:ext cx="4419600" cy="4830763"/>
          </a:xfrm>
        </p:spPr>
        <p:txBody>
          <a:bodyPr>
            <a:normAutofit lnSpcReduction="10000"/>
          </a:bodyPr>
          <a:lstStyle/>
          <a:p>
            <a:r>
              <a:rPr lang="en-US" dirty="0" smtClean="0"/>
              <a:t>With your USB </a:t>
            </a:r>
            <a:r>
              <a:rPr lang="en-US" dirty="0" smtClean="0"/>
              <a:t>flash </a:t>
            </a:r>
            <a:r>
              <a:rPr lang="en-US" dirty="0" smtClean="0"/>
              <a:t>drive connected to one of the computer’s USB ports, click the Save button on the Quick Access Toolbar to overwrite the previous Walk and Rock Music 1st Quarter Sales file on the USB flash drive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50</a:t>
            </a:fld>
            <a:endParaRPr lang="en-US" dirty="0"/>
          </a:p>
        </p:txBody>
      </p:sp>
      <p:pic>
        <p:nvPicPr>
          <p:cNvPr id="6" name="Picture 5" descr="FigEX01-85.gif"/>
          <p:cNvPicPr>
            <a:picLocks noChangeAspect="1"/>
          </p:cNvPicPr>
          <p:nvPr/>
        </p:nvPicPr>
        <p:blipFill>
          <a:blip r:embed="rId2"/>
          <a:stretch>
            <a:fillRect/>
          </a:stretch>
        </p:blipFill>
        <p:spPr>
          <a:xfrm>
            <a:off x="4495800" y="2133600"/>
            <a:ext cx="4495800" cy="337185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Printing a Worksheet</a:t>
            </a:r>
            <a:endParaRPr lang="en-US" dirty="0"/>
          </a:p>
        </p:txBody>
      </p:sp>
      <p:sp>
        <p:nvSpPr>
          <p:cNvPr id="3" name="Content Placeholder 2"/>
          <p:cNvSpPr>
            <a:spLocks noGrp="1"/>
          </p:cNvSpPr>
          <p:nvPr>
            <p:ph idx="1"/>
          </p:nvPr>
        </p:nvSpPr>
        <p:spPr/>
        <p:txBody>
          <a:bodyPr/>
          <a:lstStyle/>
          <a:p>
            <a:r>
              <a:rPr lang="en-US" dirty="0" smtClean="0"/>
              <a:t>Click the Office Button to display the Office  button menu</a:t>
            </a:r>
          </a:p>
          <a:p>
            <a:r>
              <a:rPr lang="en-US" dirty="0" smtClean="0"/>
              <a:t>Point to Print on the Office Button menu to display the Print submenu</a:t>
            </a:r>
          </a:p>
          <a:p>
            <a:r>
              <a:rPr lang="en-US" dirty="0" smtClean="0"/>
              <a:t>Click Quick Print on the Print submenu to print the document</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Printing a Worksheet</a:t>
            </a:r>
            <a:endParaRPr lang="en-US" dirty="0"/>
          </a:p>
        </p:txBody>
      </p:sp>
      <p:pic>
        <p:nvPicPr>
          <p:cNvPr id="6" name="Content Placeholder 5" descr="FigEX01-87.gif"/>
          <p:cNvPicPr>
            <a:picLocks noGrp="1" noChangeAspect="1"/>
          </p:cNvPicPr>
          <p:nvPr>
            <p:ph idx="1"/>
          </p:nvPr>
        </p:nvPicPr>
        <p:blipFill>
          <a:blip r:embed="rId2"/>
          <a:stretch>
            <a:fillRect/>
          </a:stretch>
        </p:blipFill>
        <p:spPr>
          <a:xfrm>
            <a:off x="633877" y="1295400"/>
            <a:ext cx="7419046" cy="4830763"/>
          </a:xfrm>
        </p:spPr>
      </p:pic>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Quitting Excel</a:t>
            </a:r>
            <a:endParaRPr lang="en-US" dirty="0"/>
          </a:p>
        </p:txBody>
      </p:sp>
      <p:sp>
        <p:nvSpPr>
          <p:cNvPr id="3" name="Content Placeholder 2"/>
          <p:cNvSpPr>
            <a:spLocks noGrp="1"/>
          </p:cNvSpPr>
          <p:nvPr>
            <p:ph idx="1"/>
          </p:nvPr>
        </p:nvSpPr>
        <p:spPr/>
        <p:txBody>
          <a:bodyPr/>
          <a:lstStyle/>
          <a:p>
            <a:r>
              <a:rPr lang="en-US" dirty="0" smtClean="0"/>
              <a:t>Point to the Close button on the right side of the Excel title bar</a:t>
            </a:r>
          </a:p>
          <a:p>
            <a:r>
              <a:rPr lang="en-US" dirty="0" smtClean="0"/>
              <a:t>Click the Close button to quit Excel</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53</a:t>
            </a:fld>
            <a:endParaRPr lang="en-US" dirty="0"/>
          </a:p>
        </p:txBody>
      </p:sp>
      <p:pic>
        <p:nvPicPr>
          <p:cNvPr id="6" name="Picture 5" descr="FigEX01-88.gif"/>
          <p:cNvPicPr>
            <a:picLocks noChangeAspect="1"/>
          </p:cNvPicPr>
          <p:nvPr/>
        </p:nvPicPr>
        <p:blipFill>
          <a:blip r:embed="rId2"/>
          <a:stretch>
            <a:fillRect/>
          </a:stretch>
        </p:blipFill>
        <p:spPr>
          <a:xfrm>
            <a:off x="1828800" y="2971800"/>
            <a:ext cx="4495800" cy="337185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Excel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Click the Start button on the Windows taskbar to display the Start menu</a:t>
            </a:r>
          </a:p>
          <a:p>
            <a:r>
              <a:rPr lang="en-US" dirty="0" smtClean="0"/>
              <a:t>Point to All Programs on the Start menu to display the All Programs submenu and then point to Microsoft Office in the All Programs submenu to display the Microsoft Office submenu</a:t>
            </a:r>
          </a:p>
          <a:p>
            <a:r>
              <a:rPr lang="en-US" dirty="0" smtClean="0"/>
              <a:t>Click Microsoft Office Excel 2007 on the Microsoft Office submenu to start Excel and display a new blank worksheet in the Excel window</a:t>
            </a:r>
          </a:p>
          <a:p>
            <a:r>
              <a:rPr lang="en-US" dirty="0" smtClean="0"/>
              <a:t>If the Excel window is not maximized, click the Maximize button on its title bar to maximize the window</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a Workbook from Excel</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With your USB </a:t>
            </a:r>
            <a:r>
              <a:rPr lang="en-US" dirty="0" smtClean="0"/>
              <a:t>flash </a:t>
            </a:r>
            <a:r>
              <a:rPr lang="en-US" dirty="0" smtClean="0"/>
              <a:t>drive connected to one of the computer’s USB ports, click the Office Button to display the Office Button menu</a:t>
            </a:r>
          </a:p>
          <a:p>
            <a:r>
              <a:rPr lang="en-US" dirty="0" smtClean="0"/>
              <a:t>Click Open on the Office Button menu to display the Open dialog box</a:t>
            </a:r>
          </a:p>
          <a:p>
            <a:r>
              <a:rPr lang="en-US" dirty="0" smtClean="0"/>
              <a:t>If necessary, click the Look in box arrow and then click UDISK 2.0 (E</a:t>
            </a:r>
            <a:r>
              <a:rPr lang="en-US" dirty="0" smtClean="0">
                <a:sym typeface="Wingdings" pitchFamily="2" charset="2"/>
              </a:rPr>
              <a:t>:) </a:t>
            </a:r>
            <a:r>
              <a:rPr lang="en-US" dirty="0" smtClean="0"/>
              <a:t>to select the USB flash drive, Drive E in this case, in the Look in list as the new open location</a:t>
            </a:r>
          </a:p>
          <a:p>
            <a:r>
              <a:rPr lang="en-US" dirty="0" smtClean="0"/>
              <a:t>Click Walk and Rock Music 1st Quarter Sales to select the file name</a:t>
            </a:r>
          </a:p>
          <a:p>
            <a:r>
              <a:rPr lang="en-US" dirty="0" smtClean="0"/>
              <a:t>Click the Open button to open the selected file and display the worksheet in the Excel window</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a Workbook from Excel</a:t>
            </a:r>
            <a:endParaRPr lang="en-US" dirty="0"/>
          </a:p>
        </p:txBody>
      </p:sp>
      <p:pic>
        <p:nvPicPr>
          <p:cNvPr id="6" name="Content Placeholder 5" descr="FigEX01-91.gif"/>
          <p:cNvPicPr>
            <a:picLocks noGrp="1" noChangeAspect="1"/>
          </p:cNvPicPr>
          <p:nvPr>
            <p:ph idx="1"/>
          </p:nvPr>
        </p:nvPicPr>
        <p:blipFill>
          <a:blip r:embed="rId2"/>
          <a:stretch>
            <a:fillRect/>
          </a:stretch>
        </p:blipFill>
        <p:spPr>
          <a:xfrm>
            <a:off x="1122891" y="1295400"/>
            <a:ext cx="6441017" cy="4830763"/>
          </a:xfrm>
        </p:spPr>
      </p:pic>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the </a:t>
            </a:r>
            <a:r>
              <a:rPr lang="en-US" dirty="0" err="1" smtClean="0"/>
              <a:t>AutoCalculate</a:t>
            </a:r>
            <a:r>
              <a:rPr lang="en-US" dirty="0" smtClean="0"/>
              <a:t> Area </a:t>
            </a:r>
            <a:br>
              <a:rPr lang="en-US" dirty="0" smtClean="0"/>
            </a:br>
            <a:r>
              <a:rPr lang="en-US" dirty="0" smtClean="0"/>
              <a:t>to Determine a Maximum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Select the range B6:F6 and then right-click the </a:t>
            </a:r>
            <a:r>
              <a:rPr lang="en-US" dirty="0" err="1" smtClean="0"/>
              <a:t>AutoCalculate</a:t>
            </a:r>
            <a:r>
              <a:rPr lang="en-US" dirty="0" smtClean="0"/>
              <a:t> area on the status bar to display the Status Bar Configuration shortcut menu</a:t>
            </a:r>
          </a:p>
          <a:p>
            <a:r>
              <a:rPr lang="en-US" dirty="0" smtClean="0"/>
              <a:t>Click Maximum on the shortcut menu to display the Maximum value in the range B6:F6 in the </a:t>
            </a:r>
            <a:r>
              <a:rPr lang="en-US" dirty="0" err="1" smtClean="0"/>
              <a:t>AutoCalculate</a:t>
            </a:r>
            <a:r>
              <a:rPr lang="en-US" dirty="0" smtClean="0"/>
              <a:t> area of the status bar</a:t>
            </a:r>
          </a:p>
          <a:p>
            <a:r>
              <a:rPr lang="en-US" dirty="0" smtClean="0"/>
              <a:t>Click anywhere on the worksheet to cause the shortcut menu to disappear</a:t>
            </a:r>
          </a:p>
          <a:p>
            <a:r>
              <a:rPr lang="en-US" dirty="0" smtClean="0"/>
              <a:t>Right-click the </a:t>
            </a:r>
            <a:r>
              <a:rPr lang="en-US" dirty="0" err="1" smtClean="0"/>
              <a:t>AutoCalculate</a:t>
            </a:r>
            <a:r>
              <a:rPr lang="en-US" dirty="0" smtClean="0"/>
              <a:t> area and then click Maximum on the shortcut menu to cause the Maximum value to no longer appear in the </a:t>
            </a:r>
            <a:r>
              <a:rPr lang="en-US" dirty="0" err="1" smtClean="0"/>
              <a:t>AutoCalculate</a:t>
            </a:r>
            <a:r>
              <a:rPr lang="en-US" dirty="0" smtClean="0"/>
              <a:t> area</a:t>
            </a:r>
          </a:p>
          <a:p>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the </a:t>
            </a:r>
            <a:r>
              <a:rPr lang="en-US" dirty="0" err="1" smtClean="0"/>
              <a:t>AutoCalculate</a:t>
            </a:r>
            <a:r>
              <a:rPr lang="en-US" dirty="0" smtClean="0"/>
              <a:t> Area </a:t>
            </a:r>
            <a:br>
              <a:rPr lang="en-US" dirty="0" smtClean="0"/>
            </a:br>
            <a:r>
              <a:rPr lang="en-US" dirty="0" smtClean="0"/>
              <a:t>to Determine a Maximum</a:t>
            </a:r>
            <a:endParaRPr lang="en-US" dirty="0"/>
          </a:p>
        </p:txBody>
      </p:sp>
      <p:pic>
        <p:nvPicPr>
          <p:cNvPr id="6" name="Content Placeholder 5" descr="FigEX01-93.gif"/>
          <p:cNvPicPr>
            <a:picLocks noGrp="1" noChangeAspect="1"/>
          </p:cNvPicPr>
          <p:nvPr>
            <p:ph idx="1"/>
          </p:nvPr>
        </p:nvPicPr>
        <p:blipFill>
          <a:blip r:embed="rId2"/>
          <a:stretch>
            <a:fillRect/>
          </a:stretch>
        </p:blipFill>
        <p:spPr>
          <a:xfrm>
            <a:off x="1122891" y="1295400"/>
            <a:ext cx="6441017" cy="4830763"/>
          </a:xfrm>
        </p:spPr>
      </p:pic>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for Excel Help</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Click the Microsoft Office Excel Help button near the upper-right corner of the Excel window to open the Excel Help window</a:t>
            </a:r>
          </a:p>
          <a:p>
            <a:r>
              <a:rPr lang="en-US" dirty="0" smtClean="0"/>
              <a:t>Type </a:t>
            </a:r>
            <a:r>
              <a:rPr lang="en-US" dirty="0" smtClean="0">
                <a:latin typeface="Courier New" pitchFamily="49" charset="0"/>
                <a:cs typeface="Courier New" pitchFamily="49" charset="0"/>
              </a:rPr>
              <a:t>format a chart </a:t>
            </a:r>
            <a:r>
              <a:rPr lang="en-US" dirty="0" smtClean="0"/>
              <a:t>in the Type words to search for text box at the top of the Excel Help window</a:t>
            </a:r>
          </a:p>
          <a:p>
            <a:r>
              <a:rPr lang="en-US" dirty="0" smtClean="0"/>
              <a:t>Press the ENTER key to display the search results</a:t>
            </a:r>
          </a:p>
          <a:p>
            <a:r>
              <a:rPr lang="en-US" dirty="0" smtClean="0"/>
              <a:t>Click the Maximize button on the Excel Help window title bar to maximize the Help window</a:t>
            </a:r>
          </a:p>
          <a:p>
            <a:r>
              <a:rPr lang="en-US" dirty="0" smtClean="0"/>
              <a:t>Click the Format chart elements link to display information regarding formatting chart elements</a:t>
            </a:r>
          </a:p>
          <a:p>
            <a:r>
              <a:rPr lang="en-US" dirty="0" smtClean="0"/>
              <a:t>Click the Close button on the Excel Help window title bar to close the Excel Help window and make Excel active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Excel</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Click the Start button on the Windows taskbar to display the Start menu</a:t>
            </a:r>
          </a:p>
          <a:p>
            <a:r>
              <a:rPr lang="en-US" dirty="0" smtClean="0"/>
              <a:t>Point to All Programs on the Start menu to display the All Programs submenu</a:t>
            </a:r>
          </a:p>
          <a:p>
            <a:r>
              <a:rPr lang="en-US" dirty="0" smtClean="0"/>
              <a:t>Point to Microsoft Office in the All Programs submenu to display the Microsoft Office  submenu</a:t>
            </a:r>
          </a:p>
          <a:p>
            <a:r>
              <a:rPr lang="fr-FR" dirty="0" smtClean="0"/>
              <a:t>Click Microsoft Office Excel 2007 </a:t>
            </a:r>
            <a:r>
              <a:rPr lang="en-US" dirty="0" smtClean="0"/>
              <a:t>to start Excel and display a new blank workbook titled Book1 in the Excel window</a:t>
            </a:r>
          </a:p>
          <a:p>
            <a:r>
              <a:rPr lang="en-US" dirty="0" smtClean="0"/>
              <a:t>If the Excel window is not maximized, click the Maximize button next to the Close button on its title bar to maximize the window</a:t>
            </a:r>
          </a:p>
          <a:p>
            <a:r>
              <a:rPr lang="en-US" dirty="0" smtClean="0"/>
              <a:t>If the worksheet window in Excel is not maximized, click the Maximize button next to the Close button on its title bar to maximize the worksheet window within Excel</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for Excel Help</a:t>
            </a:r>
            <a:endParaRPr lang="en-US" dirty="0"/>
          </a:p>
        </p:txBody>
      </p:sp>
      <p:pic>
        <p:nvPicPr>
          <p:cNvPr id="6" name="Content Placeholder 5" descr="FigEX01-98.gif"/>
          <p:cNvPicPr>
            <a:picLocks noGrp="1" noChangeAspect="1"/>
          </p:cNvPicPr>
          <p:nvPr>
            <p:ph idx="1"/>
          </p:nvPr>
        </p:nvPicPr>
        <p:blipFill>
          <a:blip r:embed="rId2"/>
          <a:stretch>
            <a:fillRect/>
          </a:stretch>
        </p:blipFill>
        <p:spPr>
          <a:xfrm>
            <a:off x="1122891" y="1295400"/>
            <a:ext cx="6441017" cy="4830763"/>
          </a:xfrm>
        </p:spPr>
      </p:pic>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60</a:t>
            </a:fld>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Quitting Excel</a:t>
            </a:r>
            <a:endParaRPr lang="en-US" dirty="0"/>
          </a:p>
        </p:txBody>
      </p:sp>
      <p:sp>
        <p:nvSpPr>
          <p:cNvPr id="3" name="Content Placeholder 2"/>
          <p:cNvSpPr>
            <a:spLocks noGrp="1"/>
          </p:cNvSpPr>
          <p:nvPr>
            <p:ph idx="1"/>
          </p:nvPr>
        </p:nvSpPr>
        <p:spPr/>
        <p:txBody>
          <a:bodyPr/>
          <a:lstStyle/>
          <a:p>
            <a:r>
              <a:rPr lang="en-US" dirty="0" smtClean="0"/>
              <a:t>Click the Close button on the right side of the title bar to quit Excel</a:t>
            </a:r>
          </a:p>
          <a:p>
            <a:r>
              <a:rPr lang="en-US" dirty="0" smtClean="0"/>
              <a:t>If necessary, click the No button in the Microsoft Office Excel dialog box so that any changes you have made are not saved</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Start and quit Excel</a:t>
            </a:r>
          </a:p>
          <a:p>
            <a:r>
              <a:rPr lang="en-US" dirty="0" smtClean="0"/>
              <a:t>Describe the Excel worksheet</a:t>
            </a:r>
          </a:p>
          <a:p>
            <a:r>
              <a:rPr lang="en-US" dirty="0" smtClean="0"/>
              <a:t>Enter text and numbers</a:t>
            </a:r>
          </a:p>
          <a:p>
            <a:r>
              <a:rPr lang="en-US" dirty="0" smtClean="0"/>
              <a:t>Use the Sum button to sum a range of cells</a:t>
            </a:r>
          </a:p>
          <a:p>
            <a:r>
              <a:rPr lang="en-US" dirty="0" smtClean="0"/>
              <a:t>Copy the contents of a cell to a range of cells using the fill handle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62</a:t>
            </a:fld>
            <a:endParaRPr lang="en-US" dirty="0"/>
          </a:p>
        </p:txBody>
      </p:sp>
      <p:sp>
        <p:nvSpPr>
          <p:cNvPr id="5" name="Footer Placeholder 4"/>
          <p:cNvSpPr>
            <a:spLocks noGrp="1"/>
          </p:cNvSpPr>
          <p:nvPr>
            <p:ph type="ftr" sz="quarter" idx="11"/>
          </p:nvPr>
        </p:nvSpPr>
        <p:spPr/>
        <p:txBody>
          <a:bodyPr/>
          <a:lstStyle/>
          <a:p>
            <a:r>
              <a:rPr lang="en-US" dirty="0" smtClean="0"/>
              <a:t>Microsoft Office 2007: Introductory Concepts and Techniques</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Save a workbook</a:t>
            </a:r>
          </a:p>
          <a:p>
            <a:r>
              <a:rPr lang="en-US" dirty="0" smtClean="0"/>
              <a:t>Format cells in a worksheet</a:t>
            </a:r>
          </a:p>
          <a:p>
            <a:r>
              <a:rPr lang="en-US" dirty="0" smtClean="0"/>
              <a:t>Create a 3-D Clustered Column chart</a:t>
            </a:r>
          </a:p>
          <a:p>
            <a:r>
              <a:rPr lang="en-US" dirty="0" smtClean="0"/>
              <a:t>Change document properties</a:t>
            </a:r>
          </a:p>
          <a:p>
            <a:r>
              <a:rPr lang="en-US" dirty="0" smtClean="0"/>
              <a:t>Save a workbook a second time using the same file name</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63</a:t>
            </a:fld>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Print a worksheet</a:t>
            </a:r>
          </a:p>
          <a:p>
            <a:r>
              <a:rPr lang="en-US" dirty="0" smtClean="0"/>
              <a:t>Open a workbook</a:t>
            </a:r>
          </a:p>
          <a:p>
            <a:r>
              <a:rPr lang="en-US" dirty="0" smtClean="0"/>
              <a:t>Use the </a:t>
            </a:r>
            <a:r>
              <a:rPr lang="en-US" dirty="0" err="1" smtClean="0"/>
              <a:t>AutoCalculate</a:t>
            </a:r>
            <a:r>
              <a:rPr lang="en-US" dirty="0" smtClean="0"/>
              <a:t> area to determine statistics</a:t>
            </a:r>
          </a:p>
          <a:p>
            <a:r>
              <a:rPr lang="en-US" dirty="0" smtClean="0"/>
              <a:t>Correct errors on a worksheet</a:t>
            </a:r>
          </a:p>
          <a:p>
            <a:r>
              <a:rPr lang="en-US" dirty="0" smtClean="0"/>
              <a:t>Use Excel Help to answer questions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64</a:t>
            </a:fld>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US" dirty="0" smtClean="0"/>
              <a:t>Excel Chapter 1 Complete</a:t>
            </a:r>
            <a:endParaRPr lang="en-US" dirty="0"/>
          </a:p>
        </p:txBody>
      </p:sp>
      <p:sp>
        <p:nvSpPr>
          <p:cNvPr id="7" name="Subtitle 6"/>
          <p:cNvSpPr>
            <a:spLocks noGrp="1"/>
          </p:cNvSpPr>
          <p:nvPr>
            <p:ph type="subTitle" idx="1"/>
          </p:nvPr>
        </p:nvSpPr>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Excel</a:t>
            </a:r>
            <a:endParaRPr lang="en-US" dirty="0"/>
          </a:p>
        </p:txBody>
      </p:sp>
      <p:pic>
        <p:nvPicPr>
          <p:cNvPr id="6" name="Content Placeholder 5" descr="FigEX01-05.gif"/>
          <p:cNvPicPr>
            <a:picLocks noGrp="1" noChangeAspect="1"/>
          </p:cNvPicPr>
          <p:nvPr>
            <p:ph idx="1"/>
          </p:nvPr>
        </p:nvPicPr>
        <p:blipFill>
          <a:blip r:embed="rId2"/>
          <a:stretch>
            <a:fillRect/>
          </a:stretch>
        </p:blipFill>
        <p:spPr>
          <a:xfrm>
            <a:off x="1118692" y="1295400"/>
            <a:ext cx="6449415" cy="4830763"/>
          </a:xfrm>
        </p:spPr>
      </p:pic>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the Worksheet Titles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Click cell A1 to make cell A1 the active cell</a:t>
            </a:r>
          </a:p>
          <a:p>
            <a:r>
              <a:rPr lang="en-US" dirty="0" smtClean="0"/>
              <a:t>Type </a:t>
            </a:r>
            <a:r>
              <a:rPr lang="en-US" dirty="0" smtClean="0">
                <a:latin typeface="Courier New" pitchFamily="49" charset="0"/>
                <a:cs typeface="Courier New" pitchFamily="49" charset="0"/>
              </a:rPr>
              <a:t>Walk and Rock Music</a:t>
            </a:r>
            <a:r>
              <a:rPr lang="en-US" dirty="0" smtClean="0"/>
              <a:t> in cell A1, and then point to the Enter box in the formula bar</a:t>
            </a:r>
          </a:p>
          <a:p>
            <a:r>
              <a:rPr lang="en-US" dirty="0" smtClean="0"/>
              <a:t>Click the Enter box to complete the entry and enter the worksheet title in cell A1</a:t>
            </a:r>
          </a:p>
          <a:p>
            <a:r>
              <a:rPr lang="en-US" dirty="0" smtClean="0"/>
              <a:t>Click cell A2 to select it</a:t>
            </a:r>
          </a:p>
          <a:p>
            <a:r>
              <a:rPr lang="en-US" dirty="0" smtClean="0"/>
              <a:t>Type </a:t>
            </a:r>
            <a:r>
              <a:rPr lang="en-US" dirty="0" smtClean="0">
                <a:latin typeface="Courier New" pitchFamily="49" charset="0"/>
                <a:cs typeface="Courier New" pitchFamily="49" charset="0"/>
              </a:rPr>
              <a:t>First Quarter Rock-It MP3 Sales </a:t>
            </a:r>
            <a:r>
              <a:rPr lang="en-US" dirty="0" smtClean="0"/>
              <a:t>as the cell entry</a:t>
            </a:r>
          </a:p>
          <a:p>
            <a:r>
              <a:rPr lang="en-US" dirty="0" smtClean="0"/>
              <a:t>Click the Enter box to complete the entry and enter the worksheet subtitle in cell A2</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the Worksheet Titles</a:t>
            </a:r>
            <a:endParaRPr lang="en-US" dirty="0"/>
          </a:p>
        </p:txBody>
      </p:sp>
      <p:pic>
        <p:nvPicPr>
          <p:cNvPr id="6" name="Content Placeholder 5" descr="FigEX01-22.gif"/>
          <p:cNvPicPr>
            <a:picLocks noGrp="1" noChangeAspect="1"/>
          </p:cNvPicPr>
          <p:nvPr>
            <p:ph idx="1"/>
          </p:nvPr>
        </p:nvPicPr>
        <p:blipFill>
          <a:blip r:embed="rId2"/>
          <a:stretch>
            <a:fillRect/>
          </a:stretch>
        </p:blipFill>
        <p:spPr>
          <a:xfrm>
            <a:off x="1122891" y="1295400"/>
            <a:ext cx="6441017" cy="4830763"/>
          </a:xfrm>
        </p:spPr>
      </p:pic>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1556</TotalTime>
  <Words>3588</Words>
  <Application>Microsoft Office PowerPoint</Application>
  <PresentationFormat>On-screen Show (4:3)</PresentationFormat>
  <Paragraphs>356</Paragraphs>
  <Slides>65</Slides>
  <Notes>0</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Excel Chapter 1</vt:lpstr>
      <vt:lpstr>Objectives</vt:lpstr>
      <vt:lpstr>Objectives</vt:lpstr>
      <vt:lpstr>Objectives</vt:lpstr>
      <vt:lpstr>Plan Ahead</vt:lpstr>
      <vt:lpstr>Starting Excel</vt:lpstr>
      <vt:lpstr>Starting Excel</vt:lpstr>
      <vt:lpstr>Entering the Worksheet Titles</vt:lpstr>
      <vt:lpstr>Entering the Worksheet Titles</vt:lpstr>
      <vt:lpstr>Entering Column Titles</vt:lpstr>
      <vt:lpstr>Entering Column Titles</vt:lpstr>
      <vt:lpstr>Entering Row Titles</vt:lpstr>
      <vt:lpstr>Entering Row Titles</vt:lpstr>
      <vt:lpstr>Entering Numbers</vt:lpstr>
      <vt:lpstr>Entering Numbers</vt:lpstr>
      <vt:lpstr>Summing a Column of Numbers</vt:lpstr>
      <vt:lpstr>Summing a Column of Numbers</vt:lpstr>
      <vt:lpstr>Copying a Cell to Adjacent Cells in a Row</vt:lpstr>
      <vt:lpstr>Copying a Cell to Adjacent Cells in a Row</vt:lpstr>
      <vt:lpstr>Determining Multiple Totals  at the Same Time</vt:lpstr>
      <vt:lpstr>Determining Multiple Totals  at the Same Time</vt:lpstr>
      <vt:lpstr>Saving a Workbook</vt:lpstr>
      <vt:lpstr>Saving a Workbook</vt:lpstr>
      <vt:lpstr>Changing a Cell Style</vt:lpstr>
      <vt:lpstr>Changing a Cell Style</vt:lpstr>
      <vt:lpstr>Changing the Font Type</vt:lpstr>
      <vt:lpstr>Changing the Font Type</vt:lpstr>
      <vt:lpstr>Bolding a Cell</vt:lpstr>
      <vt:lpstr>Increasing the Font Size of a Cell Entry</vt:lpstr>
      <vt:lpstr>Increasing the Font Size of a Cell Entry</vt:lpstr>
      <vt:lpstr>Changing the Font Color of a Cell Entry</vt:lpstr>
      <vt:lpstr>Changing the Font Color of a Cell Entry</vt:lpstr>
      <vt:lpstr>Centering Cell Entries across Columns  by Merging Cells</vt:lpstr>
      <vt:lpstr>Centering Cell Entries across Columns  by Merging Cells</vt:lpstr>
      <vt:lpstr>Formatting Column Titles  and the Total Row</vt:lpstr>
      <vt:lpstr>Formatting Column Titles  and the Total Row</vt:lpstr>
      <vt:lpstr>Formatting Column Titles  and the Total Row</vt:lpstr>
      <vt:lpstr>Formatting Numbers in the Worksheet</vt:lpstr>
      <vt:lpstr>Formatting Numbers in the Worksheet</vt:lpstr>
      <vt:lpstr>Formatting Numbers in the Worksheet</vt:lpstr>
      <vt:lpstr>Adjusting Column Width</vt:lpstr>
      <vt:lpstr>Adjusting Column Width</vt:lpstr>
      <vt:lpstr>Using the Name Box to Select a Cell</vt:lpstr>
      <vt:lpstr>Adding a 3-D Clustered Column Chart  to the Worksheet</vt:lpstr>
      <vt:lpstr>Adding a 3-D Clustered Column Chart  to the Worksheet</vt:lpstr>
      <vt:lpstr>Adding a 3-D Clustered Column Chart  to the Worksheet</vt:lpstr>
      <vt:lpstr>Adding a 3-D Clustered Column Chart  to the Worksheet</vt:lpstr>
      <vt:lpstr>Changing Document Properties</vt:lpstr>
      <vt:lpstr>Changing Document Properties</vt:lpstr>
      <vt:lpstr>Saving an Existing Workbook  with the Same File Name</vt:lpstr>
      <vt:lpstr>Printing a Worksheet</vt:lpstr>
      <vt:lpstr>Printing a Worksheet</vt:lpstr>
      <vt:lpstr>Quitting Excel</vt:lpstr>
      <vt:lpstr>Starting Excel</vt:lpstr>
      <vt:lpstr>Opening a Workbook from Excel</vt:lpstr>
      <vt:lpstr>Opening a Workbook from Excel</vt:lpstr>
      <vt:lpstr>Using the AutoCalculate Area  to Determine a Maximum</vt:lpstr>
      <vt:lpstr>Using the AutoCalculate Area  to Determine a Maximum</vt:lpstr>
      <vt:lpstr>Searching for Excel Help</vt:lpstr>
      <vt:lpstr>Searching for Excel Help</vt:lpstr>
      <vt:lpstr>Quitting Excel</vt:lpstr>
      <vt:lpstr>Summary</vt:lpstr>
      <vt:lpstr>Summary</vt:lpstr>
      <vt:lpstr>Summary</vt:lpstr>
      <vt:lpstr>Excel Chapter 1 Complete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 Freund</dc:creator>
  <cp:lastModifiedBy>Steven Freund</cp:lastModifiedBy>
  <cp:revision>161</cp:revision>
  <dcterms:created xsi:type="dcterms:W3CDTF">2007-02-12T19:59:09Z</dcterms:created>
  <dcterms:modified xsi:type="dcterms:W3CDTF">2007-03-16T12:06:40Z</dcterms:modified>
</cp:coreProperties>
</file>