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9"/>
  </p:notesMasterIdLst>
  <p:sldIdLst>
    <p:sldId id="256" r:id="rId2"/>
    <p:sldId id="257" r:id="rId3"/>
    <p:sldId id="258" r:id="rId4"/>
    <p:sldId id="259"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260" r:id="rId85"/>
    <p:sldId id="261" r:id="rId86"/>
    <p:sldId id="262" r:id="rId87"/>
    <p:sldId id="263"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594" y="-4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075FC-D237-419A-AEC4-B7A884A80322}" type="datetimeFigureOut">
              <a:rPr lang="en-US" smtClean="0"/>
              <a:pPr/>
              <a:t>3/16/2007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E48B4-D99B-41ED-BB63-8F68E67D9E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19401"/>
            <a:ext cx="8077200" cy="685799"/>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581400"/>
            <a:ext cx="4648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152400" y="2133600"/>
            <a:ext cx="5640968" cy="646331"/>
          </a:xfrm>
          <a:prstGeom prst="rect">
            <a:avLst/>
          </a:prstGeom>
          <a:noFill/>
        </p:spPr>
        <p:txBody>
          <a:bodyPr wrap="none" rtlCol="0">
            <a:spAutoFit/>
          </a:bodyPr>
          <a:lstStyle/>
          <a:p>
            <a:r>
              <a:rPr lang="en-US" sz="3600" dirty="0" smtClean="0">
                <a:latin typeface="Arial Black" pitchFamily="34" charset="0"/>
                <a:cs typeface="Aharoni" pitchFamily="2" charset="-79"/>
              </a:rPr>
              <a:t>Microsoft Office 2007</a:t>
            </a:r>
            <a:endParaRPr lang="en-US" sz="3600" dirty="0">
              <a:latin typeface="Arial Black" pitchFamily="34" charset="0"/>
              <a:cs typeface="Aharoni" pitchFamily="2" charset="-79"/>
            </a:endParaRPr>
          </a:p>
        </p:txBody>
      </p:sp>
      <p:cxnSp>
        <p:nvCxnSpPr>
          <p:cNvPr id="9" name="Straight Connector 8"/>
          <p:cNvCxnSpPr/>
          <p:nvPr userDrawn="1"/>
        </p:nvCxnSpPr>
        <p:spPr>
          <a:xfrm>
            <a:off x="228600" y="2743200"/>
            <a:ext cx="8839200" cy="1588"/>
          </a:xfrm>
          <a:prstGeom prst="line">
            <a:avLst/>
          </a:prstGeom>
        </p:spPr>
        <p:style>
          <a:lnRef idx="3">
            <a:schemeClr val="dk1"/>
          </a:lnRef>
          <a:fillRef idx="0">
            <a:schemeClr val="dk1"/>
          </a:fillRef>
          <a:effectRef idx="2">
            <a:schemeClr val="dk1"/>
          </a:effectRef>
          <a:fontRef idx="minor">
            <a:schemeClr val="tx1"/>
          </a:fontRef>
        </p:style>
      </p:cxnSp>
      <p:pic>
        <p:nvPicPr>
          <p:cNvPr id="4098" name="Picture 2"/>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800600" y="3657600"/>
            <a:ext cx="4195058" cy="312420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76200" y="6477000"/>
            <a:ext cx="8229600" cy="46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0" y="76200"/>
            <a:ext cx="8686800" cy="1143000"/>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95400"/>
            <a:ext cx="8686800" cy="4830763"/>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492875"/>
            <a:ext cx="7924800" cy="365125"/>
          </a:xfrm>
        </p:spPr>
        <p:txBody>
          <a:bodyPr/>
          <a:lstStyle>
            <a:lvl1pPr algn="l">
              <a:defRPr b="1">
                <a:solidFill>
                  <a:schemeClr val="bg1"/>
                </a:solidFill>
              </a:defRPr>
            </a:lvl1pPr>
          </a:lstStyle>
          <a:p>
            <a:r>
              <a:rPr lang="en-US" dirty="0" smtClean="0"/>
              <a:t>Microsoft Office 2007: Introductory Concepts and Techniques</a:t>
            </a:r>
            <a:endParaRPr lang="en-US" dirty="0"/>
          </a:p>
        </p:txBody>
      </p:sp>
      <p:sp>
        <p:nvSpPr>
          <p:cNvPr id="6" name="Slide Number Placeholder 5"/>
          <p:cNvSpPr>
            <a:spLocks noGrp="1"/>
          </p:cNvSpPr>
          <p:nvPr>
            <p:ph type="sldNum" sz="quarter" idx="12"/>
          </p:nvPr>
        </p:nvSpPr>
        <p:spPr>
          <a:xfrm>
            <a:off x="8610600" y="6492875"/>
            <a:ext cx="381000" cy="365125"/>
          </a:xfrm>
        </p:spPr>
        <p:txBody>
          <a:bodyPr/>
          <a:lstStyle>
            <a:lvl1pPr>
              <a:defRPr b="1">
                <a:solidFill>
                  <a:schemeClr val="tx1"/>
                </a:solidFill>
              </a:defRPr>
            </a:lvl1pPr>
          </a:lstStyle>
          <a:p>
            <a:fld id="{CA380B22-F6F4-44E6-A477-C47B9EB980BC}" type="slidenum">
              <a:rPr lang="en-US" smtClean="0"/>
              <a:pPr/>
              <a:t>‹#›</a:t>
            </a:fld>
            <a:endParaRPr lang="en-US" dirty="0"/>
          </a:p>
        </p:txBody>
      </p:sp>
      <p:cxnSp>
        <p:nvCxnSpPr>
          <p:cNvPr id="10" name="Straight Connector 9"/>
          <p:cNvCxnSpPr/>
          <p:nvPr userDrawn="1"/>
        </p:nvCxnSpPr>
        <p:spPr>
          <a:xfrm>
            <a:off x="0" y="1219200"/>
            <a:ext cx="8001000"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Microsoft Office 2007: Introductory Concepts and Techniques</a:t>
            </a:r>
            <a:endParaRPr lang="en-US"/>
          </a:p>
        </p:txBody>
      </p:sp>
      <p:sp>
        <p:nvSpPr>
          <p:cNvPr id="9" name="Slide Number Placeholder 8"/>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a:p>
        </p:txBody>
      </p:sp>
      <p:sp>
        <p:nvSpPr>
          <p:cNvPr id="5" name="Slide Number Placeholder 4"/>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Microsoft Office 2007: Introductory Concepts and Techniques</a:t>
            </a: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Microsoft Office 2007: Introductory Concepts and Techniques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80B22-F6F4-44E6-A477-C47B9EB980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Access Chapter 2</a:t>
            </a:r>
            <a:endParaRPr lang="en-US" dirty="0"/>
          </a:p>
        </p:txBody>
      </p:sp>
      <p:sp>
        <p:nvSpPr>
          <p:cNvPr id="3" name="Subtitle 2"/>
          <p:cNvSpPr>
            <a:spLocks noGrp="1"/>
          </p:cNvSpPr>
          <p:nvPr>
            <p:ph type="subTitle" idx="1"/>
          </p:nvPr>
        </p:nvSpPr>
        <p:spPr/>
        <p:txBody>
          <a:bodyPr/>
          <a:lstStyle/>
          <a:p>
            <a:r>
              <a:rPr lang="en-US" dirty="0" smtClean="0"/>
              <a:t>Querying a Database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Simple Query Wizard </a:t>
            </a:r>
            <a:br>
              <a:rPr lang="en-US" dirty="0" smtClean="0"/>
            </a:br>
            <a:r>
              <a:rPr lang="en-US" dirty="0" smtClean="0"/>
              <a:t>to Create a Query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10</a:t>
            </a:fld>
            <a:endParaRPr lang="en-US" dirty="0"/>
          </a:p>
        </p:txBody>
      </p:sp>
      <p:pic>
        <p:nvPicPr>
          <p:cNvPr id="7" name="Content Placeholder 6" descr="FigAC02-0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Criterion in a Query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Right-click Client Query to produce a shortcut menu</a:t>
            </a:r>
          </a:p>
          <a:p>
            <a:r>
              <a:rPr lang="en-US" dirty="0" smtClean="0"/>
              <a:t>Click Design View on the shortcut menu to open the query in Design view</a:t>
            </a:r>
          </a:p>
          <a:p>
            <a:r>
              <a:rPr lang="en-US" dirty="0" smtClean="0"/>
              <a:t>Click the Criteria row in the Recruiter Number column of the grid, and then type </a:t>
            </a:r>
            <a:r>
              <a:rPr lang="en-US" dirty="0" smtClean="0">
                <a:latin typeface="Courier New" pitchFamily="49" charset="0"/>
                <a:cs typeface="Courier New" pitchFamily="49" charset="0"/>
              </a:rPr>
              <a:t>24</a:t>
            </a:r>
            <a:r>
              <a:rPr lang="en-US" dirty="0" smtClean="0"/>
              <a:t> as the criterion</a:t>
            </a:r>
          </a:p>
          <a:p>
            <a:r>
              <a:rPr lang="en-US" dirty="0" smtClean="0"/>
              <a:t>Click the View button to display the results in Datasheet view</a:t>
            </a:r>
          </a:p>
          <a:p>
            <a:r>
              <a:rPr lang="en-US" dirty="0" smtClean="0"/>
              <a:t>Close the Client Query window by clicking the Close ‘Client Query’ button</a:t>
            </a:r>
          </a:p>
          <a:p>
            <a:r>
              <a:rPr lang="en-US" dirty="0" smtClean="0"/>
              <a:t>When asked if you want to save your changes, click the No button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Criterion in a Query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12</a:t>
            </a:fld>
            <a:endParaRPr lang="en-US" dirty="0"/>
          </a:p>
        </p:txBody>
      </p:sp>
      <p:pic>
        <p:nvPicPr>
          <p:cNvPr id="7" name="Content Placeholder 6" descr="FigAC02-0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the Results of a Query</a:t>
            </a:r>
            <a:endParaRPr lang="en-US" dirty="0"/>
          </a:p>
        </p:txBody>
      </p:sp>
      <p:sp>
        <p:nvSpPr>
          <p:cNvPr id="3" name="Content Placeholder 2"/>
          <p:cNvSpPr>
            <a:spLocks noGrp="1"/>
          </p:cNvSpPr>
          <p:nvPr>
            <p:ph idx="1"/>
          </p:nvPr>
        </p:nvSpPr>
        <p:spPr/>
        <p:txBody>
          <a:bodyPr/>
          <a:lstStyle/>
          <a:p>
            <a:r>
              <a:rPr lang="en-US" dirty="0" smtClean="0"/>
              <a:t>With the Client Query selected in the Navigation pane, click the Office Button</a:t>
            </a:r>
          </a:p>
          <a:p>
            <a:r>
              <a:rPr lang="en-US" dirty="0" smtClean="0"/>
              <a:t>Point to Print on the Office button menu</a:t>
            </a:r>
          </a:p>
          <a:p>
            <a:r>
              <a:rPr lang="en-US" dirty="0" smtClean="0"/>
              <a:t>Click Quick Print on the Print submenu</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Query in Design 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Hide the Navigation pane</a:t>
            </a:r>
          </a:p>
          <a:p>
            <a:r>
              <a:rPr lang="en-US" dirty="0" smtClean="0"/>
              <a:t>Click Create on the Ribbon to display the Create tab</a:t>
            </a:r>
          </a:p>
          <a:p>
            <a:r>
              <a:rPr lang="en-US" dirty="0" smtClean="0"/>
              <a:t>Click the Query Design button to create a new query</a:t>
            </a:r>
          </a:p>
          <a:p>
            <a:r>
              <a:rPr lang="en-US" dirty="0" smtClean="0"/>
              <a:t>With the Client table selected, click the Add button in the Show Table dialog box to add the Client table to the query</a:t>
            </a:r>
          </a:p>
          <a:p>
            <a:r>
              <a:rPr lang="en-US" dirty="0" smtClean="0"/>
              <a:t>Click the Close button in the Show Table dialog box  to remove the dialog box from the screen</a:t>
            </a:r>
          </a:p>
          <a:p>
            <a:r>
              <a:rPr lang="en-US" dirty="0" smtClean="0"/>
              <a:t>Drag the lower edge of the field box down far enough so all fields in the Client table appear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Query in Design View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15</a:t>
            </a:fld>
            <a:endParaRPr lang="en-US" dirty="0"/>
          </a:p>
        </p:txBody>
      </p:sp>
      <p:pic>
        <p:nvPicPr>
          <p:cNvPr id="7" name="Content Placeholder 6" descr="FigAC02-1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Fields to the Design Grid</a:t>
            </a:r>
            <a:endParaRPr lang="en-US" dirty="0"/>
          </a:p>
        </p:txBody>
      </p:sp>
      <p:sp>
        <p:nvSpPr>
          <p:cNvPr id="3" name="Content Placeholder 2"/>
          <p:cNvSpPr>
            <a:spLocks noGrp="1"/>
          </p:cNvSpPr>
          <p:nvPr>
            <p:ph idx="1"/>
          </p:nvPr>
        </p:nvSpPr>
        <p:spPr/>
        <p:txBody>
          <a:bodyPr>
            <a:normAutofit/>
          </a:bodyPr>
          <a:lstStyle/>
          <a:p>
            <a:r>
              <a:rPr lang="en-US" dirty="0" smtClean="0"/>
              <a:t>Double-click the Client Number field in the field list to add the Client Number field to the query</a:t>
            </a:r>
          </a:p>
          <a:p>
            <a:r>
              <a:rPr lang="en-US" dirty="0" smtClean="0"/>
              <a:t>Double-click the Client Name field in the field list to add the Client Name field to the query</a:t>
            </a:r>
          </a:p>
          <a:p>
            <a:r>
              <a:rPr lang="en-US" dirty="0" smtClean="0"/>
              <a:t>Add the Amount Paid field to the query by double-clicking the Amount Paid field in the field list</a:t>
            </a:r>
          </a:p>
          <a:p>
            <a:r>
              <a:rPr lang="en-US" dirty="0" smtClean="0"/>
              <a:t>Add the Current Due field to the query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Fields to the Design Grid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17</a:t>
            </a:fld>
            <a:endParaRPr lang="en-US" dirty="0"/>
          </a:p>
        </p:txBody>
      </p:sp>
      <p:pic>
        <p:nvPicPr>
          <p:cNvPr id="7" name="Content Placeholder 6" descr="FigAC02-1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Text Data in a Criterion</a:t>
            </a:r>
            <a:endParaRPr lang="en-US" dirty="0"/>
          </a:p>
        </p:txBody>
      </p:sp>
      <p:sp>
        <p:nvSpPr>
          <p:cNvPr id="3" name="Content Placeholder 2"/>
          <p:cNvSpPr>
            <a:spLocks noGrp="1"/>
          </p:cNvSpPr>
          <p:nvPr>
            <p:ph idx="1"/>
          </p:nvPr>
        </p:nvSpPr>
        <p:spPr/>
        <p:txBody>
          <a:bodyPr/>
          <a:lstStyle/>
          <a:p>
            <a:r>
              <a:rPr lang="en-US" dirty="0" smtClean="0"/>
              <a:t>Click the Criteria row for the Client Number field to produce an insertion point</a:t>
            </a:r>
          </a:p>
          <a:p>
            <a:r>
              <a:rPr lang="en-US" dirty="0" smtClean="0"/>
              <a:t>Type </a:t>
            </a:r>
            <a:r>
              <a:rPr lang="en-US" dirty="0" smtClean="0">
                <a:latin typeface="Courier New" pitchFamily="49" charset="0"/>
                <a:cs typeface="Courier New" pitchFamily="49" charset="0"/>
              </a:rPr>
              <a:t>FD89</a:t>
            </a:r>
            <a:r>
              <a:rPr lang="en-US" dirty="0" smtClean="0"/>
              <a:t> as the criterion</a:t>
            </a:r>
          </a:p>
          <a:p>
            <a:r>
              <a:rPr lang="en-US" dirty="0" smtClean="0"/>
              <a:t>Click the View button to display the query results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18</a:t>
            </a:fld>
            <a:endParaRPr lang="en-US" dirty="0"/>
          </a:p>
        </p:txBody>
      </p:sp>
      <p:pic>
        <p:nvPicPr>
          <p:cNvPr id="6" name="Picture 5" descr="FigAC02-14.gif"/>
          <p:cNvPicPr>
            <a:picLocks noChangeAspect="1"/>
          </p:cNvPicPr>
          <p:nvPr/>
        </p:nvPicPr>
        <p:blipFill>
          <a:blip r:embed="rId2"/>
          <a:stretch>
            <a:fillRect/>
          </a:stretch>
        </p:blipFill>
        <p:spPr>
          <a:xfrm>
            <a:off x="2209800" y="3505200"/>
            <a:ext cx="3810000" cy="2857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Wildcard</a:t>
            </a:r>
            <a:endParaRPr lang="en-US" dirty="0"/>
          </a:p>
        </p:txBody>
      </p:sp>
      <p:sp>
        <p:nvSpPr>
          <p:cNvPr id="3" name="Content Placeholder 2"/>
          <p:cNvSpPr>
            <a:spLocks noGrp="1"/>
          </p:cNvSpPr>
          <p:nvPr>
            <p:ph idx="1"/>
          </p:nvPr>
        </p:nvSpPr>
        <p:spPr/>
        <p:txBody>
          <a:bodyPr>
            <a:normAutofit fontScale="92500"/>
          </a:bodyPr>
          <a:lstStyle/>
          <a:p>
            <a:r>
              <a:rPr lang="en-US" dirty="0" smtClean="0"/>
              <a:t>Click the View button to return to Design view</a:t>
            </a:r>
          </a:p>
          <a:p>
            <a:r>
              <a:rPr lang="en-US" dirty="0" smtClean="0"/>
              <a:t>If necessary, click the Criteria row below the Client Number field to produce an insertion point</a:t>
            </a:r>
          </a:p>
          <a:p>
            <a:r>
              <a:rPr lang="en-US" dirty="0" smtClean="0"/>
              <a:t>Use the DELETE or BACKSPACE key as necessary to delete the current entry</a:t>
            </a:r>
          </a:p>
          <a:p>
            <a:r>
              <a:rPr lang="en-US" dirty="0" smtClean="0"/>
              <a:t>Click the Criteria row below the Client Name field to produce an insertion point</a:t>
            </a:r>
          </a:p>
          <a:p>
            <a:r>
              <a:rPr lang="en-US" dirty="0" smtClean="0"/>
              <a:t>Type </a:t>
            </a:r>
            <a:r>
              <a:rPr lang="en-US" dirty="0" smtClean="0">
                <a:latin typeface="Courier New" pitchFamily="49" charset="0"/>
                <a:cs typeface="Courier New" pitchFamily="49" charset="0"/>
              </a:rPr>
              <a:t>Be*</a:t>
            </a:r>
            <a:r>
              <a:rPr lang="en-US" dirty="0" smtClean="0"/>
              <a:t> as the criterion</a:t>
            </a:r>
          </a:p>
          <a:p>
            <a:r>
              <a:rPr lang="en-US" dirty="0" smtClean="0"/>
              <a:t>View the query results by clicking the View button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Create queries using the Simple Query Wizard</a:t>
            </a:r>
          </a:p>
          <a:p>
            <a:r>
              <a:rPr lang="en-US" dirty="0" smtClean="0"/>
              <a:t>Print query results</a:t>
            </a:r>
          </a:p>
          <a:p>
            <a:r>
              <a:rPr lang="en-US" dirty="0" smtClean="0"/>
              <a:t>Create queries using Design view</a:t>
            </a:r>
          </a:p>
          <a:p>
            <a:r>
              <a:rPr lang="en-US" dirty="0" smtClean="0"/>
              <a:t>Include fields in the design grid</a:t>
            </a:r>
          </a:p>
          <a:p>
            <a:r>
              <a:rPr lang="en-US" dirty="0" smtClean="0"/>
              <a:t>Use text and numeric data in criteria</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Microsoft Office 2007: Introductory Concepts and Techniques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Wildcard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20</a:t>
            </a:fld>
            <a:endParaRPr lang="en-US" dirty="0"/>
          </a:p>
        </p:txBody>
      </p:sp>
      <p:pic>
        <p:nvPicPr>
          <p:cNvPr id="7" name="Content Placeholder 6" descr="FigAC02-1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Criteria for a Field Not Included </a:t>
            </a:r>
            <a:br>
              <a:rPr lang="en-US" dirty="0" smtClean="0"/>
            </a:br>
            <a:r>
              <a:rPr lang="en-US" dirty="0" smtClean="0"/>
              <a:t>in the Results</a:t>
            </a:r>
            <a:endParaRPr lang="en-US" dirty="0"/>
          </a:p>
        </p:txBody>
      </p:sp>
      <p:sp>
        <p:nvSpPr>
          <p:cNvPr id="3" name="Content Placeholder 2"/>
          <p:cNvSpPr>
            <a:spLocks noGrp="1"/>
          </p:cNvSpPr>
          <p:nvPr>
            <p:ph idx="1"/>
          </p:nvPr>
        </p:nvSpPr>
        <p:spPr/>
        <p:txBody>
          <a:bodyPr>
            <a:normAutofit/>
          </a:bodyPr>
          <a:lstStyle/>
          <a:p>
            <a:r>
              <a:rPr lang="en-US" dirty="0" smtClean="0"/>
              <a:t>Click the View button to return to Design view</a:t>
            </a:r>
          </a:p>
          <a:p>
            <a:r>
              <a:rPr lang="en-US" dirty="0" smtClean="0"/>
              <a:t>Erase the criterion in the Client Name field</a:t>
            </a:r>
          </a:p>
          <a:p>
            <a:r>
              <a:rPr lang="en-US" dirty="0" smtClean="0"/>
              <a:t>Include the City field in the query</a:t>
            </a:r>
          </a:p>
          <a:p>
            <a:r>
              <a:rPr lang="en-US" dirty="0" smtClean="0"/>
              <a:t>Type </a:t>
            </a:r>
            <a:r>
              <a:rPr lang="en-US" dirty="0" err="1" smtClean="0">
                <a:latin typeface="Courier New" pitchFamily="49" charset="0"/>
                <a:cs typeface="Courier New" pitchFamily="49" charset="0"/>
              </a:rPr>
              <a:t>Berridge</a:t>
            </a:r>
            <a:r>
              <a:rPr lang="en-US" dirty="0" smtClean="0"/>
              <a:t> as the criterion for the City field</a:t>
            </a:r>
          </a:p>
          <a:p>
            <a:r>
              <a:rPr lang="en-US" dirty="0" smtClean="0"/>
              <a:t>Click the Show check box for the City field to remove the check mark</a:t>
            </a:r>
          </a:p>
          <a:p>
            <a:r>
              <a:rPr lang="en-US" dirty="0" smtClean="0"/>
              <a:t>View the query results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Criteria for a Field Not Included </a:t>
            </a:r>
            <a:br>
              <a:rPr lang="en-US" dirty="0" smtClean="0"/>
            </a:br>
            <a:r>
              <a:rPr lang="en-US" dirty="0" smtClean="0"/>
              <a:t>in the Results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22</a:t>
            </a:fld>
            <a:endParaRPr lang="en-US" dirty="0"/>
          </a:p>
        </p:txBody>
      </p:sp>
      <p:pic>
        <p:nvPicPr>
          <p:cNvPr id="7" name="Content Placeholder 6" descr="FigAC02-1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Parameter Query</a:t>
            </a:r>
            <a:endParaRPr lang="en-US" dirty="0"/>
          </a:p>
        </p:txBody>
      </p:sp>
      <p:sp>
        <p:nvSpPr>
          <p:cNvPr id="3" name="Content Placeholder 2"/>
          <p:cNvSpPr>
            <a:spLocks noGrp="1"/>
          </p:cNvSpPr>
          <p:nvPr>
            <p:ph idx="1"/>
          </p:nvPr>
        </p:nvSpPr>
        <p:spPr/>
        <p:txBody>
          <a:bodyPr>
            <a:normAutofit/>
          </a:bodyPr>
          <a:lstStyle/>
          <a:p>
            <a:r>
              <a:rPr lang="en-US" dirty="0" smtClean="0"/>
              <a:t>Return to Design view</a:t>
            </a:r>
          </a:p>
          <a:p>
            <a:r>
              <a:rPr lang="en-US" dirty="0" smtClean="0"/>
              <a:t>Erase the current criterion in the City column, and then type </a:t>
            </a:r>
            <a:r>
              <a:rPr lang="en-US" dirty="0" smtClean="0">
                <a:latin typeface="Courier New" pitchFamily="49" charset="0"/>
                <a:cs typeface="Courier New" pitchFamily="49" charset="0"/>
              </a:rPr>
              <a:t>[Enter City]</a:t>
            </a:r>
            <a:r>
              <a:rPr lang="en-US" dirty="0" smtClean="0"/>
              <a:t> as the new criterion</a:t>
            </a:r>
          </a:p>
          <a:p>
            <a:r>
              <a:rPr lang="en-US" dirty="0" smtClean="0"/>
              <a:t>Click the View button to display the Enter Parameter Value dialog box</a:t>
            </a:r>
          </a:p>
          <a:p>
            <a:r>
              <a:rPr lang="en-US" dirty="0" smtClean="0"/>
              <a:t>Type </a:t>
            </a:r>
            <a:r>
              <a:rPr lang="en-US" dirty="0" smtClean="0">
                <a:latin typeface="Courier New" pitchFamily="49" charset="0"/>
                <a:cs typeface="Courier New" pitchFamily="49" charset="0"/>
              </a:rPr>
              <a:t>Fort Stewart </a:t>
            </a:r>
            <a:r>
              <a:rPr lang="en-US" dirty="0" smtClean="0"/>
              <a:t>as the parameter value in the Enter City text box and then click the OK button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Parameter Query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24</a:t>
            </a:fld>
            <a:endParaRPr lang="en-US" dirty="0"/>
          </a:p>
        </p:txBody>
      </p:sp>
      <p:pic>
        <p:nvPicPr>
          <p:cNvPr id="7" name="Content Placeholder 6" descr="FigAC02-2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a Query</a:t>
            </a:r>
            <a:endParaRPr lang="en-US" dirty="0"/>
          </a:p>
        </p:txBody>
      </p:sp>
      <p:sp>
        <p:nvSpPr>
          <p:cNvPr id="3" name="Content Placeholder 2"/>
          <p:cNvSpPr>
            <a:spLocks noGrp="1"/>
          </p:cNvSpPr>
          <p:nvPr>
            <p:ph idx="1"/>
          </p:nvPr>
        </p:nvSpPr>
        <p:spPr/>
        <p:txBody>
          <a:bodyPr/>
          <a:lstStyle/>
          <a:p>
            <a:r>
              <a:rPr lang="en-US" dirty="0" smtClean="0"/>
              <a:t>Click the Save button on the Quick Access Toolbar to open the Save As dialog box</a:t>
            </a:r>
          </a:p>
          <a:p>
            <a:r>
              <a:rPr lang="en-US" dirty="0" smtClean="0"/>
              <a:t>Type </a:t>
            </a:r>
            <a:r>
              <a:rPr lang="en-US" dirty="0" smtClean="0">
                <a:latin typeface="Courier New" pitchFamily="49" charset="0"/>
                <a:cs typeface="Courier New" pitchFamily="49" charset="0"/>
              </a:rPr>
              <a:t>Client-City Query </a:t>
            </a:r>
            <a:r>
              <a:rPr lang="en-US" dirty="0" smtClean="0"/>
              <a:t>in the Query Name text box</a:t>
            </a:r>
          </a:p>
          <a:p>
            <a:r>
              <a:rPr lang="en-US" dirty="0" smtClean="0"/>
              <a:t>Click the OK button to save the query</a:t>
            </a:r>
          </a:p>
          <a:p>
            <a:r>
              <a:rPr lang="en-US" dirty="0" smtClean="0"/>
              <a:t>Click the Close ‘Client-City Query’ button to close the query and remove it from the screen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a Query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26</a:t>
            </a:fld>
            <a:endParaRPr lang="en-US" dirty="0"/>
          </a:p>
        </p:txBody>
      </p:sp>
      <p:pic>
        <p:nvPicPr>
          <p:cNvPr id="7" name="Content Placeholder 6" descr="FigAC02-2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Saved Query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Show the Navigation pane</a:t>
            </a:r>
          </a:p>
          <a:p>
            <a:r>
              <a:rPr lang="en-US" dirty="0" smtClean="0"/>
              <a:t>Right-click the Client-City Query to produce a shortcut menu</a:t>
            </a:r>
          </a:p>
          <a:p>
            <a:r>
              <a:rPr lang="en-US" dirty="0" smtClean="0"/>
              <a:t>Click Open on the shortcut menu to open the query and display the Enter Parameter Value dialog box</a:t>
            </a:r>
          </a:p>
          <a:p>
            <a:r>
              <a:rPr lang="en-US" dirty="0" smtClean="0"/>
              <a:t>Type </a:t>
            </a:r>
            <a:r>
              <a:rPr lang="en-US" dirty="0" smtClean="0">
                <a:latin typeface="Courier New" pitchFamily="49" charset="0"/>
                <a:cs typeface="Courier New" pitchFamily="49" charset="0"/>
              </a:rPr>
              <a:t>Fort Stewart </a:t>
            </a:r>
            <a:r>
              <a:rPr lang="en-US" dirty="0" smtClean="0"/>
              <a:t>in the Enter City text box, and then click the OK button to display the results using Fort Stewart as the city as shown in Figure 2–24 on the previous slide </a:t>
            </a:r>
          </a:p>
          <a:p>
            <a:r>
              <a:rPr lang="en-US" dirty="0" smtClean="0"/>
              <a:t>Click the Close ‘Client-City Query’ button, shown in Figure 2–24, to close the query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Saved Query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28</a:t>
            </a:fld>
            <a:endParaRPr lang="en-US" dirty="0"/>
          </a:p>
        </p:txBody>
      </p:sp>
      <p:pic>
        <p:nvPicPr>
          <p:cNvPr id="7" name="Content Placeholder 6" descr="FigAC02-2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Number in a Criterion</a:t>
            </a:r>
            <a:endParaRPr lang="en-US" dirty="0"/>
          </a:p>
        </p:txBody>
      </p:sp>
      <p:sp>
        <p:nvSpPr>
          <p:cNvPr id="3" name="Content Placeholder 2"/>
          <p:cNvSpPr>
            <a:spLocks noGrp="1"/>
          </p:cNvSpPr>
          <p:nvPr>
            <p:ph idx="1"/>
          </p:nvPr>
        </p:nvSpPr>
        <p:spPr/>
        <p:txBody>
          <a:bodyPr>
            <a:normAutofit fontScale="92500"/>
          </a:bodyPr>
          <a:lstStyle/>
          <a:p>
            <a:r>
              <a:rPr lang="en-US" dirty="0" smtClean="0"/>
              <a:t>Hide the Navigation pane</a:t>
            </a:r>
          </a:p>
          <a:p>
            <a:r>
              <a:rPr lang="en-US" dirty="0" smtClean="0"/>
              <a:t>Click Create on the Ribbon to display the Create tab</a:t>
            </a:r>
          </a:p>
          <a:p>
            <a:r>
              <a:rPr lang="en-US" dirty="0" smtClean="0"/>
              <a:t>Click the Query Design button to create a new query</a:t>
            </a:r>
          </a:p>
          <a:p>
            <a:r>
              <a:rPr lang="en-US" dirty="0" smtClean="0"/>
              <a:t>With the Client table selected, click the Add button in the Show Table dialog box to add the Client table to the query</a:t>
            </a:r>
          </a:p>
          <a:p>
            <a:r>
              <a:rPr lang="en-US" dirty="0" smtClean="0"/>
              <a:t>Click the Close button in the Show Table dialog box to remove the dialog box from the screen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Create and use parameter queries</a:t>
            </a:r>
          </a:p>
          <a:p>
            <a:r>
              <a:rPr lang="en-US" dirty="0" smtClean="0"/>
              <a:t>Save a query and use the saved query</a:t>
            </a:r>
          </a:p>
          <a:p>
            <a:r>
              <a:rPr lang="en-US" dirty="0" smtClean="0"/>
              <a:t>Use compound criteria in queries</a:t>
            </a:r>
          </a:p>
          <a:p>
            <a:r>
              <a:rPr lang="en-US" dirty="0" smtClean="0"/>
              <a:t>Sort data in queries</a:t>
            </a:r>
          </a:p>
          <a:p>
            <a:r>
              <a:rPr lang="en-US" dirty="0" smtClean="0"/>
              <a:t>Join tables in queries</a:t>
            </a:r>
          </a:p>
          <a:p>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Number in a Criterion</a:t>
            </a:r>
            <a:endParaRPr lang="en-US" dirty="0"/>
          </a:p>
        </p:txBody>
      </p:sp>
      <p:sp>
        <p:nvSpPr>
          <p:cNvPr id="3" name="Content Placeholder 2"/>
          <p:cNvSpPr>
            <a:spLocks noGrp="1"/>
          </p:cNvSpPr>
          <p:nvPr>
            <p:ph idx="1"/>
          </p:nvPr>
        </p:nvSpPr>
        <p:spPr/>
        <p:txBody>
          <a:bodyPr/>
          <a:lstStyle/>
          <a:p>
            <a:r>
              <a:rPr lang="en-US" dirty="0" smtClean="0"/>
              <a:t>Drag the lower edge of the field box down far enough so all fields in the Client table are displayed</a:t>
            </a:r>
          </a:p>
          <a:p>
            <a:r>
              <a:rPr lang="en-US" dirty="0" smtClean="0"/>
              <a:t>Include the Client Number, Client Name, Amount Paid, and Current Due fields in the query</a:t>
            </a:r>
          </a:p>
          <a:p>
            <a:r>
              <a:rPr lang="en-US" dirty="0" smtClean="0"/>
              <a:t>Type </a:t>
            </a:r>
            <a:r>
              <a:rPr lang="en-US" dirty="0" smtClean="0">
                <a:latin typeface="Courier New" pitchFamily="49" charset="0"/>
                <a:cs typeface="Courier New" pitchFamily="49" charset="0"/>
              </a:rPr>
              <a:t>0</a:t>
            </a:r>
            <a:r>
              <a:rPr lang="en-US" dirty="0" smtClean="0"/>
              <a:t> as the criterion for the Current Due field</a:t>
            </a:r>
          </a:p>
          <a:p>
            <a:r>
              <a:rPr lang="en-US" dirty="0" smtClean="0"/>
              <a:t>View the query results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Number in a Criterion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31</a:t>
            </a:fld>
            <a:endParaRPr lang="en-US" dirty="0"/>
          </a:p>
        </p:txBody>
      </p:sp>
      <p:pic>
        <p:nvPicPr>
          <p:cNvPr id="7" name="Content Placeholder 6" descr="FigAC02-2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 Comparison Operator </a:t>
            </a:r>
            <a:br>
              <a:rPr lang="en-US" dirty="0" smtClean="0"/>
            </a:br>
            <a:r>
              <a:rPr lang="en-US" dirty="0" smtClean="0"/>
              <a:t>in a Criterion</a:t>
            </a:r>
            <a:endParaRPr lang="en-US" dirty="0"/>
          </a:p>
        </p:txBody>
      </p:sp>
      <p:sp>
        <p:nvSpPr>
          <p:cNvPr id="3" name="Content Placeholder 2"/>
          <p:cNvSpPr>
            <a:spLocks noGrp="1"/>
          </p:cNvSpPr>
          <p:nvPr>
            <p:ph idx="1"/>
          </p:nvPr>
        </p:nvSpPr>
        <p:spPr/>
        <p:txBody>
          <a:bodyPr/>
          <a:lstStyle/>
          <a:p>
            <a:r>
              <a:rPr lang="en-US" dirty="0" smtClean="0"/>
              <a:t>Return to Design view</a:t>
            </a:r>
          </a:p>
          <a:p>
            <a:r>
              <a:rPr lang="en-US" dirty="0" smtClean="0"/>
              <a:t>Erase the 0 in the Current Due column</a:t>
            </a:r>
          </a:p>
          <a:p>
            <a:r>
              <a:rPr lang="en-US" dirty="0" smtClean="0"/>
              <a:t>Type </a:t>
            </a:r>
            <a:r>
              <a:rPr lang="en-US" dirty="0" smtClean="0">
                <a:latin typeface="Courier New" pitchFamily="49" charset="0"/>
                <a:cs typeface="Courier New" pitchFamily="49" charset="0"/>
              </a:rPr>
              <a:t>&gt;20000 </a:t>
            </a:r>
            <a:r>
              <a:rPr lang="en-US" dirty="0" smtClean="0"/>
              <a:t>as the criterion for the Amount Paid field</a:t>
            </a:r>
          </a:p>
          <a:p>
            <a:r>
              <a:rPr lang="en-US" dirty="0" smtClean="0"/>
              <a:t>View the query results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 Comparison Operator </a:t>
            </a:r>
            <a:br>
              <a:rPr lang="en-US" dirty="0" smtClean="0"/>
            </a:br>
            <a:r>
              <a:rPr lang="en-US" dirty="0" smtClean="0"/>
              <a:t>in a Criterion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33</a:t>
            </a:fld>
            <a:endParaRPr lang="en-US" dirty="0"/>
          </a:p>
        </p:txBody>
      </p:sp>
      <p:pic>
        <p:nvPicPr>
          <p:cNvPr id="7" name="Content Placeholder 6" descr="FigAC02-2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 Compound Criterion </a:t>
            </a:r>
            <a:br>
              <a:rPr lang="en-US" dirty="0" smtClean="0"/>
            </a:br>
            <a:r>
              <a:rPr lang="en-US" dirty="0" smtClean="0"/>
              <a:t>Involving AND</a:t>
            </a:r>
            <a:endParaRPr lang="en-US" dirty="0"/>
          </a:p>
        </p:txBody>
      </p:sp>
      <p:sp>
        <p:nvSpPr>
          <p:cNvPr id="3" name="Content Placeholder 2"/>
          <p:cNvSpPr>
            <a:spLocks noGrp="1"/>
          </p:cNvSpPr>
          <p:nvPr>
            <p:ph idx="1"/>
          </p:nvPr>
        </p:nvSpPr>
        <p:spPr/>
        <p:txBody>
          <a:bodyPr/>
          <a:lstStyle/>
          <a:p>
            <a:r>
              <a:rPr lang="en-US" dirty="0" smtClean="0"/>
              <a:t>Return to Design view</a:t>
            </a:r>
          </a:p>
          <a:p>
            <a:r>
              <a:rPr lang="en-US" dirty="0" smtClean="0"/>
              <a:t>Include the Recruiter Number field in the query</a:t>
            </a:r>
          </a:p>
          <a:p>
            <a:r>
              <a:rPr lang="en-US" dirty="0" smtClean="0"/>
              <a:t>Type </a:t>
            </a:r>
            <a:r>
              <a:rPr lang="en-US" dirty="0" smtClean="0">
                <a:latin typeface="Courier New" pitchFamily="49" charset="0"/>
                <a:cs typeface="Courier New" pitchFamily="49" charset="0"/>
              </a:rPr>
              <a:t>21</a:t>
            </a:r>
            <a:r>
              <a:rPr lang="en-US" dirty="0" smtClean="0"/>
              <a:t> as the criterion for the Recruiter Number field</a:t>
            </a:r>
          </a:p>
          <a:p>
            <a:r>
              <a:rPr lang="en-US" dirty="0" smtClean="0"/>
              <a:t>View the query results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 Compound Criterion </a:t>
            </a:r>
            <a:br>
              <a:rPr lang="en-US" dirty="0" smtClean="0"/>
            </a:br>
            <a:r>
              <a:rPr lang="en-US" dirty="0" smtClean="0"/>
              <a:t>Involving AND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35</a:t>
            </a:fld>
            <a:endParaRPr lang="en-US" dirty="0"/>
          </a:p>
        </p:txBody>
      </p:sp>
      <p:pic>
        <p:nvPicPr>
          <p:cNvPr id="7" name="Content Placeholder 6" descr="FigAC02-3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 Compound Criterion </a:t>
            </a:r>
            <a:br>
              <a:rPr lang="en-US" dirty="0" smtClean="0"/>
            </a:br>
            <a:r>
              <a:rPr lang="en-US" dirty="0" smtClean="0"/>
              <a:t>Involving OR</a:t>
            </a:r>
            <a:endParaRPr lang="en-US" dirty="0"/>
          </a:p>
        </p:txBody>
      </p:sp>
      <p:sp>
        <p:nvSpPr>
          <p:cNvPr id="3" name="Content Placeholder 2"/>
          <p:cNvSpPr>
            <a:spLocks noGrp="1"/>
          </p:cNvSpPr>
          <p:nvPr>
            <p:ph idx="1"/>
          </p:nvPr>
        </p:nvSpPr>
        <p:spPr/>
        <p:txBody>
          <a:bodyPr>
            <a:normAutofit/>
          </a:bodyPr>
          <a:lstStyle/>
          <a:p>
            <a:r>
              <a:rPr lang="en-US" dirty="0" smtClean="0"/>
              <a:t>Return to Design view</a:t>
            </a:r>
          </a:p>
          <a:p>
            <a:r>
              <a:rPr lang="en-US" dirty="0" smtClean="0"/>
              <a:t>If necessary, click the Criteria entry for the Recruiter Number field and then use the BACKSPACE key or the DELETE key to erase the entry (“21”)</a:t>
            </a:r>
          </a:p>
          <a:p>
            <a:r>
              <a:rPr lang="en-US" dirty="0" smtClean="0"/>
              <a:t>Click the or: row (the row below the Criteria row) for the Recruiter Number field and then type 21 as the entry</a:t>
            </a:r>
          </a:p>
          <a:p>
            <a:r>
              <a:rPr lang="en-US" dirty="0" smtClean="0"/>
              <a:t>View the query results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 Compound Criterion </a:t>
            </a:r>
            <a:br>
              <a:rPr lang="en-US" dirty="0" smtClean="0"/>
            </a:br>
            <a:r>
              <a:rPr lang="en-US" dirty="0" smtClean="0"/>
              <a:t>Involving OR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37</a:t>
            </a:fld>
            <a:endParaRPr lang="en-US" dirty="0"/>
          </a:p>
        </p:txBody>
      </p:sp>
      <p:pic>
        <p:nvPicPr>
          <p:cNvPr id="7" name="Content Placeholder 6" descr="FigAC02-3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the Design Grid</a:t>
            </a:r>
            <a:endParaRPr lang="en-US" dirty="0"/>
          </a:p>
        </p:txBody>
      </p:sp>
      <p:sp>
        <p:nvSpPr>
          <p:cNvPr id="3" name="Content Placeholder 2"/>
          <p:cNvSpPr>
            <a:spLocks noGrp="1"/>
          </p:cNvSpPr>
          <p:nvPr>
            <p:ph idx="1"/>
          </p:nvPr>
        </p:nvSpPr>
        <p:spPr/>
        <p:txBody>
          <a:bodyPr/>
          <a:lstStyle/>
          <a:p>
            <a:r>
              <a:rPr lang="en-US" dirty="0" smtClean="0"/>
              <a:t>Return to Design view</a:t>
            </a:r>
          </a:p>
          <a:p>
            <a:r>
              <a:rPr lang="en-US" dirty="0" smtClean="0"/>
              <a:t>Click just above the Client Number column heading in the grid to select the column</a:t>
            </a:r>
          </a:p>
          <a:p>
            <a:r>
              <a:rPr lang="en-US" dirty="0" smtClean="0"/>
              <a:t>Hold the SHIFT key down and click just above the Recruiter Number column heading to select all the columns</a:t>
            </a:r>
          </a:p>
          <a:p>
            <a:r>
              <a:rPr lang="en-US" dirty="0" smtClean="0"/>
              <a:t>Press the DELETE key to clear the design grid</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the Design Grid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39</a:t>
            </a:fld>
            <a:endParaRPr lang="en-US" dirty="0"/>
          </a:p>
        </p:txBody>
      </p:sp>
      <p:pic>
        <p:nvPicPr>
          <p:cNvPr id="7" name="Content Placeholder 6" descr="FigAC02-3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Create a report from a query</a:t>
            </a:r>
          </a:p>
          <a:p>
            <a:r>
              <a:rPr lang="en-US" dirty="0" smtClean="0"/>
              <a:t>Perform calculations in queries</a:t>
            </a:r>
          </a:p>
          <a:p>
            <a:r>
              <a:rPr lang="en-US" dirty="0" smtClean="0"/>
              <a:t>Calculate statistics in queries</a:t>
            </a:r>
          </a:p>
          <a:p>
            <a:r>
              <a:rPr lang="en-US" dirty="0" smtClean="0"/>
              <a:t>Create crosstab queries</a:t>
            </a:r>
          </a:p>
          <a:p>
            <a:r>
              <a:rPr lang="en-US" dirty="0" smtClean="0"/>
              <a:t>Customize the Navigation pane</a:t>
            </a:r>
          </a:p>
          <a:p>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Data in a Query</a:t>
            </a:r>
            <a:endParaRPr lang="en-US" dirty="0"/>
          </a:p>
        </p:txBody>
      </p:sp>
      <p:sp>
        <p:nvSpPr>
          <p:cNvPr id="3" name="Content Placeholder 2"/>
          <p:cNvSpPr>
            <a:spLocks noGrp="1"/>
          </p:cNvSpPr>
          <p:nvPr>
            <p:ph idx="1"/>
          </p:nvPr>
        </p:nvSpPr>
        <p:spPr/>
        <p:txBody>
          <a:bodyPr/>
          <a:lstStyle/>
          <a:p>
            <a:r>
              <a:rPr lang="en-US" dirty="0" smtClean="0"/>
              <a:t>Include the City field in the design grid</a:t>
            </a:r>
          </a:p>
          <a:p>
            <a:r>
              <a:rPr lang="en-US" dirty="0" smtClean="0"/>
              <a:t>Click the Sort row below the City field, and then click the Sort row arrow to display a menu of possible sort orders</a:t>
            </a:r>
          </a:p>
          <a:p>
            <a:r>
              <a:rPr lang="en-US" dirty="0" smtClean="0"/>
              <a:t>Click Ascending to select Ascending sort order</a:t>
            </a:r>
          </a:p>
          <a:p>
            <a:r>
              <a:rPr lang="en-US" dirty="0" smtClean="0"/>
              <a:t>View the query results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Data in a Query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41</a:t>
            </a:fld>
            <a:endParaRPr lang="en-US" dirty="0"/>
          </a:p>
        </p:txBody>
      </p:sp>
      <p:pic>
        <p:nvPicPr>
          <p:cNvPr id="7" name="Content Placeholder 6" descr="FigAC02-3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Omitting Duplicates</a:t>
            </a:r>
            <a:endParaRPr lang="en-US" dirty="0"/>
          </a:p>
        </p:txBody>
      </p:sp>
      <p:sp>
        <p:nvSpPr>
          <p:cNvPr id="3" name="Content Placeholder 2"/>
          <p:cNvSpPr>
            <a:spLocks noGrp="1"/>
          </p:cNvSpPr>
          <p:nvPr>
            <p:ph idx="1"/>
          </p:nvPr>
        </p:nvSpPr>
        <p:spPr/>
        <p:txBody>
          <a:bodyPr>
            <a:normAutofit/>
          </a:bodyPr>
          <a:lstStyle/>
          <a:p>
            <a:r>
              <a:rPr lang="en-US" dirty="0" smtClean="0"/>
              <a:t>Return to Design view</a:t>
            </a:r>
          </a:p>
          <a:p>
            <a:r>
              <a:rPr lang="en-US" dirty="0" smtClean="0"/>
              <a:t>Click the second field in the design grid (the empty field following City)</a:t>
            </a:r>
          </a:p>
          <a:p>
            <a:r>
              <a:rPr lang="en-US" dirty="0" smtClean="0"/>
              <a:t>If necessary, click Design on the Ribbon to display the Design tab</a:t>
            </a:r>
          </a:p>
          <a:p>
            <a:r>
              <a:rPr lang="en-US" dirty="0" smtClean="0"/>
              <a:t>Click the Property Sheet button on the Design tab to display the property sheet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Omitting Duplicates</a:t>
            </a:r>
            <a:endParaRPr lang="en-US" dirty="0"/>
          </a:p>
        </p:txBody>
      </p:sp>
      <p:sp>
        <p:nvSpPr>
          <p:cNvPr id="3" name="Content Placeholder 2"/>
          <p:cNvSpPr>
            <a:spLocks noGrp="1"/>
          </p:cNvSpPr>
          <p:nvPr>
            <p:ph idx="1"/>
          </p:nvPr>
        </p:nvSpPr>
        <p:spPr/>
        <p:txBody>
          <a:bodyPr/>
          <a:lstStyle/>
          <a:p>
            <a:r>
              <a:rPr lang="en-US" dirty="0" smtClean="0"/>
              <a:t>Click the Unique Values property box, and then click the arrow that appears to produce a menu of </a:t>
            </a:r>
            <a:r>
              <a:rPr lang="fr-FR" dirty="0" err="1" smtClean="0"/>
              <a:t>available</a:t>
            </a:r>
            <a:r>
              <a:rPr lang="fr-FR" dirty="0" smtClean="0"/>
              <a:t> </a:t>
            </a:r>
            <a:r>
              <a:rPr lang="fr-FR" dirty="0" err="1" smtClean="0"/>
              <a:t>choices</a:t>
            </a:r>
            <a:r>
              <a:rPr lang="fr-FR" dirty="0" smtClean="0"/>
              <a:t> for Unique Values</a:t>
            </a:r>
          </a:p>
          <a:p>
            <a:r>
              <a:rPr lang="en-US" dirty="0" smtClean="0"/>
              <a:t>Click Yes and then close the Query Properties sheet by clicking its Close button</a:t>
            </a:r>
          </a:p>
          <a:p>
            <a:r>
              <a:rPr lang="en-US" dirty="0" smtClean="0"/>
              <a:t>View the query results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Omitting Duplicates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44</a:t>
            </a:fld>
            <a:endParaRPr lang="en-US" dirty="0"/>
          </a:p>
        </p:txBody>
      </p:sp>
      <p:pic>
        <p:nvPicPr>
          <p:cNvPr id="7" name="Content Placeholder 6" descr="FigAC02-4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on Multiple Keys</a:t>
            </a:r>
            <a:endParaRPr lang="en-US" dirty="0"/>
          </a:p>
        </p:txBody>
      </p:sp>
      <p:sp>
        <p:nvSpPr>
          <p:cNvPr id="3" name="Content Placeholder 2"/>
          <p:cNvSpPr>
            <a:spLocks noGrp="1"/>
          </p:cNvSpPr>
          <p:nvPr>
            <p:ph idx="1"/>
          </p:nvPr>
        </p:nvSpPr>
        <p:spPr/>
        <p:txBody>
          <a:bodyPr>
            <a:normAutofit lnSpcReduction="10000"/>
          </a:bodyPr>
          <a:lstStyle/>
          <a:p>
            <a:r>
              <a:rPr lang="en-US" dirty="0" smtClean="0"/>
              <a:t>Return to Design view</a:t>
            </a:r>
          </a:p>
          <a:p>
            <a:r>
              <a:rPr lang="en-US" dirty="0" smtClean="0"/>
              <a:t>Clear the design grid</a:t>
            </a:r>
          </a:p>
          <a:p>
            <a:r>
              <a:rPr lang="en-US" dirty="0" smtClean="0"/>
              <a:t>Include the Client Number, Client Name, Recruiter Number, and Amount Paid fields in the query in this order</a:t>
            </a:r>
          </a:p>
          <a:p>
            <a:r>
              <a:rPr lang="en-US" dirty="0" smtClean="0"/>
              <a:t>Select Ascending as the sort order for both the Recruiter Number field and the Amount Paid field</a:t>
            </a:r>
          </a:p>
          <a:p>
            <a:r>
              <a:rPr lang="en-US" dirty="0" smtClean="0"/>
              <a:t>View the query results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on Multiple Keys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46</a:t>
            </a:fld>
            <a:endParaRPr lang="en-US" dirty="0"/>
          </a:p>
        </p:txBody>
      </p:sp>
      <p:pic>
        <p:nvPicPr>
          <p:cNvPr id="7" name="Content Placeholder 6" descr="FigAC02-4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Top-Values Query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Return to Design view</a:t>
            </a:r>
          </a:p>
          <a:p>
            <a:r>
              <a:rPr lang="en-US" dirty="0" smtClean="0"/>
              <a:t>If necessary, click Design on the Ribbon to display the Design tab</a:t>
            </a:r>
          </a:p>
          <a:p>
            <a:r>
              <a:rPr lang="en-US" dirty="0" smtClean="0"/>
              <a:t>Click the Return box arrow on the Design tab to display the Return box menu</a:t>
            </a:r>
          </a:p>
          <a:p>
            <a:r>
              <a:rPr lang="en-US" dirty="0" smtClean="0"/>
              <a:t>Click 5 in the Return box menu to specify that the query results should contain the first five rows</a:t>
            </a:r>
          </a:p>
          <a:p>
            <a:r>
              <a:rPr lang="en-US" dirty="0" smtClean="0"/>
              <a:t>View the query results</a:t>
            </a:r>
          </a:p>
          <a:p>
            <a:r>
              <a:rPr lang="en-US" dirty="0" smtClean="0"/>
              <a:t>Close the query by clicking the Close ‘Query1’ button</a:t>
            </a:r>
          </a:p>
          <a:p>
            <a:r>
              <a:rPr lang="en-US" dirty="0" smtClean="0"/>
              <a:t>When asked if you want to save your changes, click the No button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Top-Values Query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48</a:t>
            </a:fld>
            <a:endParaRPr lang="en-US" dirty="0"/>
          </a:p>
        </p:txBody>
      </p:sp>
      <p:pic>
        <p:nvPicPr>
          <p:cNvPr id="7" name="Content Placeholder 6" descr="FigAC02-4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Joining Tables</a:t>
            </a:r>
            <a:endParaRPr lang="en-US" dirty="0"/>
          </a:p>
        </p:txBody>
      </p:sp>
      <p:sp>
        <p:nvSpPr>
          <p:cNvPr id="3" name="Content Placeholder 2"/>
          <p:cNvSpPr>
            <a:spLocks noGrp="1"/>
          </p:cNvSpPr>
          <p:nvPr>
            <p:ph idx="1"/>
          </p:nvPr>
        </p:nvSpPr>
        <p:spPr/>
        <p:txBody>
          <a:bodyPr>
            <a:normAutofit fontScale="92500"/>
          </a:bodyPr>
          <a:lstStyle/>
          <a:p>
            <a:r>
              <a:rPr lang="en-US" dirty="0" smtClean="0"/>
              <a:t>Click Create on the Ribbon to display the Create tab</a:t>
            </a:r>
          </a:p>
          <a:p>
            <a:r>
              <a:rPr lang="en-US" dirty="0" smtClean="0"/>
              <a:t>Click the Query Design button to create a new query</a:t>
            </a:r>
          </a:p>
          <a:p>
            <a:r>
              <a:rPr lang="en-US" dirty="0" smtClean="0"/>
              <a:t>Click the Recruiter table in the Show Table dialog box to select the table</a:t>
            </a:r>
          </a:p>
          <a:p>
            <a:r>
              <a:rPr lang="en-US" dirty="0" smtClean="0"/>
              <a:t>Click the Add button to add a field list for the Recruiter table to the query</a:t>
            </a:r>
          </a:p>
          <a:p>
            <a:r>
              <a:rPr lang="en-US" dirty="0" smtClean="0"/>
              <a:t>Click the Client table in the Show Table dialog box</a:t>
            </a:r>
          </a:p>
          <a:p>
            <a:r>
              <a:rPr lang="en-US" dirty="0" smtClean="0"/>
              <a:t>Click the Add button to add a field list for the Client table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Ahead</a:t>
            </a:r>
            <a:endParaRPr lang="en-US" dirty="0"/>
          </a:p>
        </p:txBody>
      </p:sp>
      <p:sp>
        <p:nvSpPr>
          <p:cNvPr id="3" name="Content Placeholder 2"/>
          <p:cNvSpPr>
            <a:spLocks noGrp="1"/>
          </p:cNvSpPr>
          <p:nvPr>
            <p:ph idx="1"/>
          </p:nvPr>
        </p:nvSpPr>
        <p:spPr/>
        <p:txBody>
          <a:bodyPr/>
          <a:lstStyle/>
          <a:p>
            <a:r>
              <a:rPr lang="en-US" dirty="0" smtClean="0"/>
              <a:t>Identify the fields</a:t>
            </a:r>
          </a:p>
          <a:p>
            <a:r>
              <a:rPr lang="en-US" dirty="0" smtClean="0"/>
              <a:t>Identify restrictions</a:t>
            </a:r>
          </a:p>
          <a:p>
            <a:r>
              <a:rPr lang="en-US" dirty="0" smtClean="0"/>
              <a:t>Determine whether special order is required</a:t>
            </a:r>
          </a:p>
          <a:p>
            <a:r>
              <a:rPr lang="en-US" dirty="0" smtClean="0"/>
              <a:t>Determine whether more than one table is required</a:t>
            </a:r>
          </a:p>
          <a:p>
            <a:r>
              <a:rPr lang="en-US" dirty="0" smtClean="0"/>
              <a:t>Determine whether calculations are required</a:t>
            </a:r>
          </a:p>
          <a:p>
            <a:r>
              <a:rPr lang="en-US" dirty="0" smtClean="0"/>
              <a:t>If data is to be summarized, determine whether a crosstab query would be appropriate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Joining Tables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Close the Show Table dialog box by clicking the Close button</a:t>
            </a:r>
          </a:p>
          <a:p>
            <a:r>
              <a:rPr lang="en-US" dirty="0" smtClean="0"/>
              <a:t>Expand the size of the field lists so all the fields in the Recruiter and Client tables appear</a:t>
            </a:r>
          </a:p>
          <a:p>
            <a:r>
              <a:rPr lang="en-US" dirty="0" smtClean="0"/>
              <a:t>In the design grid, include the Recruiter Number, Last Name, and First Name fields from the Recruiter table as well as the Client Number and Client Name fields from the Client table</a:t>
            </a:r>
          </a:p>
          <a:p>
            <a:r>
              <a:rPr lang="en-US" dirty="0" smtClean="0"/>
              <a:t>Select Ascending as the sort order for both the Recruiter Number field and the Client Number field</a:t>
            </a:r>
          </a:p>
          <a:p>
            <a:r>
              <a:rPr lang="en-US" dirty="0" smtClean="0"/>
              <a:t>View the query results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Joining Tables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51</a:t>
            </a:fld>
            <a:endParaRPr lang="en-US" dirty="0"/>
          </a:p>
        </p:txBody>
      </p:sp>
      <p:pic>
        <p:nvPicPr>
          <p:cNvPr id="7" name="Content Placeholder 6" descr="FigAC02-4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the Query</a:t>
            </a:r>
            <a:endParaRPr lang="en-US" dirty="0"/>
          </a:p>
        </p:txBody>
      </p:sp>
      <p:sp>
        <p:nvSpPr>
          <p:cNvPr id="3" name="Content Placeholder 2"/>
          <p:cNvSpPr>
            <a:spLocks noGrp="1"/>
          </p:cNvSpPr>
          <p:nvPr>
            <p:ph idx="1"/>
          </p:nvPr>
        </p:nvSpPr>
        <p:spPr/>
        <p:txBody>
          <a:bodyPr/>
          <a:lstStyle/>
          <a:p>
            <a:r>
              <a:rPr lang="en-US" dirty="0" smtClean="0"/>
              <a:t>Click the Save button on the Quick Access Toolbar to display the Save As dialog box</a:t>
            </a:r>
          </a:p>
          <a:p>
            <a:r>
              <a:rPr lang="en-US" dirty="0" smtClean="0"/>
              <a:t>Type </a:t>
            </a:r>
            <a:r>
              <a:rPr lang="en-US" dirty="0" smtClean="0">
                <a:latin typeface="Courier New" pitchFamily="49" charset="0"/>
                <a:cs typeface="Courier New" pitchFamily="49" charset="0"/>
              </a:rPr>
              <a:t>Recruiter-Client Query </a:t>
            </a:r>
            <a:r>
              <a:rPr lang="en-US" dirty="0" smtClean="0"/>
              <a:t>as the query name</a:t>
            </a:r>
          </a:p>
          <a:p>
            <a:r>
              <a:rPr lang="en-US" dirty="0" smtClean="0"/>
              <a:t>Click the OK button to save the query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the Query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53</a:t>
            </a:fld>
            <a:endParaRPr lang="en-US" dirty="0"/>
          </a:p>
        </p:txBody>
      </p:sp>
      <p:pic>
        <p:nvPicPr>
          <p:cNvPr id="7" name="Content Placeholder 6" descr="FigAC02-5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Join Properties</a:t>
            </a:r>
            <a:endParaRPr lang="en-US" dirty="0"/>
          </a:p>
        </p:txBody>
      </p:sp>
      <p:sp>
        <p:nvSpPr>
          <p:cNvPr id="3" name="Content Placeholder 2"/>
          <p:cNvSpPr>
            <a:spLocks noGrp="1"/>
          </p:cNvSpPr>
          <p:nvPr>
            <p:ph idx="1"/>
          </p:nvPr>
        </p:nvSpPr>
        <p:spPr/>
        <p:txBody>
          <a:bodyPr>
            <a:normAutofit/>
          </a:bodyPr>
          <a:lstStyle/>
          <a:p>
            <a:r>
              <a:rPr lang="en-US" dirty="0" smtClean="0"/>
              <a:t>Return to Design view</a:t>
            </a:r>
          </a:p>
          <a:p>
            <a:r>
              <a:rPr lang="en-US" dirty="0" smtClean="0"/>
              <a:t>Right-click the join line to produce a shortcut menu</a:t>
            </a:r>
          </a:p>
          <a:p>
            <a:r>
              <a:rPr lang="en-US" dirty="0" smtClean="0"/>
              <a:t>Click Join Properties on the shortcut menu to display the Join Properties dialog box</a:t>
            </a:r>
          </a:p>
          <a:p>
            <a:r>
              <a:rPr lang="en-US" dirty="0" smtClean="0"/>
              <a:t>Click option button 2 to include all records from the Recruiter table regardless of whether they match any clients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Join Properties</a:t>
            </a:r>
            <a:endParaRPr lang="en-US" dirty="0"/>
          </a:p>
        </p:txBody>
      </p:sp>
      <p:sp>
        <p:nvSpPr>
          <p:cNvPr id="3" name="Content Placeholder 2"/>
          <p:cNvSpPr>
            <a:spLocks noGrp="1"/>
          </p:cNvSpPr>
          <p:nvPr>
            <p:ph idx="1"/>
          </p:nvPr>
        </p:nvSpPr>
        <p:spPr/>
        <p:txBody>
          <a:bodyPr/>
          <a:lstStyle/>
          <a:p>
            <a:r>
              <a:rPr lang="en-US" dirty="0" smtClean="0"/>
              <a:t>Click the OK button</a:t>
            </a:r>
          </a:p>
          <a:p>
            <a:r>
              <a:rPr lang="en-US" dirty="0" smtClean="0"/>
              <a:t>View the query results by clicking the View button</a:t>
            </a:r>
          </a:p>
          <a:p>
            <a:r>
              <a:rPr lang="en-US" dirty="0" smtClean="0"/>
              <a:t>Click the Save button on the Quick Access Toolbar</a:t>
            </a:r>
          </a:p>
          <a:p>
            <a:r>
              <a:rPr lang="en-US" dirty="0" smtClean="0"/>
              <a:t>Close the Recruiter-Client Query by clicking the Close ‘Recruiter-Client Query’ button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Join Properties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56</a:t>
            </a:fld>
            <a:endParaRPr lang="en-US" dirty="0"/>
          </a:p>
        </p:txBody>
      </p:sp>
      <p:pic>
        <p:nvPicPr>
          <p:cNvPr id="7" name="Content Placeholder 6" descr="FigAC02-5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Report Involving a Join</a:t>
            </a:r>
            <a:endParaRPr lang="en-US" dirty="0"/>
          </a:p>
        </p:txBody>
      </p:sp>
      <p:sp>
        <p:nvSpPr>
          <p:cNvPr id="3" name="Content Placeholder 2"/>
          <p:cNvSpPr>
            <a:spLocks noGrp="1"/>
          </p:cNvSpPr>
          <p:nvPr>
            <p:ph idx="1"/>
          </p:nvPr>
        </p:nvSpPr>
        <p:spPr/>
        <p:txBody>
          <a:bodyPr>
            <a:normAutofit fontScale="92500"/>
          </a:bodyPr>
          <a:lstStyle/>
          <a:p>
            <a:r>
              <a:rPr lang="en-US" dirty="0" smtClean="0"/>
              <a:t>Show the Navigation pane and be sure the Recruiter-Client Query is selected in the Navigation pane</a:t>
            </a:r>
          </a:p>
          <a:p>
            <a:r>
              <a:rPr lang="en-US" dirty="0" smtClean="0"/>
              <a:t>Click Create on the Ribbon to display the Create tab</a:t>
            </a:r>
          </a:p>
          <a:p>
            <a:r>
              <a:rPr lang="en-US" dirty="0" smtClean="0"/>
              <a:t>Click the Report Wizard button to display the Report Wizard dialog box</a:t>
            </a:r>
          </a:p>
          <a:p>
            <a:r>
              <a:rPr lang="en-US" dirty="0" smtClean="0"/>
              <a:t>Click the Add All Fields button to add all the fields in the Recruiter-Client Query</a:t>
            </a:r>
          </a:p>
          <a:p>
            <a:r>
              <a:rPr lang="en-US" dirty="0" smtClean="0"/>
              <a:t>Click the Next button to display the next Report Wizard screen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Report Involving a Join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Because you will not specify any grouping, click the Next button in the Report Wizard dialog box to display the next Report Wizard screen</a:t>
            </a:r>
          </a:p>
          <a:p>
            <a:r>
              <a:rPr lang="en-US" dirty="0" smtClean="0"/>
              <a:t>Because you already specified the sort order in the query, click the Next button again  to display the next Report Wizard screen</a:t>
            </a:r>
          </a:p>
          <a:p>
            <a:r>
              <a:rPr lang="en-US" dirty="0" smtClean="0"/>
              <a:t>Make sure that Tabular is selected as the Layout and Portrait is selected as the Orientation</a:t>
            </a:r>
          </a:p>
          <a:p>
            <a:r>
              <a:rPr lang="en-US" dirty="0" smtClean="0"/>
              <a:t>Click the Next button to display the next Report Wizard screen</a:t>
            </a:r>
          </a:p>
          <a:p>
            <a:r>
              <a:rPr lang="en-US" dirty="0" smtClean="0"/>
              <a:t>Be sure the Module style is selected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Report Involving a Join</a:t>
            </a:r>
            <a:endParaRPr lang="en-US" dirty="0"/>
          </a:p>
        </p:txBody>
      </p:sp>
      <p:sp>
        <p:nvSpPr>
          <p:cNvPr id="3" name="Content Placeholder 2"/>
          <p:cNvSpPr>
            <a:spLocks noGrp="1"/>
          </p:cNvSpPr>
          <p:nvPr>
            <p:ph idx="1"/>
          </p:nvPr>
        </p:nvSpPr>
        <p:spPr/>
        <p:txBody>
          <a:bodyPr/>
          <a:lstStyle/>
          <a:p>
            <a:r>
              <a:rPr lang="en-US" dirty="0" smtClean="0"/>
              <a:t>Click the Next button to display the next Report Wizard screen</a:t>
            </a:r>
          </a:p>
          <a:p>
            <a:r>
              <a:rPr lang="en-US" dirty="0" smtClean="0"/>
              <a:t>Erase the current title, and then type </a:t>
            </a:r>
            <a:r>
              <a:rPr lang="en-US" dirty="0" smtClean="0">
                <a:latin typeface="Courier New" pitchFamily="49" charset="0"/>
                <a:cs typeface="Courier New" pitchFamily="49" charset="0"/>
              </a:rPr>
              <a:t>Recruiter-Client Report </a:t>
            </a:r>
            <a:r>
              <a:rPr lang="en-US" dirty="0" smtClean="0"/>
              <a:t>as the new title</a:t>
            </a:r>
          </a:p>
          <a:p>
            <a:r>
              <a:rPr lang="en-US" dirty="0" smtClean="0"/>
              <a:t>Click the Finish button to produce the report</a:t>
            </a:r>
          </a:p>
          <a:p>
            <a:r>
              <a:rPr lang="en-US" dirty="0" smtClean="0"/>
              <a:t>Click the Close button for the Recruiter-Client Report to remove the report from the screen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Access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Start button on the Windows taskbar to display the Start menu</a:t>
            </a:r>
          </a:p>
          <a:p>
            <a:r>
              <a:rPr lang="en-US" dirty="0" smtClean="0"/>
              <a:t>Point to All Programs on the Start menu to display the All Programs submenu and then point to Microsoft Office on the All Programs submenu to display the Microsoft Office Submenu</a:t>
            </a:r>
          </a:p>
          <a:p>
            <a:r>
              <a:rPr lang="en-US" dirty="0" smtClean="0"/>
              <a:t>Click Microsoft Office Access 2007 on the Microsoft Office submenu to start Access and display the Getting Started with Microsoft Office Access window</a:t>
            </a:r>
          </a:p>
          <a:p>
            <a:r>
              <a:rPr lang="en-US" dirty="0" smtClean="0"/>
              <a:t>If the Access window is not maximized, click the Maximize button on its title bar to maximize the window</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Report Involving a Join</a:t>
            </a:r>
            <a:endParaRPr lang="en-US" dirty="0"/>
          </a:p>
        </p:txBody>
      </p:sp>
      <p:sp>
        <p:nvSpPr>
          <p:cNvPr id="4" name="Footer Placeholder 3"/>
          <p:cNvSpPr>
            <a:spLocks noGrp="1"/>
          </p:cNvSpPr>
          <p:nvPr>
            <p:ph type="ftr" sz="quarter" idx="11"/>
          </p:nvPr>
        </p:nvSpPr>
        <p:spPr/>
        <p:txBody>
          <a:bodyPr/>
          <a:lstStyle/>
          <a:p>
            <a:r>
              <a:rPr lang="en-US" dirty="0"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60</a:t>
            </a:fld>
            <a:endParaRPr lang="en-US" dirty="0"/>
          </a:p>
        </p:txBody>
      </p:sp>
      <p:pic>
        <p:nvPicPr>
          <p:cNvPr id="7" name="Content Placeholder 6" descr="FigAC02-5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a Report</a:t>
            </a:r>
            <a:endParaRPr lang="en-US" dirty="0"/>
          </a:p>
        </p:txBody>
      </p:sp>
      <p:sp>
        <p:nvSpPr>
          <p:cNvPr id="3" name="Content Placeholder 2"/>
          <p:cNvSpPr>
            <a:spLocks noGrp="1"/>
          </p:cNvSpPr>
          <p:nvPr>
            <p:ph idx="1"/>
          </p:nvPr>
        </p:nvSpPr>
        <p:spPr/>
        <p:txBody>
          <a:bodyPr/>
          <a:lstStyle/>
          <a:p>
            <a:r>
              <a:rPr lang="en-US" dirty="0" smtClean="0"/>
              <a:t>With the Recruiter-Client Report selected in the Navigation pane, click the Office Button, point to Print on the Office button menu, and then click Quick Print on the Print submenu to print the report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Restricting the Records in a Join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Open the Recruiter-Client Query in Design view and hide the Navigation pane</a:t>
            </a:r>
          </a:p>
          <a:p>
            <a:r>
              <a:rPr lang="en-US" dirty="0" smtClean="0"/>
              <a:t>Add the Amount Paid field to the query</a:t>
            </a:r>
          </a:p>
          <a:p>
            <a:r>
              <a:rPr lang="en-US" dirty="0" smtClean="0"/>
              <a:t>Type </a:t>
            </a:r>
            <a:r>
              <a:rPr lang="en-US" dirty="0" smtClean="0">
                <a:latin typeface="Courier New" pitchFamily="49" charset="0"/>
                <a:cs typeface="Courier New" pitchFamily="49" charset="0"/>
              </a:rPr>
              <a:t>&gt;20000 </a:t>
            </a:r>
            <a:r>
              <a:rPr lang="en-US" dirty="0" smtClean="0"/>
              <a:t>as the criterion for the Amount Paid field and then click the Show check box for the Amount Paid field to remove the check mark</a:t>
            </a:r>
          </a:p>
          <a:p>
            <a:r>
              <a:rPr lang="en-US" dirty="0" smtClean="0"/>
              <a:t>View the query results</a:t>
            </a:r>
          </a:p>
          <a:p>
            <a:r>
              <a:rPr lang="en-US" dirty="0" smtClean="0"/>
              <a:t>Close the query by clicking the Close ‘Recruiter-Client Query’ button</a:t>
            </a:r>
          </a:p>
          <a:p>
            <a:r>
              <a:rPr lang="en-US" dirty="0" smtClean="0"/>
              <a:t>When asked if you want to save your changes, click the No button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Restricting the Records in a Join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63</a:t>
            </a:fld>
            <a:endParaRPr lang="en-US" dirty="0"/>
          </a:p>
        </p:txBody>
      </p:sp>
      <p:pic>
        <p:nvPicPr>
          <p:cNvPr id="7" name="Content Placeholder 6" descr="FigAC02-5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Calculated Field in a Query</a:t>
            </a:r>
            <a:endParaRPr lang="en-US" dirty="0"/>
          </a:p>
        </p:txBody>
      </p:sp>
      <p:sp>
        <p:nvSpPr>
          <p:cNvPr id="3" name="Content Placeholder 2"/>
          <p:cNvSpPr>
            <a:spLocks noGrp="1"/>
          </p:cNvSpPr>
          <p:nvPr>
            <p:ph idx="1"/>
          </p:nvPr>
        </p:nvSpPr>
        <p:spPr/>
        <p:txBody>
          <a:bodyPr/>
          <a:lstStyle/>
          <a:p>
            <a:r>
              <a:rPr lang="en-US" dirty="0" smtClean="0"/>
              <a:t>Create a query with a field list for the Client table</a:t>
            </a:r>
          </a:p>
          <a:p>
            <a:r>
              <a:rPr lang="en-US" dirty="0" smtClean="0"/>
              <a:t>Add the Client Number, Client Name, Amount Paid, and Current Due fields to the query</a:t>
            </a:r>
          </a:p>
          <a:p>
            <a:r>
              <a:rPr lang="en-US" dirty="0" smtClean="0"/>
              <a:t>Right-click the Field row in the first open column in the design grid to display a shortcut menu</a:t>
            </a:r>
          </a:p>
          <a:p>
            <a:r>
              <a:rPr lang="en-US" dirty="0" smtClean="0"/>
              <a:t>Click Zoom on the shortcut menu to display the Zoom dialog box</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Calculated Field in a Query</a:t>
            </a:r>
            <a:endParaRPr lang="en-US" dirty="0"/>
          </a:p>
        </p:txBody>
      </p:sp>
      <p:sp>
        <p:nvSpPr>
          <p:cNvPr id="3" name="Content Placeholder 2"/>
          <p:cNvSpPr>
            <a:spLocks noGrp="1"/>
          </p:cNvSpPr>
          <p:nvPr>
            <p:ph idx="1"/>
          </p:nvPr>
        </p:nvSpPr>
        <p:spPr/>
        <p:txBody>
          <a:bodyPr/>
          <a:lstStyle/>
          <a:p>
            <a:r>
              <a:rPr lang="en-US" dirty="0" smtClean="0"/>
              <a:t>Type </a:t>
            </a:r>
            <a:r>
              <a:rPr lang="en-US" dirty="0" smtClean="0">
                <a:latin typeface="Courier New" pitchFamily="49" charset="0"/>
                <a:cs typeface="Courier New" pitchFamily="49" charset="0"/>
              </a:rPr>
              <a:t>Total Amount:[Amount Paid]+[Current Due] </a:t>
            </a:r>
            <a:r>
              <a:rPr lang="en-US" dirty="0" smtClean="0"/>
              <a:t>in the Zoom dialog box</a:t>
            </a:r>
          </a:p>
          <a:p>
            <a:r>
              <a:rPr lang="en-US" dirty="0" smtClean="0"/>
              <a:t>Click the OK button to enter the expression</a:t>
            </a:r>
          </a:p>
          <a:p>
            <a:r>
              <a:rPr lang="en-US" dirty="0" smtClean="0"/>
              <a:t>View the query results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Calculated Field in a Query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66</a:t>
            </a:fld>
            <a:endParaRPr lang="en-US" dirty="0"/>
          </a:p>
        </p:txBody>
      </p:sp>
      <p:pic>
        <p:nvPicPr>
          <p:cNvPr id="7" name="Content Placeholder 6" descr="FigAC02-6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a Caption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Return to Design view</a:t>
            </a:r>
          </a:p>
          <a:p>
            <a:r>
              <a:rPr lang="en-US" dirty="0" smtClean="0"/>
              <a:t>Click Design on the Ribbon to display the Design tab</a:t>
            </a:r>
          </a:p>
          <a:p>
            <a:r>
              <a:rPr lang="en-US" dirty="0" smtClean="0"/>
              <a:t>Click the Amount Paid field in the design grid, and then click the Property Sheet button on the Design tab</a:t>
            </a:r>
          </a:p>
          <a:p>
            <a:r>
              <a:rPr lang="en-US" dirty="0" smtClean="0"/>
              <a:t>Click the Caption box, and then type </a:t>
            </a:r>
            <a:r>
              <a:rPr lang="en-US" dirty="0" smtClean="0">
                <a:latin typeface="Courier New" pitchFamily="49" charset="0"/>
                <a:cs typeface="Courier New" pitchFamily="49" charset="0"/>
              </a:rPr>
              <a:t>Paid</a:t>
            </a:r>
            <a:r>
              <a:rPr lang="en-US" dirty="0" smtClean="0"/>
              <a:t> as the caption</a:t>
            </a:r>
          </a:p>
          <a:p>
            <a:r>
              <a:rPr lang="en-US" dirty="0" smtClean="0"/>
              <a:t>Close the property sheet by clicking its Close button</a:t>
            </a:r>
          </a:p>
          <a:p>
            <a:r>
              <a:rPr lang="en-US" dirty="0" smtClean="0"/>
              <a:t>Click the Current Due field in the design grid, and then click the Property Sheet button on the Design tab</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a Caption</a:t>
            </a:r>
            <a:endParaRPr lang="en-US" dirty="0"/>
          </a:p>
        </p:txBody>
      </p:sp>
      <p:sp>
        <p:nvSpPr>
          <p:cNvPr id="3" name="Content Placeholder 2"/>
          <p:cNvSpPr>
            <a:spLocks noGrp="1"/>
          </p:cNvSpPr>
          <p:nvPr>
            <p:ph idx="1"/>
          </p:nvPr>
        </p:nvSpPr>
        <p:spPr/>
        <p:txBody>
          <a:bodyPr>
            <a:normAutofit lnSpcReduction="10000"/>
          </a:bodyPr>
          <a:lstStyle/>
          <a:p>
            <a:r>
              <a:rPr lang="en-US" dirty="0" smtClean="0"/>
              <a:t>Click the Caption box, and then type Due as the caption</a:t>
            </a:r>
          </a:p>
          <a:p>
            <a:r>
              <a:rPr lang="en-US" dirty="0" smtClean="0"/>
              <a:t>Close the Property Sheet by clicking its Close button</a:t>
            </a:r>
          </a:p>
          <a:p>
            <a:r>
              <a:rPr lang="en-US" dirty="0" smtClean="0"/>
              <a:t>View the query results</a:t>
            </a:r>
          </a:p>
          <a:p>
            <a:r>
              <a:rPr lang="en-US" dirty="0" smtClean="0"/>
              <a:t>Click the Close ‘Query1’ button to close the query</a:t>
            </a:r>
          </a:p>
          <a:p>
            <a:r>
              <a:rPr lang="en-US" dirty="0" smtClean="0"/>
              <a:t>When asked if you want to save your changes, click the No button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a Caption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69</a:t>
            </a:fld>
            <a:endParaRPr lang="en-US" dirty="0"/>
          </a:p>
        </p:txBody>
      </p:sp>
      <p:pic>
        <p:nvPicPr>
          <p:cNvPr id="7" name="Content Placeholder 6" descr="FigAC02-6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 Database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With your USB </a:t>
            </a:r>
            <a:r>
              <a:rPr lang="en-US" dirty="0" smtClean="0"/>
              <a:t>flash </a:t>
            </a:r>
            <a:r>
              <a:rPr lang="en-US" dirty="0" smtClean="0"/>
              <a:t>drive connected to one of the computer’s USB ports, click the More button to display the Open dialog box</a:t>
            </a:r>
          </a:p>
          <a:p>
            <a:r>
              <a:rPr lang="en-US" dirty="0" smtClean="0"/>
              <a:t>If necessary, click the Look in box arrow and then click UDISK 2.0 (E:) to select the USB </a:t>
            </a:r>
            <a:r>
              <a:rPr lang="en-US" dirty="0" smtClean="0"/>
              <a:t>flash </a:t>
            </a:r>
            <a:r>
              <a:rPr lang="en-US" dirty="0" smtClean="0"/>
              <a:t>drive in the Look in list as the new open location. (Your drive letter might be different.)</a:t>
            </a:r>
          </a:p>
          <a:p>
            <a:r>
              <a:rPr lang="en-US" dirty="0" smtClean="0"/>
              <a:t>Click JSP Recruiters to select the file name</a:t>
            </a:r>
          </a:p>
          <a:p>
            <a:r>
              <a:rPr lang="en-US" dirty="0" smtClean="0"/>
              <a:t>Click the Open button to open the database</a:t>
            </a:r>
          </a:p>
          <a:p>
            <a:r>
              <a:rPr lang="en-US" dirty="0" smtClean="0"/>
              <a:t>If a Security Warning appears, click the Options button to display the Microsoft Office Security Options dialog box.</a:t>
            </a:r>
          </a:p>
          <a:p>
            <a:r>
              <a:rPr lang="en-US" dirty="0" smtClean="0"/>
              <a:t>With the option button to enable this content selected, click the OK button to enable the content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Statistics</a:t>
            </a:r>
            <a:endParaRPr lang="en-US" dirty="0"/>
          </a:p>
        </p:txBody>
      </p:sp>
      <p:sp>
        <p:nvSpPr>
          <p:cNvPr id="3" name="Content Placeholder 2"/>
          <p:cNvSpPr>
            <a:spLocks noGrp="1"/>
          </p:cNvSpPr>
          <p:nvPr>
            <p:ph idx="1"/>
          </p:nvPr>
        </p:nvSpPr>
        <p:spPr/>
        <p:txBody>
          <a:bodyPr>
            <a:normAutofit/>
          </a:bodyPr>
          <a:lstStyle/>
          <a:p>
            <a:r>
              <a:rPr lang="en-US" dirty="0" smtClean="0"/>
              <a:t>Create a new query with a field list for the Client table</a:t>
            </a:r>
          </a:p>
          <a:p>
            <a:r>
              <a:rPr lang="en-US" dirty="0" smtClean="0"/>
              <a:t>If necessary, click Design on the Ribbon to display the Design tab</a:t>
            </a:r>
          </a:p>
          <a:p>
            <a:r>
              <a:rPr lang="en-US" dirty="0" smtClean="0"/>
              <a:t>Add the Amount Paid field to the query</a:t>
            </a:r>
          </a:p>
          <a:p>
            <a:r>
              <a:rPr lang="en-US" dirty="0" smtClean="0"/>
              <a:t>Click the Totals button on the Design tab to  include the Total row in the design grid</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Statistics</a:t>
            </a:r>
            <a:endParaRPr lang="en-US" dirty="0"/>
          </a:p>
        </p:txBody>
      </p:sp>
      <p:sp>
        <p:nvSpPr>
          <p:cNvPr id="3" name="Content Placeholder 2"/>
          <p:cNvSpPr>
            <a:spLocks noGrp="1"/>
          </p:cNvSpPr>
          <p:nvPr>
            <p:ph idx="1"/>
          </p:nvPr>
        </p:nvSpPr>
        <p:spPr/>
        <p:txBody>
          <a:bodyPr/>
          <a:lstStyle/>
          <a:p>
            <a:r>
              <a:rPr lang="en-US" dirty="0" smtClean="0"/>
              <a:t>Click the Total row in the Amount Paid column to display the Total box arrow</a:t>
            </a:r>
          </a:p>
          <a:p>
            <a:r>
              <a:rPr lang="en-US" dirty="0" smtClean="0"/>
              <a:t>Click the Total box arrow to display the Total list</a:t>
            </a:r>
          </a:p>
          <a:p>
            <a:r>
              <a:rPr lang="en-US" dirty="0" smtClean="0"/>
              <a:t>Click </a:t>
            </a:r>
            <a:r>
              <a:rPr lang="en-US" dirty="0" err="1" smtClean="0"/>
              <a:t>Avg</a:t>
            </a:r>
            <a:r>
              <a:rPr lang="en-US" dirty="0" smtClean="0"/>
              <a:t> to indicate that Access is to calculate an average</a:t>
            </a:r>
          </a:p>
          <a:p>
            <a:r>
              <a:rPr lang="en-US" dirty="0" smtClean="0"/>
              <a:t>View the query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Statistics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72</a:t>
            </a:fld>
            <a:endParaRPr lang="en-US" dirty="0"/>
          </a:p>
        </p:txBody>
      </p:sp>
      <p:pic>
        <p:nvPicPr>
          <p:cNvPr id="7" name="Content Placeholder 6" descr="FigAC02-6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Criteria in Calculating Statistics</a:t>
            </a:r>
            <a:endParaRPr lang="en-US" dirty="0"/>
          </a:p>
        </p:txBody>
      </p:sp>
      <p:sp>
        <p:nvSpPr>
          <p:cNvPr id="3" name="Content Placeholder 2"/>
          <p:cNvSpPr>
            <a:spLocks noGrp="1"/>
          </p:cNvSpPr>
          <p:nvPr>
            <p:ph idx="1"/>
          </p:nvPr>
        </p:nvSpPr>
        <p:spPr/>
        <p:txBody>
          <a:bodyPr>
            <a:normAutofit lnSpcReduction="10000"/>
          </a:bodyPr>
          <a:lstStyle/>
          <a:p>
            <a:r>
              <a:rPr lang="en-US" dirty="0" smtClean="0"/>
              <a:t>Return to Design view</a:t>
            </a:r>
          </a:p>
          <a:p>
            <a:r>
              <a:rPr lang="en-US" dirty="0" smtClean="0"/>
              <a:t>Include the Recruiter Number field in the design grid</a:t>
            </a:r>
          </a:p>
          <a:p>
            <a:r>
              <a:rPr lang="en-US" dirty="0" smtClean="0"/>
              <a:t>Click the Total box arrow in the Recruiter Number column to produce a Total list</a:t>
            </a:r>
          </a:p>
          <a:p>
            <a:r>
              <a:rPr lang="en-US" dirty="0" smtClean="0"/>
              <a:t>Click Where</a:t>
            </a:r>
          </a:p>
          <a:p>
            <a:r>
              <a:rPr lang="en-US" dirty="0" smtClean="0"/>
              <a:t>Type </a:t>
            </a:r>
            <a:r>
              <a:rPr lang="en-US" dirty="0" smtClean="0">
                <a:latin typeface="Courier New" pitchFamily="49" charset="0"/>
                <a:cs typeface="Courier New" pitchFamily="49" charset="0"/>
              </a:rPr>
              <a:t>21</a:t>
            </a:r>
            <a:r>
              <a:rPr lang="en-US" dirty="0" smtClean="0"/>
              <a:t> as the criterion for the Recruiter Number field</a:t>
            </a:r>
          </a:p>
          <a:p>
            <a:r>
              <a:rPr lang="en-US" dirty="0" smtClean="0"/>
              <a:t>View the query results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Criteria in Calculating Statistics</a:t>
            </a:r>
            <a:endParaRPr lang="en-US" dirty="0"/>
          </a:p>
        </p:txBody>
      </p:sp>
      <p:sp>
        <p:nvSpPr>
          <p:cNvPr id="4" name="Footer Placeholder 3"/>
          <p:cNvSpPr>
            <a:spLocks noGrp="1"/>
          </p:cNvSpPr>
          <p:nvPr>
            <p:ph type="ftr" sz="quarter" idx="11"/>
          </p:nvPr>
        </p:nvSpPr>
        <p:spPr/>
        <p:txBody>
          <a:bodyPr/>
          <a:lstStyle/>
          <a:p>
            <a:r>
              <a:rPr lang="en-US" dirty="0"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74</a:t>
            </a:fld>
            <a:endParaRPr lang="en-US" dirty="0"/>
          </a:p>
        </p:txBody>
      </p:sp>
      <p:pic>
        <p:nvPicPr>
          <p:cNvPr id="7" name="Content Placeholder 6" descr="FigAC02-7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Grouping</a:t>
            </a:r>
            <a:endParaRPr lang="en-US" dirty="0"/>
          </a:p>
        </p:txBody>
      </p:sp>
      <p:sp>
        <p:nvSpPr>
          <p:cNvPr id="3" name="Content Placeholder 2"/>
          <p:cNvSpPr>
            <a:spLocks noGrp="1"/>
          </p:cNvSpPr>
          <p:nvPr>
            <p:ph idx="1"/>
          </p:nvPr>
        </p:nvSpPr>
        <p:spPr/>
        <p:txBody>
          <a:bodyPr>
            <a:normAutofit/>
          </a:bodyPr>
          <a:lstStyle/>
          <a:p>
            <a:r>
              <a:rPr lang="en-US" dirty="0" smtClean="0"/>
              <a:t>Return to Design view and clear the design grid</a:t>
            </a:r>
          </a:p>
          <a:p>
            <a:r>
              <a:rPr lang="en-US" dirty="0" smtClean="0"/>
              <a:t>Include the Recruiter Number field in the query</a:t>
            </a:r>
          </a:p>
          <a:p>
            <a:r>
              <a:rPr lang="en-US" dirty="0" smtClean="0"/>
              <a:t>Include the Amount Paid field in the query</a:t>
            </a:r>
          </a:p>
          <a:p>
            <a:r>
              <a:rPr lang="en-US" dirty="0" smtClean="0"/>
              <a:t>Select </a:t>
            </a:r>
            <a:r>
              <a:rPr lang="en-US" dirty="0" err="1" smtClean="0"/>
              <a:t>Avg</a:t>
            </a:r>
            <a:r>
              <a:rPr lang="en-US" dirty="0" smtClean="0"/>
              <a:t> as the calculation in the Total row for the Amount Paid field</a:t>
            </a:r>
          </a:p>
          <a:p>
            <a:r>
              <a:rPr lang="en-US" dirty="0" smtClean="0"/>
              <a:t>View the query results</a:t>
            </a:r>
          </a:p>
          <a:p>
            <a:r>
              <a:rPr lang="en-US" dirty="0" smtClean="0"/>
              <a:t>Close the query</a:t>
            </a:r>
          </a:p>
          <a:p>
            <a:r>
              <a:rPr lang="en-US" dirty="0" smtClean="0"/>
              <a:t>Do not save your changes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Grouping</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76</a:t>
            </a:fld>
            <a:endParaRPr lang="en-US" dirty="0"/>
          </a:p>
        </p:txBody>
      </p:sp>
      <p:pic>
        <p:nvPicPr>
          <p:cNvPr id="7" name="Content Placeholder 6" descr="FigAC02-7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Crosstab Query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Create on the Ribbon to display the Create tab</a:t>
            </a:r>
          </a:p>
          <a:p>
            <a:r>
              <a:rPr lang="en-US" dirty="0" smtClean="0"/>
              <a:t>Click the Query Wizard button to display the New Query dialog box</a:t>
            </a:r>
          </a:p>
          <a:p>
            <a:r>
              <a:rPr lang="en-US" dirty="0" smtClean="0"/>
              <a:t>Click Crosstab Query Wizard in the New Query dialog box</a:t>
            </a:r>
          </a:p>
          <a:p>
            <a:r>
              <a:rPr lang="en-US" dirty="0" smtClean="0"/>
              <a:t>Click the OK button to display the Crosstab Query Wizard</a:t>
            </a:r>
          </a:p>
          <a:p>
            <a:r>
              <a:rPr lang="en-US" dirty="0" smtClean="0"/>
              <a:t>With the Tables option button selected and the Client table selected, click the Next button to display the next Crosstab Query Wizard screen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Crosstab Query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the City field, and then click the Add Field button to select the City field for row headings</a:t>
            </a:r>
          </a:p>
          <a:p>
            <a:r>
              <a:rPr lang="en-US" dirty="0" smtClean="0"/>
              <a:t>Click the Next button to display the next Crosstab Query Wizard screen</a:t>
            </a:r>
          </a:p>
          <a:p>
            <a:r>
              <a:rPr lang="en-US" dirty="0" smtClean="0"/>
              <a:t>Click the Recruiter Number field to select the Recruiter Number field for column headings</a:t>
            </a:r>
          </a:p>
          <a:p>
            <a:r>
              <a:rPr lang="en-US" dirty="0" smtClean="0"/>
              <a:t>Click the Next button to display the next Crosstab Query Wizard screen</a:t>
            </a:r>
          </a:p>
          <a:p>
            <a:r>
              <a:rPr lang="en-US" dirty="0" smtClean="0"/>
              <a:t>Click the Amount Paid field to select the Amount Paid field for calculations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Crosstab Query</a:t>
            </a:r>
            <a:endParaRPr lang="en-US" dirty="0"/>
          </a:p>
        </p:txBody>
      </p:sp>
      <p:sp>
        <p:nvSpPr>
          <p:cNvPr id="3" name="Content Placeholder 2"/>
          <p:cNvSpPr>
            <a:spLocks noGrp="1"/>
          </p:cNvSpPr>
          <p:nvPr>
            <p:ph idx="1"/>
          </p:nvPr>
        </p:nvSpPr>
        <p:spPr/>
        <p:txBody>
          <a:bodyPr>
            <a:normAutofit lnSpcReduction="10000"/>
          </a:bodyPr>
          <a:lstStyle/>
          <a:p>
            <a:r>
              <a:rPr lang="en-US" dirty="0" smtClean="0"/>
              <a:t>Click Sum to select Sum as the calculation to be performed</a:t>
            </a:r>
          </a:p>
          <a:p>
            <a:r>
              <a:rPr lang="en-US" dirty="0" smtClean="0"/>
              <a:t>Click the Next button to display the next Crosstab Query Wizard screen</a:t>
            </a:r>
          </a:p>
          <a:p>
            <a:r>
              <a:rPr lang="en-US" dirty="0" smtClean="0"/>
              <a:t>Type </a:t>
            </a:r>
            <a:r>
              <a:rPr lang="en-US" dirty="0" smtClean="0">
                <a:latin typeface="Courier New" pitchFamily="49" charset="0"/>
                <a:cs typeface="Courier New" pitchFamily="49" charset="0"/>
              </a:rPr>
              <a:t>Client-Recruiter Crosstab </a:t>
            </a:r>
            <a:r>
              <a:rPr lang="en-US" dirty="0" smtClean="0"/>
              <a:t>as the name of the query</a:t>
            </a:r>
          </a:p>
          <a:p>
            <a:r>
              <a:rPr lang="en-US" dirty="0" smtClean="0"/>
              <a:t>Click the Finish button to produce the crosstab shown in Figure 2–75 on page AC 122</a:t>
            </a:r>
          </a:p>
          <a:p>
            <a:r>
              <a:rPr lang="en-US" dirty="0" smtClean="0"/>
              <a:t>Close the query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Simple Query Wizard </a:t>
            </a:r>
            <a:br>
              <a:rPr lang="en-US" dirty="0" smtClean="0"/>
            </a:br>
            <a:r>
              <a:rPr lang="en-US" dirty="0" smtClean="0"/>
              <a:t>to Create a Query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the Navigation pane is hidden, click the Shutter Bar Open/Close Button to show the Navigation pane</a:t>
            </a:r>
          </a:p>
          <a:p>
            <a:r>
              <a:rPr lang="en-US" dirty="0" smtClean="0"/>
              <a:t>Be sure the Client table is selected</a:t>
            </a:r>
          </a:p>
          <a:p>
            <a:r>
              <a:rPr lang="en-US" dirty="0" smtClean="0"/>
              <a:t>Click Create on the Ribbon to display the Create tab</a:t>
            </a:r>
          </a:p>
          <a:p>
            <a:r>
              <a:rPr lang="en-US" dirty="0" smtClean="0"/>
              <a:t>Click the Query Wizard button on the Create tab to  display the New Query dialog box</a:t>
            </a:r>
          </a:p>
          <a:p>
            <a:r>
              <a:rPr lang="en-US" dirty="0" smtClean="0"/>
              <a:t>Be sure Simple Query Wizard is selected, and then click the OK button to display the Simple Query Wizard dialog box</a:t>
            </a:r>
          </a:p>
          <a:p>
            <a:r>
              <a:rPr lang="en-US" dirty="0" smtClean="0"/>
              <a:t>Click the Add Field button to add the Client Number field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a:t>
            </a:fld>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Crosstab Query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80</a:t>
            </a:fld>
            <a:endParaRPr lang="en-US" dirty="0"/>
          </a:p>
        </p:txBody>
      </p:sp>
      <p:pic>
        <p:nvPicPr>
          <p:cNvPr id="7" name="Content Placeholder 6" descr="FigAC02-8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the Navigation Pane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necessary, click the Shutter Bar Open/Close Button to show the Navigation pane</a:t>
            </a:r>
          </a:p>
          <a:p>
            <a:r>
              <a:rPr lang="en-US" dirty="0" smtClean="0"/>
              <a:t>Click the Navigation pane arrow to produce the Navigation pane menu</a:t>
            </a:r>
          </a:p>
          <a:p>
            <a:r>
              <a:rPr lang="en-US" dirty="0" smtClean="0"/>
              <a:t>Click Object Type to organize the Navigation pane by the type of object rather than by table</a:t>
            </a:r>
          </a:p>
          <a:p>
            <a:r>
              <a:rPr lang="en-US" dirty="0" smtClean="0"/>
              <a:t>Click the Navigation pane arrow to produce the Navigation pane menu</a:t>
            </a:r>
          </a:p>
          <a:p>
            <a:r>
              <a:rPr lang="en-US" dirty="0" smtClean="0"/>
              <a:t>Click Tables and Related Views to once again organize the Navigation pane by table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the Navigation Pane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82</a:t>
            </a:fld>
            <a:endParaRPr lang="en-US" dirty="0"/>
          </a:p>
        </p:txBody>
      </p:sp>
      <p:pic>
        <p:nvPicPr>
          <p:cNvPr id="7" name="Content Placeholder 6" descr="FigAC02-8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Quitting Access</a:t>
            </a:r>
            <a:endParaRPr lang="en-US" dirty="0"/>
          </a:p>
        </p:txBody>
      </p:sp>
      <p:sp>
        <p:nvSpPr>
          <p:cNvPr id="3" name="Content Placeholder 2"/>
          <p:cNvSpPr>
            <a:spLocks noGrp="1"/>
          </p:cNvSpPr>
          <p:nvPr>
            <p:ph idx="1"/>
          </p:nvPr>
        </p:nvSpPr>
        <p:spPr/>
        <p:txBody>
          <a:bodyPr/>
          <a:lstStyle/>
          <a:p>
            <a:r>
              <a:rPr lang="en-US" dirty="0" smtClean="0"/>
              <a:t>Click the Close button on the right side of the Access title bar to quit Access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83</a:t>
            </a:fld>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Create queries using the Simple Query Wizard</a:t>
            </a:r>
          </a:p>
          <a:p>
            <a:r>
              <a:rPr lang="en-US" dirty="0" smtClean="0"/>
              <a:t>Print query results</a:t>
            </a:r>
          </a:p>
          <a:p>
            <a:r>
              <a:rPr lang="en-US" dirty="0" smtClean="0"/>
              <a:t>Create queries using Design view</a:t>
            </a:r>
          </a:p>
          <a:p>
            <a:r>
              <a:rPr lang="en-US" dirty="0" smtClean="0"/>
              <a:t>Include fields in the design grid</a:t>
            </a:r>
          </a:p>
          <a:p>
            <a:r>
              <a:rPr lang="en-US" dirty="0" smtClean="0"/>
              <a:t>Use text and numeric data in criteria</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84</a:t>
            </a:fld>
            <a:endParaRPr lang="en-US" dirty="0"/>
          </a:p>
        </p:txBody>
      </p:sp>
      <p:sp>
        <p:nvSpPr>
          <p:cNvPr id="5" name="Footer Placeholder 4"/>
          <p:cNvSpPr>
            <a:spLocks noGrp="1"/>
          </p:cNvSpPr>
          <p:nvPr>
            <p:ph type="ftr" sz="quarter" idx="11"/>
          </p:nvPr>
        </p:nvSpPr>
        <p:spPr/>
        <p:txBody>
          <a:bodyPr/>
          <a:lstStyle/>
          <a:p>
            <a:r>
              <a:rPr lang="en-US" dirty="0" smtClean="0"/>
              <a:t>Microsoft Office 2007: Introductory Concepts and Techniques</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Create and use parameter queries</a:t>
            </a:r>
          </a:p>
          <a:p>
            <a:r>
              <a:rPr lang="en-US" dirty="0" smtClean="0"/>
              <a:t>Save a query and use the saved query</a:t>
            </a:r>
          </a:p>
          <a:p>
            <a:r>
              <a:rPr lang="en-US" dirty="0" smtClean="0"/>
              <a:t>Use compound criteria in queries</a:t>
            </a:r>
          </a:p>
          <a:p>
            <a:r>
              <a:rPr lang="en-US" dirty="0" smtClean="0"/>
              <a:t>Sort data in queries</a:t>
            </a:r>
          </a:p>
          <a:p>
            <a:r>
              <a:rPr lang="en-US" dirty="0" smtClean="0"/>
              <a:t>Join tables in queries</a:t>
            </a:r>
          </a:p>
          <a:p>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85</a:t>
            </a:fld>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Create a report from a query</a:t>
            </a:r>
          </a:p>
          <a:p>
            <a:r>
              <a:rPr lang="en-US" dirty="0" smtClean="0"/>
              <a:t>Perform calculations in queries</a:t>
            </a:r>
          </a:p>
          <a:p>
            <a:r>
              <a:rPr lang="en-US" dirty="0" smtClean="0"/>
              <a:t>Calculate statistics in queries</a:t>
            </a:r>
          </a:p>
          <a:p>
            <a:r>
              <a:rPr lang="en-US" dirty="0" smtClean="0"/>
              <a:t>Create crosstab queries</a:t>
            </a:r>
          </a:p>
          <a:p>
            <a:r>
              <a:rPr lang="en-US" dirty="0" smtClean="0"/>
              <a:t>Customize the Navigation pane</a:t>
            </a:r>
          </a:p>
          <a:p>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86</a:t>
            </a:fld>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Access Chapter 2 Complete</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Simple Query Wizard </a:t>
            </a:r>
            <a:br>
              <a:rPr lang="en-US" dirty="0" smtClean="0"/>
            </a:br>
            <a:r>
              <a:rPr lang="en-US" dirty="0" smtClean="0"/>
              <a:t>to Create a Query</a:t>
            </a:r>
            <a:endParaRPr lang="en-US" dirty="0"/>
          </a:p>
        </p:txBody>
      </p:sp>
      <p:sp>
        <p:nvSpPr>
          <p:cNvPr id="3" name="Content Placeholder 2"/>
          <p:cNvSpPr>
            <a:spLocks noGrp="1"/>
          </p:cNvSpPr>
          <p:nvPr>
            <p:ph idx="1"/>
          </p:nvPr>
        </p:nvSpPr>
        <p:spPr/>
        <p:txBody>
          <a:bodyPr>
            <a:normAutofit fontScale="92500"/>
          </a:bodyPr>
          <a:lstStyle/>
          <a:p>
            <a:r>
              <a:rPr lang="en-US" dirty="0" smtClean="0"/>
              <a:t>Click the Add Field button a second time to add the Client Name field</a:t>
            </a:r>
          </a:p>
          <a:p>
            <a:r>
              <a:rPr lang="en-US" dirty="0" smtClean="0"/>
              <a:t>Click the Recruiter Number field, and then click the Add Field button to add the Recruiter Number field</a:t>
            </a:r>
          </a:p>
          <a:p>
            <a:r>
              <a:rPr lang="en-US" dirty="0" smtClean="0"/>
              <a:t>Click the Next button</a:t>
            </a:r>
          </a:p>
          <a:p>
            <a:r>
              <a:rPr lang="en-US" dirty="0" smtClean="0"/>
              <a:t>Be sure the title of the query is Client Query</a:t>
            </a:r>
          </a:p>
          <a:p>
            <a:r>
              <a:rPr lang="en-US" dirty="0" smtClean="0"/>
              <a:t>Click the Finish button to create the query</a:t>
            </a:r>
          </a:p>
          <a:p>
            <a:r>
              <a:rPr lang="en-US" dirty="0" smtClean="0"/>
              <a:t>Click the Close button for the Client Query to remove the query results from the screen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1495</TotalTime>
  <Words>4044</Words>
  <Application>Microsoft Office PowerPoint</Application>
  <PresentationFormat>On-screen Show (4:3)</PresentationFormat>
  <Paragraphs>514</Paragraphs>
  <Slides>87</Slides>
  <Notes>0</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Access Chapter 2</vt:lpstr>
      <vt:lpstr>Objectives</vt:lpstr>
      <vt:lpstr>Objectives</vt:lpstr>
      <vt:lpstr>Objectives</vt:lpstr>
      <vt:lpstr>Plan Ahead</vt:lpstr>
      <vt:lpstr>Starting Access</vt:lpstr>
      <vt:lpstr>Opening a Database</vt:lpstr>
      <vt:lpstr>Using the Simple Query Wizard  to Create a Query</vt:lpstr>
      <vt:lpstr>Using the Simple Query Wizard  to Create a Query</vt:lpstr>
      <vt:lpstr>Using the Simple Query Wizard  to Create a Query</vt:lpstr>
      <vt:lpstr>Using a Criterion in a Query</vt:lpstr>
      <vt:lpstr>Using a Criterion in a Query</vt:lpstr>
      <vt:lpstr>Printing the Results of a Query</vt:lpstr>
      <vt:lpstr>Creating a Query in Design View</vt:lpstr>
      <vt:lpstr>Creating a Query in Design View</vt:lpstr>
      <vt:lpstr>Adding Fields to the Design Grid</vt:lpstr>
      <vt:lpstr>Adding Fields to the Design Grid</vt:lpstr>
      <vt:lpstr>Using Text Data in a Criterion</vt:lpstr>
      <vt:lpstr>Using a Wildcard</vt:lpstr>
      <vt:lpstr>Using a Wildcard</vt:lpstr>
      <vt:lpstr>Using Criteria for a Field Not Included  in the Results</vt:lpstr>
      <vt:lpstr>Using Criteria for a Field Not Included  in the Results</vt:lpstr>
      <vt:lpstr>Creating a Parameter Query</vt:lpstr>
      <vt:lpstr>Creating a Parameter Query</vt:lpstr>
      <vt:lpstr>Saving a Query</vt:lpstr>
      <vt:lpstr>Saving a Query</vt:lpstr>
      <vt:lpstr>Using a Saved Query</vt:lpstr>
      <vt:lpstr>Using a Saved Query</vt:lpstr>
      <vt:lpstr>Using a Number in a Criterion</vt:lpstr>
      <vt:lpstr>Using a Number in a Criterion</vt:lpstr>
      <vt:lpstr>Using a Number in a Criterion</vt:lpstr>
      <vt:lpstr>Using a Comparison Operator  in a Criterion</vt:lpstr>
      <vt:lpstr>Using a Comparison Operator  in a Criterion</vt:lpstr>
      <vt:lpstr>Using a Compound Criterion  Involving AND</vt:lpstr>
      <vt:lpstr>Using a Compound Criterion  Involving AND</vt:lpstr>
      <vt:lpstr>Using a Compound Criterion  Involving OR</vt:lpstr>
      <vt:lpstr>Using a Compound Criterion  Involving OR</vt:lpstr>
      <vt:lpstr>Clearing the Design Grid</vt:lpstr>
      <vt:lpstr>Clearing the Design Grid</vt:lpstr>
      <vt:lpstr>Sorting Data in a Query</vt:lpstr>
      <vt:lpstr>Sorting Data in a Query</vt:lpstr>
      <vt:lpstr>Omitting Duplicates</vt:lpstr>
      <vt:lpstr>Omitting Duplicates</vt:lpstr>
      <vt:lpstr>Omitting Duplicates</vt:lpstr>
      <vt:lpstr>Sorting on Multiple Keys</vt:lpstr>
      <vt:lpstr>Sorting on Multiple Keys</vt:lpstr>
      <vt:lpstr>Creating a Top-Values Query</vt:lpstr>
      <vt:lpstr>Creating a Top-Values Query</vt:lpstr>
      <vt:lpstr>Joining Tables</vt:lpstr>
      <vt:lpstr>Joining Tables</vt:lpstr>
      <vt:lpstr>Joining Tables</vt:lpstr>
      <vt:lpstr>Saving the Query</vt:lpstr>
      <vt:lpstr>Saving the Query</vt:lpstr>
      <vt:lpstr>Changing Join Properties</vt:lpstr>
      <vt:lpstr>Changing Join Properties</vt:lpstr>
      <vt:lpstr>Changing Join Properties</vt:lpstr>
      <vt:lpstr>Creating a Report Involving a Join</vt:lpstr>
      <vt:lpstr>Creating a Report Involving a Join</vt:lpstr>
      <vt:lpstr>Creating a Report Involving a Join</vt:lpstr>
      <vt:lpstr>Creating a Report Involving a Join</vt:lpstr>
      <vt:lpstr>Printing a Report</vt:lpstr>
      <vt:lpstr>Restricting the Records in a Join</vt:lpstr>
      <vt:lpstr>Restricting the Records in a Join</vt:lpstr>
      <vt:lpstr>Using a Calculated Field in a Query</vt:lpstr>
      <vt:lpstr>Using a Calculated Field in a Query</vt:lpstr>
      <vt:lpstr>Using a Calculated Field in a Query</vt:lpstr>
      <vt:lpstr>Changing a Caption</vt:lpstr>
      <vt:lpstr>Changing a Caption</vt:lpstr>
      <vt:lpstr>Changing a Caption</vt:lpstr>
      <vt:lpstr>Calculating Statistics</vt:lpstr>
      <vt:lpstr>Calculating Statistics</vt:lpstr>
      <vt:lpstr>Calculating Statistics</vt:lpstr>
      <vt:lpstr>Using Criteria in Calculating Statistics</vt:lpstr>
      <vt:lpstr>Using Criteria in Calculating Statistics</vt:lpstr>
      <vt:lpstr>Using Grouping</vt:lpstr>
      <vt:lpstr>Using Grouping</vt:lpstr>
      <vt:lpstr>Creating a Crosstab Query</vt:lpstr>
      <vt:lpstr>Creating a Crosstab Query</vt:lpstr>
      <vt:lpstr>Creating a Crosstab Query</vt:lpstr>
      <vt:lpstr>Creating a Crosstab Query</vt:lpstr>
      <vt:lpstr>Customizing the Navigation Pane</vt:lpstr>
      <vt:lpstr>Customizing the Navigation Pane</vt:lpstr>
      <vt:lpstr>Quitting Access</vt:lpstr>
      <vt:lpstr>Summary</vt:lpstr>
      <vt:lpstr>Summary</vt:lpstr>
      <vt:lpstr>Summary</vt:lpstr>
      <vt:lpstr>Access Chapter 2 Complete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Steven Freund</cp:lastModifiedBy>
  <cp:revision>152</cp:revision>
  <dcterms:created xsi:type="dcterms:W3CDTF">2007-02-12T19:59:09Z</dcterms:created>
  <dcterms:modified xsi:type="dcterms:W3CDTF">2007-03-16T11:59:36Z</dcterms:modified>
</cp:coreProperties>
</file>